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/>
    <p:restoredTop sz="93615"/>
  </p:normalViewPr>
  <p:slideViewPr>
    <p:cSldViewPr snapToGrid="0" snapToObjects="1">
      <p:cViewPr>
        <p:scale>
          <a:sx n="59" d="100"/>
          <a:sy n="59" d="100"/>
        </p:scale>
        <p:origin x="-4312" y="-272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26-05B3-8743-A36E-6FB2BBD397D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216C-DD1F-D149-A005-CBD374B1C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96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2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68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0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4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85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21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6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9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2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Introduction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youtube.com/watch?v=vlzwuFkn88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youtube.com/watch?v=vlzwuFkn88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hyperlink" Target="https://www.flickr.com/photos/allan_harris/4908070612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hyperlink" Target="https://www.flickr.com/photos/allan_harris/4908070612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lzwuFkn88U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youtube.com/watch?v=vlzwuFkn88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Program?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857448" y="7037359"/>
            <a:ext cx="85283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90312" y="736360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033009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Programs for Humans...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9421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music is playing: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out and up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out and up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Flip Left hand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Flip Right hand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to right shoulder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to left shoulder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to back of head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ham</a:t>
            </a: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back of head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to right 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hit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to left 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hit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on left bottom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on right bottom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Wiggle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Wiggle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Jump</a:t>
            </a: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https://www.youtube.com/watch?v=gwWRjvwlLKg</a:t>
            </a:r>
            <a:endParaRPr lang="en-US" sz="32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Programs for Humans...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9421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music is playing: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out and up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out and up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Flip Left hand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Flip Right hand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to right shoulder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to left shoulder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to back of head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</a:t>
            </a:r>
            <a:r>
              <a:rPr lang="en-US" sz="24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</a:t>
            </a:r>
            <a:r>
              <a:rPr lang="en-US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of head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to right </a:t>
            </a:r>
            <a:r>
              <a:rPr lang="en-US" sz="24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hip</a:t>
            </a:r>
            <a:endParaRPr lang="en-US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to left </a:t>
            </a:r>
            <a:r>
              <a:rPr lang="en-US" sz="24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hip</a:t>
            </a:r>
            <a:endParaRPr lang="en-US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on left bottom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on right bottom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Wiggle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Wiggle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Jump</a:t>
            </a: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https://www.youtube.com/watch?v=gwWRjvwlLKg</a:t>
            </a:r>
            <a:endParaRPr lang="en-US" sz="32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952625" y="3602100"/>
            <a:ext cx="12420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clown ran after the car and the car ran into the tent and the tent fell down on the clown and the car 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Programs for Python...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Image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  <a:hlinkClick r:id="rId4"/>
              </a:rPr>
              <a:t>https://www.flickr.com/photos/allan_harris/4908070612</a:t>
            </a:r>
            <a:r>
              <a:rPr lang="en-US" sz="1600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Attribution-</a:t>
            </a:r>
            <a:r>
              <a:rPr lang="en-US" sz="1600" dirty="0" err="1" smtClean="0">
                <a:solidFill>
                  <a:schemeClr val="bg1"/>
                </a:solidFill>
              </a:rPr>
              <a:t>NoDerivs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2.0 Generic (CC BY-ND 2.0)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0"/>
                            </p:stCondLst>
                            <p:childTnLst>
                              <p:par>
                                <p:cTn id="1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3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Programs for Python...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Image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  <a:hlinkClick r:id="rId4"/>
              </a:rPr>
              <a:t>https://www.flickr.com/photos/allan_harris/4908070612</a:t>
            </a:r>
            <a:r>
              <a:rPr lang="en-US" sz="1600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Attribution-</a:t>
            </a:r>
            <a:r>
              <a:rPr lang="en-US" sz="1600" dirty="0" err="1" smtClean="0">
                <a:solidFill>
                  <a:schemeClr val="bg1"/>
                </a:solidFill>
              </a:rPr>
              <a:t>NoDerivs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2.0 Generic (CC BY-ND 2.0)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574950" y="719847"/>
            <a:ext cx="9772499" cy="7529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8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open(name)</a:t>
            </a:r>
          </a:p>
          <a:p>
            <a:pPr lvl="0" algn="ctr"/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02925" y="1778000"/>
            <a:ext cx="44450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file: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693400" y="5283200"/>
            <a:ext cx="4445000" cy="1689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file: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Hardware Architecture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Computers want to be helpful...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idx="1"/>
          </p:nvPr>
        </p:nvSpPr>
        <p:spPr>
          <a:xfrm>
            <a:off x="812800" y="1909500"/>
            <a:ext cx="8564664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Computers are built for one purpose - to do things for us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we need to speak their language to describe what we want done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 have it easy - someone already put many different programs (instructions) into the computer and users just pick the ones </a:t>
            </a: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want to use</a:t>
            </a:r>
          </a:p>
        </p:txBody>
      </p:sp>
      <p:sp>
        <p:nvSpPr>
          <p:cNvPr id="222" name="Shape 222"/>
          <p:cNvSpPr/>
          <p:nvPr/>
        </p:nvSpPr>
        <p:spPr>
          <a:xfrm>
            <a:off x="9982200" y="51181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04013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24" name="Shape 224"/>
          <p:cNvSpPr/>
          <p:nvPr/>
        </p:nvSpPr>
        <p:spPr>
          <a:xfrm>
            <a:off x="104013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25" name="Shape 225"/>
          <p:cNvSpPr/>
          <p:nvPr/>
        </p:nvSpPr>
        <p:spPr>
          <a:xfrm>
            <a:off x="118237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26" name="Shape 226"/>
          <p:cNvSpPr/>
          <p:nvPr/>
        </p:nvSpPr>
        <p:spPr>
          <a:xfrm>
            <a:off x="118237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27" name="Shape 227"/>
          <p:cNvSpPr/>
          <p:nvPr/>
        </p:nvSpPr>
        <p:spPr>
          <a:xfrm>
            <a:off x="132461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28" name="Shape 228"/>
          <p:cNvSpPr/>
          <p:nvPr/>
        </p:nvSpPr>
        <p:spPr>
          <a:xfrm>
            <a:off x="132461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29" name="Shape 229"/>
          <p:cNvSpPr/>
          <p:nvPr/>
        </p:nvSpPr>
        <p:spPr>
          <a:xfrm>
            <a:off x="14541500" y="62484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7000" y="27552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2992100" y="2337700"/>
            <a:ext cx="1803400" cy="1270000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2800" y="1216296"/>
            <a:ext cx="12585700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Anticipate Needs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idx="1"/>
          </p:nvPr>
        </p:nvSpPr>
        <p:spPr>
          <a:xfrm>
            <a:off x="505663" y="2515400"/>
            <a:ext cx="89281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iPhone Applications are a market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iPhone Applications have over 3 Billion downloads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have left their jobs to be full-time iPhone developers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know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ways of the program</a:t>
            </a:r>
          </a:p>
        </p:txBody>
      </p:sp>
      <p:sp>
        <p:nvSpPr>
          <p:cNvPr id="238" name="Shape 238"/>
          <p:cNvSpPr/>
          <p:nvPr/>
        </p:nvSpPr>
        <p:spPr>
          <a:xfrm>
            <a:off x="9740900" y="52832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1600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Me!</a:t>
            </a:r>
          </a:p>
        </p:txBody>
      </p:sp>
      <p:sp>
        <p:nvSpPr>
          <p:cNvPr id="240" name="Shape 240"/>
          <p:cNvSpPr/>
          <p:nvPr/>
        </p:nvSpPr>
        <p:spPr>
          <a:xfrm>
            <a:off x="101600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Me!</a:t>
            </a:r>
          </a:p>
        </p:txBody>
      </p:sp>
      <p:sp>
        <p:nvSpPr>
          <p:cNvPr id="241" name="Shape 241"/>
          <p:cNvSpPr/>
          <p:nvPr/>
        </p:nvSpPr>
        <p:spPr>
          <a:xfrm>
            <a:off x="115824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Me!</a:t>
            </a:r>
          </a:p>
        </p:txBody>
      </p:sp>
      <p:sp>
        <p:nvSpPr>
          <p:cNvPr id="242" name="Shape 242"/>
          <p:cNvSpPr/>
          <p:nvPr/>
        </p:nvSpPr>
        <p:spPr>
          <a:xfrm>
            <a:off x="115824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Me!</a:t>
            </a:r>
          </a:p>
        </p:txBody>
      </p:sp>
      <p:sp>
        <p:nvSpPr>
          <p:cNvPr id="243" name="Shape 243"/>
          <p:cNvSpPr/>
          <p:nvPr/>
        </p:nvSpPr>
        <p:spPr>
          <a:xfrm>
            <a:off x="130048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Me!</a:t>
            </a:r>
          </a:p>
        </p:txBody>
      </p:sp>
      <p:sp>
        <p:nvSpPr>
          <p:cNvPr id="244" name="Shape 244"/>
          <p:cNvSpPr/>
          <p:nvPr/>
        </p:nvSpPr>
        <p:spPr>
          <a:xfrm>
            <a:off x="130048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Me!</a:t>
            </a:r>
          </a:p>
        </p:txBody>
      </p:sp>
      <p:sp>
        <p:nvSpPr>
          <p:cNvPr id="245" name="Shape 245"/>
          <p:cNvSpPr/>
          <p:nvPr/>
        </p:nvSpPr>
        <p:spPr>
          <a:xfrm>
            <a:off x="14300200" y="64135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8500" y="984650"/>
            <a:ext cx="2171700" cy="402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10750" y="3546475"/>
            <a:ext cx="800099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10718800" y="2463800"/>
            <a:ext cx="2412999" cy="1270000"/>
          </a:xfrm>
          <a:prstGeom prst="wedgeEllipseCallout">
            <a:avLst>
              <a:gd name="adj1" fmla="val -47109"/>
              <a:gd name="adj2" fmla="val 66488"/>
            </a:avLst>
          </a:prstGeom>
          <a:blipFill rotWithShape="1">
            <a:blip r:embed="rId6">
              <a:alphaModFix/>
            </a:blip>
            <a:stretch>
              <a:fillRect/>
            </a:stretch>
          </a:blipFill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" name="Shape 249"/>
          <p:cNvCxnSpPr/>
          <p:nvPr/>
        </p:nvCxnSpPr>
        <p:spPr>
          <a:xfrm>
            <a:off x="12376150" y="3783012"/>
            <a:ext cx="628650" cy="3290888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vs. Programmers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812800" y="17619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 see computers as a set of tools - word processor, spreadsheet, map, </a:t>
            </a: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to-do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list, etc.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learn the computer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ways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 computer language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have some tools that allow them to build new tools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sometimes write tools for lots of users and sometimes programmers write little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helpers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themselves to automate a task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be a programmer?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812800" y="19113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get some task done - we are the user and programmer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Clean up survey data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produce something for others to use - a programming job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 a performance problem in the Sakai software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guestbook to a web site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 rot="10800000" flipH="1">
            <a:off x="5083700" y="4085193"/>
            <a:ext cx="1042306" cy="1261323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7743561" y="4196022"/>
            <a:ext cx="67287" cy="1009322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8919123" y="4176231"/>
            <a:ext cx="2303628" cy="773154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5292" y="1148265"/>
            <a:ext cx="986892" cy="140381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004451" y="2963725"/>
            <a:ext cx="8254011" cy="1319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Computer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Hardware + Software</a:t>
            </a:r>
          </a:p>
        </p:txBody>
      </p:sp>
      <p:sp>
        <p:nvSpPr>
          <p:cNvPr id="265" name="Shape 265"/>
          <p:cNvSpPr/>
          <p:nvPr/>
        </p:nvSpPr>
        <p:spPr>
          <a:xfrm>
            <a:off x="10052467" y="4853071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Networks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9155292" y="5237008"/>
            <a:ext cx="774898" cy="5277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....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7206" y="1053270"/>
            <a:ext cx="3018730" cy="15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59107" y="894945"/>
            <a:ext cx="1026473" cy="19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1084805" y="6137592"/>
            <a:ext cx="14086390" cy="20575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a software creator’s point of view, we build the software. The end users (stakeholders/actors) are our masters - who we want to please - often they pay us money when they are pleased. 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data, information, and networks are our problem to solve on their behalf. 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hardware and software are our friends and allies in this quest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251891" y="4843856"/>
            <a:ext cx="2667232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Information</a:t>
            </a:r>
          </a:p>
        </p:txBody>
      </p:sp>
      <p:sp>
        <p:nvSpPr>
          <p:cNvPr id="271" name="Shape 271"/>
          <p:cNvSpPr/>
          <p:nvPr/>
        </p:nvSpPr>
        <p:spPr>
          <a:xfrm>
            <a:off x="3363235" y="4843856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Data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866261" y="1639073"/>
            <a:ext cx="1052862" cy="548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8657" y="3352940"/>
            <a:ext cx="379980" cy="5409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2399437" y="3348982"/>
            <a:ext cx="3125907" cy="548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</a:t>
            </a:r>
          </a:p>
        </p:txBody>
      </p:sp>
      <p:cxnSp>
        <p:nvCxnSpPr>
          <p:cNvPr id="276" name="Shape 276"/>
          <p:cNvCxnSpPr/>
          <p:nvPr/>
        </p:nvCxnSpPr>
        <p:spPr>
          <a:xfrm rot="10800000">
            <a:off x="10024759" y="2479513"/>
            <a:ext cx="915646" cy="883981"/>
          </a:xfrm>
          <a:prstGeom prst="straightConnector1">
            <a:avLst/>
          </a:prstGeom>
          <a:noFill/>
          <a:ln w="1016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Code?  Software? </a:t>
            </a:r>
            <a:r>
              <a:rPr lang="en-US" sz="6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Program?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>
          <a:xfrm>
            <a:off x="320790" y="1429902"/>
            <a:ext cx="1503335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sequence of stored instructions 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a little piece of our intelligence in the computer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figure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something out and then we encode it and then give it to someone else to save them the time and energy of figuring it out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piece of creative art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particularly when we do a good job on user experience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Programs for Humans...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https://www.youtube.com/watch?v=gwWRjvwlLKg</a:t>
            </a:r>
            <a:endParaRPr lang="en-US" sz="32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Programs for Humans...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125537" y="19421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music is playing: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out and up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out and up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Flip Left hand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Flip Right hand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to right shoulder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to left shoulder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to back of head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ham to back of head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to right hit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to left hit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hand on left bottom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 hand on right bottom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Wiggle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Wiggle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Jump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https://www.youtube.com/watch?v=gwWRjvwlLKg</a:t>
            </a:r>
            <a:endParaRPr lang="en-US" sz="32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360</TotalTime>
  <Words>929</Words>
  <Application>Microsoft Macintosh PowerPoint</Application>
  <PresentationFormat>Custom</PresentationFormat>
  <Paragraphs>150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071215_powerpoint_template_b</vt:lpstr>
      <vt:lpstr>Why Program?</vt:lpstr>
      <vt:lpstr>Computers want to be helpful...</vt:lpstr>
      <vt:lpstr>Programmers Anticipate Needs</vt:lpstr>
      <vt:lpstr>Users vs. Programmers</vt:lpstr>
      <vt:lpstr>Why be a programmer?</vt:lpstr>
      <vt:lpstr>PowerPoint Presentation</vt:lpstr>
      <vt:lpstr>What is Code?  Software? A Program?</vt:lpstr>
      <vt:lpstr>Programs for Humans...</vt:lpstr>
      <vt:lpstr>Programs for Humans...</vt:lpstr>
      <vt:lpstr>Programs for Humans...</vt:lpstr>
      <vt:lpstr>Programs for Humans...</vt:lpstr>
      <vt:lpstr>Programs for Python...</vt:lpstr>
      <vt:lpstr>Programs for Python...</vt:lpstr>
      <vt:lpstr>PowerPoint Presentation</vt:lpstr>
      <vt:lpstr>Hardware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Scott Mahler</cp:lastModifiedBy>
  <cp:revision>58</cp:revision>
  <dcterms:modified xsi:type="dcterms:W3CDTF">2017-04-18T15:49:14Z</dcterms:modified>
</cp:coreProperties>
</file>