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6" r:id="rId1"/>
  </p:sldMasterIdLst>
  <p:notesMasterIdLst>
    <p:notesMasterId r:id="rId17"/>
  </p:notes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8" r:id="rId14"/>
    <p:sldId id="277" r:id="rId15"/>
    <p:sldId id="279" r:id="rId16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00FF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9"/>
    <p:restoredTop sz="94518"/>
  </p:normalViewPr>
  <p:slideViewPr>
    <p:cSldViewPr snapToGrid="0" snapToObjects="1">
      <p:cViewPr varScale="1">
        <p:scale>
          <a:sx n="82" d="100"/>
          <a:sy n="82" d="100"/>
        </p:scale>
        <p:origin x="-1176" y="-104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041769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741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642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3163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9697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61464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37136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577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1506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8469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5317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9218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7975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0152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414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8597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9016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430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  <a:prstGeom prst="rect">
            <a:avLst/>
          </a:prstGeo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160716" y="114157"/>
            <a:ext cx="274101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>
                <a:solidFill>
                  <a:srgbClr val="FFFFFF"/>
                </a:solidFill>
                <a:latin typeface="Lucida Grande"/>
                <a:cs typeface="Lucida Grande"/>
              </a:rPr>
              <a:t>Functions</a:t>
            </a:r>
            <a:r>
              <a:rPr lang="en-US" sz="2300" baseline="0" dirty="0" smtClean="0">
                <a:solidFill>
                  <a:srgbClr val="FFFFFF"/>
                </a:solidFill>
                <a:latin typeface="Lucida Grande"/>
                <a:cs typeface="Lucida Grande"/>
              </a:rPr>
              <a:t> – Part 2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 smtClean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05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Building our Own Functions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idx="1"/>
          </p:nvPr>
        </p:nvSpPr>
        <p:spPr>
          <a:xfrm>
            <a:off x="415879" y="2142413"/>
            <a:ext cx="15100301" cy="37258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create a new</a:t>
            </a:r>
            <a:r>
              <a:rPr lang="en-US" sz="36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the </a:t>
            </a:r>
            <a:r>
              <a:rPr lang="en-US" sz="3600" b="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followed by optional parameters in parenthes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indent the body of the 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function but </a:t>
            </a:r>
            <a:r>
              <a:rPr lang="en-US" sz="36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does not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execute the body of the function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3817000" y="6633900"/>
            <a:ext cx="9938399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"I'm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 lumberjack, and I'm okay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")</a:t>
            </a:r>
            <a:endParaRPr lang="en-US" sz="26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'I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sleep all night and I work all day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.')</a:t>
            </a:r>
            <a:endParaRPr lang="en-US" sz="2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Multiple </a:t>
            </a:r>
            <a:r>
              <a:rPr lang="en-US" sz="7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-US" sz="7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</a:t>
            </a:r>
            <a:r>
              <a:rPr lang="en-US" sz="7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idx="1"/>
          </p:nvPr>
        </p:nvSpPr>
        <p:spPr>
          <a:xfrm>
            <a:off x="632178" y="2154742"/>
            <a:ext cx="7588250" cy="52546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define more than one </a:t>
            </a:r>
            <a:r>
              <a:rPr lang="en-US" sz="36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the 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definition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simply add more </a:t>
            </a:r>
            <a:r>
              <a:rPr lang="en-US" sz="36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when we call the 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match the number and order of arguments and parameters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966100" y="2290368"/>
            <a:ext cx="5481000" cy="3934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addtwo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a, b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added =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added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0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addtwo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3, 5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A9A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 (non-fruitful) Functions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idx="1"/>
          </p:nvPr>
        </p:nvSpPr>
        <p:spPr>
          <a:xfrm>
            <a:off x="812800" y="786535"/>
            <a:ext cx="14630400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a function does not return a value, we call it a 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 that return values are 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fruitful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</a:t>
            </a:r>
            <a:r>
              <a:rPr lang="en-US" sz="36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functions are </a:t>
            </a:r>
            <a:r>
              <a:rPr lang="en-US" sz="3600" b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 fruitful</a:t>
            </a:r>
            <a:r>
              <a:rPr lang="en-US" sz="3600" b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function or not to function...</a:t>
            </a:r>
          </a:p>
        </p:txBody>
      </p:sp>
      <p:sp>
        <p:nvSpPr>
          <p:cNvPr id="391" name="Shape 391"/>
          <p:cNvSpPr txBox="1">
            <a:spLocks noGrp="1"/>
          </p:cNvSpPr>
          <p:nvPr>
            <p:ph idx="1"/>
          </p:nvPr>
        </p:nvSpPr>
        <p:spPr>
          <a:xfrm>
            <a:off x="632178" y="1948788"/>
            <a:ext cx="14991644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Organize your code into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paragraphs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capture a complete thought and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 it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 repeat yourself - make it work once and then reuse it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something gets too long or complex, break it up into logical chunks and put those chunks in functions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Make a library of common stuff that you do over and over - perhaps share this with your friends...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title"/>
          </p:nvPr>
        </p:nvSpPr>
        <p:spPr>
          <a:xfrm>
            <a:off x="632178" y="726828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  <a:endParaRPr lang="en-US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04" name="Shape 404"/>
          <p:cNvSpPr txBox="1">
            <a:spLocks noGrp="1"/>
          </p:cNvSpPr>
          <p:nvPr>
            <p:ph idx="1"/>
          </p:nvPr>
        </p:nvSpPr>
        <p:spPr>
          <a:xfrm>
            <a:off x="1155700" y="2403579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6188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Results (fruitful functions)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 (non-fruitful) functions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use functions?</a:t>
            </a:r>
            <a:endParaRPr lang="en-US" sz="3600" b="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05" name="Shape 405"/>
          <p:cNvSpPr txBox="1">
            <a:spLocks noGrp="1"/>
          </p:cNvSpPr>
          <p:nvPr>
            <p:ph type="body" idx="4294967295"/>
          </p:nvPr>
        </p:nvSpPr>
        <p:spPr>
          <a:xfrm>
            <a:off x="9556007" y="2340914"/>
            <a:ext cx="6699994" cy="49672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6188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Built-In Functions</a:t>
            </a:r>
          </a:p>
          <a:p>
            <a:pPr marL="977900" marR="0" lvl="1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 (</a:t>
            </a:r>
            <a:r>
              <a:rPr lang="en-US" sz="3600" b="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float)</a:t>
            </a:r>
          </a:p>
          <a:p>
            <a:pPr marL="977900" marR="0" lvl="1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735013" y="871538"/>
            <a:ext cx="1993900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972853" y="1569491"/>
            <a:ext cx="11870147" cy="471285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computation with time-and-a-half for overtime and create a function called </a:t>
            </a:r>
            <a:r>
              <a:rPr lang="en-US" sz="38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computepay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which takes two parameters ( hours and  rate).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-US" sz="3800" u="none" strike="noStrike" cap="none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Pay: 475.0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9746384" y="6592672"/>
            <a:ext cx="5233988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475 = 40 * 10 + 5 * 15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1155700" y="558462"/>
            <a:ext cx="13932000" cy="1736336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1234676" y="2124684"/>
            <a:ext cx="6797699" cy="591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 </a:t>
            </a:r>
          </a:p>
        </p:txBody>
      </p:sp>
      <p:pic>
        <p:nvPicPr>
          <p:cNvPr id="412" name="Shape 4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863322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Shape 4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041522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Shape 414"/>
          <p:cNvSpPr txBox="1"/>
          <p:nvPr/>
        </p:nvSpPr>
        <p:spPr>
          <a:xfrm>
            <a:off x="8732976" y="2140854"/>
            <a:ext cx="6797699" cy="5945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/>
        </p:nvSpPr>
        <p:spPr>
          <a:xfrm>
            <a:off x="1061599" y="1935150"/>
            <a:ext cx="10739875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'Hello')</a:t>
            </a:r>
            <a:endParaRPr lang="en-US" sz="28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"I'm 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 lumberjack, and I'm okay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8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")</a:t>
            </a:r>
            <a:endParaRPr lang="en-US" sz="28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'I 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sleep all night and I work all day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.')</a:t>
            </a:r>
            <a:endParaRPr lang="en-US" sz="28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8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Yo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28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8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9" name="Shape 309"/>
          <p:cNvSpPr txBox="1"/>
          <p:nvPr/>
        </p:nvSpPr>
        <p:spPr>
          <a:xfrm>
            <a:off x="13681075" y="4229901"/>
            <a:ext cx="1119187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9626600" y="1174754"/>
            <a:ext cx="6218238" cy="14731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-US" sz="2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"I'm a lumberjack, and I'm okay."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-US" sz="2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'I sleep all night and I work all day.'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7089941" y="1657354"/>
            <a:ext cx="2506950" cy="50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print_lyrics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():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632178" y="949648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Definitions and Uses</a:t>
            </a:r>
          </a:p>
        </p:txBody>
      </p:sp>
      <p:sp>
        <p:nvSpPr>
          <p:cNvPr id="317" name="Shape 317"/>
          <p:cNvSpPr txBox="1">
            <a:spLocks noGrp="1"/>
          </p:cNvSpPr>
          <p:nvPr>
            <p:ph idx="1"/>
          </p:nvPr>
        </p:nvSpPr>
        <p:spPr>
          <a:xfrm>
            <a:off x="812799" y="786535"/>
            <a:ext cx="15019345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 we have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defined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function, we can 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(or 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invoke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it </a:t>
            </a:r>
            <a:b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 many times as we like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the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store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reuse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pattern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1078375" y="985825"/>
            <a:ext cx="11715899" cy="609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'Hello')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"I'm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 lumberjack, and I'm okay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")</a:t>
            </a:r>
            <a:endParaRPr lang="en-US" sz="30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'I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sleep all night and I work all day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.')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Yo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8877300" y="5327650"/>
            <a:ext cx="7277986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I'm a lumberjack, and I'm okay.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 sleep all night and I work all day.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4334486" y="5532361"/>
            <a:ext cx="4353900" cy="1343099"/>
          </a:xfrm>
          <a:prstGeom prst="straightConnector1">
            <a:avLst/>
          </a:prstGeom>
          <a:noFill/>
          <a:ln w="889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632178" y="782533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idx="1"/>
          </p:nvPr>
        </p:nvSpPr>
        <p:spPr>
          <a:xfrm>
            <a:off x="1155700" y="2315029"/>
            <a:ext cx="13932000" cy="3911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6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value we pass into the </a:t>
            </a:r>
            <a:r>
              <a:rPr lang="en-US" sz="36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its </a:t>
            </a:r>
            <a:r>
              <a:rPr lang="en-US" sz="36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when we call the 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</a:t>
            </a:r>
            <a:r>
              <a:rPr lang="en-US" sz="36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we can direct the </a:t>
            </a:r>
            <a:r>
              <a:rPr lang="en-US" sz="36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do different kinds of work when we call it at </a:t>
            </a:r>
            <a:r>
              <a:rPr lang="en-US" sz="36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different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times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put the </a:t>
            </a:r>
            <a:r>
              <a:rPr lang="en-US" sz="36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parenthes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 after the </a:t>
            </a:r>
            <a:r>
              <a:rPr lang="en-US" sz="36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function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4487536" y="6570340"/>
            <a:ext cx="7580313" cy="8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9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</a:t>
            </a:r>
            <a:r>
              <a:rPr lang="en-US" sz="49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49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</a:t>
            </a:r>
            <a:r>
              <a:rPr lang="en-US" sz="49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49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'Hello world'</a:t>
            </a:r>
            <a:r>
              <a:rPr lang="en-US" sz="49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11130500" y="7691266"/>
            <a:ext cx="244633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333" name="Shape 333"/>
          <p:cNvCxnSpPr/>
          <p:nvPr/>
        </p:nvCxnSpPr>
        <p:spPr>
          <a:xfrm>
            <a:off x="9841700" y="7383139"/>
            <a:ext cx="1288800" cy="6389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1155700" y="547321"/>
            <a:ext cx="13345391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idx="1"/>
          </p:nvPr>
        </p:nvSpPr>
        <p:spPr>
          <a:xfrm>
            <a:off x="218595" y="1715274"/>
            <a:ext cx="8622252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lvl="0" indent="-5334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71000"/>
              <a:buFont typeface="Cabin"/>
              <a:buNone/>
            </a:pP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b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variable which we use </a:t>
            </a:r>
            <a:r>
              <a:rPr lang="en-US" sz="3600" b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function </a:t>
            </a:r>
            <a:r>
              <a:rPr lang="en-US" sz="3600" b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definition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It is a </a:t>
            </a:r>
            <a:r>
              <a:rPr lang="en-US" sz="3600" b="0" dirty="0">
                <a:solidFill>
                  <a:schemeClr val="lt1"/>
                </a:solidFill>
              </a:rPr>
              <a:t>“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handle</a:t>
            </a:r>
            <a:r>
              <a:rPr lang="en-US" sz="3600" b="0" dirty="0">
                <a:solidFill>
                  <a:schemeClr val="lt1"/>
                </a:solidFill>
              </a:rPr>
              <a:t>”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allows the code in the </a:t>
            </a:r>
            <a:r>
              <a:rPr lang="en-US" sz="3600" b="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access the </a:t>
            </a:r>
            <a:r>
              <a:rPr lang="en-US" sz="3600" b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for a particular </a:t>
            </a:r>
            <a:r>
              <a:rPr lang="en-US" sz="3600" b="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invocation.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0" name="Shape 340"/>
          <p:cNvSpPr txBox="1"/>
          <p:nvPr/>
        </p:nvSpPr>
        <p:spPr>
          <a:xfrm>
            <a:off x="10175582" y="1813912"/>
            <a:ext cx="5713800" cy="6648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es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n-US" sz="2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26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26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'Bonjour</a:t>
            </a:r>
            <a:r>
              <a:rPr lang="en-US" sz="2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26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'Hello</a:t>
            </a:r>
            <a:r>
              <a:rPr lang="en-US" sz="2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26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en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es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endParaRPr lang="en-US" sz="2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Bonjour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 Values</a:t>
            </a:r>
          </a:p>
        </p:txBody>
      </p:sp>
      <p:sp>
        <p:nvSpPr>
          <p:cNvPr id="346" name="Shape 346"/>
          <p:cNvSpPr txBox="1">
            <a:spLocks noGrp="1"/>
          </p:cNvSpPr>
          <p:nvPr>
            <p:ph idx="1"/>
          </p:nvPr>
        </p:nvSpPr>
        <p:spPr>
          <a:xfrm>
            <a:off x="1155700" y="2043776"/>
            <a:ext cx="13932000" cy="22542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a function will take its arguments, do some computation, and </a:t>
            </a:r>
            <a:r>
              <a:rPr lang="en-US" sz="36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value to be used as the value of the function call in the </a:t>
            </a:r>
            <a:r>
              <a:rPr lang="en-US" sz="36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calling expression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The </a:t>
            </a:r>
            <a:r>
              <a:rPr lang="en-US" sz="36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is used for this.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1395358" y="4815676"/>
            <a:ext cx="6832088" cy="28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32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2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32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"Hello</a:t>
            </a:r>
            <a:r>
              <a:rPr lang="en-US" sz="32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2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2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32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, "Glenn</a:t>
            </a:r>
            <a:r>
              <a:rPr lang="en-US" sz="32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")</a:t>
            </a:r>
            <a:endParaRPr lang="en-US" sz="3200" b="1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2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2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32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, "Sally</a:t>
            </a:r>
            <a:r>
              <a:rPr lang="en-US" sz="32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")</a:t>
            </a:r>
            <a:endParaRPr lang="en-US" sz="32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8" name="Shape 348"/>
          <p:cNvSpPr txBox="1"/>
          <p:nvPr/>
        </p:nvSpPr>
        <p:spPr>
          <a:xfrm>
            <a:off x="10894613" y="5466304"/>
            <a:ext cx="4000500" cy="1193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 Sally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xfrm>
            <a:off x="632178" y="760251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 Value</a:t>
            </a:r>
          </a:p>
        </p:txBody>
      </p:sp>
      <p:sp>
        <p:nvSpPr>
          <p:cNvPr id="354" name="Shape 354"/>
          <p:cNvSpPr txBox="1">
            <a:spLocks noGrp="1"/>
          </p:cNvSpPr>
          <p:nvPr>
            <p:ph idx="1"/>
          </p:nvPr>
        </p:nvSpPr>
        <p:spPr>
          <a:xfrm>
            <a:off x="459554" y="1537678"/>
            <a:ext cx="66167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fruitful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one that produces a </a:t>
            </a:r>
            <a:r>
              <a:rPr lang="en-US" sz="36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(or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execution and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sends back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9372135" y="1969217"/>
            <a:ext cx="6722399" cy="642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lang="en-US" sz="25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5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</a:t>
            </a:r>
            <a:r>
              <a:rPr lang="en-US" sz="25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es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25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5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5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n-US" sz="25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25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</a:t>
            </a:r>
            <a:r>
              <a:rPr lang="en-US" sz="25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</a:t>
            </a:r>
            <a:r>
              <a:rPr lang="en-US" sz="25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'Bonjour</a:t>
            </a:r>
            <a:r>
              <a:rPr lang="en-US" sz="25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25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 </a:t>
            </a:r>
            <a:r>
              <a:rPr lang="en-US" sz="25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'Hello</a:t>
            </a:r>
            <a:r>
              <a:rPr lang="en-US" sz="25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5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5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en</a:t>
            </a:r>
            <a:r>
              <a:rPr lang="en-US" sz="25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),'Glenn</a:t>
            </a:r>
            <a:r>
              <a:rPr lang="en-US" sz="25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25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5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5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es</a:t>
            </a:r>
            <a:r>
              <a:rPr lang="en-US" sz="25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),'Sally</a:t>
            </a:r>
            <a:r>
              <a:rPr lang="en-US" sz="25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25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5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5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</a:t>
            </a:r>
            <a:r>
              <a:rPr lang="en-US" sz="25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),'Michael</a:t>
            </a:r>
            <a:r>
              <a:rPr lang="en-US" sz="25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25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Bonjour Michael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xfrm>
            <a:off x="1155700" y="870410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1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71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en-US" sz="71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1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-US" sz="71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and</a:t>
            </a:r>
            <a:r>
              <a:rPr lang="en-US" sz="71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1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Results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1155700" y="2908300"/>
            <a:ext cx="75570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'Hello world'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2" name="Shape 362"/>
          <p:cNvSpPr txBox="1"/>
          <p:nvPr/>
        </p:nvSpPr>
        <p:spPr>
          <a:xfrm>
            <a:off x="7805637" y="4011400"/>
            <a:ext cx="3300438" cy="34833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max(</a:t>
            </a:r>
            <a:r>
              <a:rPr lang="en-US" sz="24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24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-US" sz="24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  <p:cxnSp>
        <p:nvCxnSpPr>
          <p:cNvPr id="363" name="Shape 363"/>
          <p:cNvCxnSpPr/>
          <p:nvPr/>
        </p:nvCxnSpPr>
        <p:spPr>
          <a:xfrm flipH="1">
            <a:off x="6569200" y="5608275"/>
            <a:ext cx="1016099" cy="3600"/>
          </a:xfrm>
          <a:prstGeom prst="straightConnector1">
            <a:avLst/>
          </a:prstGeom>
          <a:noFill/>
          <a:ln w="889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4" name="Shape 364"/>
          <p:cNvSpPr txBox="1"/>
          <p:nvPr/>
        </p:nvSpPr>
        <p:spPr>
          <a:xfrm>
            <a:off x="3530600" y="5283200"/>
            <a:ext cx="284956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3066711" y="5232400"/>
            <a:ext cx="64452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</p:txBody>
      </p:sp>
      <p:cxnSp>
        <p:nvCxnSpPr>
          <p:cNvPr id="366" name="Shape 366"/>
          <p:cNvCxnSpPr/>
          <p:nvPr/>
        </p:nvCxnSpPr>
        <p:spPr>
          <a:xfrm flipH="1">
            <a:off x="11375615" y="5594350"/>
            <a:ext cx="1270409" cy="0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1700213" y="6502400"/>
            <a:ext cx="232568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368" name="Shape 368"/>
          <p:cNvCxnSpPr/>
          <p:nvPr/>
        </p:nvCxnSpPr>
        <p:spPr>
          <a:xfrm flipH="1">
            <a:off x="3027375" y="5965150"/>
            <a:ext cx="903299" cy="5324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 txBox="1"/>
          <p:nvPr/>
        </p:nvSpPr>
        <p:spPr>
          <a:xfrm>
            <a:off x="11231561" y="2908300"/>
            <a:ext cx="247967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</a:p>
        </p:txBody>
      </p:sp>
      <p:cxnSp>
        <p:nvCxnSpPr>
          <p:cNvPr id="370" name="Shape 370"/>
          <p:cNvCxnSpPr/>
          <p:nvPr/>
        </p:nvCxnSpPr>
        <p:spPr>
          <a:xfrm rot="10800000" flipH="1">
            <a:off x="10056975" y="3373299"/>
            <a:ext cx="1049100" cy="107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13023850" y="6743700"/>
            <a:ext cx="1689326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</a:p>
        </p:txBody>
      </p:sp>
      <p:cxnSp>
        <p:nvCxnSpPr>
          <p:cNvPr id="372" name="Shape 372"/>
          <p:cNvCxnSpPr/>
          <p:nvPr/>
        </p:nvCxnSpPr>
        <p:spPr>
          <a:xfrm>
            <a:off x="13377862" y="5940425"/>
            <a:ext cx="0" cy="7112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50831 Lung MOOC Hayman Early Stage Definitive_JK-090815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071215_powerpoint_template_b.thmx</Template>
  <TotalTime>120</TotalTime>
  <Words>1134</Words>
  <Application>Microsoft Macintosh PowerPoint</Application>
  <PresentationFormat>Custom</PresentationFormat>
  <Paragraphs>155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150831 Lung MOOC Hayman Early Stage Definitive_JK-090815</vt:lpstr>
      <vt:lpstr>Building our Own Functions</vt:lpstr>
      <vt:lpstr>PowerPoint Presentation</vt:lpstr>
      <vt:lpstr>Definitions and Uses</vt:lpstr>
      <vt:lpstr>PowerPoint Presentation</vt:lpstr>
      <vt:lpstr>Arguments</vt:lpstr>
      <vt:lpstr>Parameters</vt:lpstr>
      <vt:lpstr>Return Values</vt:lpstr>
      <vt:lpstr>Return Value</vt:lpstr>
      <vt:lpstr>Arguments, Parameters, and Results</vt:lpstr>
      <vt:lpstr>Multiple Parameters / Arguments</vt:lpstr>
      <vt:lpstr>Void (non-fruitful) Functions</vt:lpstr>
      <vt:lpstr>To function or not to function...</vt:lpstr>
      <vt:lpstr>Summary</vt:lpstr>
      <vt:lpstr>PowerPoint Presentation</vt:lpstr>
      <vt:lpstr>Acknowledgements / Contributions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cp:lastModifiedBy>Chuck Severance</cp:lastModifiedBy>
  <cp:revision>46</cp:revision>
  <dcterms:modified xsi:type="dcterms:W3CDTF">2016-11-21T19:42:39Z</dcterms:modified>
</cp:coreProperties>
</file>