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3"/>
  </p:notes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312" r:id="rId1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670"/>
    <p:restoredTop sz="93566"/>
  </p:normalViewPr>
  <p:slideViewPr>
    <p:cSldViewPr snapToGrid="0" snapToObjects="1">
      <p:cViewPr varScale="1">
        <p:scale>
          <a:sx n="67" d="100"/>
          <a:sy n="67" d="100"/>
        </p:scale>
        <p:origin x="816" y="17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845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079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8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166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531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52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131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42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63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792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4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19831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smtClean="0">
                <a:solidFill>
                  <a:srgbClr val="FFFFFF"/>
                </a:solidFill>
                <a:latin typeface="Lucida Grande"/>
                <a:cs typeface="Lucida Grande"/>
              </a:rPr>
              <a:t>Web </a:t>
            </a:r>
            <a:r>
              <a:rPr lang="en-US" sz="2300" smtClean="0">
                <a:solidFill>
                  <a:srgbClr val="FFFFFF"/>
                </a:solidFill>
                <a:latin typeface="Lucida Grande"/>
                <a:cs typeface="Lucida Grande"/>
              </a:rPr>
              <a:t>Services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ml_schema" TargetMode="External"/><Relationship Id="rId4" Type="http://schemas.openxmlformats.org/officeDocument/2006/relationships/hyperlink" Target="http://en.wikibooks.org/wiki/XML_Schem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X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ML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n.wikipedia.org/wiki/Serializ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</a:t>
            </a:r>
            <a:r>
              <a:rPr lang="en-US" sz="6600" b="1" i="0" u="none" strike="noStrike" cap="none">
                <a:solidFill>
                  <a:srgbClr val="FFD966"/>
                </a:solidFill>
                <a:sym typeface="Arial"/>
              </a:rPr>
              <a:t>“</a:t>
            </a:r>
            <a:r>
              <a:rPr lang="en-US" sz="6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6600" b="1" i="0" u="none" strike="noStrike" cap="none">
                <a:solidFill>
                  <a:srgbClr val="FFD966"/>
                </a:solidFill>
                <a:sym typeface="Arial"/>
              </a:rPr>
              <a:t>”</a:t>
            </a:r>
            <a:r>
              <a:rPr lang="en-US" sz="6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Nodes)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Simple Element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Complex Element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316786" y="2228851"/>
            <a:ext cx="7295999" cy="59742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&lt;people&gt;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&lt;name&gt;Chuck&lt;/name&gt;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&lt;phone&gt;303 4456&lt;/phone&gt;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&lt;name&gt;Noah&lt;/name&gt;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&lt;phone&gt;622 7421&lt;/phone&gt;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&lt;/people&gt;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Schema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812800" y="2377170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Describing a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contract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to what is acceptable XML.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056250" y="6499455"/>
            <a:ext cx="857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http://en.wikipedia.org/wiki/Xml_schema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848100" y="7107030"/>
            <a:ext cx="8879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http://en.wikibooks.org/wiki/XML_Schema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 idx="4294967295"/>
          </p:nvPr>
        </p:nvSpPr>
        <p:spPr>
          <a:xfrm>
            <a:off x="0" y="1120775"/>
            <a:ext cx="12206288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1206100" y="2261619"/>
            <a:ext cx="6797699" cy="57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These 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687" name="Shape 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1454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9274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8704400" y="2392094"/>
            <a:ext cx="6797699" cy="5647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eXtensible Markup Language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purpose is to help information systems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share structured data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started as a simplified subset of the Standard Generalized Markup Language (SGML), and is designed to be relatively human-legible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4948060" y="7170531"/>
            <a:ext cx="6745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en.wikipedia.org/wiki/XML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Basics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Tag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End Tag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 Content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Attribute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 Closing Tag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32774" y="3136900"/>
            <a:ext cx="6394799" cy="46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4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&lt;name&gt;</a:t>
            </a:r>
            <a:r>
              <a:rPr lang="en-US" sz="4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  <a:r>
              <a:rPr lang="en-US" sz="4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4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&lt;phone </a:t>
            </a:r>
            <a:r>
              <a:rPr lang="en-US" sz="45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type=</a:t>
            </a:r>
            <a:r>
              <a:rPr lang="en-US" sz="4500">
                <a:solidFill>
                  <a:srgbClr val="FF7F00"/>
                </a:solidFill>
              </a:rPr>
              <a:t>"</a:t>
            </a:r>
            <a:r>
              <a:rPr lang="en-US" sz="45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intl</a:t>
            </a:r>
            <a:r>
              <a:rPr lang="en-US" sz="4500">
                <a:solidFill>
                  <a:srgbClr val="FF7F00"/>
                </a:solidFill>
              </a:rPr>
              <a:t>"</a:t>
            </a:r>
            <a:r>
              <a:rPr lang="en-US" sz="4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4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45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&lt;email</a:t>
            </a:r>
            <a:r>
              <a:rPr lang="en-US" sz="4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5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hide=</a:t>
            </a:r>
            <a:r>
              <a:rPr lang="en-US" sz="4500">
                <a:solidFill>
                  <a:srgbClr val="FF7F00"/>
                </a:solidFill>
              </a:rPr>
              <a:t>"</a:t>
            </a:r>
            <a:r>
              <a:rPr lang="en-US" sz="45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  <a:r>
              <a:rPr lang="en-US" sz="4500">
                <a:solidFill>
                  <a:srgbClr val="FF7F00"/>
                </a:solidFill>
              </a:rPr>
              <a:t>"</a:t>
            </a:r>
            <a:r>
              <a:rPr lang="en-US" sz="4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5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812800" y="882971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1C23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69661" y="2133600"/>
            <a:ext cx="5915025" cy="39739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&lt;name&gt;Chuck&lt;/name&gt;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&lt;phone type=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intl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&lt;email hide=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460974" y="5473700"/>
            <a:ext cx="9117495" cy="2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&lt;name&gt;Chuck&lt;/name&gt;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&lt;phone type=</a:t>
            </a:r>
            <a:r>
              <a:rPr lang="en-US" sz="3200" dirty="0">
                <a:solidFill>
                  <a:srgbClr val="FFFF00"/>
                </a:solidFill>
              </a:rPr>
              <a:t>"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intl</a:t>
            </a:r>
            <a:r>
              <a:rPr lang="en-US" sz="3200" dirty="0">
                <a:solidFill>
                  <a:srgbClr val="FF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&gt;+1 734 303 4456&lt;/phone&gt;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email hide=</a:t>
            </a:r>
            <a:r>
              <a:rPr lang="en-US" sz="3200" dirty="0">
                <a:solidFill>
                  <a:srgbClr val="FF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  <a:r>
              <a:rPr lang="en-US" sz="3200" dirty="0">
                <a:solidFill>
                  <a:srgbClr val="FF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9204325" y="2571750"/>
            <a:ext cx="6019799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ends do not matter.  White space is generally discarded on text elements.  We indent only to be readable.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812800" y="642115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XML...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4707066" y="7534223"/>
            <a:ext cx="7058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http://en.wikipedia.org/wiki/XML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896" y="1857580"/>
            <a:ext cx="14020800" cy="554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Terminology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idx="1"/>
          </p:nvPr>
        </p:nvSpPr>
        <p:spPr>
          <a:xfrm>
            <a:off x="632178" y="2333378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71500" marR="0" lvl="0" indent="-571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Tags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indicate the beginning and ending of elements</a:t>
            </a:r>
          </a:p>
          <a:p>
            <a:pPr marL="571500" marR="0" lvl="0" indent="-571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Attributes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Keyword/value pairs on the opening tag of XML</a:t>
            </a:r>
          </a:p>
          <a:p>
            <a:pPr marL="571500" marR="0" lvl="0" indent="-571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Serialize / De-Serialize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Convert data in one program into a common format that can be stored and/or transmitted between systems in a programming language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independent manner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4045750" y="7458765"/>
            <a:ext cx="8151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en.wikipedia.org/wiki/Serialization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812800" y="926763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as a Tree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2578100" y="3160711"/>
            <a:ext cx="2727325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&lt;b&gt;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32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&lt;d&gt;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&lt;e&gt;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32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</a:t>
            </a:r>
          </a:p>
        </p:txBody>
      </p:sp>
      <p:grpSp>
        <p:nvGrpSpPr>
          <p:cNvPr id="308" name="Shape 308"/>
          <p:cNvGrpSpPr/>
          <p:nvPr/>
        </p:nvGrpSpPr>
        <p:grpSpPr>
          <a:xfrm>
            <a:off x="10185400" y="2527300"/>
            <a:ext cx="5143499" cy="5524499"/>
            <a:chOff x="0" y="0"/>
            <a:chExt cx="5143499" cy="5524499"/>
          </a:xfrm>
        </p:grpSpPr>
        <p:cxnSp>
          <p:nvCxnSpPr>
            <p:cNvPr id="309" name="Shape 309"/>
            <p:cNvCxnSpPr/>
            <p:nvPr/>
          </p:nvCxnSpPr>
          <p:spPr>
            <a:xfrm>
              <a:off x="430212" y="20542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0" name="Shape 310"/>
            <p:cNvCxnSpPr/>
            <p:nvPr/>
          </p:nvCxnSpPr>
          <p:spPr>
            <a:xfrm>
              <a:off x="2868611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1" name="Shape 311"/>
            <p:cNvCxnSpPr/>
            <p:nvPr/>
          </p:nvCxnSpPr>
          <p:spPr>
            <a:xfrm>
              <a:off x="4710112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12" name="Shape 312"/>
            <p:cNvSpPr/>
            <p:nvPr/>
          </p:nvSpPr>
          <p:spPr>
            <a:xfrm>
              <a:off x="1790700" y="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9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327660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0" y="2882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384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42799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e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384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Y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42799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Z</a:t>
              </a:r>
            </a:p>
          </p:txBody>
        </p:sp>
        <p:cxnSp>
          <p:nvCxnSpPr>
            <p:cNvPr id="320" name="Shape 320"/>
            <p:cNvCxnSpPr/>
            <p:nvPr/>
          </p:nvCxnSpPr>
          <p:spPr>
            <a:xfrm flipH="1">
              <a:off x="622299" y="612775"/>
              <a:ext cx="1449386" cy="989012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1" name="Shape 321"/>
            <p:cNvCxnSpPr/>
            <p:nvPr/>
          </p:nvCxnSpPr>
          <p:spPr>
            <a:xfrm>
              <a:off x="2444750" y="657225"/>
              <a:ext cx="1054100" cy="879474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2" name="Shape 322"/>
            <p:cNvCxnSpPr/>
            <p:nvPr/>
          </p:nvCxnSpPr>
          <p:spPr>
            <a:xfrm flipH="1">
              <a:off x="2994024" y="2084386"/>
              <a:ext cx="549275" cy="966787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3873500" y="2063750"/>
              <a:ext cx="768349" cy="855661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324" name="Shape 324"/>
          <p:cNvSpPr txBox="1"/>
          <p:nvPr/>
        </p:nvSpPr>
        <p:spPr>
          <a:xfrm>
            <a:off x="1941237" y="7226300"/>
            <a:ext cx="2125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4554450" y="7226300"/>
            <a:ext cx="92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812800" y="937711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Text and Attributes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2578100" y="3160711"/>
            <a:ext cx="3675061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 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&lt;b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w=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&lt;c&gt; 	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&lt;d&gt;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&lt;e&gt;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</a:t>
            </a:r>
          </a:p>
        </p:txBody>
      </p:sp>
      <p:cxnSp>
        <p:nvCxnSpPr>
          <p:cNvPr id="332" name="Shape 332"/>
          <p:cNvCxnSpPr/>
          <p:nvPr/>
        </p:nvCxnSpPr>
        <p:spPr>
          <a:xfrm>
            <a:off x="10615611" y="4581525"/>
            <a:ext cx="558799" cy="9382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3" name="Shape 333"/>
          <p:cNvCxnSpPr/>
          <p:nvPr/>
        </p:nvCxnSpPr>
        <p:spPr>
          <a:xfrm>
            <a:off x="13054011" y="6194425"/>
            <a:ext cx="0" cy="1031875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>
            <a:off x="14895512" y="6194425"/>
            <a:ext cx="0" cy="1031875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5" name="Shape 335"/>
          <p:cNvSpPr/>
          <p:nvPr/>
        </p:nvSpPr>
        <p:spPr>
          <a:xfrm>
            <a:off x="11976100" y="25273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36" name="Shape 336"/>
          <p:cNvSpPr/>
          <p:nvPr/>
        </p:nvSpPr>
        <p:spPr>
          <a:xfrm>
            <a:off x="10185400" y="38735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37" name="Shape 337"/>
          <p:cNvSpPr/>
          <p:nvPr/>
        </p:nvSpPr>
        <p:spPr>
          <a:xfrm>
            <a:off x="13462000" y="38735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</a:t>
            </a:r>
          </a:p>
        </p:txBody>
      </p:sp>
      <p:sp>
        <p:nvSpPr>
          <p:cNvPr id="338" name="Shape 338"/>
          <p:cNvSpPr/>
          <p:nvPr/>
        </p:nvSpPr>
        <p:spPr>
          <a:xfrm>
            <a:off x="10922000" y="5410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39" name="Shape 339"/>
          <p:cNvSpPr/>
          <p:nvPr/>
        </p:nvSpPr>
        <p:spPr>
          <a:xfrm>
            <a:off x="12623800" y="54102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</a:p>
        </p:txBody>
      </p:sp>
      <p:sp>
        <p:nvSpPr>
          <p:cNvPr id="340" name="Shape 340"/>
          <p:cNvSpPr/>
          <p:nvPr/>
        </p:nvSpPr>
        <p:spPr>
          <a:xfrm>
            <a:off x="14465300" y="54102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</a:p>
        </p:txBody>
      </p:sp>
      <p:sp>
        <p:nvSpPr>
          <p:cNvPr id="341" name="Shape 341"/>
          <p:cNvSpPr/>
          <p:nvPr/>
        </p:nvSpPr>
        <p:spPr>
          <a:xfrm>
            <a:off x="12623800" y="7188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42" name="Shape 342"/>
          <p:cNvSpPr/>
          <p:nvPr/>
        </p:nvSpPr>
        <p:spPr>
          <a:xfrm>
            <a:off x="14465300" y="7188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</a:p>
        </p:txBody>
      </p:sp>
      <p:cxnSp>
        <p:nvCxnSpPr>
          <p:cNvPr id="343" name="Shape 343"/>
          <p:cNvCxnSpPr>
            <a:stCxn id="335" idx="3"/>
          </p:cNvCxnSpPr>
          <p:nvPr/>
        </p:nvCxnSpPr>
        <p:spPr>
          <a:xfrm flipH="1">
            <a:off x="10807699" y="3264428"/>
            <a:ext cx="1294872" cy="86465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4" name="Shape 344"/>
          <p:cNvCxnSpPr/>
          <p:nvPr/>
        </p:nvCxnSpPr>
        <p:spPr>
          <a:xfrm>
            <a:off x="12630150" y="3184525"/>
            <a:ext cx="1054100" cy="879474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5" name="Shape 345"/>
          <p:cNvCxnSpPr/>
          <p:nvPr/>
        </p:nvCxnSpPr>
        <p:spPr>
          <a:xfrm flipH="1">
            <a:off x="13179424" y="4611687"/>
            <a:ext cx="549275" cy="966787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>
            <a:off x="14058900" y="4591050"/>
            <a:ext cx="768349" cy="85566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flipH="1">
            <a:off x="10029824" y="4706937"/>
            <a:ext cx="417511" cy="769937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48" name="Shape 348"/>
          <p:cNvSpPr/>
          <p:nvPr/>
        </p:nvSpPr>
        <p:spPr>
          <a:xfrm>
            <a:off x="9436100" y="5410200"/>
            <a:ext cx="863599" cy="863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8674100" y="4298950"/>
            <a:ext cx="11241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attrib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1277600" y="4305300"/>
            <a:ext cx="10461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node</a:t>
            </a:r>
          </a:p>
        </p:txBody>
      </p:sp>
      <p:sp>
        <p:nvSpPr>
          <p:cNvPr id="27" name="Shape 324"/>
          <p:cNvSpPr txBox="1"/>
          <p:nvPr/>
        </p:nvSpPr>
        <p:spPr>
          <a:xfrm>
            <a:off x="1941237" y="7226300"/>
            <a:ext cx="2125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</a:p>
        </p:txBody>
      </p:sp>
      <p:sp>
        <p:nvSpPr>
          <p:cNvPr id="28" name="Shape 325"/>
          <p:cNvSpPr txBox="1"/>
          <p:nvPr/>
        </p:nvSpPr>
        <p:spPr>
          <a:xfrm>
            <a:off x="4554450" y="7226300"/>
            <a:ext cx="92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1155700" y="630624"/>
            <a:ext cx="8320084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as Paths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1943" y="2790616"/>
            <a:ext cx="2470149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&lt;b&gt;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&lt;d&gt;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&lt;e&gt;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  </a:t>
            </a:r>
          </a:p>
        </p:txBody>
      </p:sp>
      <p:grpSp>
        <p:nvGrpSpPr>
          <p:cNvPr id="359" name="Shape 359"/>
          <p:cNvGrpSpPr/>
          <p:nvPr/>
        </p:nvGrpSpPr>
        <p:grpSpPr>
          <a:xfrm>
            <a:off x="10058400" y="1026940"/>
            <a:ext cx="5143499" cy="5524499"/>
            <a:chOff x="0" y="0"/>
            <a:chExt cx="5143499" cy="5524499"/>
          </a:xfrm>
        </p:grpSpPr>
        <p:cxnSp>
          <p:nvCxnSpPr>
            <p:cNvPr id="360" name="Shape 360"/>
            <p:cNvCxnSpPr/>
            <p:nvPr/>
          </p:nvCxnSpPr>
          <p:spPr>
            <a:xfrm>
              <a:off x="430212" y="20542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1" name="Shape 361"/>
            <p:cNvCxnSpPr/>
            <p:nvPr/>
          </p:nvCxnSpPr>
          <p:spPr>
            <a:xfrm>
              <a:off x="2868611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2" name="Shape 362"/>
            <p:cNvCxnSpPr/>
            <p:nvPr/>
          </p:nvCxnSpPr>
          <p:spPr>
            <a:xfrm>
              <a:off x="4710112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3" name="Shape 363"/>
            <p:cNvSpPr/>
            <p:nvPr/>
          </p:nvSpPr>
          <p:spPr>
            <a:xfrm>
              <a:off x="1790700" y="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9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327660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0" y="2882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24384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42799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e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24384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Y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42799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Z</a:t>
              </a:r>
            </a:p>
          </p:txBody>
        </p:sp>
        <p:cxnSp>
          <p:nvCxnSpPr>
            <p:cNvPr id="371" name="Shape 371"/>
            <p:cNvCxnSpPr/>
            <p:nvPr/>
          </p:nvCxnSpPr>
          <p:spPr>
            <a:xfrm flipH="1">
              <a:off x="622299" y="612775"/>
              <a:ext cx="1449386" cy="989012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2" name="Shape 372"/>
            <p:cNvCxnSpPr/>
            <p:nvPr/>
          </p:nvCxnSpPr>
          <p:spPr>
            <a:xfrm>
              <a:off x="2444750" y="657225"/>
              <a:ext cx="1054100" cy="879474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3" name="Shape 373"/>
            <p:cNvCxnSpPr/>
            <p:nvPr/>
          </p:nvCxnSpPr>
          <p:spPr>
            <a:xfrm flipH="1">
              <a:off x="2994024" y="2084386"/>
              <a:ext cx="549275" cy="966787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4" name="Shape 374"/>
            <p:cNvCxnSpPr/>
            <p:nvPr/>
          </p:nvCxnSpPr>
          <p:spPr>
            <a:xfrm>
              <a:off x="3873500" y="2063750"/>
              <a:ext cx="768349" cy="855661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375" name="Shape 375"/>
          <p:cNvSpPr txBox="1"/>
          <p:nvPr/>
        </p:nvSpPr>
        <p:spPr>
          <a:xfrm>
            <a:off x="5953543" y="3740562"/>
            <a:ext cx="2693569" cy="16846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/a/b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/a/c/d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/a/c/e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</a:t>
            </a:r>
          </a:p>
        </p:txBody>
      </p:sp>
      <p:sp>
        <p:nvSpPr>
          <p:cNvPr id="376" name="Shape 376"/>
          <p:cNvSpPr/>
          <p:nvPr/>
        </p:nvSpPr>
        <p:spPr>
          <a:xfrm>
            <a:off x="4022303" y="3947904"/>
            <a:ext cx="1270000" cy="1270000"/>
          </a:xfrm>
          <a:prstGeom prst="rightArrow">
            <a:avLst>
              <a:gd name="adj1" fmla="val 43456"/>
              <a:gd name="adj2" fmla="val 1896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324"/>
          <p:cNvSpPr txBox="1"/>
          <p:nvPr/>
        </p:nvSpPr>
        <p:spPr>
          <a:xfrm>
            <a:off x="1941237" y="7226300"/>
            <a:ext cx="2125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</a:p>
        </p:txBody>
      </p:sp>
      <p:sp>
        <p:nvSpPr>
          <p:cNvPr id="26" name="Shape 325"/>
          <p:cNvSpPr txBox="1"/>
          <p:nvPr/>
        </p:nvSpPr>
        <p:spPr>
          <a:xfrm>
            <a:off x="4554450" y="7226300"/>
            <a:ext cx="92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1076</TotalTime>
  <Words>542</Words>
  <Application>Microsoft Macintosh PowerPoint</Application>
  <PresentationFormat>Custom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Cabin</vt:lpstr>
      <vt:lpstr>Georgia</vt:lpstr>
      <vt:lpstr>Gill Sans SemiBold</vt:lpstr>
      <vt:lpstr>Lucida Grande</vt:lpstr>
      <vt:lpstr>Arial</vt:lpstr>
      <vt:lpstr>071215_powerpoint_template_b</vt:lpstr>
      <vt:lpstr>XML “Elements” (or Nodes)</vt:lpstr>
      <vt:lpstr>eXtensible Markup Language</vt:lpstr>
      <vt:lpstr>XML Basics</vt:lpstr>
      <vt:lpstr>White Space</vt:lpstr>
      <vt:lpstr>Some XML...</vt:lpstr>
      <vt:lpstr>XML Terminology</vt:lpstr>
      <vt:lpstr>XML as a Tree</vt:lpstr>
      <vt:lpstr>XML Text and Attributes</vt:lpstr>
      <vt:lpstr>XML as Paths</vt:lpstr>
      <vt:lpstr>XML Schema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Web Services</dc:title>
  <cp:lastModifiedBy>Microsoft Office User</cp:lastModifiedBy>
  <cp:revision>30</cp:revision>
  <dcterms:modified xsi:type="dcterms:W3CDTF">2016-12-07T16:48:43Z</dcterms:modified>
</cp:coreProperties>
</file>