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9" r:id="rId1"/>
  </p:sldMasterIdLst>
  <p:notesMasterIdLst>
    <p:notesMasterId r:id="rId16"/>
  </p:notesMasterIdLst>
  <p:sldIdLst>
    <p:sldId id="335" r:id="rId2"/>
    <p:sldId id="337" r:id="rId3"/>
    <p:sldId id="338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346" r:id="rId12"/>
    <p:sldId id="347" r:id="rId13"/>
    <p:sldId id="298" r:id="rId14"/>
    <p:sldId id="315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6"/>
    <a:srgbClr val="FFCB0B"/>
    <a:srgbClr val="FFFF0B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93588"/>
  </p:normalViewPr>
  <p:slideViewPr>
    <p:cSldViewPr snapToGrid="0" snapToObjects="1">
      <p:cViewPr varScale="1">
        <p:scale>
          <a:sx n="79" d="100"/>
          <a:sy n="79" d="100"/>
        </p:scale>
        <p:origin x="880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61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1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847164"/>
            <a:ext cx="13932000" cy="169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1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400301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Network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Programs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8" y="7272141"/>
            <a:ext cx="9201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en.wikipedia.org</a:t>
            </a:r>
            <a:r>
              <a:rPr lang="en-US" sz="2800" dirty="0">
                <a:solidFill>
                  <a:srgbClr val="FFFF00"/>
                </a:solidFill>
              </a:rPr>
              <a:t>/wiki/ASCII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http</a:t>
            </a:r>
            <a:r>
              <a:rPr lang="en-US" sz="2800" dirty="0">
                <a:solidFill>
                  <a:srgbClr val="FFFF00"/>
                </a:solidFill>
              </a:rPr>
              <a:t>://</a:t>
            </a:r>
            <a:r>
              <a:rPr lang="en-US" sz="2800" dirty="0" err="1">
                <a:solidFill>
                  <a:srgbClr val="FFFF00"/>
                </a:solidFill>
              </a:rPr>
              <a:t>www.catonmat.net</a:t>
            </a:r>
            <a:r>
              <a:rPr lang="en-US" sz="2800" dirty="0">
                <a:solidFill>
                  <a:srgbClr val="FFFF00"/>
                </a:solidFill>
              </a:rPr>
              <a:t>/download/</a:t>
            </a:r>
            <a:r>
              <a:rPr lang="en-US" sz="2800" dirty="0" err="1">
                <a:solidFill>
                  <a:srgbClr val="FFFF00"/>
                </a:solidFill>
              </a:rPr>
              <a:t>ascii</a:t>
            </a:r>
            <a:r>
              <a:rPr lang="en-US" sz="2800" dirty="0">
                <a:solidFill>
                  <a:srgbClr val="FFFF00"/>
                </a:solidFill>
              </a:rPr>
              <a:t>-cheat-</a:t>
            </a:r>
            <a:r>
              <a:rPr lang="en-US" sz="2800" dirty="0" err="1">
                <a:solidFill>
                  <a:srgbClr val="FFFF00"/>
                </a:solidFill>
              </a:rPr>
              <a:t>sheet.png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 smtClean="0"/>
              <a:t>ASCII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3353" y="3399183"/>
            <a:ext cx="3098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American Standard Code for Information Interchange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731" y="2441122"/>
            <a:ext cx="1393201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8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8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8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8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8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798689" y="96665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50" y="5327650"/>
            <a:ext cx="4965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120" y="6821070"/>
            <a:ext cx="97594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 smtClean="0">
                <a:solidFill>
                  <a:srgbClr val="FFFF00"/>
                </a:solidFill>
              </a:rPr>
              <a:t>docs.python.org</a:t>
            </a:r>
            <a:r>
              <a:rPr lang="en-US" sz="2800" dirty="0" smtClean="0">
                <a:solidFill>
                  <a:srgbClr val="FFFF00"/>
                </a:solidFill>
              </a:rPr>
              <a:t>/3/library/</a:t>
            </a:r>
            <a:r>
              <a:rPr lang="en-US" sz="2800" dirty="0" err="1" smtClean="0">
                <a:solidFill>
                  <a:srgbClr val="FFFF00"/>
                </a:solidFill>
              </a:rPr>
              <a:t>stdtypes.html#bytes.decode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https://</a:t>
            </a:r>
            <a:r>
              <a:rPr lang="en-US" sz="2800" dirty="0" err="1">
                <a:solidFill>
                  <a:srgbClr val="FFFF00"/>
                </a:solidFill>
              </a:rPr>
              <a:t>docs.python.org</a:t>
            </a:r>
            <a:r>
              <a:rPr lang="en-US" sz="2800" dirty="0">
                <a:solidFill>
                  <a:srgbClr val="FFFF00"/>
                </a:solidFill>
              </a:rPr>
              <a:t>/3/library/</a:t>
            </a:r>
            <a:r>
              <a:rPr lang="en-US" sz="2800" dirty="0" err="1">
                <a:solidFill>
                  <a:srgbClr val="FFFF00"/>
                </a:solidFill>
              </a:rPr>
              <a:t>stdtypes.html#str.encode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1442189"/>
            <a:ext cx="127000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31" y="4308549"/>
            <a:ext cx="12636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439944" y="1001670"/>
            <a:ext cx="3019796" cy="29217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Network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26135" y="1874273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Socket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5932" y="1364434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UTF-8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0615" y="206056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String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Unicode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0051" y="2746880"/>
            <a:ext cx="1647161" cy="117654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Bytes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UTF-8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027776" y="2648833"/>
            <a:ext cx="1892275" cy="68631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6" idx="3"/>
          </p:cNvCxnSpPr>
          <p:nvPr/>
        </p:nvCxnSpPr>
        <p:spPr>
          <a:xfrm flipH="1" flipV="1">
            <a:off x="9523094" y="1952706"/>
            <a:ext cx="1603042" cy="5098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9567213" y="2462546"/>
            <a:ext cx="1558923" cy="87260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7" idx="3"/>
          </p:cNvCxnSpPr>
          <p:nvPr/>
        </p:nvCxnSpPr>
        <p:spPr>
          <a:xfrm flipH="1">
            <a:off x="6027776" y="1952706"/>
            <a:ext cx="1848156" cy="69612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88823" y="156827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recv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6272" y="144572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decode()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6272" y="320177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encode()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45542" y="307522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send()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42" y="4096180"/>
            <a:ext cx="1003351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socket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(('data.pr4e.org', 80))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'GET http://data.pr4e.org/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HTTP/1.0\n\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n'.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en-US" sz="20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ro-RO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ro-RO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(512)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 &lt; 1):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break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0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sz="20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0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sz="20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10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247606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</a:t>
            </a:r>
            <a:r>
              <a:rPr lang="en-US" sz="7600" u="none" strike="noStrike" cap="none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(even) Easier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0" y="946150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206100" y="2086575"/>
            <a:ext cx="6797699" cy="5762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178" y="763974"/>
            <a:ext cx="14991644" cy="1247721"/>
          </a:xfrm>
        </p:spPr>
        <p:txBody>
          <a:bodyPr/>
          <a:lstStyle/>
          <a:p>
            <a:r>
              <a:rPr lang="en-US" dirty="0" smtClean="0"/>
              <a:t>Representing Simple 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04147" y="1926166"/>
            <a:ext cx="8849079" cy="6879167"/>
          </a:xfrm>
        </p:spPr>
        <p:txBody>
          <a:bodyPr>
            <a:normAutofit fontScale="62500" lnSpcReduction="20000"/>
          </a:bodyPr>
          <a:lstStyle/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Each character is represented by a number between 0 and 256 stored in 8 bits of memory </a:t>
            </a:r>
          </a:p>
          <a:p>
            <a:pPr>
              <a:lnSpc>
                <a:spcPct val="120000"/>
              </a:lnSpc>
            </a:pPr>
            <a:endParaRPr lang="en-US" b="0" dirty="0" smtClean="0">
              <a:latin typeface="Arial"/>
              <a:cs typeface="Arial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We refer to "8 bits of memory as a </a:t>
            </a:r>
            <a:r>
              <a:rPr lang="en-US" b="0" dirty="0" smtClean="0">
                <a:solidFill>
                  <a:srgbClr val="00FA00"/>
                </a:solidFill>
                <a:latin typeface="Arial"/>
                <a:cs typeface="Arial"/>
              </a:rPr>
              <a:t>"byte" </a:t>
            </a:r>
            <a:r>
              <a:rPr lang="en-US" b="0" dirty="0" smtClean="0">
                <a:latin typeface="Arial"/>
                <a:cs typeface="Arial"/>
              </a:rPr>
              <a:t>of memory – (i.e. my disk drive contains 3 Tera</a:t>
            </a:r>
            <a:r>
              <a:rPr lang="en-US" b="0" dirty="0" smtClean="0">
                <a:solidFill>
                  <a:srgbClr val="00FA00"/>
                </a:solidFill>
                <a:latin typeface="Arial"/>
                <a:cs typeface="Arial"/>
              </a:rPr>
              <a:t>bytes</a:t>
            </a:r>
            <a:r>
              <a:rPr lang="en-US" b="0" dirty="0" smtClean="0">
                <a:latin typeface="Arial"/>
                <a:cs typeface="Arial"/>
              </a:rPr>
              <a:t> of memory)</a:t>
            </a:r>
          </a:p>
          <a:p>
            <a:pPr>
              <a:lnSpc>
                <a:spcPct val="120000"/>
              </a:lnSpc>
            </a:pPr>
            <a:endParaRPr lang="en-US" b="0" dirty="0" smtClean="0">
              <a:latin typeface="Arial"/>
              <a:cs typeface="Arial"/>
            </a:endParaRP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The </a:t>
            </a:r>
            <a:r>
              <a:rPr lang="en-US" b="0" dirty="0" err="1" smtClean="0">
                <a:solidFill>
                  <a:srgbClr val="FF40FF"/>
                </a:solidFill>
                <a:latin typeface="Arial"/>
                <a:cs typeface="Arial"/>
              </a:rPr>
              <a:t>ord</a:t>
            </a:r>
            <a:r>
              <a:rPr lang="en-US" b="0" dirty="0" smtClean="0">
                <a:solidFill>
                  <a:srgbClr val="FF40FF"/>
                </a:solidFill>
                <a:latin typeface="Arial"/>
                <a:cs typeface="Arial"/>
              </a:rPr>
              <a:t>() </a:t>
            </a:r>
            <a:r>
              <a:rPr lang="en-US" b="0" dirty="0" smtClean="0">
                <a:latin typeface="Arial"/>
                <a:cs typeface="Arial"/>
              </a:rPr>
              <a:t>function tells us the numeric value of a simple ASCII character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75048" y="3645654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 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00" y="847164"/>
            <a:ext cx="3436178" cy="1692735"/>
          </a:xfrm>
        </p:spPr>
        <p:txBody>
          <a:bodyPr/>
          <a:lstStyle/>
          <a:p>
            <a:r>
              <a:rPr lang="en-US" smtClean="0"/>
              <a:t>ASCII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7679" y="2703545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'H'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72</a:t>
            </a:r>
          </a:p>
          <a:p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'e'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 print(</a:t>
            </a:r>
            <a:r>
              <a:rPr lang="en-US" sz="28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ord</a:t>
            </a:r>
            <a:r>
              <a:rPr lang="en-US" sz="28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'\n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8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&gt;&gt;&gt; </a:t>
            </a:r>
            <a:endParaRPr lang="en-US" sz="28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6948" y="6321287"/>
            <a:ext cx="4094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 the 1960s and 1970s, we just assumed that one byte was one character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38" y="906615"/>
            <a:ext cx="8110329" cy="6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841364"/>
            <a:ext cx="12999076" cy="735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7464" y="1734054"/>
            <a:ext cx="4142481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http://</a:t>
            </a:r>
            <a:r>
              <a:rPr lang="en-US" sz="2800" dirty="0" err="1">
                <a:solidFill>
                  <a:schemeClr val="accent2"/>
                </a:solidFill>
              </a:rPr>
              <a:t>unicode.org</a:t>
            </a:r>
            <a:r>
              <a:rPr lang="en-US" sz="2800" dirty="0">
                <a:solidFill>
                  <a:schemeClr val="accent2"/>
                </a:solidFill>
              </a:rPr>
              <a:t>/charts/</a:t>
            </a:r>
          </a:p>
        </p:txBody>
      </p:sp>
    </p:spTree>
    <p:extLst>
      <p:ext uri="{BB962C8B-B14F-4D97-AF65-F5344CB8AC3E}">
        <p14:creationId xmlns:p14="http://schemas.microsoft.com/office/powerpoint/2010/main" val="1455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Multi-Byte Characters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42254" y="2151948"/>
            <a:ext cx="14577337" cy="5923811"/>
          </a:xfrm>
        </p:spPr>
        <p:txBody>
          <a:bodyPr/>
          <a:lstStyle/>
          <a:p>
            <a:pPr marL="457200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 smtClean="0"/>
              <a:t>To represent the wide range of characters computers must handle we represent characters with more than one byte</a:t>
            </a:r>
          </a:p>
          <a:p>
            <a:pPr marL="1777942" lvl="1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 smtClean="0"/>
              <a:t>UTF-16 – </a:t>
            </a:r>
            <a:r>
              <a:rPr lang="en-US" sz="2800" dirty="0" smtClean="0"/>
              <a:t>Variable length </a:t>
            </a:r>
            <a:r>
              <a:rPr lang="mr-IN" sz="2800" dirty="0" smtClean="0"/>
              <a:t>–</a:t>
            </a:r>
            <a:r>
              <a:rPr lang="en-US" sz="2800" dirty="0" smtClean="0"/>
              <a:t> Two or Four Bytes</a:t>
            </a:r>
            <a:endParaRPr lang="en-US" sz="2800" dirty="0" smtClean="0"/>
          </a:p>
          <a:p>
            <a:pPr marL="1777942" lvl="1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 smtClean="0"/>
              <a:t>UTF-32 – Fixed Length </a:t>
            </a:r>
            <a:r>
              <a:rPr lang="mr-IN" sz="2800" dirty="0"/>
              <a:t>–</a:t>
            </a:r>
            <a:r>
              <a:rPr lang="en-US" sz="2800"/>
              <a:t> Four </a:t>
            </a:r>
            <a:r>
              <a:rPr lang="en-US" sz="2800" dirty="0" smtClean="0"/>
              <a:t>Bytes</a:t>
            </a:r>
          </a:p>
          <a:p>
            <a:pPr marL="1777942" lvl="1" indent="-457200">
              <a:spcBef>
                <a:spcPts val="16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00FA00"/>
                </a:solidFill>
              </a:rPr>
              <a:t>UTF-8</a:t>
            </a:r>
            <a:r>
              <a:rPr lang="en-US" sz="2800" dirty="0" smtClean="0"/>
              <a:t> – 1-4 bytes</a:t>
            </a:r>
          </a:p>
          <a:p>
            <a:pPr lvl="2">
              <a:spcBef>
                <a:spcPts val="1600"/>
              </a:spcBef>
            </a:pPr>
            <a:r>
              <a:rPr lang="en-US" dirty="0"/>
              <a:t>U</a:t>
            </a:r>
            <a:r>
              <a:rPr lang="en-US" dirty="0" smtClean="0"/>
              <a:t>pwards compatible with ASCII</a:t>
            </a:r>
          </a:p>
          <a:p>
            <a:pPr lvl="2">
              <a:spcBef>
                <a:spcPts val="1600"/>
              </a:spcBef>
            </a:pPr>
            <a:r>
              <a:rPr lang="en-US" dirty="0" smtClean="0"/>
              <a:t>Automatic detection between ASCII and UTF-8</a:t>
            </a:r>
          </a:p>
          <a:p>
            <a:pPr lvl="2">
              <a:spcBef>
                <a:spcPts val="1600"/>
              </a:spcBef>
            </a:pPr>
            <a:r>
              <a:rPr lang="en-US" dirty="0" smtClean="0">
                <a:solidFill>
                  <a:srgbClr val="00FA00"/>
                </a:solidFill>
              </a:rPr>
              <a:t>UTF-8 is recommended practice for encoding </a:t>
            </a:r>
            <a:br>
              <a:rPr lang="en-US" dirty="0" smtClean="0">
                <a:solidFill>
                  <a:srgbClr val="00FA00"/>
                </a:solidFill>
              </a:rPr>
            </a:br>
            <a:r>
              <a:rPr lang="en-US" dirty="0" smtClean="0">
                <a:solidFill>
                  <a:srgbClr val="00FA00"/>
                </a:solidFill>
              </a:rPr>
              <a:t>data to be exchanged between systems</a:t>
            </a:r>
            <a:endParaRPr lang="en-US" dirty="0">
              <a:solidFill>
                <a:srgbClr val="00FA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8138" y="3762995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en.wikipedia.org</a:t>
            </a:r>
            <a:r>
              <a:rPr lang="en-US" sz="2400" dirty="0">
                <a:solidFill>
                  <a:srgbClr val="FFFF00"/>
                </a:solidFill>
              </a:rPr>
              <a:t>/wiki/UTF-8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98" y="4487293"/>
            <a:ext cx="5519742" cy="32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000" y="692608"/>
            <a:ext cx="14986000" cy="1706182"/>
          </a:xfrm>
        </p:spPr>
        <p:txBody>
          <a:bodyPr/>
          <a:lstStyle/>
          <a:p>
            <a:r>
              <a:rPr lang="en-US" b="1" dirty="0" smtClean="0">
                <a:solidFill>
                  <a:srgbClr val="FFCB0B"/>
                </a:solidFill>
              </a:rPr>
              <a:t>Two Kinds of Strings in Python</a:t>
            </a:r>
            <a:endParaRPr lang="en-US" b="1" dirty="0">
              <a:solidFill>
                <a:srgbClr val="FFCB0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6354" y="2413411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3797" y="2413411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6731604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9256" y="692608"/>
            <a:ext cx="13932000" cy="1706182"/>
          </a:xfrm>
        </p:spPr>
        <p:txBody>
          <a:bodyPr/>
          <a:lstStyle/>
          <a:p>
            <a:r>
              <a:rPr lang="en-US" b="1" dirty="0" smtClean="0">
                <a:solidFill>
                  <a:srgbClr val="FFCB0B"/>
                </a:solidFill>
              </a:rPr>
              <a:t>Python 2 Versus Python 3</a:t>
            </a:r>
            <a:endParaRPr lang="en-US" b="1" dirty="0">
              <a:solidFill>
                <a:srgbClr val="FFCB0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7953" y="2413411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class 'bytes'&gt;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219" y="2413411"/>
            <a:ext cx="5280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9927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3 and Unicode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55700" y="2222503"/>
            <a:ext cx="7329081" cy="5702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>
                <a:latin typeface="Arial"/>
                <a:cs typeface="Arial"/>
              </a:rPr>
              <a:t>In Python 3, all strings internally are UNICODE </a:t>
            </a:r>
          </a:p>
          <a:p>
            <a:pPr>
              <a:lnSpc>
                <a:spcPct val="120000"/>
              </a:lnSpc>
            </a:pPr>
            <a:r>
              <a:rPr lang="en-US" b="0" dirty="0" smtClean="0">
                <a:latin typeface="Arial"/>
                <a:cs typeface="Arial"/>
              </a:rPr>
              <a:t>Working with string variables in Python programs and reading data from files usually "just works"</a:t>
            </a:r>
          </a:p>
          <a:p>
            <a:pPr>
              <a:lnSpc>
                <a:spcPct val="120000"/>
              </a:lnSpc>
            </a:pPr>
            <a:r>
              <a:rPr lang="en-US" b="0" dirty="0" smtClean="0">
                <a:latin typeface="Arial"/>
                <a:cs typeface="Arial"/>
              </a:rPr>
              <a:t>When we talk to a network resource using sockets or talk to a database we have to encode and decode data (usually to UTF-8)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4500" y="2222503"/>
            <a:ext cx="49229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b'abc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class 'bytes'&gt;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9845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 to Bytes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90036" y="2208393"/>
            <a:ext cx="14856933" cy="3520722"/>
          </a:xfrm>
        </p:spPr>
        <p:txBody>
          <a:bodyPr>
            <a:normAutofit fontScale="55000" lnSpcReduction="20000"/>
          </a:bodyPr>
          <a:lstStyle/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When we talk to an external resource like a network socket we sends bytes, so we need to encode Python 3 strings into a given character encoding</a:t>
            </a: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r>
              <a:rPr lang="en-US" b="0" dirty="0" smtClean="0">
                <a:latin typeface="Arial"/>
                <a:cs typeface="Arial"/>
              </a:rPr>
              <a:t>When we read data from an external resource, we must decode it based on the character set so it is properly represented in Python 3 as a string</a:t>
            </a:r>
            <a:endParaRPr lang="en-US" b="0" dirty="0">
              <a:latin typeface="Arial"/>
              <a:cs typeface="Arial"/>
            </a:endParaRPr>
          </a:p>
        </p:txBody>
      </p:sp>
      <p:sp>
        <p:nvSpPr>
          <p:cNvPr id="4" name="Shape 661"/>
          <p:cNvSpPr txBox="1"/>
          <p:nvPr/>
        </p:nvSpPr>
        <p:spPr>
          <a:xfrm>
            <a:off x="5952067" y="4522578"/>
            <a:ext cx="5531293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mysock.recv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decode</a:t>
            </a:r>
            <a:r>
              <a:rPr lang="en-US" sz="24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-US" sz="2400" b="1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1071</TotalTime>
  <Words>774</Words>
  <Application>Microsoft Macintosh PowerPoint</Application>
  <PresentationFormat>Custom</PresentationFormat>
  <Paragraphs>147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Cabin</vt:lpstr>
      <vt:lpstr>Courier</vt:lpstr>
      <vt:lpstr>Courier New</vt:lpstr>
      <vt:lpstr>Georgia</vt:lpstr>
      <vt:lpstr>Gill Sans SemiBold</vt:lpstr>
      <vt:lpstr>Lucida Grande</vt:lpstr>
      <vt:lpstr>Times New Roman</vt:lpstr>
      <vt:lpstr>Arial</vt:lpstr>
      <vt:lpstr>071215_powerpoint_template_b</vt:lpstr>
      <vt:lpstr>ASCII</vt:lpstr>
      <vt:lpstr>Representing Simple Strings</vt:lpstr>
      <vt:lpstr>ASCII</vt:lpstr>
      <vt:lpstr>PowerPoint Presentation</vt:lpstr>
      <vt:lpstr>Multi-Byte Characters</vt:lpstr>
      <vt:lpstr>Two Kinds of Strings in Python</vt:lpstr>
      <vt:lpstr>Python 2 Versus Python 3</vt:lpstr>
      <vt:lpstr>Python 3 and Unicode</vt:lpstr>
      <vt:lpstr>Python Strings to Bytes</vt:lpstr>
      <vt:lpstr>An HTTP Request in Python</vt:lpstr>
      <vt:lpstr>PowerPoint Presentation</vt:lpstr>
      <vt:lpstr>PowerPoint Presentation</vt:lpstr>
      <vt:lpstr>Making HTTP (even) Easier With urllib</vt:lpstr>
      <vt:lpstr>Acknowledgements / Contributions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52</cp:revision>
  <dcterms:modified xsi:type="dcterms:W3CDTF">2017-06-21T18:35:22Z</dcterms:modified>
</cp:coreProperties>
</file>