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7"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133" d="100"/>
          <a:sy n="133" d="100"/>
        </p:scale>
        <p:origin x="-576" y="-11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smtClean="0">
                <a:solidFill>
                  <a:srgbClr val="FFFFFF"/>
                </a:solidFill>
                <a:latin typeface="Lucida Grande"/>
                <a:cs typeface="Lucida Grande"/>
              </a:rPr>
              <a:t>Dictionaries – Part 3</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timing>
    <p:tnLst>
      <p:par>
        <p:cTn xmlns:p14="http://schemas.microsoft.com/office/powerpoint/2010/mai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0" y="1268512"/>
            <a:ext cx="15866286" cy="414337"/>
          </a:xfrm>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205503"/>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smtClean="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The general pattern to count the words in a line of text is to </a:t>
            </a:r>
            <a:r>
              <a:rPr lang="en-US" sz="3200" u="none" strike="noStrike" cap="none" dirty="0">
                <a:solidFill>
                  <a:srgbClr val="FF00FF"/>
                </a:solidFill>
                <a:latin typeface="Arial" charset="0"/>
                <a:ea typeface="Arial" charset="0"/>
                <a:cs typeface="Arial" charset="0"/>
                <a:sym typeface="Cabin"/>
              </a:rPr>
              <a:t>split</a:t>
            </a:r>
            <a:r>
              <a:rPr lang="en-US" sz="3200" u="none" strike="noStrike" cap="none" dirty="0">
                <a:solidFill>
                  <a:schemeClr val="lt1"/>
                </a:solidFill>
                <a:latin typeface="Arial" charset="0"/>
                <a:ea typeface="Arial" charset="0"/>
                <a:cs typeface="Arial" charset="0"/>
                <a:sym typeface="Cabin"/>
              </a:rPr>
              <a:t> the line into words, then loop through the words and use a </a:t>
            </a:r>
            <a:r>
              <a:rPr lang="en-US" sz="3200" u="none" strike="noStrike" cap="none" dirty="0">
                <a:solidFill>
                  <a:srgbClr val="00FF00"/>
                </a:solidFill>
                <a:latin typeface="Arial" charset="0"/>
                <a:ea typeface="Arial" charset="0"/>
                <a:cs typeface="Arial" charset="0"/>
                <a:sym typeface="Cabin"/>
              </a:rPr>
              <a:t>dictionary</a:t>
            </a:r>
            <a:r>
              <a:rPr lang="en-US" sz="3200" u="none" strike="noStrike" cap="none" dirty="0">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649176" y="1169786"/>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649176" y="5554822"/>
            <a:ext cx="1689000" cy="11222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u="none" strike="noStrike" cap="none" dirty="0">
                <a:solidFill>
                  <a:schemeClr val="lt1"/>
                </a:solidFill>
                <a:latin typeface="Arial" charset="0"/>
                <a:ea typeface="Arial" charset="0"/>
                <a:cs typeface="Arial" charset="0"/>
                <a:sym typeface="Cabin"/>
              </a:rPr>
              <a:t>Even though </a:t>
            </a:r>
            <a:r>
              <a:rPr lang="en-US" sz="3600" b="0" u="none" strike="noStrike" cap="none" dirty="0">
                <a:solidFill>
                  <a:srgbClr val="00FF00"/>
                </a:solidFill>
                <a:latin typeface="Arial" charset="0"/>
                <a:ea typeface="Arial" charset="0"/>
                <a:cs typeface="Arial" charset="0"/>
                <a:sym typeface="Cabin"/>
              </a:rPr>
              <a:t>dictionaries</a:t>
            </a:r>
            <a:r>
              <a:rPr lang="en-US" sz="3600" b="0" u="none" strike="noStrike" cap="none" dirty="0">
                <a:solidFill>
                  <a:schemeClr val="lt1"/>
                </a:solidFill>
                <a:latin typeface="Arial" charset="0"/>
                <a:ea typeface="Arial" charset="0"/>
                <a:cs typeface="Arial" charset="0"/>
                <a:sym typeface="Cabin"/>
              </a:rPr>
              <a:t> are not stored in order, we can write a </a:t>
            </a:r>
            <a:r>
              <a:rPr lang="en-US" sz="3600" b="0" u="none" strike="noStrike" cap="none" dirty="0">
                <a:solidFill>
                  <a:srgbClr val="FFFF00"/>
                </a:solidFill>
                <a:latin typeface="Arial" charset="0"/>
                <a:ea typeface="Arial" charset="0"/>
                <a:cs typeface="Arial" charset="0"/>
                <a:sym typeface="Cabin"/>
              </a:rPr>
              <a:t>for</a:t>
            </a:r>
            <a:r>
              <a:rPr lang="en-US" sz="3600" b="0" u="none" strike="noStrike" cap="none" dirty="0">
                <a:solidFill>
                  <a:schemeClr val="lt1"/>
                </a:solidFill>
                <a:latin typeface="Arial" charset="0"/>
                <a:ea typeface="Arial" charset="0"/>
                <a:cs typeface="Arial" charset="0"/>
                <a:sym typeface="Cabin"/>
              </a:rPr>
              <a:t> loop that goes through all the </a:t>
            </a:r>
            <a:r>
              <a:rPr lang="en-US" sz="3600" b="0" u="none" strike="noStrike" cap="none" dirty="0">
                <a:solidFill>
                  <a:srgbClr val="00FFFF"/>
                </a:solidFill>
                <a:latin typeface="Arial" charset="0"/>
                <a:ea typeface="Arial" charset="0"/>
                <a:cs typeface="Arial" charset="0"/>
                <a:sym typeface="Cabin"/>
              </a:rPr>
              <a:t>entries</a:t>
            </a:r>
            <a:r>
              <a:rPr lang="en-US" sz="3600" b="0" u="none" strike="noStrike" cap="none" dirty="0">
                <a:solidFill>
                  <a:schemeClr val="lt1"/>
                </a:solidFill>
                <a:latin typeface="Arial" charset="0"/>
                <a:ea typeface="Arial" charset="0"/>
                <a:cs typeface="Arial" charset="0"/>
                <a:sym typeface="Cabin"/>
              </a:rPr>
              <a:t> in a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 actually it goes through all of the </a:t>
            </a:r>
            <a:r>
              <a:rPr lang="en-US" sz="3600" b="0" u="none" strike="noStrike" cap="none" dirty="0">
                <a:solidFill>
                  <a:srgbClr val="00FFFF"/>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in the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and</a:t>
            </a:r>
            <a:r>
              <a:rPr lang="en-US" sz="3600" b="0" u="none" strike="noStrike" cap="none" dirty="0">
                <a:solidFill>
                  <a:srgbClr val="00FFFF"/>
                </a:solidFill>
                <a:latin typeface="Arial" charset="0"/>
                <a:ea typeface="Arial" charset="0"/>
                <a:cs typeface="Arial" charset="0"/>
                <a:sym typeface="Cabin"/>
              </a:rPr>
              <a:t> looks up</a:t>
            </a:r>
            <a:r>
              <a:rPr lang="en-US" sz="3600" b="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b="0" u="none" strike="noStrike" cap="none" dirty="0">
                <a:solidFill>
                  <a:schemeClr val="lt1"/>
                </a:solidFill>
                <a:latin typeface="Arial" charset="0"/>
                <a:ea typeface="Arial" charset="0"/>
                <a:cs typeface="Arial" charset="0"/>
                <a:sym typeface="Cabin"/>
              </a:rPr>
              <a:t>You can get a list of </a:t>
            </a:r>
            <a:r>
              <a:rPr lang="en-US" sz="3600" b="0" u="none" strike="noStrike" cap="none" dirty="0">
                <a:solidFill>
                  <a:srgbClr val="00FF00"/>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a:t>
            </a:r>
            <a:r>
              <a:rPr lang="en-US" sz="3600" b="0" u="none" strike="noStrike" cap="none" dirty="0">
                <a:solidFill>
                  <a:srgbClr val="FF00FF"/>
                </a:solidFill>
                <a:latin typeface="Arial" charset="0"/>
                <a:ea typeface="Arial" charset="0"/>
                <a:cs typeface="Arial" charset="0"/>
                <a:sym typeface="Cabin"/>
              </a:rPr>
              <a:t>values,</a:t>
            </a:r>
            <a:r>
              <a:rPr lang="en-US" sz="3600" b="0" u="none" strike="noStrike" cap="none" dirty="0">
                <a:solidFill>
                  <a:schemeClr val="lt1"/>
                </a:solidFill>
                <a:latin typeface="Arial" charset="0"/>
                <a:ea typeface="Arial" charset="0"/>
                <a:cs typeface="Arial" charset="0"/>
                <a:sym typeface="Cabin"/>
              </a:rPr>
              <a:t> or</a:t>
            </a:r>
            <a:r>
              <a:rPr lang="en-US" sz="3600" b="0" u="none" strike="noStrike" cap="none" dirty="0">
                <a:solidFill>
                  <a:srgbClr val="FF7F00"/>
                </a:solidFill>
                <a:latin typeface="Arial" charset="0"/>
                <a:ea typeface="Arial" charset="0"/>
                <a:cs typeface="Arial" charset="0"/>
                <a:sym typeface="Cabin"/>
              </a:rPr>
              <a:t> items (both)</a:t>
            </a:r>
            <a:r>
              <a:rPr lang="en-US" sz="3600" b="0" u="none" strike="noStrike" cap="none" dirty="0">
                <a:solidFill>
                  <a:schemeClr val="lt1"/>
                </a:solidFill>
                <a:latin typeface="Arial" charset="0"/>
                <a:ea typeface="Arial" charset="0"/>
                <a:cs typeface="Arial" charset="0"/>
                <a:sym typeface="Cabin"/>
              </a:rPr>
              <a:t> from a dictionary</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201479" y="6044504"/>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idx="1"/>
          </p:nvPr>
        </p:nvSpPr>
        <p:spPr>
          <a:xfrm>
            <a:off x="741899" y="231808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loop through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a:t>
            </a:r>
            <a:r>
              <a:rPr lang="en-US" sz="3600" b="0" u="none" strike="noStrike" cap="none" dirty="0">
                <a:solidFill>
                  <a:srgbClr val="FFFF00"/>
                </a:solidFill>
                <a:latin typeface="Arial" charset="0"/>
                <a:ea typeface="Arial" charset="0"/>
                <a:cs typeface="Arial" charset="0"/>
                <a:sym typeface="Cabin"/>
              </a:rPr>
              <a:t>value</a:t>
            </a:r>
            <a:r>
              <a:rPr lang="en-US" sz="3600" b="0" u="none" strike="noStrike" cap="none" dirty="0">
                <a:solidFill>
                  <a:schemeClr val="lt1"/>
                </a:solidFill>
                <a:latin typeface="Arial" charset="0"/>
                <a:ea typeface="Arial" charset="0"/>
                <a:cs typeface="Arial" charset="0"/>
                <a:sym typeface="Cabin"/>
              </a:rPr>
              <a:t> pairs in a dictionary using *two* iteration variables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Each iteration, the first variable is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 and the second variable is the corresponding </a:t>
            </a:r>
            <a:r>
              <a:rPr lang="en-US" sz="3600" b="0" u="none" strike="noStrike" cap="none" dirty="0">
                <a:solidFill>
                  <a:srgbClr val="FFFF00"/>
                </a:solidFill>
                <a:latin typeface="Arial" charset="0"/>
                <a:ea typeface="Arial" charset="0"/>
                <a:cs typeface="Arial" charset="0"/>
                <a:sym typeface="Cabin"/>
              </a:rPr>
              <a:t>value </a:t>
            </a:r>
            <a:r>
              <a:rPr lang="en-US" sz="3600" b="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015699" y="268483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070300" y="578676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577406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661226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659956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610050" y="497396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848300" y="496126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850484" y="757353"/>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smtClean="0">
                <a:solidFill>
                  <a:srgbClr val="00FF00"/>
                </a:solidFill>
                <a:latin typeface="Courier New"/>
                <a:ea typeface="Courier New"/>
                <a:cs typeface="Courier New"/>
                <a:sym typeface="Courier New"/>
              </a:rPr>
              <a:t>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783684" y="4688003"/>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783684" y="1605578"/>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986884" y="7530641"/>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1422</Words>
  <Application>Microsoft Macintosh PowerPoint</Application>
  <PresentationFormat>Custom</PresentationFormat>
  <Paragraphs>120</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1_Title &amp; Subtitle</vt:lpstr>
      <vt:lpstr>071215_powerpoint_template_b</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Scott Mahler</cp:lastModifiedBy>
  <cp:revision>47</cp:revision>
  <dcterms:modified xsi:type="dcterms:W3CDTF">2017-04-19T20:06:11Z</dcterms:modified>
</cp:coreProperties>
</file>