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58"/>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91"/>
    <p:restoredTop sz="93545"/>
  </p:normalViewPr>
  <p:slideViewPr>
    <p:cSldViewPr snapToGrid="0" snapToObjects="1">
      <p:cViewPr varScale="1">
        <p:scale>
          <a:sx n="113" d="100"/>
          <a:sy n="113" d="100"/>
        </p:scale>
        <p:origin x="192" y="43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a:t>
            </a:r>
            <a:r>
              <a:rPr lang="en-US" dirty="0" smtClean="0">
                <a:solidFill>
                  <a:schemeClr val="dk2"/>
                </a:solidFill>
              </a:rPr>
              <a:t>the acknowledgement page(s)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131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11" name="Picture 10"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60716" y="114157"/>
            <a:ext cx="2028119" cy="446276"/>
          </a:xfrm>
          <a:prstGeom prst="rect">
            <a:avLst/>
          </a:prstGeom>
          <a:noFill/>
        </p:spPr>
        <p:txBody>
          <a:bodyPr wrap="none" rtlCol="0">
            <a:spAutoFit/>
          </a:bodyPr>
          <a:lstStyle/>
          <a:p>
            <a:r>
              <a:rPr lang="en-US" sz="2300" dirty="0" smtClean="0">
                <a:solidFill>
                  <a:srgbClr val="FFFFFF"/>
                </a:solidFill>
                <a:latin typeface="Lucida Grande"/>
                <a:cs typeface="Lucida Grande"/>
              </a:rPr>
              <a:t>Web Services</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04" r:id="rId10"/>
    <p:sldLayoutId id="2147483705"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en.wikipedia.org/wiki/Serializ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www.w3schools.com/Schema/schema_complex_indicator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http://www.w3schools.com/Schema/schema_dtypes_numeric.asp"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4.jp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en.wikipedia.org/wiki/Service-oriented_architectur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4.jp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hyperlink" Target="http://www.youtube.com/watch?v=mj-kCFzF0ME" TargetMode="External"/><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en.wikipedia.org/wiki/Web_serv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hyperlink" Target="http://en.wikipedia.org/wiki/API"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3.jpg"/><Relationship Id="rId6"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en.wikipedia.org/wiki/X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wiki/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Web Services</a:t>
            </a:r>
          </a:p>
        </p:txBody>
      </p:sp>
      <p:sp>
        <p:nvSpPr>
          <p:cNvPr id="205" name="Shape 205"/>
          <p:cNvSpPr txBox="1">
            <a:spLocks noGrp="1"/>
          </p:cNvSpPr>
          <p:nvPr>
            <p:ph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dirty="0" smtClean="0">
                <a:solidFill>
                  <a:srgbClr val="FFFF00"/>
                </a:solidFill>
                <a:latin typeface="Arial Regular" charset="0"/>
                <a:ea typeface="Arial Regular" charset="0"/>
                <a:cs typeface="Arial Regular" charset="0"/>
                <a:sym typeface="Cabin"/>
              </a:rPr>
              <a:t>www.py4e.com</a:t>
            </a:r>
            <a:endParaRPr lang="en-US" sz="3200" u="none" strike="noStrike" cap="none" dirty="0">
              <a:solidFill>
                <a:srgbClr val="FFFF00"/>
              </a:solidFill>
              <a:latin typeface="Arial Regular" charset="0"/>
              <a:ea typeface="Arial Regular" charset="0"/>
              <a:cs typeface="Arial Regular" charset="0"/>
              <a:sym typeface="Cabin"/>
            </a:endParaRPr>
          </a:p>
        </p:txBody>
      </p:sp>
      <p:pic>
        <p:nvPicPr>
          <p:cNvPr id="8" name="Shape 207"/>
          <p:cNvPicPr preferRelativeResize="0"/>
          <p:nvPr/>
        </p:nvPicPr>
        <p:blipFill rotWithShape="1">
          <a:blip r:embed="rId3">
            <a:alphaModFix/>
          </a:blip>
          <a:srcRect/>
          <a:stretch/>
        </p:blipFill>
        <p:spPr>
          <a:xfrm>
            <a:off x="13130212" y="7346944"/>
            <a:ext cx="1968500" cy="668337"/>
          </a:xfrm>
          <a:prstGeom prst="rect">
            <a:avLst/>
          </a:prstGeom>
          <a:noFill/>
          <a:ln>
            <a:noFill/>
          </a:ln>
        </p:spPr>
      </p:pic>
      <p:pic>
        <p:nvPicPr>
          <p:cNvPr id="9" name="Shape 208"/>
          <p:cNvPicPr preferRelativeResize="0"/>
          <p:nvPr/>
        </p:nvPicPr>
        <p:blipFill rotWithShape="1">
          <a:blip r:embed="rId4">
            <a:alphaModFix/>
          </a:blip>
          <a:srcRect/>
          <a:stretch/>
        </p:blipFill>
        <p:spPr>
          <a:xfrm>
            <a:off x="526325" y="6669169"/>
            <a:ext cx="1346100" cy="1346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812800" y="882971"/>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1C232"/>
                </a:solidFill>
                <a:latin typeface="Arial" charset="0"/>
                <a:ea typeface="Arial" charset="0"/>
                <a:cs typeface="Arial" charset="0"/>
                <a:sym typeface="Cabin"/>
              </a:rPr>
              <a:t>White Space</a:t>
            </a:r>
          </a:p>
        </p:txBody>
      </p:sp>
      <p:sp>
        <p:nvSpPr>
          <p:cNvPr id="285" name="Shape 285"/>
          <p:cNvSpPr txBox="1"/>
          <p:nvPr/>
        </p:nvSpPr>
        <p:spPr>
          <a:xfrm>
            <a:off x="769661" y="2133600"/>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 type=</a:t>
            </a:r>
            <a:r>
              <a:rPr lang="en-US" sz="3200" dirty="0">
                <a:solidFill>
                  <a:srgbClr val="00FF00"/>
                </a:solidFill>
              </a:rPr>
              <a:t>"</a:t>
            </a:r>
            <a:r>
              <a:rPr lang="en-US" sz="3200" u="none" strike="noStrike" cap="none" dirty="0" err="1">
                <a:solidFill>
                  <a:srgbClr val="00FF00"/>
                </a:solidFill>
                <a:latin typeface="Arial" charset="0"/>
                <a:ea typeface="Arial" charset="0"/>
                <a:cs typeface="Arial" charset="0"/>
                <a:sym typeface="Cabin"/>
              </a:rPr>
              <a:t>intl</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&lt;email hide=</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yes</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p:txBody>
      </p:sp>
      <p:sp>
        <p:nvSpPr>
          <p:cNvPr id="286" name="Shape 286"/>
          <p:cNvSpPr txBox="1"/>
          <p:nvPr/>
        </p:nvSpPr>
        <p:spPr>
          <a:xfrm>
            <a:off x="7460974" y="5473700"/>
            <a:ext cx="9117495"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&lt;phone type=</a:t>
            </a:r>
            <a:r>
              <a:rPr lang="en-US" sz="3200" dirty="0">
                <a:solidFill>
                  <a:srgbClr val="FFFF00"/>
                </a:solidFill>
              </a:rPr>
              <a:t>"</a:t>
            </a:r>
            <a:r>
              <a:rPr lang="en-US" sz="3200" u="none" strike="noStrike" cap="none" dirty="0" err="1">
                <a:solidFill>
                  <a:srgbClr val="FFFF00"/>
                </a:solidFill>
                <a:latin typeface="Arial" charset="0"/>
                <a:ea typeface="Arial" charset="0"/>
                <a:cs typeface="Arial" charset="0"/>
                <a:sym typeface="Cabin"/>
              </a:rPr>
              <a:t>intl</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a:t>
            </a:r>
            <a:r>
              <a:rPr lang="en-US" sz="3200" u="none" strike="noStrike" cap="none" dirty="0" smtClean="0">
                <a:solidFill>
                  <a:srgbClr val="FFFF00"/>
                </a:solidFill>
                <a:latin typeface="Arial" charset="0"/>
                <a:ea typeface="Arial" charset="0"/>
                <a:cs typeface="Arial" charset="0"/>
                <a:sym typeface="Cabin"/>
              </a:rPr>
              <a:t>&lt;</a:t>
            </a:r>
            <a:r>
              <a:rPr lang="en-US" sz="3200" u="none" strike="noStrike" cap="none" dirty="0">
                <a:solidFill>
                  <a:srgbClr val="FFFF00"/>
                </a:solidFill>
                <a:latin typeface="Arial" charset="0"/>
                <a:ea typeface="Arial" charset="0"/>
                <a:cs typeface="Arial" charset="0"/>
                <a:sym typeface="Cabin"/>
              </a:rPr>
              <a:t>email hide=</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yes</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Line ends do not matter.  White space is generally discarded on text elements.  We indent only to be readable.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812800" y="642115"/>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Some XML...</a:t>
            </a:r>
          </a:p>
        </p:txBody>
      </p:sp>
      <p:sp>
        <p:nvSpPr>
          <p:cNvPr id="293" name="Shape 293"/>
          <p:cNvSpPr txBox="1"/>
          <p:nvPr/>
        </p:nvSpPr>
        <p:spPr>
          <a:xfrm>
            <a:off x="4707066" y="7534223"/>
            <a:ext cx="7058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a:t>
            </a:r>
          </a:p>
        </p:txBody>
      </p:sp>
      <p:pic>
        <p:nvPicPr>
          <p:cNvPr id="294" name="Shape 294"/>
          <p:cNvPicPr preferRelativeResize="0"/>
          <p:nvPr/>
        </p:nvPicPr>
        <p:blipFill rotWithShape="1">
          <a:blip r:embed="rId4">
            <a:alphaModFix/>
          </a:blip>
          <a:srcRect/>
          <a:stretch/>
        </p:blipFill>
        <p:spPr>
          <a:xfrm>
            <a:off x="1395896" y="1857580"/>
            <a:ext cx="14020800" cy="554989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 Terminology</a:t>
            </a:r>
          </a:p>
        </p:txBody>
      </p:sp>
      <p:sp>
        <p:nvSpPr>
          <p:cNvPr id="300" name="Shape 300"/>
          <p:cNvSpPr txBox="1">
            <a:spLocks noGrp="1"/>
          </p:cNvSpPr>
          <p:nvPr>
            <p:ph idx="1"/>
          </p:nvPr>
        </p:nvSpPr>
        <p:spPr>
          <a:xfrm>
            <a:off x="632178" y="2333378"/>
            <a:ext cx="14630400" cy="5902068"/>
          </a:xfrm>
          <a:prstGeom prst="rect">
            <a:avLst/>
          </a:prstGeom>
          <a:noFill/>
          <a:ln>
            <a:noFill/>
          </a:ln>
        </p:spPr>
        <p:txBody>
          <a:bodyPr lIns="38100" tIns="38100" rIns="38100" bIns="38100" anchor="t" anchorCtr="0">
            <a:noAutofit/>
          </a:bodyPr>
          <a:lstStyle/>
          <a:p>
            <a:pPr marL="571500" marR="0" lvl="0" indent="-571500" algn="l" rtl="0">
              <a:lnSpc>
                <a:spcPct val="115000"/>
              </a:lnSpc>
              <a:spcBef>
                <a:spcPts val="1000"/>
              </a:spcBef>
              <a:spcAft>
                <a:spcPts val="1000"/>
              </a:spcAft>
              <a:buSzPct val="100000"/>
              <a:buFont typeface="Arial"/>
              <a:buChar char="•"/>
            </a:pPr>
            <a:r>
              <a:rPr lang="en-US" sz="3600" b="0" u="none" strike="noStrike" cap="none" dirty="0">
                <a:solidFill>
                  <a:srgbClr val="00FF00"/>
                </a:solidFill>
                <a:latin typeface="Arial" charset="0"/>
                <a:ea typeface="Arial" charset="0"/>
                <a:cs typeface="Arial" charset="0"/>
                <a:sym typeface="Cabin"/>
              </a:rPr>
              <a:t>Tags</a:t>
            </a:r>
            <a:r>
              <a:rPr lang="en-US" sz="3600" b="0" u="none" strike="noStrike" cap="none" dirty="0">
                <a:solidFill>
                  <a:schemeClr val="lt1"/>
                </a:solidFill>
                <a:latin typeface="Arial" charset="0"/>
                <a:ea typeface="Arial" charset="0"/>
                <a:cs typeface="Arial" charset="0"/>
                <a:sym typeface="Cabin"/>
              </a:rPr>
              <a:t> indicate the beginning and ending of elements</a:t>
            </a:r>
          </a:p>
          <a:p>
            <a:pPr marL="571500" marR="0" lvl="0" indent="-571500" algn="l" rtl="0">
              <a:lnSpc>
                <a:spcPct val="115000"/>
              </a:lnSpc>
              <a:spcBef>
                <a:spcPts val="1000"/>
              </a:spcBef>
              <a:spcAft>
                <a:spcPts val="1000"/>
              </a:spcAft>
              <a:buSzPct val="100000"/>
              <a:buFont typeface="Arial"/>
              <a:buChar char="•"/>
            </a:pPr>
            <a:r>
              <a:rPr lang="en-US" sz="3600" b="0" u="none" strike="noStrike" cap="none" dirty="0">
                <a:solidFill>
                  <a:srgbClr val="FF00FF"/>
                </a:solidFill>
                <a:latin typeface="Arial" charset="0"/>
                <a:ea typeface="Arial" charset="0"/>
                <a:cs typeface="Arial" charset="0"/>
                <a:sym typeface="Cabin"/>
              </a:rPr>
              <a:t>Attributes</a:t>
            </a:r>
            <a:r>
              <a:rPr lang="en-US" sz="3600" b="0" u="none" strike="noStrike" cap="none" dirty="0">
                <a:solidFill>
                  <a:schemeClr val="lt1"/>
                </a:solidFill>
                <a:latin typeface="Arial" charset="0"/>
                <a:ea typeface="Arial" charset="0"/>
                <a:cs typeface="Arial" charset="0"/>
                <a:sym typeface="Cabin"/>
              </a:rPr>
              <a:t> - Keyword/value pairs on the opening tag of XML</a:t>
            </a:r>
          </a:p>
          <a:p>
            <a:pPr marL="571500" marR="0" lvl="0" indent="-571500" algn="l" rtl="0">
              <a:lnSpc>
                <a:spcPct val="115000"/>
              </a:lnSpc>
              <a:spcBef>
                <a:spcPts val="1000"/>
              </a:spcBef>
              <a:spcAft>
                <a:spcPts val="1000"/>
              </a:spcAft>
              <a:buSzPct val="100000"/>
              <a:buFont typeface="Arial"/>
              <a:buChar char="•"/>
            </a:pPr>
            <a:r>
              <a:rPr lang="en-US" sz="3600" b="0" u="none" strike="noStrike" cap="none" dirty="0">
                <a:solidFill>
                  <a:srgbClr val="FF7F00"/>
                </a:solidFill>
                <a:latin typeface="Arial" charset="0"/>
                <a:ea typeface="Arial" charset="0"/>
                <a:cs typeface="Arial" charset="0"/>
                <a:sym typeface="Cabin"/>
              </a:rPr>
              <a:t>Serialize / De-Serialize</a:t>
            </a:r>
            <a:r>
              <a:rPr lang="en-US" sz="3600" b="0" u="none" strike="noStrike" cap="none" dirty="0">
                <a:solidFill>
                  <a:schemeClr val="lt1"/>
                </a:solidFill>
                <a:latin typeface="Arial" charset="0"/>
                <a:ea typeface="Arial" charset="0"/>
                <a:cs typeface="Arial" charset="0"/>
                <a:sym typeface="Cabin"/>
              </a:rPr>
              <a:t> - Convert data in one program into a common format that can be stored and/or transmitted between systems in a programming language</a:t>
            </a:r>
            <a:r>
              <a:rPr lang="en-US" sz="3600" b="0" dirty="0">
                <a:solidFill>
                  <a:schemeClr val="lt1"/>
                </a:solidFill>
                <a:latin typeface="Arial" charset="0"/>
                <a:ea typeface="Arial" charset="0"/>
                <a:cs typeface="Arial" charset="0"/>
                <a:sym typeface="Cabin"/>
              </a:rPr>
              <a:t>-</a:t>
            </a:r>
            <a:r>
              <a:rPr lang="en-US" sz="3600" b="0" u="none" strike="noStrike" cap="none" dirty="0">
                <a:solidFill>
                  <a:schemeClr val="lt1"/>
                </a:solidFill>
                <a:latin typeface="Arial" charset="0"/>
                <a:ea typeface="Arial" charset="0"/>
                <a:cs typeface="Arial" charset="0"/>
                <a:sym typeface="Cabin"/>
              </a:rPr>
              <a:t>independent manner</a:t>
            </a: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en.wikipedia.org/wiki/Serialization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812800" y="926763"/>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  </a:t>
            </a:r>
            <a:r>
              <a:rPr lang="en-US" sz="3200" u="none" strike="noStrike" cap="none" dirty="0">
                <a:solidFill>
                  <a:srgbClr val="FF7F00"/>
                </a:solidFill>
                <a:latin typeface="Arial" charset="0"/>
                <a:ea typeface="Arial" charset="0"/>
                <a:cs typeface="Arial" charset="0"/>
                <a:sym typeface="Cabin"/>
              </a:rPr>
              <a:t>&lt;b&gt;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24"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25"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812800" y="937711"/>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node</a:t>
            </a:r>
          </a:p>
        </p:txBody>
      </p:sp>
      <p:sp>
        <p:nvSpPr>
          <p:cNvPr id="27"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8"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630624"/>
            <a:ext cx="8320084"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XML as Paths</a:t>
            </a: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102694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6"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84" name="Shape 384"/>
          <p:cNvSpPr txBox="1">
            <a:spLocks noGrp="1"/>
          </p:cNvSpPr>
          <p:nvPr>
            <p:ph idx="1"/>
          </p:nvPr>
        </p:nvSpPr>
        <p:spPr>
          <a:xfrm>
            <a:off x="812800" y="2377170"/>
            <a:ext cx="14630400" cy="5902068"/>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u="none" strike="noStrike" cap="none" dirty="0">
                <a:solidFill>
                  <a:schemeClr val="lt1"/>
                </a:solidFill>
                <a:latin typeface="Arial" charset="0"/>
                <a:ea typeface="Arial" charset="0"/>
                <a:cs typeface="Arial" charset="0"/>
                <a:sym typeface="Cabin"/>
              </a:rPr>
              <a:t>Describing a </a:t>
            </a:r>
            <a:r>
              <a:rPr lang="en-US" sz="3200" b="0" i="0" u="none" strike="noStrike" cap="none" dirty="0">
                <a:solidFill>
                  <a:schemeClr val="lt1"/>
                </a:solidFill>
                <a:latin typeface="Arial"/>
                <a:ea typeface="Arial"/>
                <a:cs typeface="Arial"/>
                <a:sym typeface="Arial"/>
              </a:rPr>
              <a:t>“</a:t>
            </a:r>
            <a:r>
              <a:rPr lang="en-US" sz="3400" b="0" u="none" strike="noStrike" cap="none" dirty="0">
                <a:solidFill>
                  <a:srgbClr val="FFFF00"/>
                </a:solidFill>
                <a:latin typeface="Arial" charset="0"/>
                <a:ea typeface="Arial" charset="0"/>
                <a:cs typeface="Arial" charset="0"/>
                <a:sym typeface="Cabin"/>
              </a:rPr>
              <a:t>contract</a:t>
            </a:r>
            <a:r>
              <a:rPr lang="en-US" sz="3200" b="0" i="0" u="none" strike="noStrike" cap="none" dirty="0">
                <a:solidFill>
                  <a:schemeClr val="lt1"/>
                </a:solidFill>
                <a:latin typeface="Arial"/>
                <a:ea typeface="Arial"/>
                <a:cs typeface="Arial"/>
                <a:sym typeface="Arial"/>
              </a:rPr>
              <a:t>”</a:t>
            </a:r>
            <a:r>
              <a:rPr lang="en-US" sz="3200" b="0" u="none" strike="noStrike" cap="none" dirty="0">
                <a:solidFill>
                  <a:schemeClr val="lt1"/>
                </a:solidFill>
                <a:latin typeface="Arial" charset="0"/>
                <a:ea typeface="Arial" charset="0"/>
                <a:cs typeface="Arial" charset="0"/>
                <a:sym typeface="Cabin"/>
              </a:rPr>
              <a:t> as to what is acceptable XML.</a:t>
            </a: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632178" y="677012"/>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charset="0"/>
                <a:ea typeface="Arial" charset="0"/>
                <a:cs typeface="Arial" charset="0"/>
                <a:sym typeface="Cabin"/>
              </a:rPr>
              <a:t>XML Schema</a:t>
            </a:r>
          </a:p>
        </p:txBody>
      </p:sp>
      <p:sp>
        <p:nvSpPr>
          <p:cNvPr id="392" name="Shape 392"/>
          <p:cNvSpPr txBox="1">
            <a:spLocks noGrp="1"/>
          </p:cNvSpPr>
          <p:nvPr>
            <p:ph idx="1"/>
          </p:nvPr>
        </p:nvSpPr>
        <p:spPr>
          <a:xfrm>
            <a:off x="812800" y="1950198"/>
            <a:ext cx="14630400" cy="5902068"/>
          </a:xfrm>
          <a:prstGeom prst="rect">
            <a:avLst/>
          </a:prstGeom>
          <a:noFill/>
          <a:ln>
            <a:noFill/>
          </a:ln>
        </p:spPr>
        <p:txBody>
          <a:bodyPr lIns="38100" tIns="38100" rIns="38100" bIns="38100" anchor="t" anchorCtr="0">
            <a:noAutofit/>
          </a:bodyPr>
          <a:lstStyle/>
          <a:p>
            <a:pPr marL="571500" marR="0" lvl="0" indent="-571500" algn="l" rtl="0">
              <a:lnSpc>
                <a:spcPct val="100000"/>
              </a:lnSpc>
              <a:spcBef>
                <a:spcPts val="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Description of the </a:t>
            </a:r>
            <a:r>
              <a:rPr lang="en-US" sz="3600" b="0" u="none" strike="noStrike" cap="none" dirty="0">
                <a:solidFill>
                  <a:srgbClr val="FFFF00"/>
                </a:solidFill>
                <a:latin typeface="Arial" charset="0"/>
                <a:ea typeface="Arial" charset="0"/>
                <a:cs typeface="Arial" charset="0"/>
                <a:sym typeface="Cabin"/>
              </a:rPr>
              <a:t>legal format </a:t>
            </a:r>
            <a:r>
              <a:rPr lang="en-US" sz="3600" b="0" u="none" strike="noStrike" cap="none" dirty="0">
                <a:solidFill>
                  <a:schemeClr val="lt1"/>
                </a:solidFill>
                <a:latin typeface="Arial" charset="0"/>
                <a:ea typeface="Arial" charset="0"/>
                <a:cs typeface="Arial" charset="0"/>
                <a:sym typeface="Cabin"/>
              </a:rPr>
              <a:t>of an </a:t>
            </a:r>
            <a:r>
              <a:rPr lang="en-US" sz="3600" b="0" u="sng" strike="noStrike" cap="none" dirty="0">
                <a:solidFill>
                  <a:srgbClr val="FFFF00"/>
                </a:solidFill>
                <a:latin typeface="Arial" charset="0"/>
                <a:ea typeface="Arial" charset="0"/>
                <a:cs typeface="Arial" charset="0"/>
                <a:sym typeface="Cabin"/>
                <a:hlinkClick r:id="rId3"/>
              </a:rPr>
              <a:t>XML</a:t>
            </a:r>
            <a:r>
              <a:rPr lang="en-US" sz="3600" b="0" u="none" strike="noStrike" cap="none" dirty="0">
                <a:solidFill>
                  <a:schemeClr val="lt1"/>
                </a:solidFill>
                <a:latin typeface="Arial" charset="0"/>
                <a:ea typeface="Arial" charset="0"/>
                <a:cs typeface="Arial" charset="0"/>
                <a:sym typeface="Cabin"/>
              </a:rPr>
              <a:t> document</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Expressed in terms of constraints on the structure and content of documents</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Often used to specify a </a:t>
            </a:r>
            <a:r>
              <a:rPr lang="en-US" sz="3600" b="0" i="0" u="none" strike="noStrike" cap="none" dirty="0">
                <a:solidFill>
                  <a:schemeClr val="lt1"/>
                </a:solidFill>
                <a:latin typeface="Arial"/>
                <a:ea typeface="Arial"/>
                <a:cs typeface="Arial"/>
                <a:sym typeface="Arial"/>
              </a:rPr>
              <a:t>“</a:t>
            </a:r>
            <a:r>
              <a:rPr lang="en-US" sz="3600" b="0" u="none" strike="noStrike" cap="none" dirty="0">
                <a:solidFill>
                  <a:srgbClr val="FFFF00"/>
                </a:solidFill>
                <a:latin typeface="Arial" charset="0"/>
                <a:ea typeface="Arial" charset="0"/>
                <a:cs typeface="Arial" charset="0"/>
                <a:sym typeface="Cabin"/>
              </a:rPr>
              <a:t>contract</a:t>
            </a:r>
            <a:r>
              <a:rPr lang="en-US" sz="3600" b="0" i="0" u="none" strike="noStrike" cap="none" dirty="0">
                <a:solidFill>
                  <a:schemeClr val="lt1"/>
                </a:solidFill>
                <a:latin typeface="Arial"/>
                <a:ea typeface="Arial"/>
                <a:cs typeface="Arial"/>
                <a:sym typeface="Arial"/>
              </a:rPr>
              <a:t>”</a:t>
            </a:r>
            <a:r>
              <a:rPr lang="en-US" sz="3600" b="0" u="none" strike="noStrike" cap="none" dirty="0">
                <a:solidFill>
                  <a:schemeClr val="lt1"/>
                </a:solidFill>
                <a:latin typeface="Arial" charset="0"/>
                <a:ea typeface="Arial" charset="0"/>
                <a:cs typeface="Arial" charset="0"/>
                <a:sym typeface="Cabin"/>
              </a:rPr>
              <a:t> between systems - </a:t>
            </a:r>
            <a:r>
              <a:rPr lang="en-US" sz="3600" b="0" i="0" u="none" strike="noStrike" cap="none" dirty="0">
                <a:solidFill>
                  <a:schemeClr val="lt1"/>
                </a:solidFill>
                <a:latin typeface="Arial"/>
                <a:ea typeface="Arial"/>
                <a:cs typeface="Arial"/>
                <a:sym typeface="Arial"/>
              </a:rPr>
              <a:t>“</a:t>
            </a:r>
            <a:r>
              <a:rPr lang="en-US" sz="3600" b="0" u="none" strike="noStrike" cap="none" dirty="0">
                <a:solidFill>
                  <a:schemeClr val="lt1"/>
                </a:solidFill>
                <a:latin typeface="Arial" charset="0"/>
                <a:ea typeface="Arial" charset="0"/>
                <a:cs typeface="Arial" charset="0"/>
                <a:sym typeface="Cabin"/>
              </a:rPr>
              <a:t>My system will only accept XML that conforms to this particular Schema.</a:t>
            </a:r>
            <a:r>
              <a:rPr lang="en-US" sz="3600" b="0" i="0" u="none" strike="noStrike" cap="none" dirty="0">
                <a:solidFill>
                  <a:schemeClr val="lt1"/>
                </a:solidFill>
                <a:latin typeface="Arial"/>
                <a:ea typeface="Arial"/>
                <a:cs typeface="Arial"/>
                <a:sym typeface="Arial"/>
              </a:rPr>
              <a:t>”</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If a particular piece of XML meets the specification of the Schema - it is said to </a:t>
            </a:r>
            <a:r>
              <a:rPr lang="en-US" sz="3600" b="0" i="0" u="none" strike="noStrike" cap="none" dirty="0">
                <a:solidFill>
                  <a:schemeClr val="lt1"/>
                </a:solidFill>
                <a:latin typeface="Arial"/>
                <a:ea typeface="Arial"/>
                <a:cs typeface="Arial"/>
                <a:sym typeface="Arial"/>
              </a:rPr>
              <a:t>“</a:t>
            </a:r>
            <a:r>
              <a:rPr lang="en-US" sz="3600" b="0" u="none" strike="noStrike" cap="none" dirty="0">
                <a:solidFill>
                  <a:srgbClr val="FFFF00"/>
                </a:solidFill>
                <a:latin typeface="Arial" charset="0"/>
                <a:ea typeface="Arial" charset="0"/>
                <a:cs typeface="Arial" charset="0"/>
                <a:sym typeface="Cabin"/>
              </a:rPr>
              <a:t>validate</a:t>
            </a:r>
            <a:r>
              <a:rPr lang="en-US" sz="3600" b="0" i="0" u="none" strike="noStrike" cap="none" dirty="0">
                <a:solidFill>
                  <a:schemeClr val="lt1"/>
                </a:solidFill>
                <a:latin typeface="Arial"/>
                <a:ea typeface="Arial"/>
                <a:cs typeface="Arial"/>
                <a:sym typeface="Arial"/>
              </a:rPr>
              <a:t>”</a:t>
            </a:r>
          </a:p>
        </p:txBody>
      </p:sp>
      <p:sp>
        <p:nvSpPr>
          <p:cNvPr id="393" name="Shape 393"/>
          <p:cNvSpPr txBox="1"/>
          <p:nvPr/>
        </p:nvSpPr>
        <p:spPr>
          <a:xfrm>
            <a:off x="0" y="7779807"/>
            <a:ext cx="16256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399" name="Shape 399"/>
          <p:cNvSpPr txBox="1"/>
          <p:nvPr/>
        </p:nvSpPr>
        <p:spPr>
          <a:xfrm>
            <a:off x="768350" y="5759450"/>
            <a:ext cx="6724499"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a:solidFill>
                  <a:srgbClr val="00FF00"/>
                </a:solidFill>
                <a:latin typeface="Arial" charset="0"/>
                <a:ea typeface="Arial" charset="0"/>
                <a:cs typeface="Arial" charset="0"/>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a:solidFill>
                  <a:srgbClr val="FFFF00"/>
                </a:solidFill>
                <a:latin typeface="Arial" charset="0"/>
                <a:ea typeface="Arial" charset="0"/>
                <a:cs typeface="Arial" charset="0"/>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
        <p:nvSpPr>
          <p:cNvPr id="411" name="Shape 411"/>
          <p:cNvSpPr txBox="1"/>
          <p:nvPr/>
        </p:nvSpPr>
        <p:spPr>
          <a:xfrm>
            <a:off x="795325" y="503555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 name=</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person</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&lt;/xs:complexType&gt;</a:t>
            </a:r>
          </a:p>
        </p:txBody>
      </p:sp>
      <p:sp>
        <p:nvSpPr>
          <p:cNvPr id="412" name="Shape 412"/>
          <p:cNvSpPr txBox="1"/>
          <p:nvPr/>
        </p:nvSpPr>
        <p:spPr>
          <a:xfrm>
            <a:off x="2403475" y="4349800"/>
            <a:ext cx="464509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Schema Contract</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cxnSp>
        <p:nvCxnSpPr>
          <p:cNvPr id="417" name="Shape 417"/>
          <p:cNvCxnSpPr/>
          <p:nvPr/>
        </p:nvCxnSpPr>
        <p:spPr>
          <a:xfrm flipH="1">
            <a:off x="7392924" y="4986337"/>
            <a:ext cx="3348101" cy="765106"/>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Data on the Web</a:t>
            </a:r>
          </a:p>
        </p:txBody>
      </p:sp>
      <p:sp>
        <p:nvSpPr>
          <p:cNvPr id="214" name="Shape 214"/>
          <p:cNvSpPr txBox="1">
            <a:spLocks noGrp="1"/>
          </p:cNvSpPr>
          <p:nvPr>
            <p:ph idx="1"/>
          </p:nvPr>
        </p:nvSpPr>
        <p:spPr>
          <a:xfrm>
            <a:off x="812800" y="1698394"/>
            <a:ext cx="14630400" cy="5902068"/>
          </a:xfrm>
          <a:prstGeom prst="rect">
            <a:avLst/>
          </a:prstGeom>
          <a:noFill/>
          <a:ln>
            <a:noFill/>
          </a:ln>
        </p:spPr>
        <p:txBody>
          <a:bodyPr lIns="38100" tIns="38100" rIns="38100" bIns="38100" anchor="ctr" anchorCtr="0">
            <a:noAutofit/>
          </a:bodyPr>
          <a:lstStyle/>
          <a:p>
            <a:pPr marL="571500" marR="0" lvl="0" indent="-571500" algn="l" rtl="0">
              <a:lnSpc>
                <a:spcPct val="100000"/>
              </a:lnSpc>
              <a:spcBef>
                <a:spcPts val="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With the HTTP Request/Response well understood and well supported, there was a natural move toward exchanging data between programs using these protocols</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We needed to come up with an agreed way to represent data going between applications and across networks</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There are two commonly used formats: XML and JSON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632178" y="795604"/>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charset="0"/>
                <a:ea typeface="Arial" charset="0"/>
                <a:cs typeface="Arial" charset="0"/>
                <a:sym typeface="Cabin"/>
              </a:rPr>
              <a:t>Many XML Schema Languages</a:t>
            </a:r>
          </a:p>
        </p:txBody>
      </p:sp>
      <p:sp>
        <p:nvSpPr>
          <p:cNvPr id="423" name="Shape 423"/>
          <p:cNvSpPr txBox="1">
            <a:spLocks noGrp="1"/>
          </p:cNvSpPr>
          <p:nvPr>
            <p:ph idx="1"/>
          </p:nvPr>
        </p:nvSpPr>
        <p:spPr>
          <a:xfrm>
            <a:off x="812800" y="2158210"/>
            <a:ext cx="14630400" cy="5466965"/>
          </a:xfrm>
          <a:prstGeom prst="rect">
            <a:avLst/>
          </a:prstGeom>
          <a:noFill/>
          <a:ln>
            <a:noFill/>
          </a:ln>
        </p:spPr>
        <p:txBody>
          <a:bodyPr lIns="38100" tIns="38100" rIns="38100" bIns="38100" anchor="ctr" anchorCtr="0">
            <a:normAutofit fontScale="92500" lnSpcReduction="20000"/>
          </a:bodyPr>
          <a:lstStyle/>
          <a:p>
            <a:pPr marL="571500" marR="0" lvl="0" indent="-571500" algn="l" rtl="0">
              <a:lnSpc>
                <a:spcPct val="100000"/>
              </a:lnSpc>
              <a:spcBef>
                <a:spcPts val="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Document Type Definition (DTD</a:t>
            </a:r>
            <a:r>
              <a:rPr lang="en-US" sz="3600" b="0" u="none" strike="noStrike" cap="none" dirty="0" smtClean="0">
                <a:solidFill>
                  <a:schemeClr val="lt1"/>
                </a:solidFill>
                <a:latin typeface="Arial" charset="0"/>
                <a:ea typeface="Arial" charset="0"/>
                <a:cs typeface="Arial" charset="0"/>
                <a:sym typeface="Cabin"/>
              </a:rPr>
              <a:t>)</a:t>
            </a:r>
          </a:p>
          <a:p>
            <a:pPr marL="1892242" lvl="1" indent="-571500">
              <a:spcBef>
                <a:spcPts val="0"/>
              </a:spcBef>
              <a:spcAft>
                <a:spcPts val="1000"/>
              </a:spcAft>
              <a:buSzPct val="100000"/>
              <a:buFont typeface="Arial"/>
              <a:buChar char="•"/>
            </a:pPr>
            <a:endParaRPr lang="en-US" sz="1500" b="0" u="none" strike="noStrike" cap="none" dirty="0" smtClean="0">
              <a:solidFill>
                <a:schemeClr val="lt1"/>
              </a:solidFill>
              <a:latin typeface="Arial" charset="0"/>
              <a:ea typeface="Arial" charset="0"/>
              <a:cs typeface="Arial" charset="0"/>
              <a:sym typeface="Cabin"/>
            </a:endParaRPr>
          </a:p>
          <a:p>
            <a:pPr marL="1892242" lvl="1" indent="-571500">
              <a:spcBef>
                <a:spcPts val="0"/>
              </a:spcBef>
              <a:spcAft>
                <a:spcPts val="1000"/>
              </a:spcAft>
              <a:buSzPct val="100000"/>
              <a:buFont typeface="Arial"/>
              <a:buChar char="•"/>
            </a:pPr>
            <a:r>
              <a:rPr lang="en-US" b="0" u="none" strike="noStrike" cap="none" dirty="0" smtClean="0">
                <a:solidFill>
                  <a:schemeClr val="lt1"/>
                </a:solidFill>
                <a:latin typeface="Arial" charset="0"/>
                <a:ea typeface="Arial" charset="0"/>
                <a:cs typeface="Arial" charset="0"/>
                <a:sym typeface="Cabin"/>
              </a:rPr>
              <a:t>http</a:t>
            </a:r>
            <a:r>
              <a:rPr lang="en-US" b="0" u="none" strike="noStrike" cap="none" dirty="0">
                <a:solidFill>
                  <a:schemeClr val="lt1"/>
                </a:solidFill>
                <a:latin typeface="Arial" charset="0"/>
                <a:ea typeface="Arial" charset="0"/>
                <a:cs typeface="Arial" charset="0"/>
                <a:sym typeface="Cabin"/>
              </a:rPr>
              <a:t>://</a:t>
            </a:r>
            <a:r>
              <a:rPr lang="en-US" b="0" u="none" strike="noStrike" cap="none" dirty="0" err="1">
                <a:solidFill>
                  <a:schemeClr val="lt1"/>
                </a:solidFill>
                <a:latin typeface="Arial" charset="0"/>
                <a:ea typeface="Arial" charset="0"/>
                <a:cs typeface="Arial" charset="0"/>
                <a:sym typeface="Cabin"/>
              </a:rPr>
              <a:t>en.wikipedia.org</a:t>
            </a:r>
            <a:r>
              <a:rPr lang="en-US" b="0" u="none" strike="noStrike" cap="none" dirty="0">
                <a:solidFill>
                  <a:schemeClr val="lt1"/>
                </a:solidFill>
                <a:latin typeface="Arial" charset="0"/>
                <a:ea typeface="Arial" charset="0"/>
                <a:cs typeface="Arial" charset="0"/>
                <a:sym typeface="Cabin"/>
              </a:rPr>
              <a:t>/wiki/</a:t>
            </a:r>
            <a:r>
              <a:rPr lang="en-US" b="0" u="none" strike="noStrike" cap="none" dirty="0" err="1">
                <a:solidFill>
                  <a:schemeClr val="lt1"/>
                </a:solidFill>
                <a:latin typeface="Arial" charset="0"/>
                <a:ea typeface="Arial" charset="0"/>
                <a:cs typeface="Arial" charset="0"/>
                <a:sym typeface="Cabin"/>
              </a:rPr>
              <a:t>Document_Type_Definition</a:t>
            </a:r>
            <a:endParaRPr lang="en-US" b="0" u="none" strike="noStrike" cap="none" dirty="0">
              <a:solidFill>
                <a:schemeClr val="lt1"/>
              </a:solidFill>
              <a:latin typeface="Arial" charset="0"/>
              <a:ea typeface="Arial" charset="0"/>
              <a:cs typeface="Arial" charset="0"/>
              <a:sym typeface="Cabin"/>
            </a:endParaRP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Standard Generalized Markup Language (ISO 8879:1986 SGML</a:t>
            </a:r>
            <a:r>
              <a:rPr lang="en-US" sz="3600" b="0" u="none" strike="noStrike" cap="none" dirty="0" smtClean="0">
                <a:solidFill>
                  <a:schemeClr val="lt1"/>
                </a:solidFill>
                <a:latin typeface="Arial" charset="0"/>
                <a:ea typeface="Arial" charset="0"/>
                <a:cs typeface="Arial" charset="0"/>
                <a:sym typeface="Cabin"/>
              </a:rPr>
              <a:t>)</a:t>
            </a:r>
          </a:p>
          <a:p>
            <a:pPr marL="1892242" lvl="1" indent="-571500">
              <a:spcBef>
                <a:spcPts val="3500"/>
              </a:spcBef>
              <a:spcAft>
                <a:spcPts val="1000"/>
              </a:spcAft>
              <a:buSzPct val="100000"/>
              <a:buFont typeface="Arial"/>
              <a:buChar char="•"/>
            </a:pPr>
            <a:r>
              <a:rPr lang="en-US" b="0" u="none" strike="noStrike" cap="none" dirty="0" smtClean="0">
                <a:solidFill>
                  <a:schemeClr val="lt1"/>
                </a:solidFill>
                <a:latin typeface="Arial" charset="0"/>
                <a:ea typeface="Arial" charset="0"/>
                <a:cs typeface="Arial" charset="0"/>
                <a:sym typeface="Cabin"/>
              </a:rPr>
              <a:t>http</a:t>
            </a:r>
            <a:r>
              <a:rPr lang="en-US" b="0" u="none" strike="noStrike" cap="none" dirty="0">
                <a:solidFill>
                  <a:schemeClr val="lt1"/>
                </a:solidFill>
                <a:latin typeface="Arial" charset="0"/>
                <a:ea typeface="Arial" charset="0"/>
                <a:cs typeface="Arial" charset="0"/>
                <a:sym typeface="Cabin"/>
              </a:rPr>
              <a:t>://</a:t>
            </a:r>
            <a:r>
              <a:rPr lang="en-US" b="0" u="none" strike="noStrike" cap="none" dirty="0" err="1">
                <a:solidFill>
                  <a:schemeClr val="lt1"/>
                </a:solidFill>
                <a:latin typeface="Arial" charset="0"/>
                <a:ea typeface="Arial" charset="0"/>
                <a:cs typeface="Arial" charset="0"/>
                <a:sym typeface="Cabin"/>
              </a:rPr>
              <a:t>en.wikipedia.org</a:t>
            </a:r>
            <a:r>
              <a:rPr lang="en-US" b="0" u="none" strike="noStrike" cap="none" dirty="0">
                <a:solidFill>
                  <a:schemeClr val="lt1"/>
                </a:solidFill>
                <a:latin typeface="Arial" charset="0"/>
                <a:ea typeface="Arial" charset="0"/>
                <a:cs typeface="Arial" charset="0"/>
                <a:sym typeface="Cabin"/>
              </a:rPr>
              <a:t>/wiki/SGML</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rgbClr val="00FF00"/>
                </a:solidFill>
                <a:latin typeface="Arial" charset="0"/>
                <a:ea typeface="Arial" charset="0"/>
                <a:cs typeface="Arial" charset="0"/>
                <a:sym typeface="Cabin"/>
              </a:rPr>
              <a:t>XML Schema  from W3C - (XSD</a:t>
            </a:r>
            <a:r>
              <a:rPr lang="en-US" sz="3600" b="0" u="none" strike="noStrike" cap="none" dirty="0" smtClean="0">
                <a:solidFill>
                  <a:srgbClr val="00FF00"/>
                </a:solidFill>
                <a:latin typeface="Arial" charset="0"/>
                <a:ea typeface="Arial" charset="0"/>
                <a:cs typeface="Arial" charset="0"/>
                <a:sym typeface="Cabin"/>
              </a:rPr>
              <a:t>)</a:t>
            </a:r>
          </a:p>
          <a:p>
            <a:pPr marL="1892242" lvl="1" indent="-571500">
              <a:spcBef>
                <a:spcPts val="3500"/>
              </a:spcBef>
              <a:spcAft>
                <a:spcPts val="1000"/>
              </a:spcAft>
              <a:buSzPct val="100000"/>
              <a:buFont typeface="Arial"/>
              <a:buChar char="•"/>
            </a:pPr>
            <a:r>
              <a:rPr lang="en-US" b="0" u="none" strike="noStrike" cap="none" dirty="0" smtClean="0">
                <a:solidFill>
                  <a:srgbClr val="00FF00"/>
                </a:solidFill>
                <a:latin typeface="Arial" charset="0"/>
                <a:ea typeface="Arial" charset="0"/>
                <a:cs typeface="Arial" charset="0"/>
                <a:sym typeface="Cabin"/>
              </a:rPr>
              <a:t>http</a:t>
            </a:r>
            <a:r>
              <a:rPr lang="en-US" b="0" u="none" strike="noStrike" cap="none" dirty="0">
                <a:solidFill>
                  <a:srgbClr val="00FF00"/>
                </a:solidFill>
                <a:latin typeface="Arial" charset="0"/>
                <a:ea typeface="Arial" charset="0"/>
                <a:cs typeface="Arial" charset="0"/>
                <a:sym typeface="Cabin"/>
              </a:rPr>
              <a:t>://</a:t>
            </a:r>
            <a:r>
              <a:rPr lang="en-US" b="0" u="none" strike="noStrike" cap="none" dirty="0" err="1">
                <a:solidFill>
                  <a:srgbClr val="00FF00"/>
                </a:solidFill>
                <a:latin typeface="Arial" charset="0"/>
                <a:ea typeface="Arial" charset="0"/>
                <a:cs typeface="Arial" charset="0"/>
                <a:sym typeface="Cabin"/>
              </a:rPr>
              <a:t>en.wikipedia.org</a:t>
            </a:r>
            <a:r>
              <a:rPr lang="en-US" b="0" u="none" strike="noStrike" cap="none" dirty="0">
                <a:solidFill>
                  <a:srgbClr val="00FF00"/>
                </a:solidFill>
                <a:latin typeface="Arial" charset="0"/>
                <a:ea typeface="Arial" charset="0"/>
                <a:cs typeface="Arial" charset="0"/>
                <a:sym typeface="Cabin"/>
              </a:rPr>
              <a:t>/wiki/</a:t>
            </a:r>
            <a:r>
              <a:rPr lang="en-US" b="0" u="none" strike="noStrike" cap="none" dirty="0" err="1">
                <a:solidFill>
                  <a:srgbClr val="00FF00"/>
                </a:solidFill>
                <a:latin typeface="Arial" charset="0"/>
                <a:ea typeface="Arial" charset="0"/>
                <a:cs typeface="Arial" charset="0"/>
                <a:sym typeface="Cabin"/>
              </a:rPr>
              <a:t>XML_Schema</a:t>
            </a:r>
            <a:r>
              <a:rPr lang="en-US" b="0" u="none" strike="noStrike" cap="none" dirty="0">
                <a:solidFill>
                  <a:srgbClr val="00FF00"/>
                </a:solidFill>
                <a:latin typeface="Arial" charset="0"/>
                <a:ea typeface="Arial" charset="0"/>
                <a:cs typeface="Arial" charset="0"/>
                <a:sym typeface="Cabin"/>
              </a:rPr>
              <a:t>_(W3C)</a:t>
            </a:r>
          </a:p>
        </p:txBody>
      </p:sp>
      <p:sp>
        <p:nvSpPr>
          <p:cNvPr id="424" name="Shape 424"/>
          <p:cNvSpPr/>
          <p:nvPr/>
        </p:nvSpPr>
        <p:spPr>
          <a:xfrm flipH="1">
            <a:off x="13079778" y="5873581"/>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0" y="7762641"/>
            <a:ext cx="162560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XML Schema (W3C spec)</a:t>
            </a:r>
          </a:p>
        </p:txBody>
      </p:sp>
      <p:sp>
        <p:nvSpPr>
          <p:cNvPr id="431" name="Shape 431"/>
          <p:cNvSpPr txBox="1">
            <a:spLocks noGrp="1"/>
          </p:cNvSpPr>
          <p:nvPr>
            <p:ph idx="1"/>
          </p:nvPr>
        </p:nvSpPr>
        <p:spPr>
          <a:prstGeom prst="rect">
            <a:avLst/>
          </a:prstGeom>
          <a:noFill/>
          <a:ln>
            <a:noFill/>
          </a:ln>
        </p:spPr>
        <p:txBody>
          <a:bodyPr lIns="38100" tIns="38100" rIns="38100" bIns="38100" anchor="t" anchorCtr="0">
            <a:noAutofit/>
          </a:bodyPr>
          <a:lstStyle/>
          <a:p>
            <a:pPr marL="571500" marR="0" lvl="0" indent="-571500" algn="l" rtl="0">
              <a:lnSpc>
                <a:spcPct val="100000"/>
              </a:lnSpc>
              <a:spcBef>
                <a:spcPts val="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We will focus on the World Wide Web Consortium (W3C) version</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It is often called </a:t>
            </a:r>
            <a:r>
              <a:rPr lang="en-US" sz="3600" b="0" i="0" u="none" strike="noStrike" cap="none" dirty="0">
                <a:solidFill>
                  <a:schemeClr val="lt1"/>
                </a:solidFill>
                <a:latin typeface="Arial"/>
                <a:ea typeface="Arial"/>
                <a:cs typeface="Arial"/>
                <a:sym typeface="Arial"/>
              </a:rPr>
              <a:t>“</a:t>
            </a:r>
            <a:r>
              <a:rPr lang="en-US" sz="3600" b="0" u="none" strike="noStrike" cap="none" dirty="0">
                <a:solidFill>
                  <a:schemeClr val="lt1"/>
                </a:solidFill>
                <a:latin typeface="Arial" charset="0"/>
                <a:ea typeface="Arial" charset="0"/>
                <a:cs typeface="Arial" charset="0"/>
                <a:sym typeface="Cabin"/>
              </a:rPr>
              <a:t>W3C Schema</a:t>
            </a:r>
            <a:r>
              <a:rPr lang="en-US" sz="3600" b="0" i="0" u="none" strike="noStrike" cap="none" dirty="0">
                <a:solidFill>
                  <a:schemeClr val="lt1"/>
                </a:solidFill>
                <a:latin typeface="Arial"/>
                <a:ea typeface="Arial"/>
                <a:cs typeface="Arial"/>
                <a:sym typeface="Arial"/>
              </a:rPr>
              <a:t>”</a:t>
            </a:r>
            <a:r>
              <a:rPr lang="en-US" sz="3600" b="0" u="none" strike="noStrike" cap="none" dirty="0">
                <a:solidFill>
                  <a:schemeClr val="lt1"/>
                </a:solidFill>
                <a:latin typeface="Arial" charset="0"/>
                <a:ea typeface="Arial" charset="0"/>
                <a:cs typeface="Arial" charset="0"/>
                <a:sym typeface="Cabin"/>
              </a:rPr>
              <a:t> because </a:t>
            </a:r>
            <a:r>
              <a:rPr lang="en-US" sz="3600" b="0" i="0" u="none" strike="noStrike" cap="none" dirty="0">
                <a:solidFill>
                  <a:schemeClr val="lt1"/>
                </a:solidFill>
                <a:latin typeface="Arial"/>
                <a:ea typeface="Arial"/>
                <a:cs typeface="Arial"/>
                <a:sym typeface="Arial"/>
              </a:rPr>
              <a:t>“</a:t>
            </a:r>
            <a:r>
              <a:rPr lang="en-US" sz="3600" b="0" u="none" strike="noStrike" cap="none" dirty="0">
                <a:solidFill>
                  <a:schemeClr val="lt1"/>
                </a:solidFill>
                <a:latin typeface="Arial" charset="0"/>
                <a:ea typeface="Arial" charset="0"/>
                <a:cs typeface="Arial" charset="0"/>
                <a:sym typeface="Cabin"/>
              </a:rPr>
              <a:t>Schema</a:t>
            </a:r>
            <a:r>
              <a:rPr lang="en-US" sz="3600" b="0" i="0" u="none" strike="noStrike" cap="none" dirty="0">
                <a:solidFill>
                  <a:schemeClr val="lt1"/>
                </a:solidFill>
                <a:latin typeface="Arial"/>
                <a:ea typeface="Arial"/>
                <a:cs typeface="Arial"/>
                <a:sym typeface="Arial"/>
              </a:rPr>
              <a:t>”</a:t>
            </a:r>
            <a:r>
              <a:rPr lang="en-US" sz="3600" b="0" u="none" strike="noStrike" cap="none" dirty="0">
                <a:solidFill>
                  <a:schemeClr val="lt1"/>
                </a:solidFill>
                <a:latin typeface="Arial" charset="0"/>
                <a:ea typeface="Arial" charset="0"/>
                <a:cs typeface="Arial" charset="0"/>
                <a:sym typeface="Cabin"/>
              </a:rPr>
              <a:t> is considered generic</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More commonly it is called XSD because the file names end in .</a:t>
            </a:r>
            <a:r>
              <a:rPr lang="en-US" sz="3600" b="0" u="none" strike="noStrike" cap="none" dirty="0" err="1">
                <a:solidFill>
                  <a:schemeClr val="lt1"/>
                </a:solidFill>
                <a:latin typeface="Arial" charset="0"/>
                <a:ea typeface="Arial" charset="0"/>
                <a:cs typeface="Arial" charset="0"/>
                <a:sym typeface="Cabin"/>
              </a:rPr>
              <a:t>xsd</a:t>
            </a:r>
            <a:endParaRPr lang="en-US" sz="3600" b="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375325" y="6813273"/>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7422873"/>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812800" y="1145166"/>
            <a:ext cx="4542735"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XSD Structure</a:t>
            </a:r>
          </a:p>
        </p:txBody>
      </p:sp>
      <p:sp>
        <p:nvSpPr>
          <p:cNvPr id="439" name="Shape 439"/>
          <p:cNvSpPr txBox="1">
            <a:spLocks noGrp="1"/>
          </p:cNvSpPr>
          <p:nvPr>
            <p:ph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b="0" u="none" strike="noStrike" cap="none" dirty="0" err="1">
                <a:solidFill>
                  <a:srgbClr val="FF7F00"/>
                </a:solidFill>
                <a:latin typeface="Arial" charset="0"/>
                <a:ea typeface="Arial" charset="0"/>
                <a:cs typeface="Arial" charset="0"/>
                <a:sym typeface="Cabin"/>
              </a:rPr>
              <a:t>xs:element</a:t>
            </a:r>
            <a:endParaRPr lang="en-US" sz="3600" b="0" u="none" strike="noStrike" cap="none" dirty="0">
              <a:solidFill>
                <a:srgbClr val="FF7F00"/>
              </a:solidFill>
              <a:latin typeface="Arial" charset="0"/>
              <a:ea typeface="Arial" charset="0"/>
              <a:cs typeface="Arial" charset="0"/>
              <a:sym typeface="Cabin"/>
            </a:endParaRPr>
          </a:p>
          <a:p>
            <a:pPr marL="457200" marR="0" lvl="0" indent="-457200" algn="l" rtl="0">
              <a:lnSpc>
                <a:spcPct val="150000"/>
              </a:lnSpc>
              <a:spcBef>
                <a:spcPts val="3500"/>
              </a:spcBef>
              <a:spcAft>
                <a:spcPts val="0"/>
              </a:spcAft>
              <a:buClr>
                <a:srgbClr val="00FF00"/>
              </a:buClr>
              <a:buSzPct val="100000"/>
              <a:buFont typeface="Cabin"/>
            </a:pPr>
            <a:r>
              <a:rPr lang="en-US" sz="3600" b="0" u="none" strike="noStrike" cap="none" dirty="0" err="1">
                <a:solidFill>
                  <a:srgbClr val="00FF00"/>
                </a:solidFill>
                <a:latin typeface="Arial" charset="0"/>
                <a:ea typeface="Arial" charset="0"/>
                <a:cs typeface="Arial" charset="0"/>
                <a:sym typeface="Cabin"/>
              </a:rPr>
              <a:t>xs:sequence</a:t>
            </a:r>
            <a:endParaRPr lang="en-US" sz="3600" b="0" u="none" strike="noStrike" cap="none" dirty="0">
              <a:solidFill>
                <a:srgbClr val="00FF00"/>
              </a:solidFill>
              <a:latin typeface="Arial" charset="0"/>
              <a:ea typeface="Arial" charset="0"/>
              <a:cs typeface="Arial" charset="0"/>
              <a:sym typeface="Cabin"/>
            </a:endParaRPr>
          </a:p>
          <a:p>
            <a:pPr marL="457200" marR="0" lvl="0" indent="-457200" algn="l" rtl="0">
              <a:lnSpc>
                <a:spcPct val="150000"/>
              </a:lnSpc>
              <a:spcBef>
                <a:spcPts val="3500"/>
              </a:spcBef>
              <a:spcAft>
                <a:spcPts val="0"/>
              </a:spcAft>
              <a:buClr>
                <a:srgbClr val="FFFF00"/>
              </a:buClr>
              <a:buSzPct val="100000"/>
              <a:buFont typeface="Cabin"/>
            </a:pPr>
            <a:r>
              <a:rPr lang="en-US" sz="3600" b="0" u="none" strike="noStrike" cap="none" dirty="0" err="1">
                <a:solidFill>
                  <a:srgbClr val="FFFF00"/>
                </a:solidFill>
                <a:latin typeface="Arial" charset="0"/>
                <a:ea typeface="Arial" charset="0"/>
                <a:cs typeface="Arial" charset="0"/>
                <a:sym typeface="Cabin"/>
              </a:rPr>
              <a:t>xs:complexType</a:t>
            </a:r>
            <a:endParaRPr lang="en-US" sz="3600" b="0" u="none" strike="noStrike" cap="none" dirty="0">
              <a:solidFill>
                <a:srgbClr val="FFFF00"/>
              </a:solidFill>
              <a:latin typeface="Arial" charset="0"/>
              <a:ea typeface="Arial" charset="0"/>
              <a:cs typeface="Arial" charset="0"/>
              <a:sym typeface="Cabin"/>
            </a:endParaRP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 name=</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person</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n-US" sz="3000" u="none" strike="noStrike" cap="none" dirty="0">
                <a:solidFill>
                  <a:srgbClr val="FFFF00"/>
                </a:solidFill>
                <a:latin typeface="Arial" charset="0"/>
                <a:ea typeface="Arial" charset="0"/>
                <a:cs typeface="Arial" charset="0"/>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&gt;Severance&lt;/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&gt;2001-04-17&lt;/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1932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dirty="0">
                <a:solidFill>
                  <a:srgbClr val="FFD966"/>
                </a:solidFill>
                <a:latin typeface="Arial" charset="0"/>
                <a:ea typeface="Arial" charset="0"/>
                <a:cs typeface="Arial" charset="0"/>
                <a:sym typeface="Cabin"/>
              </a:rPr>
              <a:t>XSD</a:t>
            </a:r>
            <a:br>
              <a:rPr lang="en-US" sz="6000" u="none" strike="noStrike" cap="none" dirty="0">
                <a:solidFill>
                  <a:srgbClr val="FFD966"/>
                </a:solidFill>
                <a:latin typeface="Arial" charset="0"/>
                <a:ea typeface="Arial" charset="0"/>
                <a:cs typeface="Arial" charset="0"/>
                <a:sym typeface="Cabin"/>
              </a:rPr>
            </a:br>
            <a:r>
              <a:rPr lang="en-US" sz="6000" u="none" strike="noStrike" cap="none" dirty="0">
                <a:solidFill>
                  <a:srgbClr val="FFD966"/>
                </a:solidFill>
                <a:latin typeface="Arial" charset="0"/>
                <a:ea typeface="Arial" charset="0"/>
                <a:cs typeface="Arial" charset="0"/>
                <a:sym typeface="Cabin"/>
              </a:rPr>
              <a:t>Constraints</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name="person"&gt;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8509502" y="4784035"/>
            <a:ext cx="7505699"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Hege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&gt;Stale&lt;/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&gt;Jim&lt;/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1371600"/>
            <a:ext cx="400888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XSD Data Types</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&lt;startdate&gt;2002-05-30T09:30:10</a:t>
            </a:r>
            <a:r>
              <a:rPr lang="en-US" sz="3200" u="none" strike="noStrike" cap="none">
                <a:solidFill>
                  <a:schemeClr val="lt1"/>
                </a:solidFill>
                <a:latin typeface="Arial" charset="0"/>
                <a:ea typeface="Arial" charset="0"/>
                <a:cs typeface="Arial" charset="0"/>
                <a:sym typeface="Cabin"/>
              </a:rPr>
              <a:t>Z</a:t>
            </a:r>
            <a:r>
              <a:rPr lang="en-US" sz="3200" u="none" strike="noStrike" cap="none">
                <a:solidFill>
                  <a:srgbClr val="FF7F00"/>
                </a:solidFill>
                <a:latin typeface="Arial" charset="0"/>
                <a:ea typeface="Arial" charset="0"/>
                <a:cs typeface="Arial" charset="0"/>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a:solidFill>
                  <a:schemeClr val="lt1"/>
                </a:solidFill>
                <a:latin typeface="Arial" charset="0"/>
                <a:ea typeface="Arial" charset="0"/>
                <a:cs typeface="Arial" charset="0"/>
                <a:sym typeface="Cabin"/>
              </a:rPr>
              <a:t>It is common to represent time in UTC/GMT, given that servers are often scattered around the world.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Timezone - typically specified in UTC / GMT rather than local time zone.</a:t>
            </a: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0"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513983" y="495631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7783014"/>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340623" y="808383"/>
            <a:ext cx="7574755" cy="7095799"/>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589591"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xml.etree.ElementTree</a:t>
            </a:r>
            <a:r>
              <a:rPr lang="en-US" sz="30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 type="</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&lt;/person&gt;'''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tree = </a:t>
            </a:r>
            <a:r>
              <a:rPr lang="en-US" sz="3000" b="1" i="0" u="none" strike="noStrike" cap="none" dirty="0" err="1">
                <a:solidFill>
                  <a:schemeClr val="lt1"/>
                </a:solidFill>
                <a:latin typeface="Courier New"/>
                <a:ea typeface="Courier New"/>
                <a:cs typeface="Courier New"/>
                <a:sym typeface="Courier New"/>
              </a:rPr>
              <a:t>ET.fromstring</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print('Name</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text)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Attr</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('email').get('hide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491" name="Shape 491"/>
          <p:cNvSpPr txBox="1"/>
          <p:nvPr/>
        </p:nvSpPr>
        <p:spPr>
          <a:xfrm>
            <a:off x="13309738"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xml1.py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5537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xml.etree.ElementTree</a:t>
            </a:r>
            <a:r>
              <a:rPr lang="en-US" sz="22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&lt;/stuff&gt;'''</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stuff = </a:t>
            </a:r>
            <a:r>
              <a:rPr lang="en-US" sz="2200" b="1" i="0" u="none" strike="noStrike" cap="none" dirty="0" err="1">
                <a:solidFill>
                  <a:schemeClr val="lt1"/>
                </a:solidFill>
                <a:latin typeface="Courier New"/>
                <a:ea typeface="Courier New"/>
                <a:cs typeface="Courier New"/>
                <a:sym typeface="Courier New"/>
              </a:rPr>
              <a:t>ET.fromstring</a:t>
            </a:r>
            <a:r>
              <a:rPr lang="en-US" sz="22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stuff.findall</a:t>
            </a:r>
            <a:r>
              <a:rPr lang="en-US" sz="2200" b="1" i="0" u="none" strike="noStrike" cap="none" dirty="0">
                <a:solidFill>
                  <a:schemeClr val="lt1"/>
                </a:solidFill>
                <a:latin typeface="Courier New"/>
                <a:ea typeface="Courier New"/>
                <a:cs typeface="Courier New"/>
                <a:sym typeface="Courier New"/>
              </a:rPr>
              <a:t>('users/user')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smtClean="0">
                <a:solidFill>
                  <a:schemeClr val="lt1"/>
                </a:solidFill>
                <a:latin typeface="Courier New"/>
                <a:ea typeface="Courier New"/>
                <a:cs typeface="Courier New"/>
                <a:sym typeface="Courier New"/>
              </a:rPr>
              <a:t>print('User </a:t>
            </a:r>
            <a:r>
              <a:rPr lang="en-US" sz="2200" b="1" i="0" u="none" strike="noStrike" cap="none" dirty="0">
                <a:solidFill>
                  <a:schemeClr val="lt1"/>
                </a:solidFill>
                <a:latin typeface="Courier New"/>
                <a:ea typeface="Courier New"/>
                <a:cs typeface="Courier New"/>
                <a:sym typeface="Courier New"/>
              </a:rPr>
              <a:t>count:', </a:t>
            </a:r>
            <a:r>
              <a:rPr lang="en-US" sz="2200" b="1" i="0" u="none" strike="noStrike" cap="none" dirty="0" err="1">
                <a:solidFill>
                  <a:schemeClr val="lt1"/>
                </a:solidFill>
                <a:latin typeface="Courier New"/>
                <a:ea typeface="Courier New"/>
                <a:cs typeface="Courier New"/>
                <a:sym typeface="Courier New"/>
              </a:rPr>
              <a:t>len</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for item in </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print('Name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('name').</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print('Id</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('id').</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print('Attribute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item.get</a:t>
            </a:r>
            <a:r>
              <a:rPr lang="en-US" sz="2200" b="1" i="0" u="none" strike="noStrike" cap="none" dirty="0">
                <a:solidFill>
                  <a:schemeClr val="lt1"/>
                </a:solidFill>
                <a:latin typeface="Courier New"/>
                <a:ea typeface="Courier New"/>
                <a:cs typeface="Courier New"/>
                <a:sym typeface="Courier New"/>
              </a:rPr>
              <a:t>("x</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p:txBody>
      </p:sp>
      <p:sp>
        <p:nvSpPr>
          <p:cNvPr id="497" name="Shape 497"/>
          <p:cNvSpPr txBox="1"/>
          <p:nvPr/>
        </p:nvSpPr>
        <p:spPr>
          <a:xfrm>
            <a:off x="13071199" y="1020693"/>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xml2.py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Sending Data across the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Net</a:t>
            </a:r>
            <a:r>
              <a:rPr lang="en-US" sz="7600" b="1" i="0" u="none" strike="noStrike" cap="none">
                <a:solidFill>
                  <a:srgbClr val="FFD966"/>
                </a:solidFill>
                <a:latin typeface="Arial"/>
                <a:ea typeface="Arial"/>
                <a:cs typeface="Arial"/>
                <a:sym typeface="Arial"/>
              </a:rPr>
              <a:t>”</a:t>
            </a:r>
          </a:p>
        </p:txBody>
      </p:sp>
      <p:sp>
        <p:nvSpPr>
          <p:cNvPr id="220" name="Shape 220"/>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21" name="Shape 221"/>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22" name="Shape 222"/>
          <p:cNvSpPr/>
          <p:nvPr/>
        </p:nvSpPr>
        <p:spPr>
          <a:xfrm>
            <a:off x="4635500" y="4965700"/>
            <a:ext cx="1270000" cy="1270000"/>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23" name="Shape 223"/>
          <p:cNvPicPr preferRelativeResize="0"/>
          <p:nvPr/>
        </p:nvPicPr>
        <p:blipFill rotWithShape="1">
          <a:blip r:embed="rId4">
            <a:alphaModFix/>
          </a:blip>
          <a:srcRect/>
          <a:stretch/>
        </p:blipFill>
        <p:spPr>
          <a:xfrm>
            <a:off x="6019800" y="4013200"/>
            <a:ext cx="4203699" cy="3179762"/>
          </a:xfrm>
          <a:prstGeom prst="rect">
            <a:avLst/>
          </a:prstGeom>
          <a:noFill/>
          <a:ln>
            <a:noFill/>
          </a:ln>
        </p:spPr>
      </p:pic>
      <p:sp>
        <p:nvSpPr>
          <p:cNvPr id="224" name="Shape 224"/>
          <p:cNvSpPr txBox="1"/>
          <p:nvPr/>
        </p:nvSpPr>
        <p:spPr>
          <a:xfrm>
            <a:off x="2926935" y="7583556"/>
            <a:ext cx="1086526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a.k.a.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Wire Protocol</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 What we send on the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wire</a:t>
            </a:r>
            <a:r>
              <a:rPr lang="en-US" sz="3600" b="0" i="0" u="none" strike="noStrike" cap="none" dirty="0">
                <a:solidFill>
                  <a:schemeClr val="lt1"/>
                </a:solidFill>
                <a:latin typeface="Arial"/>
                <a:ea typeface="Arial"/>
                <a:cs typeface="Arial"/>
                <a:sym typeface="Arial"/>
              </a:rPr>
              <a:t>”</a:t>
            </a:r>
          </a:p>
        </p:txBody>
      </p:sp>
      <p:sp>
        <p:nvSpPr>
          <p:cNvPr id="225" name="Shape 225"/>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JavaScript Object Notation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none" strike="noStrike" cap="none">
                <a:solidFill>
                  <a:srgbClr val="FFD966"/>
                </a:solidFill>
                <a:latin typeface="Arial" charset="0"/>
                <a:ea typeface="Arial" charset="0"/>
                <a:cs typeface="Arial" charset="0"/>
                <a:sym typeface="Cabin"/>
              </a:rPr>
              <a:t>JavaScript Object Notation</a:t>
            </a:r>
          </a:p>
        </p:txBody>
      </p:sp>
      <p:sp>
        <p:nvSpPr>
          <p:cNvPr id="509" name="Shape 509"/>
          <p:cNvSpPr txBox="1">
            <a:spLocks noGrp="1"/>
          </p:cNvSpPr>
          <p:nvPr>
            <p:ph idx="1"/>
          </p:nvPr>
        </p:nvSpPr>
        <p:spPr>
          <a:xfrm>
            <a:off x="1155700" y="1001705"/>
            <a:ext cx="8359361" cy="57023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u="none" strike="noStrike" cap="none" dirty="0">
                <a:solidFill>
                  <a:schemeClr val="lt1"/>
                </a:solidFill>
                <a:latin typeface="Arial" charset="0"/>
                <a:ea typeface="Arial" charset="0"/>
                <a:cs typeface="Arial" charset="0"/>
                <a:sym typeface="Cabin"/>
              </a:rPr>
              <a:t>Douglas </a:t>
            </a:r>
            <a:r>
              <a:rPr lang="en-US" sz="3800" b="0" u="none" strike="noStrike" cap="none" dirty="0" err="1">
                <a:solidFill>
                  <a:schemeClr val="lt1"/>
                </a:solidFill>
                <a:latin typeface="Arial" charset="0"/>
                <a:ea typeface="Arial" charset="0"/>
                <a:cs typeface="Arial" charset="0"/>
                <a:sym typeface="Cabin"/>
              </a:rPr>
              <a:t>Crockford</a:t>
            </a:r>
            <a:r>
              <a:rPr lang="en-US" sz="3800" b="0" u="none" strike="noStrike" cap="none" dirty="0">
                <a:solidFill>
                  <a:schemeClr val="lt1"/>
                </a:solidFill>
                <a:latin typeface="Arial" charset="0"/>
                <a:ea typeface="Arial" charset="0"/>
                <a:cs typeface="Arial" charset="0"/>
                <a:sym typeface="Cabin"/>
              </a:rPr>
              <a:t> - </a:t>
            </a:r>
            <a:r>
              <a:rPr lang="en-US" sz="3800" b="0" dirty="0">
                <a:solidFill>
                  <a:schemeClr val="lt1"/>
                </a:solidFill>
                <a:latin typeface="Arial" charset="0"/>
                <a:ea typeface="Arial" charset="0"/>
                <a:cs typeface="Arial" charset="0"/>
                <a:sym typeface="Cabin"/>
              </a:rPr>
              <a:t>“</a:t>
            </a:r>
            <a:r>
              <a:rPr lang="en-US" sz="3800" b="0" u="none" strike="noStrike" cap="none" dirty="0">
                <a:solidFill>
                  <a:schemeClr val="lt1"/>
                </a:solidFill>
                <a:latin typeface="Arial" charset="0"/>
                <a:ea typeface="Arial" charset="0"/>
                <a:cs typeface="Arial" charset="0"/>
                <a:sym typeface="Cabin"/>
              </a:rPr>
              <a:t>Discovered</a:t>
            </a:r>
            <a:r>
              <a:rPr lang="en-US" sz="3800" b="0" dirty="0">
                <a:solidFill>
                  <a:schemeClr val="lt1"/>
                </a:solidFill>
                <a:latin typeface="Arial" charset="0"/>
                <a:ea typeface="Arial" charset="0"/>
                <a:cs typeface="Arial" charset="0"/>
                <a:sym typeface="Cabin"/>
              </a:rPr>
              <a:t>”</a:t>
            </a:r>
            <a:r>
              <a:rPr lang="en-US" sz="3800" b="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b="0" u="none" strike="noStrike" cap="none" dirty="0">
                <a:solidFill>
                  <a:schemeClr val="lt1"/>
                </a:solidFill>
                <a:latin typeface="Arial" charset="0"/>
                <a:ea typeface="Arial" charset="0"/>
                <a:cs typeface="Arial" charset="0"/>
                <a:sym typeface="Cabin"/>
              </a:rPr>
              <a:t>Object literal notation in 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187332" y="2730048"/>
            <a:ext cx="5310186" cy="4762499"/>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187814"/>
            <a:ext cx="12009600" cy="6607834"/>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907258"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json</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"type" : "</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info = </a:t>
            </a:r>
            <a:r>
              <a:rPr lang="en-US" sz="3000" b="1" i="0" u="none" strike="noStrike" cap="none" dirty="0" err="1">
                <a:solidFill>
                  <a:schemeClr val="lt1"/>
                </a:solidFill>
                <a:latin typeface="Courier New"/>
                <a:ea typeface="Courier New"/>
                <a:cs typeface="Courier New"/>
                <a:sym typeface="Courier New"/>
              </a:rPr>
              <a:t>json.loads</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Name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Hide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["email"]["hide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527" name="Shape 527"/>
          <p:cNvSpPr txBox="1"/>
          <p:nvPr/>
        </p:nvSpPr>
        <p:spPr>
          <a:xfrm>
            <a:off x="13530262" y="10858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import </a:t>
            </a:r>
            <a:r>
              <a:rPr lang="en-US" sz="2600" b="1" i="0" u="none" strike="noStrike" cap="none" dirty="0" err="1">
                <a:solidFill>
                  <a:schemeClr val="lt1"/>
                </a:solidFill>
                <a:latin typeface="Courier New"/>
                <a:ea typeface="Courier New"/>
                <a:cs typeface="Courier New"/>
                <a:sym typeface="Courier New"/>
              </a:rPr>
              <a:t>json</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info = </a:t>
            </a:r>
            <a:r>
              <a:rPr lang="en-US" sz="2600" b="1" i="0" u="none" strike="noStrike" cap="none" dirty="0" err="1">
                <a:solidFill>
                  <a:schemeClr val="lt1"/>
                </a:solidFill>
                <a:latin typeface="Courier New"/>
                <a:ea typeface="Courier New"/>
                <a:cs typeface="Courier New"/>
                <a:sym typeface="Courier New"/>
              </a:rPr>
              <a:t>json.loads</a:t>
            </a:r>
            <a:r>
              <a:rPr lang="en-US" sz="26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smtClean="0">
                <a:solidFill>
                  <a:schemeClr val="lt1"/>
                </a:solidFill>
                <a:latin typeface="Courier New"/>
                <a:ea typeface="Courier New"/>
                <a:cs typeface="Courier New"/>
                <a:sym typeface="Courier New"/>
              </a:rPr>
              <a:t>print('User </a:t>
            </a:r>
            <a:r>
              <a:rPr lang="en-US" sz="2600" b="1" i="0" u="none" strike="noStrike" cap="none" dirty="0">
                <a:solidFill>
                  <a:schemeClr val="lt1"/>
                </a:solidFill>
                <a:latin typeface="Courier New"/>
                <a:ea typeface="Courier New"/>
                <a:cs typeface="Courier New"/>
                <a:sym typeface="Courier New"/>
              </a:rPr>
              <a:t>count:', </a:t>
            </a:r>
            <a:r>
              <a:rPr lang="en-US" sz="2600" b="1" i="0" u="none" strike="noStrike" cap="none" dirty="0" err="1">
                <a:solidFill>
                  <a:schemeClr val="lt1"/>
                </a:solidFill>
                <a:latin typeface="Courier New"/>
                <a:ea typeface="Courier New"/>
                <a:cs typeface="Courier New"/>
                <a:sym typeface="Courier New"/>
              </a:rPr>
              <a:t>len</a:t>
            </a:r>
            <a:r>
              <a:rPr lang="en-US" sz="2600" b="1" i="0" u="none" strike="noStrike" cap="none">
                <a:solidFill>
                  <a:schemeClr val="lt1"/>
                </a:solidFill>
                <a:latin typeface="Courier New"/>
                <a:ea typeface="Courier New"/>
                <a:cs typeface="Courier New"/>
                <a:sym typeface="Courier New"/>
              </a:rPr>
              <a:t>(info</a:t>
            </a:r>
            <a:r>
              <a:rPr lang="en-US" sz="2600" b="1" i="0" u="none" strike="noStrike" cap="none"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print('Name</a:t>
            </a:r>
            <a:r>
              <a:rPr lang="en-US" sz="2600" b="1" i="0" u="none" strike="noStrike" cap="none" dirty="0">
                <a:solidFill>
                  <a:schemeClr val="lt1"/>
                </a:solidFill>
                <a:latin typeface="Courier New"/>
                <a:ea typeface="Courier New"/>
                <a:cs typeface="Courier New"/>
                <a:sym typeface="Courier New"/>
              </a:rPr>
              <a:t>', item['name</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print('Id</a:t>
            </a:r>
            <a:r>
              <a:rPr lang="en-US" sz="2600" b="1" i="0" u="none" strike="noStrike" cap="none" dirty="0">
                <a:solidFill>
                  <a:schemeClr val="lt1"/>
                </a:solidFill>
                <a:latin typeface="Courier New"/>
                <a:ea typeface="Courier New"/>
                <a:cs typeface="Courier New"/>
                <a:sym typeface="Courier New"/>
              </a:rPr>
              <a:t>', item['id</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print('Attribute</a:t>
            </a:r>
            <a:r>
              <a:rPr lang="en-US" sz="2600" b="1" i="0" u="none" strike="noStrike" cap="none" dirty="0">
                <a:solidFill>
                  <a:schemeClr val="lt1"/>
                </a:solidFill>
                <a:latin typeface="Courier New"/>
                <a:ea typeface="Courier New"/>
                <a:cs typeface="Courier New"/>
                <a:sym typeface="Courier New"/>
              </a:rPr>
              <a:t>', item['x</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p:txBody>
      </p:sp>
      <p:sp>
        <p:nvSpPr>
          <p:cNvPr id="534" name="Shape 534"/>
          <p:cNvSpPr txBox="1"/>
          <p:nvPr/>
        </p:nvSpPr>
        <p:spPr>
          <a:xfrm>
            <a:off x="13530262" y="8572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Service Oriented Approach</a:t>
            </a:r>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Service Oriented Approach</a:t>
            </a:r>
          </a:p>
        </p:txBody>
      </p:sp>
      <p:sp>
        <p:nvSpPr>
          <p:cNvPr id="548" name="Shape 548"/>
          <p:cNvSpPr txBox="1">
            <a:spLocks noGrp="1"/>
          </p:cNvSpPr>
          <p:nvPr>
            <p:ph idx="1"/>
          </p:nvPr>
        </p:nvSpPr>
        <p:spPr>
          <a:xfrm>
            <a:off x="821148" y="2379881"/>
            <a:ext cx="10197690" cy="5702399"/>
          </a:xfrm>
          <a:prstGeom prst="rect">
            <a:avLst/>
          </a:prstGeom>
          <a:noFill/>
          <a:ln>
            <a:noFill/>
          </a:ln>
        </p:spPr>
        <p:txBody>
          <a:bodyPr lIns="38100" tIns="38100" rIns="38100" bIns="38100" anchor="ctr" anchorCtr="0">
            <a:noAutofit/>
          </a:bodyPr>
          <a:lstStyle/>
          <a:p>
            <a:pPr marL="571500" marR="0" lvl="0" indent="-571500" algn="l" rtl="0">
              <a:lnSpc>
                <a:spcPct val="100000"/>
              </a:lnSpc>
              <a:spcBef>
                <a:spcPts val="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Most non-trivial web applications use services</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They use services from other </a:t>
            </a:r>
            <a:r>
              <a:rPr lang="en-US" sz="3600" b="0" u="none" strike="noStrike" cap="none" dirty="0" smtClean="0">
                <a:solidFill>
                  <a:schemeClr val="lt1"/>
                </a:solidFill>
                <a:latin typeface="Arial" charset="0"/>
                <a:ea typeface="Arial" charset="0"/>
                <a:cs typeface="Arial" charset="0"/>
                <a:sym typeface="Cabin"/>
              </a:rPr>
              <a:t>applications</a:t>
            </a:r>
          </a:p>
          <a:p>
            <a:pPr marL="1892242" lvl="1" indent="-571500">
              <a:spcBef>
                <a:spcPts val="3500"/>
              </a:spcBef>
              <a:spcAft>
                <a:spcPts val="1000"/>
              </a:spcAft>
              <a:buSzPct val="100000"/>
              <a:buFont typeface="Arial"/>
              <a:buChar char="•"/>
            </a:pPr>
            <a:r>
              <a:rPr lang="en-US" b="0" u="none" strike="noStrike" cap="none" dirty="0" smtClean="0">
                <a:solidFill>
                  <a:schemeClr val="lt1"/>
                </a:solidFill>
                <a:latin typeface="Arial" charset="0"/>
                <a:ea typeface="Arial" charset="0"/>
                <a:cs typeface="Arial" charset="0"/>
                <a:sym typeface="Cabin"/>
              </a:rPr>
              <a:t>Credit </a:t>
            </a:r>
            <a:r>
              <a:rPr lang="en-US" b="0" u="none" strike="noStrike" cap="none" dirty="0">
                <a:solidFill>
                  <a:schemeClr val="lt1"/>
                </a:solidFill>
                <a:latin typeface="Arial" charset="0"/>
                <a:ea typeface="Arial" charset="0"/>
                <a:cs typeface="Arial" charset="0"/>
                <a:sym typeface="Cabin"/>
              </a:rPr>
              <a:t>Card </a:t>
            </a:r>
            <a:r>
              <a:rPr lang="en-US" b="0" u="none" strike="noStrike" cap="none" dirty="0" smtClean="0">
                <a:solidFill>
                  <a:schemeClr val="lt1"/>
                </a:solidFill>
                <a:latin typeface="Arial" charset="0"/>
                <a:ea typeface="Arial" charset="0"/>
                <a:cs typeface="Arial" charset="0"/>
                <a:sym typeface="Cabin"/>
              </a:rPr>
              <a:t>Charge</a:t>
            </a:r>
          </a:p>
          <a:p>
            <a:pPr marL="1892242" lvl="1" indent="-571500">
              <a:spcBef>
                <a:spcPts val="3500"/>
              </a:spcBef>
              <a:spcAft>
                <a:spcPts val="1000"/>
              </a:spcAft>
              <a:buSzPct val="100000"/>
              <a:buFont typeface="Arial"/>
              <a:buChar char="•"/>
            </a:pPr>
            <a:r>
              <a:rPr lang="en-US" b="0" u="none" strike="noStrike" cap="none" dirty="0" smtClean="0">
                <a:solidFill>
                  <a:schemeClr val="lt1"/>
                </a:solidFill>
                <a:latin typeface="Arial" charset="0"/>
                <a:ea typeface="Arial" charset="0"/>
                <a:cs typeface="Arial" charset="0"/>
                <a:sym typeface="Cabin"/>
              </a:rPr>
              <a:t>Hotel </a:t>
            </a:r>
            <a:r>
              <a:rPr lang="en-US" b="0" u="none" strike="noStrike" cap="none" dirty="0">
                <a:solidFill>
                  <a:schemeClr val="lt1"/>
                </a:solidFill>
                <a:latin typeface="Arial" charset="0"/>
                <a:ea typeface="Arial" charset="0"/>
                <a:cs typeface="Arial" charset="0"/>
                <a:sym typeface="Cabin"/>
              </a:rPr>
              <a:t>Reservation </a:t>
            </a:r>
            <a:r>
              <a:rPr lang="en-US" b="0" u="none" strike="noStrike" cap="none" dirty="0" smtClean="0">
                <a:solidFill>
                  <a:schemeClr val="lt1"/>
                </a:solidFill>
                <a:latin typeface="Arial" charset="0"/>
                <a:ea typeface="Arial" charset="0"/>
                <a:cs typeface="Arial" charset="0"/>
                <a:sym typeface="Cabin"/>
              </a:rPr>
              <a:t>systems</a:t>
            </a:r>
          </a:p>
          <a:p>
            <a:pPr marL="571500" indent="-571500">
              <a:spcBef>
                <a:spcPts val="3500"/>
              </a:spcBef>
              <a:spcAft>
                <a:spcPts val="1000"/>
              </a:spcAft>
              <a:buSzPct val="100000"/>
              <a:buFont typeface="Arial"/>
              <a:buChar char="•"/>
            </a:pPr>
            <a:r>
              <a:rPr lang="en-US" sz="3600" b="0" u="none" strike="noStrike" cap="none" dirty="0" smtClean="0">
                <a:solidFill>
                  <a:schemeClr val="lt1"/>
                </a:solidFill>
                <a:latin typeface="Arial" charset="0"/>
                <a:ea typeface="Arial" charset="0"/>
                <a:cs typeface="Arial" charset="0"/>
                <a:sym typeface="Cabin"/>
              </a:rPr>
              <a:t>Services publish the </a:t>
            </a:r>
            <a:r>
              <a:rPr lang="en-US" sz="3600" b="0" dirty="0" smtClean="0">
                <a:solidFill>
                  <a:schemeClr val="lt1"/>
                </a:solidFill>
                <a:latin typeface="Arial" charset="0"/>
                <a:ea typeface="Arial" charset="0"/>
                <a:cs typeface="Arial" charset="0"/>
                <a:sym typeface="Cabin"/>
              </a:rPr>
              <a:t>“</a:t>
            </a:r>
            <a:r>
              <a:rPr lang="en-US" sz="3600" b="0" u="none" strike="noStrike" cap="none" dirty="0" smtClean="0">
                <a:solidFill>
                  <a:schemeClr val="lt1"/>
                </a:solidFill>
                <a:latin typeface="Arial" charset="0"/>
                <a:ea typeface="Arial" charset="0"/>
                <a:cs typeface="Arial" charset="0"/>
                <a:sym typeface="Cabin"/>
              </a:rPr>
              <a:t>rules</a:t>
            </a:r>
            <a:r>
              <a:rPr lang="en-US" sz="3600" b="0" dirty="0" smtClean="0">
                <a:solidFill>
                  <a:schemeClr val="lt1"/>
                </a:solidFill>
                <a:latin typeface="Arial" charset="0"/>
                <a:ea typeface="Arial" charset="0"/>
                <a:cs typeface="Arial" charset="0"/>
                <a:sym typeface="Cabin"/>
              </a:rPr>
              <a:t>”</a:t>
            </a:r>
            <a:r>
              <a:rPr lang="en-US" sz="3600" b="0" u="none" strike="noStrike" cap="none" dirty="0" smtClean="0">
                <a:solidFill>
                  <a:schemeClr val="lt1"/>
                </a:solidFill>
                <a:latin typeface="Arial" charset="0"/>
                <a:ea typeface="Arial" charset="0"/>
                <a:cs typeface="Arial" charset="0"/>
                <a:sym typeface="Cabin"/>
              </a:rPr>
              <a:t> applications must follow to make use of the service (</a:t>
            </a:r>
            <a:r>
              <a:rPr lang="en-US" sz="3600" b="0" u="none" strike="noStrike" cap="none" dirty="0" smtClean="0">
                <a:solidFill>
                  <a:srgbClr val="FF7F00"/>
                </a:solidFill>
                <a:latin typeface="Arial" charset="0"/>
                <a:ea typeface="Arial" charset="0"/>
                <a:cs typeface="Arial" charset="0"/>
                <a:sym typeface="Cabin"/>
              </a:rPr>
              <a:t>API</a:t>
            </a:r>
            <a:r>
              <a:rPr lang="en-US" sz="3600" b="0" u="none" strike="noStrike" cap="none" dirty="0" smtClean="0">
                <a:solidFill>
                  <a:schemeClr val="lt1"/>
                </a:solidFill>
                <a:latin typeface="Arial" charset="0"/>
                <a:ea typeface="Arial" charset="0"/>
                <a:cs typeface="Arial" charset="0"/>
                <a:sym typeface="Cabin"/>
              </a:rPr>
              <a:t>)</a:t>
            </a:r>
            <a:endParaRPr lang="en-US" sz="3600" b="0" u="none" strike="noStrike" cap="none" dirty="0">
              <a:solidFill>
                <a:schemeClr val="lt1"/>
              </a:solidFill>
              <a:latin typeface="Arial" charset="0"/>
              <a:ea typeface="Arial" charset="0"/>
              <a:cs typeface="Arial" charset="0"/>
              <a:sym typeface="Cabin"/>
            </a:endParaRP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999911" y="7277100"/>
            <a:ext cx="15954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
        <p:nvSpPr>
          <p:cNvPr id="559" name="Shape 559"/>
          <p:cNvSpPr txBox="1"/>
          <p:nvPr/>
        </p:nvSpPr>
        <p:spPr>
          <a:xfrm>
            <a:off x="13766800" y="6997700"/>
            <a:ext cx="15537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Multiple Systems</a:t>
            </a:r>
          </a:p>
        </p:txBody>
      </p:sp>
      <p:sp>
        <p:nvSpPr>
          <p:cNvPr id="565" name="Shape 565"/>
          <p:cNvSpPr txBox="1">
            <a:spLocks noGrp="1"/>
          </p:cNvSpPr>
          <p:nvPr>
            <p:ph idx="1"/>
          </p:nvPr>
        </p:nvSpPr>
        <p:spPr>
          <a:xfrm>
            <a:off x="947676" y="1247157"/>
            <a:ext cx="8445500" cy="5702399"/>
          </a:xfrm>
          <a:prstGeom prst="rect">
            <a:avLst/>
          </a:prstGeom>
          <a:noFill/>
          <a:ln>
            <a:noFill/>
          </a:ln>
        </p:spPr>
        <p:txBody>
          <a:bodyPr lIns="38100" tIns="38100" rIns="38100" bIns="38100" anchor="ctr" anchorCtr="0">
            <a:noAutofit/>
          </a:bodyPr>
          <a:lstStyle/>
          <a:p>
            <a:pPr marL="571500" marR="0" lvl="0" indent="-571500" algn="l" rtl="0">
              <a:lnSpc>
                <a:spcPct val="100000"/>
              </a:lnSpc>
              <a:spcBef>
                <a:spcPts val="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Initially - two systems cooperate and split the problem</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2618424"/>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00FF00"/>
                </a:solidFill>
                <a:latin typeface="Arial" charset="0"/>
                <a:ea typeface="Arial" charset="0"/>
                <a:cs typeface="Arial" charset="0"/>
                <a:sym typeface="Cabin"/>
              </a:rPr>
              <a:t/>
            </a:r>
            <a:br>
              <a:rPr lang="en-US" sz="7600" u="none" strike="noStrike" cap="none">
                <a:solidFill>
                  <a:srgbClr val="00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Web Services</a:t>
            </a:r>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p:txBody>
      </p:sp>
      <p:sp>
        <p:nvSpPr>
          <p:cNvPr id="235"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812800" y="1014347"/>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288096"/>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514951" y="7690342"/>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597" name="Shape 597"/>
          <p:cNvPicPr preferRelativeResize="0"/>
          <p:nvPr/>
        </p:nvPicPr>
        <p:blipFill rotWithShape="1">
          <a:blip r:embed="rId4">
            <a:alphaModFix/>
          </a:blip>
          <a:srcRect/>
          <a:stretch/>
        </p:blipFill>
        <p:spPr>
          <a:xfrm>
            <a:off x="2954800" y="693097"/>
            <a:ext cx="10346400" cy="7215326"/>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location_type</a:t>
            </a:r>
            <a:r>
              <a:rPr lang="en-US" sz="1700" b="1" i="0" u="none" strike="noStrike" cap="none" dirty="0">
                <a:solidFill>
                  <a:schemeClr val="lt1"/>
                </a:solidFill>
                <a:latin typeface="Courier New"/>
                <a:ea typeface="Courier New"/>
                <a:cs typeface="Courier New"/>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lat</a:t>
            </a:r>
            <a:r>
              <a:rPr lang="en-US" sz="1700" b="1" i="0" u="none" strike="noStrike" cap="none" dirty="0">
                <a:solidFill>
                  <a:schemeClr val="lt1"/>
                </a:solidFill>
                <a:latin typeface="Courier New"/>
                <a:ea typeface="Courier New"/>
                <a:cs typeface="Courier New"/>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lng</a:t>
            </a:r>
            <a:r>
              <a:rPr lang="en-US" sz="1700" b="1" i="0" u="none" strike="noStrike" cap="none" dirty="0">
                <a:solidFill>
                  <a:schemeClr val="lt1"/>
                </a:solidFill>
                <a:latin typeface="Courier New"/>
                <a:ea typeface="Courier New"/>
                <a:cs typeface="Courier New"/>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address_components</a:t>
            </a: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long_name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short_name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formatted_address</a:t>
            </a:r>
            <a:r>
              <a:rPr lang="en-US" sz="1700" b="1" i="0" u="none" strike="noStrike" cap="none" dirty="0">
                <a:solidFill>
                  <a:schemeClr val="lt1"/>
                </a:solidFill>
                <a:latin typeface="Courier New"/>
                <a:ea typeface="Courier New"/>
                <a:cs typeface="Courier New"/>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3" name="Shape 603"/>
          <p:cNvSpPr txBox="1"/>
          <p:nvPr/>
        </p:nvSpPr>
        <p:spPr>
          <a:xfrm>
            <a:off x="13272825" y="7454181"/>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smtClean="0">
                <a:solidFill>
                  <a:srgbClr val="FF00FF"/>
                </a:solidFill>
                <a:latin typeface="Arial" charset="0"/>
                <a:ea typeface="Arial" charset="0"/>
                <a:cs typeface="Arial" charset="0"/>
                <a:sym typeface="Cabin"/>
              </a:rPr>
              <a:t>maps.googleapis.com</a:t>
            </a:r>
            <a:r>
              <a:rPr lang="en-US" sz="2600" u="none" strike="noStrike" cap="none" dirty="0" smtClean="0">
                <a:solidFill>
                  <a:srgbClr val="FF00FF"/>
                </a:solidFill>
                <a:latin typeface="Arial" charset="0"/>
                <a:ea typeface="Arial" charset="0"/>
                <a:cs typeface="Arial" charset="0"/>
                <a:sym typeface="Cabin"/>
              </a:rPr>
              <a:t>/maps/</a:t>
            </a:r>
            <a:r>
              <a:rPr lang="en-US" sz="2600" u="none" strike="noStrike" cap="none" dirty="0" err="1" smtClean="0">
                <a:solidFill>
                  <a:srgbClr val="FF00FF"/>
                </a:solidFill>
                <a:latin typeface="Arial" charset="0"/>
                <a:ea typeface="Arial" charset="0"/>
                <a:cs typeface="Arial" charset="0"/>
                <a:sym typeface="Cabin"/>
              </a:rPr>
              <a:t>api</a:t>
            </a:r>
            <a:r>
              <a:rPr lang="en-US" sz="2600" u="none" strike="noStrike" cap="none" dirty="0" smtClean="0">
                <a:solidFill>
                  <a:srgbClr val="FF00FF"/>
                </a:solidFill>
                <a:latin typeface="Arial" charset="0"/>
                <a:ea typeface="Arial" charset="0"/>
                <a:cs typeface="Arial" charset="0"/>
                <a:sym typeface="Cabin"/>
              </a:rPr>
              <a:t>/geocode/</a:t>
            </a:r>
            <a:r>
              <a:rPr lang="en-US" sz="2600" u="none" strike="noStrike" cap="none" dirty="0" err="1" smtClean="0">
                <a:solidFill>
                  <a:srgbClr val="FF00FF"/>
                </a:solidFill>
                <a:latin typeface="Arial" charset="0"/>
                <a:ea typeface="Arial" charset="0"/>
                <a:cs typeface="Arial" charset="0"/>
                <a:sym typeface="Cabin"/>
              </a:rPr>
              <a:t>json?address</a:t>
            </a:r>
            <a:r>
              <a:rPr lang="en-US" sz="2600" u="none" strike="noStrike" cap="none" dirty="0" smtClean="0">
                <a:solidFill>
                  <a:srgbClr val="FF00FF"/>
                </a:solidFill>
                <a:latin typeface="Arial" charset="0"/>
                <a:ea typeface="Arial" charset="0"/>
                <a:cs typeface="Arial" charset="0"/>
                <a:sym typeface="Cabin"/>
              </a:rPr>
              <a:t>=Ann+Arbor%2C+MI</a:t>
            </a:r>
            <a:endParaRPr lang="en-US" sz="26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793629"/>
            <a:ext cx="15341724" cy="7522235"/>
          </a:xfrm>
          <a:prstGeom prst="rect">
            <a:avLst/>
          </a:prstGeom>
          <a:noFill/>
          <a:ln>
            <a:noFill/>
          </a:ln>
        </p:spPr>
        <p:txBody>
          <a:bodyPr lIns="0" tIns="0" rIns="0" bIns="0" anchor="ctr" anchorCtr="0">
            <a:noAutofit/>
          </a:bodyPr>
          <a:lstStyle/>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urllib.request</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urllib.parse</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urllib.error</a:t>
            </a:r>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json</a:t>
            </a:r>
            <a:endParaRPr lang="en-US" sz="1600" b="1" dirty="0">
              <a:solidFill>
                <a:schemeClr val="bg1"/>
              </a:solidFill>
              <a:latin typeface="Courier" charset="0"/>
              <a:ea typeface="Courier" charset="0"/>
              <a:cs typeface="Courier" charset="0"/>
            </a:endParaRPr>
          </a:p>
          <a:p>
            <a:endParaRPr lang="en-US" sz="1600" b="1" dirty="0">
              <a:solidFill>
                <a:schemeClr val="bg1"/>
              </a:solidFill>
              <a:latin typeface="Courier" charset="0"/>
              <a:ea typeface="Courier" charset="0"/>
              <a:cs typeface="Courier" charset="0"/>
            </a:endParaRPr>
          </a:p>
          <a:p>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'http://</a:t>
            </a:r>
            <a:r>
              <a:rPr lang="en-US" sz="1600" b="1" dirty="0" err="1">
                <a:solidFill>
                  <a:schemeClr val="bg1"/>
                </a:solidFill>
                <a:latin typeface="Courier" charset="0"/>
                <a:ea typeface="Courier" charset="0"/>
                <a:cs typeface="Courier" charset="0"/>
              </a:rPr>
              <a:t>maps.googleapis.com</a:t>
            </a:r>
            <a:r>
              <a:rPr lang="en-US" sz="1600" b="1" dirty="0">
                <a:solidFill>
                  <a:schemeClr val="bg1"/>
                </a:solidFill>
                <a:latin typeface="Courier" charset="0"/>
                <a:ea typeface="Courier" charset="0"/>
                <a:cs typeface="Courier" charset="0"/>
              </a:rPr>
              <a:t>/maps/</a:t>
            </a:r>
            <a:r>
              <a:rPr lang="en-US" sz="1600" b="1" dirty="0" err="1">
                <a:solidFill>
                  <a:schemeClr val="bg1"/>
                </a:solidFill>
                <a:latin typeface="Courier" charset="0"/>
                <a:ea typeface="Courier" charset="0"/>
                <a:cs typeface="Courier" charset="0"/>
              </a:rPr>
              <a:t>api</a:t>
            </a:r>
            <a:r>
              <a:rPr lang="en-US" sz="1600" b="1" dirty="0">
                <a:solidFill>
                  <a:schemeClr val="bg1"/>
                </a:solidFill>
                <a:latin typeface="Courier" charset="0"/>
                <a:ea typeface="Courier" charset="0"/>
                <a:cs typeface="Courier" charset="0"/>
              </a:rPr>
              <a:t>/geocode/</a:t>
            </a:r>
            <a:r>
              <a:rPr lang="en-US" sz="1600" b="1" dirty="0" err="1">
                <a:solidFill>
                  <a:schemeClr val="bg1"/>
                </a:solidFill>
                <a:latin typeface="Courier" charset="0"/>
                <a:ea typeface="Courier" charset="0"/>
                <a:cs typeface="Courier" charset="0"/>
              </a:rPr>
              <a:t>json</a:t>
            </a:r>
            <a:r>
              <a:rPr lang="en-US" sz="1600" b="1" dirty="0">
                <a:solidFill>
                  <a:schemeClr val="bg1"/>
                </a:solidFill>
                <a:latin typeface="Courier" charset="0"/>
                <a:ea typeface="Courier" charset="0"/>
                <a:cs typeface="Courier" charset="0"/>
              </a:rPr>
              <a:t>?'</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while True:</a:t>
            </a:r>
          </a:p>
          <a:p>
            <a:r>
              <a:rPr lang="en-US" sz="1600" b="1" dirty="0">
                <a:solidFill>
                  <a:schemeClr val="bg1"/>
                </a:solidFill>
                <a:latin typeface="Courier" charset="0"/>
                <a:ea typeface="Courier" charset="0"/>
                <a:cs typeface="Courier" charset="0"/>
              </a:rPr>
              <a:t>    address = input('Enter location: ')</a:t>
            </a:r>
          </a:p>
          <a:p>
            <a:r>
              <a:rPr lang="en-US" sz="1600" b="1" dirty="0">
                <a:solidFill>
                  <a:schemeClr val="bg1"/>
                </a:solidFill>
                <a:latin typeface="Courier" charset="0"/>
                <a:ea typeface="Courier" charset="0"/>
                <a:cs typeface="Courier" charset="0"/>
              </a:rPr>
              <a:t>    if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(address) &lt; 1: break</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urllib.parse.urlencode</a:t>
            </a:r>
            <a:r>
              <a:rPr lang="en-US" sz="1600" b="1" dirty="0" smtClean="0">
                <a:solidFill>
                  <a:schemeClr val="bg1"/>
                </a:solidFill>
                <a:latin typeface="Courier" charset="0"/>
                <a:ea typeface="Courier" charset="0"/>
                <a:cs typeface="Courier" charset="0"/>
              </a:rPr>
              <a:t>({</a:t>
            </a:r>
            <a:r>
              <a:rPr lang="en-US" sz="1600" b="1" dirty="0">
                <a:solidFill>
                  <a:schemeClr val="bg1"/>
                </a:solidFill>
                <a:latin typeface="Courier" charset="0"/>
                <a:ea typeface="Courier" charset="0"/>
                <a:cs typeface="Courier" charset="0"/>
              </a:rPr>
              <a:t>'address': address})</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print('Retrieving',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uh = </a:t>
            </a:r>
            <a:r>
              <a:rPr lang="en-US" sz="1600" b="1" dirty="0" err="1">
                <a:solidFill>
                  <a:schemeClr val="bg1"/>
                </a:solidFill>
                <a:latin typeface="Courier" charset="0"/>
                <a:ea typeface="Courier" charset="0"/>
                <a:cs typeface="Courier" charset="0"/>
              </a:rPr>
              <a:t>urllib.request.urlopen</a:t>
            </a:r>
            <a:r>
              <a:rPr lang="en-US" sz="1600" b="1" dirty="0">
                <a:solidFill>
                  <a:schemeClr val="bg1"/>
                </a:solidFill>
                <a:latin typeface="Courier" charset="0"/>
                <a:ea typeface="Courier" charset="0"/>
                <a:cs typeface="Courier" charset="0"/>
              </a:rPr>
              <a:t>(</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data = </a:t>
            </a:r>
            <a:r>
              <a:rPr lang="en-US" sz="1600" b="1" dirty="0" err="1">
                <a:solidFill>
                  <a:schemeClr val="bg1"/>
                </a:solidFill>
                <a:latin typeface="Courier" charset="0"/>
                <a:ea typeface="Courier" charset="0"/>
                <a:cs typeface="Courier" charset="0"/>
              </a:rPr>
              <a:t>uh.read</a:t>
            </a:r>
            <a:r>
              <a:rPr lang="en-US" sz="1600" b="1" dirty="0">
                <a:solidFill>
                  <a:schemeClr val="bg1"/>
                </a:solidFill>
                <a:latin typeface="Courier" charset="0"/>
                <a:ea typeface="Courier" charset="0"/>
                <a:cs typeface="Courier" charset="0"/>
              </a:rPr>
              <a:t>().decode()</a:t>
            </a:r>
          </a:p>
          <a:p>
            <a:r>
              <a:rPr lang="en-US" sz="1600" b="1" dirty="0">
                <a:solidFill>
                  <a:schemeClr val="bg1"/>
                </a:solidFill>
                <a:latin typeface="Courier" charset="0"/>
                <a:ea typeface="Courier" charset="0"/>
                <a:cs typeface="Courier" charset="0"/>
              </a:rPr>
              <a:t>    print('Retrieved',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(data), 'characters')</a:t>
            </a:r>
          </a:p>
          <a:p>
            <a:endParaRPr lang="en-US" sz="1600" b="1" dirty="0">
              <a:solidFill>
                <a:schemeClr val="bg1"/>
              </a:solidFill>
              <a:latin typeface="Courier" charset="0"/>
              <a:ea typeface="Courier" charset="0"/>
              <a:cs typeface="Courier" charset="0"/>
            </a:endParaRPr>
          </a:p>
          <a:p>
            <a:r>
              <a:rPr lang="pl-PL" sz="1600" b="1" dirty="0">
                <a:solidFill>
                  <a:schemeClr val="bg1"/>
                </a:solidFill>
                <a:latin typeface="Courier" charset="0"/>
                <a:ea typeface="Courier" charset="0"/>
                <a:cs typeface="Courier" charset="0"/>
              </a:rPr>
              <a:t>    </a:t>
            </a:r>
            <a:r>
              <a:rPr lang="pl-PL" sz="1600" b="1" dirty="0" err="1">
                <a:solidFill>
                  <a:schemeClr val="bg1"/>
                </a:solidFill>
                <a:latin typeface="Courier" charset="0"/>
                <a:ea typeface="Courier" charset="0"/>
                <a:cs typeface="Courier" charset="0"/>
              </a:rPr>
              <a:t>try</a:t>
            </a:r>
            <a:r>
              <a:rPr lang="pl-PL" sz="1600" b="1" dirty="0">
                <a:solidFill>
                  <a:schemeClr val="bg1"/>
                </a:solidFill>
                <a:latin typeface="Courier" charset="0"/>
                <a:ea typeface="Courier" charset="0"/>
                <a:cs typeface="Courier" charset="0"/>
              </a:rPr>
              <a:t>:</a:t>
            </a:r>
          </a:p>
          <a:p>
            <a:r>
              <a:rPr lang="cs-CZ" sz="1600" b="1" dirty="0">
                <a:solidFill>
                  <a:schemeClr val="bg1"/>
                </a:solidFill>
                <a:latin typeface="Courier" charset="0"/>
                <a:ea typeface="Courier" charset="0"/>
                <a:cs typeface="Courier" charset="0"/>
              </a:rPr>
              <a:t>        </a:t>
            </a:r>
            <a:r>
              <a:rPr lang="cs-CZ" sz="1600" b="1" dirty="0" err="1">
                <a:solidFill>
                  <a:schemeClr val="bg1"/>
                </a:solidFill>
                <a:latin typeface="Courier" charset="0"/>
                <a:ea typeface="Courier" charset="0"/>
                <a:cs typeface="Courier" charset="0"/>
              </a:rPr>
              <a:t>js</a:t>
            </a:r>
            <a:r>
              <a:rPr lang="cs-CZ" sz="1600" b="1" dirty="0">
                <a:solidFill>
                  <a:schemeClr val="bg1"/>
                </a:solidFill>
                <a:latin typeface="Courier" charset="0"/>
                <a:ea typeface="Courier" charset="0"/>
                <a:cs typeface="Courier" charset="0"/>
              </a:rPr>
              <a:t> = </a:t>
            </a:r>
            <a:r>
              <a:rPr lang="cs-CZ" sz="1600" b="1" dirty="0" err="1">
                <a:solidFill>
                  <a:schemeClr val="bg1"/>
                </a:solidFill>
                <a:latin typeface="Courier" charset="0"/>
                <a:ea typeface="Courier" charset="0"/>
                <a:cs typeface="Courier" charset="0"/>
              </a:rPr>
              <a:t>json.loads</a:t>
            </a:r>
            <a:r>
              <a:rPr lang="cs-CZ" sz="1600" b="1" dirty="0">
                <a:solidFill>
                  <a:schemeClr val="bg1"/>
                </a:solidFill>
                <a:latin typeface="Courier" charset="0"/>
                <a:ea typeface="Courier" charset="0"/>
                <a:cs typeface="Courier" charset="0"/>
              </a:rPr>
              <a:t>(data)</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except</a:t>
            </a:r>
            <a:r>
              <a:rPr lang="ro-RO" sz="1600" b="1" dirty="0">
                <a:solidFill>
                  <a:schemeClr val="bg1"/>
                </a:solidFill>
                <a:latin typeface="Courier" charset="0"/>
                <a:ea typeface="Courier" charset="0"/>
                <a:cs typeface="Courier" charset="0"/>
              </a:rPr>
              <a:t>:</a:t>
            </a: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 None</a:t>
            </a:r>
          </a:p>
          <a:p>
            <a:endParaRPr lang="de-DE" sz="1600" b="1" dirty="0">
              <a:solidFill>
                <a:schemeClr val="bg1"/>
              </a:solidFill>
              <a:latin typeface="Courier" charset="0"/>
              <a:ea typeface="Courier" charset="0"/>
              <a:cs typeface="Courier" charset="0"/>
            </a:endParaRP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if</a:t>
            </a:r>
            <a:r>
              <a:rPr lang="de-DE" sz="1600" b="1" dirty="0">
                <a:solidFill>
                  <a:schemeClr val="bg1"/>
                </a:solidFill>
                <a:latin typeface="Courier" charset="0"/>
                <a:ea typeface="Courier" charset="0"/>
                <a:cs typeface="Courier" charset="0"/>
              </a:rPr>
              <a:t> not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not in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 'OK':</a:t>
            </a:r>
          </a:p>
          <a:p>
            <a:r>
              <a:rPr lang="en-US" sz="1600" b="1" dirty="0">
                <a:solidFill>
                  <a:schemeClr val="bg1"/>
                </a:solidFill>
                <a:latin typeface="Courier" charset="0"/>
                <a:ea typeface="Courier" charset="0"/>
                <a:cs typeface="Courier" charset="0"/>
              </a:rPr>
              <a:t>        print('==== Failure To Retrieve ====')</a:t>
            </a:r>
          </a:p>
          <a:p>
            <a:r>
              <a:rPr lang="ro-RO" sz="1600" b="1" dirty="0">
                <a:solidFill>
                  <a:schemeClr val="bg1"/>
                </a:solidFill>
                <a:latin typeface="Courier" charset="0"/>
                <a:ea typeface="Courier" charset="0"/>
                <a:cs typeface="Courier" charset="0"/>
              </a:rPr>
              <a:t>        print(data)</a:t>
            </a:r>
          </a:p>
          <a:p>
            <a:r>
              <a:rPr lang="ro-RO" sz="1600" b="1" dirty="0">
                <a:solidFill>
                  <a:schemeClr val="bg1"/>
                </a:solidFill>
                <a:latin typeface="Courier" charset="0"/>
                <a:ea typeface="Courier" charset="0"/>
                <a:cs typeface="Courier" charset="0"/>
              </a:rPr>
              <a:t>        continue</a:t>
            </a:r>
          </a:p>
          <a:p>
            <a:endParaRPr lang="ro-RO" sz="1600" b="1" dirty="0">
              <a:solidFill>
                <a:schemeClr val="bg1"/>
              </a:solidFill>
              <a:latin typeface="Courier" charset="0"/>
              <a:ea typeface="Courier" charset="0"/>
              <a:cs typeface="Courier" charset="0"/>
            </a:endParaRPr>
          </a:p>
          <a:p>
            <a:r>
              <a:rPr lang="ro-RO" sz="1600" b="1" dirty="0">
                <a:solidFill>
                  <a:schemeClr val="bg1"/>
                </a:solidFill>
                <a:latin typeface="Courier" charset="0"/>
                <a:ea typeface="Courier" charset="0"/>
                <a:cs typeface="Courier" charset="0"/>
              </a:rPr>
              <a:t>    lat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"]["lat"]</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print('lat', lat,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 = </a:t>
            </a:r>
            <a:r>
              <a:rPr lang="nl-NL" sz="1600" b="1" dirty="0" err="1">
                <a:solidFill>
                  <a:schemeClr val="bg1"/>
                </a:solidFill>
                <a:latin typeface="Courier" charset="0"/>
                <a:ea typeface="Courier" charset="0"/>
                <a:cs typeface="Courier" charset="0"/>
              </a:rPr>
              <a:t>js</a:t>
            </a:r>
            <a:r>
              <a:rPr lang="nl-NL" sz="1600" b="1" dirty="0">
                <a:solidFill>
                  <a:schemeClr val="bg1"/>
                </a:solidFill>
                <a:latin typeface="Courier" charset="0"/>
                <a:ea typeface="Courier" charset="0"/>
                <a:cs typeface="Courier" charset="0"/>
              </a:rPr>
              <a:t>['</a:t>
            </a:r>
            <a:r>
              <a:rPr lang="nl-NL" sz="1600" b="1" dirty="0" err="1">
                <a:solidFill>
                  <a:schemeClr val="bg1"/>
                </a:solidFill>
                <a:latin typeface="Courier" charset="0"/>
                <a:ea typeface="Courier" charset="0"/>
                <a:cs typeface="Courier" charset="0"/>
              </a:rPr>
              <a:t>results</a:t>
            </a:r>
            <a:r>
              <a:rPr lang="nl-NL" sz="1600" b="1" dirty="0">
                <a:solidFill>
                  <a:schemeClr val="bg1"/>
                </a:solidFill>
                <a:latin typeface="Courier" charset="0"/>
                <a:ea typeface="Courier" charset="0"/>
                <a:cs typeface="Courier" charset="0"/>
              </a:rPr>
              <a:t>'][0]['</a:t>
            </a:r>
            <a:r>
              <a:rPr lang="nl-NL" sz="1600" b="1" dirty="0" err="1">
                <a:solidFill>
                  <a:schemeClr val="bg1"/>
                </a:solidFill>
                <a:latin typeface="Courier" charset="0"/>
                <a:ea typeface="Courier" charset="0"/>
                <a:cs typeface="Courier" charset="0"/>
              </a:rPr>
              <a:t>formatted_address</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a:t>
            </a:r>
            <a:endParaRPr lang="en-US" sz="1600" b="1"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3043449" y="7160883"/>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API Security and Rate Limiting</a:t>
            </a:r>
          </a:p>
        </p:txBody>
      </p:sp>
      <p:sp>
        <p:nvSpPr>
          <p:cNvPr id="617" name="Shape 617"/>
          <p:cNvSpPr txBox="1">
            <a:spLocks noGrp="1"/>
          </p:cNvSpPr>
          <p:nvPr>
            <p:ph idx="1"/>
          </p:nvPr>
        </p:nvSpPr>
        <p:spPr>
          <a:xfrm>
            <a:off x="812800" y="1829791"/>
            <a:ext cx="14630400" cy="5902068"/>
          </a:xfrm>
          <a:prstGeom prst="rect">
            <a:avLst/>
          </a:prstGeom>
          <a:noFill/>
          <a:ln>
            <a:noFill/>
          </a:ln>
        </p:spPr>
        <p:txBody>
          <a:bodyPr lIns="38100" tIns="38100" rIns="38100" bIns="38100" anchor="ctr" anchorCtr="0">
            <a:noAutofit/>
          </a:bodyPr>
          <a:lstStyle/>
          <a:p>
            <a:pPr marL="571500" marR="0" lvl="0" indent="-571500" algn="l" rtl="0">
              <a:lnSpc>
                <a:spcPct val="100000"/>
              </a:lnSpc>
              <a:spcBef>
                <a:spcPts val="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The compute resources to run these APIs are not </a:t>
            </a:r>
            <a:r>
              <a:rPr lang="en-US" sz="3600" b="0" dirty="0">
                <a:solidFill>
                  <a:schemeClr val="lt1"/>
                </a:solidFill>
                <a:latin typeface="Arial" charset="0"/>
                <a:ea typeface="Arial" charset="0"/>
                <a:cs typeface="Arial" charset="0"/>
                <a:sym typeface="Cabin"/>
              </a:rPr>
              <a:t>“</a:t>
            </a:r>
            <a:r>
              <a:rPr lang="en-US" sz="3600" b="0" u="none" strike="noStrike" cap="none" dirty="0">
                <a:solidFill>
                  <a:schemeClr val="lt1"/>
                </a:solidFill>
                <a:latin typeface="Arial" charset="0"/>
                <a:ea typeface="Arial" charset="0"/>
                <a:cs typeface="Arial" charset="0"/>
                <a:sym typeface="Cabin"/>
              </a:rPr>
              <a:t>free</a:t>
            </a:r>
            <a:r>
              <a:rPr lang="en-US" sz="3600" b="0" dirty="0">
                <a:solidFill>
                  <a:schemeClr val="lt1"/>
                </a:solidFill>
                <a:latin typeface="Arial" charset="0"/>
                <a:ea typeface="Arial" charset="0"/>
                <a:cs typeface="Arial" charset="0"/>
                <a:sym typeface="Cabin"/>
              </a:rPr>
              <a:t>”</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The data provided by these APIs is usually valuable</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The data providers might limit the number of requests per day, demand an API </a:t>
            </a:r>
            <a:r>
              <a:rPr lang="en-US" sz="3600" b="0" dirty="0">
                <a:solidFill>
                  <a:schemeClr val="lt1"/>
                </a:solidFill>
                <a:latin typeface="Arial" charset="0"/>
                <a:ea typeface="Arial" charset="0"/>
                <a:cs typeface="Arial" charset="0"/>
                <a:sym typeface="Cabin"/>
              </a:rPr>
              <a:t>“</a:t>
            </a:r>
            <a:r>
              <a:rPr lang="en-US" sz="3600" b="0" u="none" strike="noStrike" cap="none" dirty="0">
                <a:solidFill>
                  <a:schemeClr val="lt1"/>
                </a:solidFill>
                <a:latin typeface="Arial" charset="0"/>
                <a:ea typeface="Arial" charset="0"/>
                <a:cs typeface="Arial" charset="0"/>
                <a:sym typeface="Cabin"/>
              </a:rPr>
              <a:t>key</a:t>
            </a:r>
            <a:r>
              <a:rPr lang="en-US" sz="3600" b="0" dirty="0">
                <a:solidFill>
                  <a:schemeClr val="lt1"/>
                </a:solidFill>
                <a:latin typeface="Arial" charset="0"/>
                <a:ea typeface="Arial" charset="0"/>
                <a:cs typeface="Arial" charset="0"/>
                <a:sym typeface="Cabin"/>
              </a:rPr>
              <a:t>”,</a:t>
            </a:r>
            <a:r>
              <a:rPr lang="en-US" sz="3600" b="0" u="none" strike="noStrike" cap="none" dirty="0">
                <a:solidFill>
                  <a:schemeClr val="lt1"/>
                </a:solidFill>
                <a:latin typeface="Arial" charset="0"/>
                <a:ea typeface="Arial" charset="0"/>
                <a:cs typeface="Arial" charset="0"/>
                <a:sym typeface="Cabin"/>
              </a:rPr>
              <a:t> or even charge for usage</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They might change the rules as things progress...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012940"/>
            <a:ext cx="14643100" cy="6959599"/>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2639683" y="746514"/>
            <a:ext cx="10852030" cy="7660257"/>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2656936" y="759125"/>
            <a:ext cx="10696756" cy="762575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2520830" y="811224"/>
            <a:ext cx="11214340" cy="7401465"/>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724619"/>
            <a:ext cx="10716823" cy="7643004"/>
          </a:xfrm>
          <a:prstGeom prst="rect">
            <a:avLst/>
          </a:prstGeom>
          <a:noFill/>
          <a:ln>
            <a:noFill/>
          </a:ln>
        </p:spPr>
        <p:txBody>
          <a:bodyPr lIns="0" tIns="0" rIns="0" bIns="0" anchor="ctr" anchorCtr="0">
            <a:noAutofit/>
          </a:bodyPr>
          <a:lstStyle/>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urllib.request</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urllib.parse</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urllib.error</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twurl</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json</a:t>
            </a:r>
            <a:endParaRPr lang="en-US" sz="2000" b="1" dirty="0">
              <a:solidFill>
                <a:schemeClr val="bg1"/>
              </a:solidFill>
              <a:latin typeface="Courier" charset="0"/>
              <a:ea typeface="Courier" charset="0"/>
              <a:cs typeface="Courier" charset="0"/>
            </a:endParaRP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TWITTER_URL = 'https://</a:t>
            </a:r>
            <a:r>
              <a:rPr lang="en-US" sz="2000" b="1" dirty="0" err="1">
                <a:solidFill>
                  <a:schemeClr val="bg1"/>
                </a:solidFill>
                <a:latin typeface="Courier" charset="0"/>
                <a:ea typeface="Courier" charset="0"/>
                <a:cs typeface="Courier" charset="0"/>
              </a:rPr>
              <a:t>api.twitter.com</a:t>
            </a:r>
            <a:r>
              <a:rPr lang="en-US" sz="2000" b="1" dirty="0">
                <a:solidFill>
                  <a:schemeClr val="bg1"/>
                </a:solidFill>
                <a:latin typeface="Courier" charset="0"/>
                <a:ea typeface="Courier" charset="0"/>
                <a:cs typeface="Courier" charset="0"/>
              </a:rPr>
              <a:t>/1.1/friends/</a:t>
            </a:r>
            <a:r>
              <a:rPr lang="en-US" sz="2000" b="1" dirty="0" err="1">
                <a:solidFill>
                  <a:schemeClr val="bg1"/>
                </a:solidFill>
                <a:latin typeface="Courier" charset="0"/>
                <a:ea typeface="Courier" charset="0"/>
                <a:cs typeface="Courier" charset="0"/>
              </a:rPr>
              <a:t>list.json</a:t>
            </a:r>
            <a:r>
              <a:rPr lang="en-US" sz="2000" b="1" dirty="0">
                <a:solidFill>
                  <a:schemeClr val="bg1"/>
                </a:solidFill>
                <a:latin typeface="Courier" charset="0"/>
                <a:ea typeface="Courier" charset="0"/>
                <a:cs typeface="Courier" charset="0"/>
              </a:rPr>
              <a:t>'</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while True:</a:t>
            </a:r>
          </a:p>
          <a:p>
            <a:r>
              <a:rPr lang="ro-RO" sz="2000" b="1" dirty="0">
                <a:solidFill>
                  <a:schemeClr val="bg1"/>
                </a:solidFill>
                <a:latin typeface="Courier" charset="0"/>
                <a:ea typeface="Courier" charset="0"/>
                <a:cs typeface="Courier" charset="0"/>
              </a:rPr>
              <a:t>    print('')</a:t>
            </a:r>
          </a:p>
          <a:p>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acct</a:t>
            </a:r>
            <a:r>
              <a:rPr lang="ro-RO" sz="2000" b="1" dirty="0">
                <a:solidFill>
                  <a:schemeClr val="bg1"/>
                </a:solidFill>
                <a:latin typeface="Courier" charset="0"/>
                <a:ea typeface="Courier" charset="0"/>
                <a:cs typeface="Courier" charset="0"/>
              </a:rPr>
              <a:t> = input('</a:t>
            </a:r>
            <a:r>
              <a:rPr lang="ro-RO" sz="2000" b="1" dirty="0" err="1">
                <a:solidFill>
                  <a:schemeClr val="bg1"/>
                </a:solidFill>
                <a:latin typeface="Courier" charset="0"/>
                <a:ea typeface="Courier" charset="0"/>
                <a:cs typeface="Courier" charset="0"/>
              </a:rPr>
              <a:t>Enter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Twitter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Account</a:t>
            </a:r>
            <a:r>
              <a:rPr lang="ro-RO"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if (</a:t>
            </a:r>
            <a:r>
              <a:rPr lang="en-US" sz="2000" b="1" dirty="0" err="1">
                <a:solidFill>
                  <a:schemeClr val="bg1"/>
                </a:solidFill>
                <a:latin typeface="Courier" charset="0"/>
                <a:ea typeface="Courier" charset="0"/>
                <a:cs typeface="Courier" charset="0"/>
              </a:rPr>
              <a:t>len</a:t>
            </a:r>
            <a:r>
              <a:rPr lang="en-US" sz="2000" b="1" dirty="0">
                <a:solidFill>
                  <a:schemeClr val="bg1"/>
                </a:solidFill>
                <a:latin typeface="Courier" charset="0"/>
                <a:ea typeface="Courier" charset="0"/>
                <a:cs typeface="Courier" charset="0"/>
              </a:rPr>
              <a:t>(acct) &lt; 1): break</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url</a:t>
            </a:r>
            <a:r>
              <a:rPr lang="en-US" sz="2000" b="1" dirty="0">
                <a:solidFill>
                  <a:srgbClr val="00FA00"/>
                </a:solidFill>
                <a:latin typeface="Courier" charset="0"/>
                <a:ea typeface="Courier" charset="0"/>
                <a:cs typeface="Courier" charset="0"/>
              </a:rPr>
              <a:t> = </a:t>
            </a:r>
            <a:r>
              <a:rPr lang="en-US" sz="2000" b="1" dirty="0" err="1">
                <a:solidFill>
                  <a:srgbClr val="00FA00"/>
                </a:solidFill>
                <a:latin typeface="Courier" charset="0"/>
                <a:ea typeface="Courier" charset="0"/>
                <a:cs typeface="Courier" charset="0"/>
              </a:rPr>
              <a:t>twurl.augment</a:t>
            </a:r>
            <a:r>
              <a:rPr lang="en-US" sz="2000" b="1" dirty="0">
                <a:solidFill>
                  <a:srgbClr val="00FA00"/>
                </a:solidFill>
                <a:latin typeface="Courier" charset="0"/>
                <a:ea typeface="Courier" charset="0"/>
                <a:cs typeface="Courier" charset="0"/>
              </a:rPr>
              <a:t>(TWITTER_URL,</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screen_name</a:t>
            </a:r>
            <a:r>
              <a:rPr lang="en-US" sz="2000" b="1" dirty="0">
                <a:solidFill>
                  <a:srgbClr val="00FA00"/>
                </a:solidFill>
                <a:latin typeface="Courier" charset="0"/>
                <a:ea typeface="Courier" charset="0"/>
                <a:cs typeface="Courier" charset="0"/>
              </a:rPr>
              <a:t>': acct, 'count': '5'})</a:t>
            </a:r>
          </a:p>
          <a:p>
            <a:r>
              <a:rPr lang="en-US" sz="2000" b="1" dirty="0">
                <a:solidFill>
                  <a:schemeClr val="bg1"/>
                </a:solidFill>
                <a:latin typeface="Courier" charset="0"/>
                <a:ea typeface="Courier" charset="0"/>
                <a:cs typeface="Courier" charset="0"/>
              </a:rPr>
              <a:t>    print('Retrieving', </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connection = </a:t>
            </a:r>
            <a:r>
              <a:rPr lang="en-US" sz="2000" b="1" dirty="0" err="1">
                <a:solidFill>
                  <a:schemeClr val="bg1"/>
                </a:solidFill>
                <a:latin typeface="Courier" charset="0"/>
                <a:ea typeface="Courier" charset="0"/>
                <a:cs typeface="Courier" charset="0"/>
              </a:rPr>
              <a:t>urllib.request.urlopen</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data = </a:t>
            </a:r>
            <a:r>
              <a:rPr lang="en-US" sz="2000" b="1" dirty="0" err="1">
                <a:solidFill>
                  <a:schemeClr val="bg1"/>
                </a:solidFill>
                <a:latin typeface="Courier" charset="0"/>
                <a:ea typeface="Courier" charset="0"/>
                <a:cs typeface="Courier" charset="0"/>
              </a:rPr>
              <a:t>connection.read</a:t>
            </a:r>
            <a:r>
              <a:rPr lang="en-US" sz="2000" b="1" dirty="0">
                <a:solidFill>
                  <a:schemeClr val="bg1"/>
                </a:solidFill>
                <a:latin typeface="Courier" charset="0"/>
                <a:ea typeface="Courier" charset="0"/>
                <a:cs typeface="Courier" charset="0"/>
              </a:rPr>
              <a:t>().decode()</a:t>
            </a:r>
          </a:p>
          <a:p>
            <a:r>
              <a:rPr lang="en-US" sz="2000" b="1" dirty="0">
                <a:solidFill>
                  <a:schemeClr val="bg1"/>
                </a:solidFill>
                <a:latin typeface="Courier" charset="0"/>
                <a:ea typeface="Courier" charset="0"/>
                <a:cs typeface="Courier" charset="0"/>
              </a:rPr>
              <a:t>    headers = </a:t>
            </a:r>
            <a:r>
              <a:rPr lang="en-US" sz="2000" b="1" dirty="0" err="1">
                <a:solidFill>
                  <a:schemeClr val="bg1"/>
                </a:solidFill>
                <a:latin typeface="Courier" charset="0"/>
                <a:ea typeface="Courier" charset="0"/>
                <a:cs typeface="Courier" charset="0"/>
              </a:rPr>
              <a:t>dict</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connection.getheaders</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print('Remaining', headers['x-rate-limit-remaining'])</a:t>
            </a:r>
          </a:p>
          <a:p>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 </a:t>
            </a:r>
            <a:r>
              <a:rPr lang="en-US" sz="2000" b="1" dirty="0" err="1">
                <a:solidFill>
                  <a:schemeClr val="bg1"/>
                </a:solidFill>
                <a:latin typeface="Courier" charset="0"/>
                <a:ea typeface="Courier" charset="0"/>
                <a:cs typeface="Courier" charset="0"/>
              </a:rPr>
              <a:t>json.loads</a:t>
            </a:r>
            <a:r>
              <a:rPr lang="en-US" sz="2000" b="1" dirty="0">
                <a:solidFill>
                  <a:schemeClr val="bg1"/>
                </a:solidFill>
                <a:latin typeface="Courier" charset="0"/>
                <a:ea typeface="Courier" charset="0"/>
                <a:cs typeface="Courier" charset="0"/>
              </a:rPr>
              <a:t>(data)</a:t>
            </a:r>
          </a:p>
          <a:p>
            <a:r>
              <a:rPr lang="en-US" sz="2000" b="1" dirty="0">
                <a:solidFill>
                  <a:schemeClr val="bg1"/>
                </a:solidFill>
                <a:latin typeface="Courier" charset="0"/>
                <a:ea typeface="Courier" charset="0"/>
                <a:cs typeface="Courier" charset="0"/>
              </a:rPr>
              <a:t>    print(</a:t>
            </a:r>
            <a:r>
              <a:rPr lang="en-US" sz="2000" b="1" dirty="0" err="1">
                <a:solidFill>
                  <a:schemeClr val="bg1"/>
                </a:solidFill>
                <a:latin typeface="Courier" charset="0"/>
                <a:ea typeface="Courier" charset="0"/>
                <a:cs typeface="Courier" charset="0"/>
              </a:rPr>
              <a:t>json.dumps</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indent=4))</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    for u in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['users']:</a:t>
            </a:r>
          </a:p>
          <a:p>
            <a:r>
              <a:rPr lang="en-US" sz="2000" b="1" dirty="0">
                <a:solidFill>
                  <a:schemeClr val="bg1"/>
                </a:solidFill>
                <a:latin typeface="Courier" charset="0"/>
                <a:ea typeface="Courier" charset="0"/>
                <a:cs typeface="Courier" charset="0"/>
              </a:rPr>
              <a:t>        print(u['</a:t>
            </a:r>
            <a:r>
              <a:rPr lang="en-US" sz="2000" b="1" dirty="0" err="1">
                <a:solidFill>
                  <a:schemeClr val="bg1"/>
                </a:solidFill>
                <a:latin typeface="Courier" charset="0"/>
                <a:ea typeface="Courier" charset="0"/>
                <a:cs typeface="Courier" charset="0"/>
              </a:rPr>
              <a:t>screen_name</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s = u['status']['text']</a:t>
            </a:r>
          </a:p>
          <a:p>
            <a:r>
              <a:rPr lang="ro-RO" sz="2000" b="1" dirty="0">
                <a:solidFill>
                  <a:schemeClr val="bg1"/>
                </a:solidFill>
                <a:latin typeface="Courier" charset="0"/>
                <a:ea typeface="Courier" charset="0"/>
                <a:cs typeface="Courier" charset="0"/>
              </a:rPr>
              <a:t>        print('  ', s[:50])</a:t>
            </a:r>
            <a:endParaRPr lang="en-US" sz="2000" b="1" u="none" strike="noStrike" cap="none" dirty="0">
              <a:solidFill>
                <a:schemeClr val="bg1"/>
              </a:solidFill>
              <a:latin typeface="Courier" charset="0"/>
              <a:ea typeface="Courier" charset="0"/>
              <a:cs typeface="Courier" charset="0"/>
              <a:sym typeface="Courier New"/>
            </a:endParaRPr>
          </a:p>
        </p:txBody>
      </p:sp>
      <p:sp>
        <p:nvSpPr>
          <p:cNvPr id="643" name="Shape 643"/>
          <p:cNvSpPr txBox="1"/>
          <p:nvPr/>
        </p:nvSpPr>
        <p:spPr>
          <a:xfrm>
            <a:off x="12247773" y="12065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6" name="Shape 246"/>
          <p:cNvSpPr txBox="1"/>
          <p:nvPr/>
        </p:nvSpPr>
        <p:spPr>
          <a:xfrm>
            <a:off x="4459287" y="6311900"/>
            <a:ext cx="1795464"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47" name="Shape 247"/>
          <p:cNvSpPr txBox="1"/>
          <p:nvPr/>
        </p:nvSpPr>
        <p:spPr>
          <a:xfrm>
            <a:off x="6478587" y="3600450"/>
            <a:ext cx="3497261"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"name"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"phone" : </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     "303-4456"</a:t>
            </a:r>
          </a:p>
          <a:p>
            <a:pPr marL="0" marR="0" lvl="0" indent="0" algn="l" rtl="0">
              <a:lnSpc>
                <a:spcPct val="100000"/>
              </a:lnSpc>
              <a:spcBef>
                <a:spcPts val="0"/>
              </a:spcBef>
              <a:spcAft>
                <a:spcPts val="0"/>
              </a:spcAft>
              <a:buClr>
                <a:srgbClr val="00FF00"/>
              </a:buClr>
              <a:buSzPct val="25000"/>
              <a:buFont typeface="Cabin"/>
              <a:buNone/>
            </a:pPr>
            <a:r>
              <a:rPr lang="en-US" sz="4000" u="none" strike="noStrike" cap="none">
                <a:solidFill>
                  <a:srgbClr val="00FF00"/>
                </a:solidFill>
                <a:latin typeface="Arial" charset="0"/>
                <a:ea typeface="Arial" charset="0"/>
                <a:cs typeface="Arial" charset="0"/>
                <a:sym typeface="Cabin"/>
              </a:rPr>
              <a:t>}</a:t>
            </a:r>
          </a:p>
        </p:txBody>
      </p:sp>
      <p:sp>
        <p:nvSpPr>
          <p:cNvPr id="248" name="Shape 248"/>
          <p:cNvSpPr txBox="1"/>
          <p:nvPr/>
        </p:nvSpPr>
        <p:spPr>
          <a:xfrm>
            <a:off x="9453375" y="4216400"/>
            <a:ext cx="258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776377"/>
            <a:ext cx="11044627" cy="803981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Enter Twitter </a:t>
            </a:r>
            <a:r>
              <a:rPr lang="en-US" sz="1600" b="1" i="0" u="none" strike="noStrike" cap="none" dirty="0" err="1">
                <a:solidFill>
                  <a:schemeClr val="lt1"/>
                </a:solidFill>
                <a:latin typeface="Courier New"/>
                <a:ea typeface="Courier New"/>
                <a:cs typeface="Courier New"/>
                <a:sym typeface="Courier New"/>
              </a:rPr>
              <a:t>Account:drchuck</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Retrieving https://</a:t>
            </a:r>
            <a:r>
              <a:rPr lang="en-US" sz="1600" b="1" i="0" u="none" strike="noStrike" cap="none" dirty="0" err="1">
                <a:solidFill>
                  <a:schemeClr val="lt1"/>
                </a:solidFill>
                <a:latin typeface="Courier New"/>
                <a:ea typeface="Courier New"/>
                <a:cs typeface="Courier New"/>
                <a:sym typeface="Courier New"/>
              </a:rPr>
              <a:t>api.twitter.com</a:t>
            </a:r>
            <a:r>
              <a:rPr lang="en-US" sz="1600" b="1" i="0" u="none" strike="noStrike" cap="none" dirty="0">
                <a:solidFill>
                  <a:schemeClr val="lt1"/>
                </a:solidFill>
                <a:latin typeface="Courier New"/>
                <a:ea typeface="Courier New"/>
                <a:cs typeface="Courier New"/>
                <a:sym typeface="Courier New"/>
              </a:rPr>
              <a:t>/1.1/friends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leahculver</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"_</a:t>
            </a:r>
            <a:r>
              <a:rPr lang="en-US" sz="1600" b="1" i="0" u="none" strike="noStrike" cap="none" dirty="0" err="1">
                <a:solidFill>
                  <a:schemeClr val="lt1"/>
                </a:solidFill>
                <a:latin typeface="Courier New"/>
                <a:ea typeface="Courier New"/>
                <a:cs typeface="Courier New"/>
                <a:sym typeface="Courier New"/>
              </a:rPr>
              <a:t>valeriei</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Leahculver</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Valeriei</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@WSJ: Big employers like Google, </a:t>
            </a:r>
            <a:r>
              <a:rPr lang="en-US" sz="1600" b="1" i="0" u="none" strike="noStrike" cap="none" dirty="0" err="1">
                <a:solidFill>
                  <a:schemeClr val="lt1"/>
                </a:solidFill>
                <a:latin typeface="Courier New"/>
                <a:ea typeface="Courier New"/>
                <a:cs typeface="Courier New"/>
                <a:sym typeface="Courier New"/>
              </a:rPr>
              <a:t>AT&amp;amp;T</a:t>
            </a:r>
            <a:r>
              <a:rPr lang="en-US" sz="1600" b="1" i="0" u="none" strike="noStrike" cap="none" dirty="0">
                <a:solidFill>
                  <a:schemeClr val="lt1"/>
                </a:solidFill>
                <a:latin typeface="Courier New"/>
                <a:ea typeface="Courier New"/>
                <a:cs typeface="Courier New"/>
                <a:sym typeface="Courier New"/>
              </a:rPr>
              <a:t> are h</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Ericbollens</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a:t>
            </a:r>
            <a:r>
              <a:rPr lang="en-US" sz="1600" b="1" i="0" u="none" strike="noStrike" cap="none" dirty="0" err="1">
                <a:solidFill>
                  <a:schemeClr val="lt1"/>
                </a:solidFill>
                <a:latin typeface="Courier New"/>
                <a:ea typeface="Courier New"/>
                <a:cs typeface="Courier New"/>
                <a:sym typeface="Courier New"/>
              </a:rPr>
              <a:t>lukew</a:t>
            </a:r>
            <a:r>
              <a:rPr lang="en-US" sz="1600" b="1" i="0" u="none" strike="noStrike" cap="none" dirty="0">
                <a:solidFill>
                  <a:schemeClr val="lt1"/>
                </a:solidFill>
                <a:latin typeface="Courier New"/>
                <a:ea typeface="Courier New"/>
                <a:cs typeface="Courier New"/>
                <a:sym typeface="Courier New"/>
              </a:rPr>
              <a:t>: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halherzog</a:t>
            </a: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13266" y="1154742"/>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2719238" y="793631"/>
            <a:ext cx="10817525" cy="7556740"/>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7" name="Shape 654"/>
          <p:cNvPicPr preferRelativeResize="0"/>
          <p:nvPr/>
        </p:nvPicPr>
        <p:blipFill rotWithShape="1">
          <a:blip r:embed="rId3">
            <a:alphaModFix/>
          </a:blip>
          <a:srcRect/>
          <a:stretch/>
        </p:blipFill>
        <p:spPr>
          <a:xfrm>
            <a:off x="2719238" y="793631"/>
            <a:ext cx="10817525" cy="7556740"/>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2934898" y="810883"/>
            <a:ext cx="10386204" cy="753948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882748"/>
            <a:ext cx="15135225" cy="40512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urllib</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oauth</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hidden</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def</a:t>
            </a:r>
            <a:r>
              <a:rPr lang="en-US" sz="2200" b="1" i="0" u="none" strike="noStrike" cap="none" dirty="0">
                <a:solidFill>
                  <a:schemeClr val="lt1"/>
                </a:solidFill>
                <a:latin typeface="Courier New"/>
                <a:ea typeface="Courier New"/>
                <a:cs typeface="Courier New"/>
                <a:sym typeface="Courier New"/>
              </a:rPr>
              <a:t> augment(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 :</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secrets = </a:t>
            </a:r>
            <a:r>
              <a:rPr lang="en-US" sz="2200" b="1" i="0" u="none" strike="noStrike" cap="none" dirty="0" err="1">
                <a:solidFill>
                  <a:schemeClr val="lt1"/>
                </a:solidFill>
                <a:latin typeface="Courier New"/>
                <a:ea typeface="Courier New"/>
                <a:cs typeface="Courier New"/>
                <a:sym typeface="Courier New"/>
              </a:rPr>
              <a:t>hidden.oauth</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consumer = </a:t>
            </a:r>
            <a:r>
              <a:rPr lang="en-US" sz="2200" b="1" i="0" u="none" strike="noStrike" cap="none" dirty="0" err="1">
                <a:solidFill>
                  <a:schemeClr val="lt1"/>
                </a:solidFill>
                <a:latin typeface="Courier New"/>
                <a:ea typeface="Courier New"/>
                <a:cs typeface="Courier New"/>
                <a:sym typeface="Courier New"/>
              </a:rPr>
              <a:t>oauth.OAuthConsumer</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consumer_key</a:t>
            </a:r>
            <a:r>
              <a:rPr lang="en-US" sz="2200" b="1" i="0" u="none" strike="noStrike" cap="none" dirty="0">
                <a:solidFill>
                  <a:schemeClr val="lt1"/>
                </a:solidFill>
                <a:latin typeface="Courier New"/>
                <a:ea typeface="Courier New"/>
                <a:cs typeface="Courier New"/>
                <a:sym typeface="Courier New"/>
              </a:rPr>
              <a:t>'], secrets['</a:t>
            </a:r>
            <a:r>
              <a:rPr lang="en-US" sz="2200" b="1" i="0" u="none" strike="noStrike" cap="none" dirty="0" err="1">
                <a:solidFill>
                  <a:schemeClr val="lt1"/>
                </a:solidFill>
                <a:latin typeface="Courier New"/>
                <a:ea typeface="Courier New"/>
                <a:cs typeface="Courier New"/>
                <a:sym typeface="Courier New"/>
              </a:rPr>
              <a:t>consumer_secret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 = </a:t>
            </a:r>
            <a:r>
              <a:rPr lang="en-US" sz="2200" b="1" i="0" u="none" strike="noStrike" cap="none" dirty="0" err="1">
                <a:solidFill>
                  <a:schemeClr val="lt1"/>
                </a:solidFill>
                <a:latin typeface="Courier New"/>
                <a:ea typeface="Courier New"/>
                <a:cs typeface="Courier New"/>
                <a:sym typeface="Courier New"/>
              </a:rPr>
              <a:t>oauth.OAuthToken</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token_key</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oauth.OAuthRequest.from_consumer_and_token</a:t>
            </a:r>
            <a:r>
              <a:rPr lang="en-US" sz="2200" b="1" i="0" u="none" strike="noStrike" cap="none" dirty="0">
                <a:solidFill>
                  <a:schemeClr val="lt1"/>
                </a:solidFill>
                <a:latin typeface="Courier New"/>
                <a:ea typeface="Courier New"/>
                <a:cs typeface="Courier New"/>
                <a:sym typeface="Courier New"/>
              </a:rPr>
              <a:t>(consumer,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token=token, </a:t>
            </a:r>
            <a:r>
              <a:rPr lang="en-US" sz="2200" b="1" i="0" u="none" strike="noStrike" cap="none" dirty="0" err="1">
                <a:solidFill>
                  <a:schemeClr val="lt1"/>
                </a:solidFill>
                <a:latin typeface="Courier New"/>
                <a:ea typeface="Courier New"/>
                <a:cs typeface="Courier New"/>
                <a:sym typeface="Courier New"/>
              </a:rPr>
              <a:t>http_method</a:t>
            </a:r>
            <a:r>
              <a:rPr lang="en-US" sz="2200" b="1" i="0" u="none" strike="noStrike" cap="none" dirty="0">
                <a:solidFill>
                  <a:schemeClr val="lt1"/>
                </a:solidFill>
                <a:latin typeface="Courier New"/>
                <a:ea typeface="Courier New"/>
                <a:cs typeface="Courier New"/>
                <a:sym typeface="Courier New"/>
              </a:rPr>
              <a:t>='GET', </a:t>
            </a:r>
            <a:r>
              <a:rPr lang="en-US" sz="2200" b="1" i="0" u="none" strike="noStrike" cap="none" dirty="0" err="1">
                <a:solidFill>
                  <a:schemeClr val="lt1"/>
                </a:solidFill>
                <a:latin typeface="Courier New"/>
                <a:ea typeface="Courier New"/>
                <a:cs typeface="Courier New"/>
                <a:sym typeface="Courier New"/>
              </a:rPr>
              <a:t>http_url</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parameters=parameters)</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oauth_request.sign_request</a:t>
            </a:r>
            <a:r>
              <a:rPr lang="en-US" sz="2200" b="1" i="0" u="none" strike="noStrike" cap="none" dirty="0">
                <a:solidFill>
                  <a:schemeClr val="lt1"/>
                </a:solidFill>
                <a:latin typeface="Courier New"/>
                <a:ea typeface="Courier New"/>
                <a:cs typeface="Courier New"/>
                <a:sym typeface="Courier New"/>
              </a:rPr>
              <a: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return </a:t>
            </a:r>
            <a:r>
              <a:rPr lang="en-US" sz="2200" b="1" i="0" u="none" strike="noStrike" cap="none" dirty="0" err="1">
                <a:solidFill>
                  <a:schemeClr val="lt1"/>
                </a:solidFill>
                <a:latin typeface="Courier New"/>
                <a:ea typeface="Courier New"/>
                <a:cs typeface="Courier New"/>
                <a:sym typeface="Courier New"/>
              </a:rPr>
              <a:t>oauth_request.to_url</a:t>
            </a:r>
            <a:r>
              <a:rPr lang="en-US" sz="2200" b="1" i="0" u="none" strike="noStrike" cap="none" dirty="0">
                <a:solidFill>
                  <a:schemeClr val="lt1"/>
                </a:solidFill>
                <a:latin typeface="Courier New"/>
                <a:ea typeface="Courier New"/>
                <a:cs typeface="Courier New"/>
                <a:sym typeface="Courier New"/>
              </a:rPr>
              <a:t>()</a:t>
            </a:r>
          </a:p>
        </p:txBody>
      </p:sp>
      <p:sp>
        <p:nvSpPr>
          <p:cNvPr id="672" name="Shape 672"/>
          <p:cNvSpPr txBox="1"/>
          <p:nvPr/>
        </p:nvSpPr>
        <p:spPr>
          <a:xfrm>
            <a:off x="13894220" y="1169239"/>
            <a:ext cx="1943100"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dirty="0" err="1">
                <a:solidFill>
                  <a:srgbClr val="FFFF00"/>
                </a:solidFill>
                <a:latin typeface="Courier New"/>
                <a:ea typeface="Courier New"/>
                <a:cs typeface="Courier New"/>
                <a:sym typeface="Courier New"/>
              </a:rPr>
              <a:t>twurl.py</a:t>
            </a:r>
            <a:endParaRPr lang="en-US" sz="3000" b="0" i="0" u="none" strike="noStrike" cap="none" dirty="0">
              <a:solidFill>
                <a:srgbClr val="FFFF00"/>
              </a:solidFill>
              <a:latin typeface="Courier New"/>
              <a:ea typeface="Courier New"/>
              <a:cs typeface="Courier New"/>
              <a:sym typeface="Courier New"/>
            </a:endParaRPr>
          </a:p>
        </p:txBody>
      </p:sp>
      <p:sp>
        <p:nvSpPr>
          <p:cNvPr id="673" name="Shape 673"/>
          <p:cNvSpPr txBox="1"/>
          <p:nvPr/>
        </p:nvSpPr>
        <p:spPr>
          <a:xfrm>
            <a:off x="863600" y="5698346"/>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b="1" i="0" u="none" strike="noStrike" cap="none" dirty="0">
                <a:solidFill>
                  <a:srgbClr val="FF00FF"/>
                </a:solidFill>
                <a:latin typeface="Courier New"/>
                <a:ea typeface="Courier New"/>
                <a:cs typeface="Courier New"/>
                <a:sym typeface="Courier New"/>
              </a:rPr>
              <a:t>https://</a:t>
            </a:r>
            <a:r>
              <a:rPr lang="en-US" sz="3000" b="1" i="0" u="none" strike="noStrike" cap="none" dirty="0" err="1">
                <a:solidFill>
                  <a:srgbClr val="FF00FF"/>
                </a:solidFill>
                <a:latin typeface="Courier New"/>
                <a:ea typeface="Courier New"/>
                <a:cs typeface="Courier New"/>
                <a:sym typeface="Courier New"/>
              </a:rPr>
              <a:t>api.twitter.com</a:t>
            </a:r>
            <a:r>
              <a:rPr lang="en-US" sz="3000" b="1" i="0" u="none" strike="noStrike" cap="none" dirty="0">
                <a:solidFill>
                  <a:srgbClr val="FF00FF"/>
                </a:solidFill>
                <a:latin typeface="Courier New"/>
                <a:ea typeface="Courier New"/>
                <a:cs typeface="Courier New"/>
                <a:sym typeface="Courier New"/>
              </a:rPr>
              <a:t>/1.1/statuses/</a:t>
            </a:r>
            <a:r>
              <a:rPr lang="en-US" sz="3000" b="1" i="0" u="none" strike="noStrike" cap="none" dirty="0" err="1">
                <a:solidFill>
                  <a:srgbClr val="FF00FF"/>
                </a:solidFill>
                <a:latin typeface="Courier New"/>
                <a:ea typeface="Courier New"/>
                <a:cs typeface="Courier New"/>
                <a:sym typeface="Courier New"/>
              </a:rPr>
              <a:t>user_timeline.json?count</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rgbClr val="00FF00"/>
                </a:solidFill>
                <a:latin typeface="Courier New"/>
                <a:ea typeface="Courier New"/>
                <a:cs typeface="Courier New"/>
                <a:sym typeface="Courier New"/>
              </a:rPr>
              <a:t>&amp;oauth_version=1.0&amp;oauth_token=101...</a:t>
            </a:r>
            <a:r>
              <a:rPr lang="en-US" sz="3000" b="1" i="0" u="none" strike="noStrike" cap="none" dirty="0" err="1">
                <a:solidFill>
                  <a:srgbClr val="00FF00"/>
                </a:solidFill>
                <a:latin typeface="Courier New"/>
                <a:ea typeface="Courier New"/>
                <a:cs typeface="Courier New"/>
                <a:sym typeface="Courier New"/>
              </a:rPr>
              <a:t>SGI</a:t>
            </a:r>
            <a:r>
              <a:rPr lang="en-US" sz="3000" b="1" i="0" u="none" strike="noStrike" cap="none" dirty="0" err="1">
                <a:solidFill>
                  <a:srgbClr val="FF00FF"/>
                </a:solidFill>
                <a:latin typeface="Courier New"/>
                <a:ea typeface="Courier New"/>
                <a:cs typeface="Courier New"/>
                <a:sym typeface="Courier New"/>
              </a:rPr>
              <a:t>&amp;screen_name</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drchuck</a:t>
            </a:r>
            <a:r>
              <a:rPr lang="en-US" sz="3000" b="1" i="0" u="none" strike="noStrike" cap="none" dirty="0" err="1">
                <a:solidFill>
                  <a:srgbClr val="00FF00"/>
                </a:solidFill>
                <a:latin typeface="Courier New"/>
                <a:ea typeface="Courier New"/>
                <a:cs typeface="Courier New"/>
                <a:sym typeface="Courier New"/>
              </a:rPr>
              <a:t>&amp;oauth_nonce</a:t>
            </a:r>
            <a:r>
              <a:rPr lang="en-US" sz="3000" b="1" i="0" u="none" strike="noStrike" cap="none" dirty="0">
                <a:solidFill>
                  <a:srgbClr val="00FF00"/>
                </a:solidFill>
                <a:latin typeface="Courier New"/>
                <a:ea typeface="Courier New"/>
                <a:cs typeface="Courier New"/>
                <a:sym typeface="Courier New"/>
              </a:rPr>
              <a:t>=09239679&amp;oauth_timestamp=1380395644&amp;oauth_signature=</a:t>
            </a:r>
            <a:r>
              <a:rPr lang="en-US" sz="3000" b="1" i="0" u="none" strike="noStrike" cap="none" dirty="0" err="1">
                <a:solidFill>
                  <a:srgbClr val="00FF00"/>
                </a:solidFill>
                <a:latin typeface="Courier New"/>
                <a:ea typeface="Courier New"/>
                <a:cs typeface="Courier New"/>
                <a:sym typeface="Courier New"/>
              </a:rPr>
              <a:t>rLK</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BoD&amp;oauth_consumer_key</a:t>
            </a:r>
            <a:r>
              <a:rPr lang="en-US" sz="3000" b="1" i="0" u="none" strike="noStrike" cap="none" dirty="0">
                <a:solidFill>
                  <a:srgbClr val="00FF00"/>
                </a:solidFill>
                <a:latin typeface="Courier New"/>
                <a:ea typeface="Courier New"/>
                <a:cs typeface="Courier New"/>
                <a:sym typeface="Courier New"/>
              </a:rPr>
              <a:t>=h7Lu...</a:t>
            </a:r>
            <a:r>
              <a:rPr lang="en-US" sz="3000" b="1" i="0" u="none" strike="noStrike" cap="none" dirty="0" err="1">
                <a:solidFill>
                  <a:srgbClr val="00FF00"/>
                </a:solidFill>
                <a:latin typeface="Courier New"/>
                <a:ea typeface="Courier New"/>
                <a:cs typeface="Courier New"/>
                <a:sym typeface="Courier New"/>
              </a:rPr>
              <a:t>GNg&amp;oauth_signature_method</a:t>
            </a:r>
            <a:r>
              <a:rPr lang="en-US" sz="3000" b="1" i="0" u="none" strike="noStrike" cap="none" dirty="0">
                <a:solidFill>
                  <a:srgbClr val="00FF00"/>
                </a:solidFill>
                <a:latin typeface="Courier New"/>
                <a:ea typeface="Courier New"/>
                <a:cs typeface="Courier New"/>
                <a:sym typeface="Courier New"/>
              </a:rPr>
              <a:t>=HMAC-SHA1</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xfrm>
            <a:off x="632178" y="817500"/>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charset="0"/>
                <a:ea typeface="Arial" charset="0"/>
                <a:cs typeface="Arial" charset="0"/>
                <a:sym typeface="Cabin"/>
              </a:rPr>
              <a:t>Summary</a:t>
            </a:r>
          </a:p>
        </p:txBody>
      </p:sp>
      <p:sp>
        <p:nvSpPr>
          <p:cNvPr id="679" name="Shape 679"/>
          <p:cNvSpPr txBox="1">
            <a:spLocks noGrp="1"/>
          </p:cNvSpPr>
          <p:nvPr>
            <p:ph idx="1"/>
          </p:nvPr>
        </p:nvSpPr>
        <p:spPr>
          <a:xfrm>
            <a:off x="812800" y="2152805"/>
            <a:ext cx="14630400" cy="5902068"/>
          </a:xfrm>
          <a:prstGeom prst="rect">
            <a:avLst/>
          </a:prstGeom>
          <a:noFill/>
          <a:ln>
            <a:noFill/>
          </a:ln>
        </p:spPr>
        <p:txBody>
          <a:bodyPr lIns="38100" tIns="38100" rIns="38100" bIns="38100" anchor="ctr" anchorCtr="0">
            <a:noAutofit/>
          </a:bodyPr>
          <a:lstStyle/>
          <a:p>
            <a:pPr marL="571500" marR="0" lvl="0" indent="-571500" algn="l" rtl="0">
              <a:lnSpc>
                <a:spcPct val="100000"/>
              </a:lnSpc>
              <a:spcBef>
                <a:spcPts val="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Service Oriented Architecture - allows an application to be broken into parts and distributed across a network </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An Application Program Interface (API) is a contract for interaction</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Web Services provide infrastructure for applications cooperating (an API) over a network - SOAP and REST are two styles of web services</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XML and JSON are serialization formats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0" y="1120775"/>
            <a:ext cx="12206288"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These slides </a:t>
            </a:r>
            <a:r>
              <a:rPr lang="en-US" sz="1800" dirty="0">
                <a:solidFill>
                  <a:srgbClr val="FFFFFF"/>
                </a:solidFill>
              </a:rPr>
              <a:t>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014543"/>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u="none" strike="noStrike" cap="none" dirty="0">
                <a:solidFill>
                  <a:schemeClr val="lt1"/>
                </a:solidFill>
                <a:latin typeface="Arial" charset="0"/>
                <a:ea typeface="Arial" charset="0"/>
                <a:cs typeface="Arial" charset="0"/>
                <a:sym typeface="Cabin"/>
              </a:rPr>
              <a:t>Marking up data to send across the network...</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http://en.wikipedia.org/wiki/XML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u="none" strike="noStrike" cap="none">
                <a:solidFill>
                  <a:srgbClr val="FFD966"/>
                </a:solidFill>
                <a:latin typeface="Arial" charset="0"/>
                <a:ea typeface="Arial" charset="0"/>
                <a:cs typeface="Arial" charset="0"/>
                <a:sym typeface="Cabin"/>
              </a:rPr>
              <a:t>XML </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Elements</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 (or Nodes)</a:t>
            </a:r>
          </a:p>
        </p:txBody>
      </p:sp>
      <p:sp>
        <p:nvSpPr>
          <p:cNvPr id="257" name="Shape 257"/>
          <p:cNvSpPr txBox="1">
            <a:spLocks noGrp="1"/>
          </p:cNvSpPr>
          <p:nvPr>
            <p:ph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b="0" u="none" strike="noStrike" cap="none" dirty="0">
                <a:solidFill>
                  <a:srgbClr val="FFFF00"/>
                </a:solidFill>
                <a:latin typeface="Arial" charset="0"/>
                <a:ea typeface="Arial" charset="0"/>
                <a:cs typeface="Arial" charset="0"/>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b="0" u="none" strike="noStrike" cap="none" dirty="0">
                <a:solidFill>
                  <a:srgbClr val="FF00FF"/>
                </a:solidFill>
                <a:latin typeface="Arial" charset="0"/>
                <a:ea typeface="Arial" charset="0"/>
                <a:cs typeface="Arial" charset="0"/>
                <a:sym typeface="Cabin"/>
              </a:rPr>
              <a:t>Complex Element</a:t>
            </a:r>
          </a:p>
        </p:txBody>
      </p:sp>
      <p:sp>
        <p:nvSpPr>
          <p:cNvPr id="258" name="Shape 258"/>
          <p:cNvSpPr txBox="1"/>
          <p:nvPr/>
        </p:nvSpPr>
        <p:spPr>
          <a:xfrm>
            <a:off x="7316786" y="2228851"/>
            <a:ext cx="7295999" cy="597424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eXtensible Markup Language</a:t>
            </a:r>
          </a:p>
        </p:txBody>
      </p:sp>
      <p:sp>
        <p:nvSpPr>
          <p:cNvPr id="271" name="Shape 271"/>
          <p:cNvSpPr txBox="1">
            <a:spLocks noGrp="1"/>
          </p:cNvSpPr>
          <p:nvPr>
            <p:ph idx="1"/>
          </p:nvPr>
        </p:nvSpPr>
        <p:spPr>
          <a:prstGeom prst="rect">
            <a:avLst/>
          </a:prstGeom>
          <a:noFill/>
          <a:ln>
            <a:noFill/>
          </a:ln>
        </p:spPr>
        <p:txBody>
          <a:bodyPr lIns="38100" tIns="38100" rIns="38100" bIns="38100" anchor="t" anchorCtr="0">
            <a:noAutofit/>
          </a:bodyPr>
          <a:lstStyle/>
          <a:p>
            <a:pPr marL="571500" marR="0" lvl="0" indent="-571500" algn="l" rtl="0">
              <a:lnSpc>
                <a:spcPct val="100000"/>
              </a:lnSpc>
              <a:spcBef>
                <a:spcPts val="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Primary purpose is to help information systems </a:t>
            </a:r>
            <a:r>
              <a:rPr lang="en-US" sz="3600" b="0" u="none" strike="noStrike" cap="none" dirty="0">
                <a:solidFill>
                  <a:srgbClr val="00FF00"/>
                </a:solidFill>
                <a:latin typeface="Arial" charset="0"/>
                <a:ea typeface="Arial" charset="0"/>
                <a:cs typeface="Arial" charset="0"/>
                <a:sym typeface="Cabin"/>
              </a:rPr>
              <a:t>share structured data</a:t>
            </a:r>
          </a:p>
          <a:p>
            <a:pPr marL="571500" marR="0" lvl="0" indent="-571500" algn="l" rtl="0">
              <a:lnSpc>
                <a:spcPct val="100000"/>
              </a:lnSpc>
              <a:spcBef>
                <a:spcPts val="3500"/>
              </a:spcBef>
              <a:spcAft>
                <a:spcPts val="1000"/>
              </a:spcAft>
              <a:buSzPct val="100000"/>
              <a:buFont typeface="Arial"/>
              <a:buChar char="•"/>
            </a:pPr>
            <a:r>
              <a:rPr lang="en-US" sz="3600" b="0" u="none" strike="noStrike" cap="none" dirty="0">
                <a:solidFill>
                  <a:schemeClr val="lt1"/>
                </a:solidFill>
                <a:latin typeface="Arial" charset="0"/>
                <a:ea typeface="Arial" charset="0"/>
                <a:cs typeface="Arial" charset="0"/>
                <a:sym typeface="Cabin"/>
              </a:rPr>
              <a:t>It started as a simplified subset of the Standard Generalized Markup Language (SGML), and is designed to be relatively human-legible</a:t>
            </a:r>
          </a:p>
        </p:txBody>
      </p:sp>
      <p:sp>
        <p:nvSpPr>
          <p:cNvPr id="272" name="Shape 272"/>
          <p:cNvSpPr txBox="1"/>
          <p:nvPr/>
        </p:nvSpPr>
        <p:spPr>
          <a:xfrm>
            <a:off x="4948060" y="7170531"/>
            <a:ext cx="67451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Basics</a:t>
            </a:r>
          </a:p>
        </p:txBody>
      </p:sp>
      <p:sp>
        <p:nvSpPr>
          <p:cNvPr id="278" name="Shape 278"/>
          <p:cNvSpPr txBox="1">
            <a:spLocks noGrp="1"/>
          </p:cNvSpPr>
          <p:nvPr>
            <p:ph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b="0" u="none" strike="noStrike" cap="none" dirty="0">
                <a:solidFill>
                  <a:srgbClr val="00FF00"/>
                </a:solidFill>
                <a:latin typeface="Arial" charset="0"/>
                <a:ea typeface="Arial" charset="0"/>
                <a:cs typeface="Arial" charset="0"/>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b="0" u="none" strike="noStrike" cap="none" dirty="0">
                <a:solidFill>
                  <a:srgbClr val="FFFF00"/>
                </a:solidFill>
                <a:latin typeface="Arial" charset="0"/>
                <a:ea typeface="Arial" charset="0"/>
                <a:cs typeface="Arial" charset="0"/>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b="0" u="none" strike="noStrike" cap="none" dirty="0">
                <a:solidFill>
                  <a:schemeClr val="lt1"/>
                </a:solidFill>
                <a:latin typeface="Arial" charset="0"/>
                <a:ea typeface="Arial" charset="0"/>
                <a:cs typeface="Arial" charset="0"/>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b="0" u="none" strike="noStrike" cap="none" dirty="0">
                <a:solidFill>
                  <a:srgbClr val="FF7F00"/>
                </a:solidFill>
                <a:latin typeface="Arial" charset="0"/>
                <a:ea typeface="Arial" charset="0"/>
                <a:cs typeface="Arial" charset="0"/>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b="0" u="none" strike="noStrike" cap="none" dirty="0">
                <a:solidFill>
                  <a:srgbClr val="FF00FF"/>
                </a:solidFill>
                <a:latin typeface="Arial" charset="0"/>
                <a:ea typeface="Arial" charset="0"/>
                <a:cs typeface="Arial" charset="0"/>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5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&lt;name&gt;</a:t>
            </a:r>
            <a:r>
              <a:rPr lang="en-US" sz="4500" u="none" strike="noStrike" cap="none">
                <a:solidFill>
                  <a:schemeClr val="lt1"/>
                </a:solidFill>
                <a:latin typeface="Arial" charset="0"/>
                <a:ea typeface="Arial" charset="0"/>
                <a:cs typeface="Arial" charset="0"/>
                <a:sym typeface="Cabin"/>
              </a:rPr>
              <a:t>Chuck</a:t>
            </a:r>
            <a:r>
              <a:rPr lang="en-US" sz="4500" u="none" strike="noStrike" cap="none">
                <a:solidFill>
                  <a:srgbClr val="FFFF00"/>
                </a:solidFill>
                <a:latin typeface="Arial" charset="0"/>
                <a:ea typeface="Arial" charset="0"/>
                <a:cs typeface="Arial" charset="0"/>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&lt;phone </a:t>
            </a:r>
            <a:r>
              <a:rPr lang="en-US" sz="4500" u="none" strike="noStrike" cap="none">
                <a:solidFill>
                  <a:srgbClr val="FF7F00"/>
                </a:solidFill>
                <a:latin typeface="Arial" charset="0"/>
                <a:ea typeface="Arial" charset="0"/>
                <a:cs typeface="Arial" charset="0"/>
                <a:sym typeface="Cabin"/>
              </a:rPr>
              <a:t>type=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intl</a:t>
            </a:r>
            <a:r>
              <a:rPr lang="en-US" sz="4500">
                <a:solidFill>
                  <a:srgbClr val="FF7F00"/>
                </a:solidFill>
              </a:rPr>
              <a:t>"</a:t>
            </a:r>
            <a:r>
              <a:rPr lang="en-US" sz="45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FF00"/>
                </a:solidFill>
                <a:latin typeface="Arial" charset="0"/>
                <a:ea typeface="Arial" charset="0"/>
                <a:cs typeface="Arial" charset="0"/>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&lt;email</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7F00"/>
                </a:solidFill>
                <a:latin typeface="Arial" charset="0"/>
                <a:ea typeface="Arial" charset="0"/>
                <a:cs typeface="Arial" charset="0"/>
                <a:sym typeface="Cabin"/>
              </a:rPr>
              <a:t>hide=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yes</a:t>
            </a:r>
            <a:r>
              <a:rPr lang="en-US" sz="4500">
                <a:solidFill>
                  <a:srgbClr val="FF7F00"/>
                </a:solidFill>
              </a:rPr>
              <a:t>"</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500" u="none" strike="noStrike" cap="none">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71215_powerpoint_template_b">
  <a:themeElements>
    <a:clrScheme name="Custom 10">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18987"/>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1052</TotalTime>
  <Words>2812</Words>
  <Application>Microsoft Macintosh PowerPoint</Application>
  <PresentationFormat>Custom</PresentationFormat>
  <Paragraphs>529</Paragraphs>
  <Slides>56</Slides>
  <Notes>56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 Regular</vt:lpstr>
      <vt:lpstr>Cabin</vt:lpstr>
      <vt:lpstr>Courier</vt:lpstr>
      <vt:lpstr>Courier New</vt:lpstr>
      <vt:lpstr>Georgia</vt:lpstr>
      <vt:lpstr>Gill Sans SemiBold</vt:lpstr>
      <vt:lpstr>Lucida Grande</vt:lpstr>
      <vt:lpstr>Arial</vt:lpstr>
      <vt:lpstr>071215_powerpoint_template_b</vt:lpstr>
      <vt:lpstr>Using Web Services</vt:lpstr>
      <vt:lpstr>Data on the Web</vt:lpstr>
      <vt:lpstr>Sending Data across the “Net”</vt:lpstr>
      <vt:lpstr>Agreeing on a “Wire Format”</vt:lpstr>
      <vt:lpstr>Agreeing on a “Wire Format”</vt:lpstr>
      <vt:lpstr>XML</vt:lpstr>
      <vt:lpstr>XML “Elements” (or Nodes)</vt:lpstr>
      <vt:lpstr>eXtensible Markup Language</vt:lpstr>
      <vt:lpstr>XML Basics</vt:lpstr>
      <vt:lpstr>White Space</vt:lpstr>
      <vt:lpstr>Some XML...</vt:lpstr>
      <vt:lpstr>XML Terminology</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Microsoft Office User</cp:lastModifiedBy>
  <cp:revision>25</cp:revision>
  <dcterms:modified xsi:type="dcterms:W3CDTF">2016-12-07T16:17:20Z</dcterms:modified>
</cp:coreProperties>
</file>