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0" r:id="rId2"/>
  </p:sldMasterIdLst>
  <p:notesMasterIdLst>
    <p:notesMasterId r:id="rId12"/>
  </p:notesMasterIdLst>
  <p:sldIdLst>
    <p:sldId id="275" r:id="rId3"/>
    <p:sldId id="276" r:id="rId4"/>
    <p:sldId id="305" r:id="rId5"/>
    <p:sldId id="281" r:id="rId6"/>
    <p:sldId id="282" r:id="rId7"/>
    <p:sldId id="283" r:id="rId8"/>
    <p:sldId id="284" r:id="rId9"/>
    <p:sldId id="301" r:id="rId10"/>
    <p:sldId id="304" r:id="rId11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2"/>
    <p:restoredTop sz="93750"/>
  </p:normalViewPr>
  <p:slideViewPr>
    <p:cSldViewPr snapToGrid="0" snapToObjects="1">
      <p:cViewPr>
        <p:scale>
          <a:sx n="94" d="100"/>
          <a:sy n="94" d="100"/>
        </p:scale>
        <p:origin x="-1656" y="-376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7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7588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7"/>
            <a:ext cx="16257588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op_Bar_Background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60716" y="114157"/>
            <a:ext cx="24368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Objects</a:t>
            </a:r>
            <a:r>
              <a:rPr lang="en-US" sz="2300" baseline="0" dirty="0" smtClean="0">
                <a:solidFill>
                  <a:srgbClr val="FFFFFF"/>
                </a:solidFill>
                <a:latin typeface="Lucida Grande"/>
                <a:cs typeface="Lucida Grande"/>
              </a:rPr>
              <a:t> – Part 2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flickr.com/photos/dinnerseries/23570475099" TargetMode="External"/><Relationship Id="rId3" Type="http://schemas.openxmlformats.org/officeDocument/2006/relationships/hyperlink" Target="https://en.wikipedia.org/wiki/Lassie#/media/File:Lassie_and_Tommy_Rettig_1956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69454" y="1536701"/>
            <a:ext cx="8167123" cy="30861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474" y="1989514"/>
            <a:ext cx="6282400" cy="418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4992177" y="946851"/>
            <a:ext cx="5488536" cy="7354124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</a:t>
            </a:r>
            <a:r>
              <a:rPr lang="en" sz="3600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6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6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36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>
              <a:buClr>
                <a:srgbClr val="FFFFFF"/>
              </a:buClr>
            </a:pPr>
            <a:endParaRPr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00F900"/>
              </a:buClr>
              <a:buSzPct val="25000"/>
            </a:pP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36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36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36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print</a:t>
            </a:r>
            <a:r>
              <a:rPr lang="en-US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36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36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</a:pPr>
            <a:endParaRPr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9300"/>
              </a:buClr>
              <a:buSzPct val="25000"/>
            </a:pP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3600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36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6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6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6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10954044" y="639507"/>
            <a:ext cx="4693411" cy="1843141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FDFF"/>
              </a:buClr>
              <a:buSzPct val="25000"/>
            </a:pPr>
            <a:r>
              <a:rPr lang="en" sz="360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36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6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objects.</a:t>
            </a:r>
          </a:p>
        </p:txBody>
      </p:sp>
      <p:sp>
        <p:nvSpPr>
          <p:cNvPr id="342" name="Shape 342"/>
          <p:cNvSpPr/>
          <p:nvPr/>
        </p:nvSpPr>
        <p:spPr>
          <a:xfrm>
            <a:off x="135005" y="946851"/>
            <a:ext cx="4693411" cy="118436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word.</a:t>
            </a:r>
          </a:p>
        </p:txBody>
      </p:sp>
      <p:sp>
        <p:nvSpPr>
          <p:cNvPr id="343" name="Shape 343"/>
          <p:cNvSpPr/>
          <p:nvPr/>
        </p:nvSpPr>
        <p:spPr>
          <a:xfrm>
            <a:off x="11128232" y="2830284"/>
            <a:ext cx="4693411" cy="174171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B00"/>
              </a:buClr>
              <a:buSzPct val="25000"/>
            </a:pPr>
            <a:r>
              <a:rPr lang="en" sz="36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data.</a:t>
            </a:r>
          </a:p>
        </p:txBody>
      </p:sp>
      <p:sp>
        <p:nvSpPr>
          <p:cNvPr id="344" name="Shape 344"/>
          <p:cNvSpPr/>
          <p:nvPr/>
        </p:nvSpPr>
        <p:spPr>
          <a:xfrm>
            <a:off x="135005" y="3143794"/>
            <a:ext cx="4693411" cy="174171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F900"/>
              </a:buClr>
              <a:buSzPct val="25000"/>
            </a:pPr>
            <a:r>
              <a:rPr lang="en" sz="360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code.</a:t>
            </a:r>
          </a:p>
        </p:txBody>
      </p:sp>
      <p:sp>
        <p:nvSpPr>
          <p:cNvPr id="345" name="Shape 345"/>
          <p:cNvSpPr/>
          <p:nvPr/>
        </p:nvSpPr>
        <p:spPr>
          <a:xfrm>
            <a:off x="10954044" y="4693469"/>
            <a:ext cx="4693411" cy="1590999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9300"/>
              </a:buClr>
              <a:buSzPct val="25000"/>
            </a:pPr>
            <a:r>
              <a:rPr lang="en-US" sz="360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3600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</a:t>
            </a:r>
            <a:r>
              <a:rPr lang="en-US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an</a:t>
            </a:r>
            <a:endParaRPr lang="en" sz="36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444674" y="6566263"/>
            <a:ext cx="3638603" cy="174171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40FF"/>
              </a:buClr>
              <a:buSzPct val="25000"/>
            </a:pP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to run the party() code</a:t>
            </a:r>
            <a:r>
              <a:rPr lang="en-US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it.</a:t>
            </a:r>
            <a:endParaRPr lang="en" sz="3600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7327363" y="2131214"/>
            <a:ext cx="4083599" cy="8928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11076166" y="6566264"/>
            <a:ext cx="4889790" cy="66127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FDFF"/>
              </a:buClr>
              <a:buSzPct val="25000"/>
            </a:pPr>
            <a:r>
              <a:rPr lang="en" sz="36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36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7327363" y="6896903"/>
            <a:ext cx="3748804" cy="48843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/>
          <p:cNvCxnSpPr>
            <a:endCxn id="345" idx="1"/>
          </p:cNvCxnSpPr>
          <p:nvPr/>
        </p:nvCxnSpPr>
        <p:spPr>
          <a:xfrm flipV="1">
            <a:off x="9083044" y="5488969"/>
            <a:ext cx="1871001" cy="6268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1277369" y="853442"/>
            <a:ext cx="5496004" cy="7438763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FDFF"/>
              </a:buClr>
              <a:buSzPct val="25000"/>
            </a:pPr>
            <a:r>
              <a:rPr lang="en" sz="41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41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41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41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>
              <a:buClr>
                <a:srgbClr val="FFFFFF"/>
              </a:buClr>
            </a:pPr>
            <a:endParaRPr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00F900"/>
              </a:buClr>
              <a:buSzPct val="25000"/>
            </a:pP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41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4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4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41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41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4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41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41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4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41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41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41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</a:pPr>
            <a:endParaRPr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9300"/>
              </a:buClr>
              <a:buSzPct val="25000"/>
            </a:pPr>
            <a:r>
              <a:rPr lang="en" sz="41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4100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41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</a:pPr>
            <a:endParaRPr sz="41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1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1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1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10532087" y="4664384"/>
            <a:ext cx="4241113" cy="274320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44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11786752" y="5021436"/>
            <a:ext cx="2437731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52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75" name="Shape 375"/>
          <p:cNvSpPr/>
          <p:nvPr/>
        </p:nvSpPr>
        <p:spPr>
          <a:xfrm>
            <a:off x="11026886" y="6118716"/>
            <a:ext cx="3197598" cy="870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4300">
                <a:latin typeface="Arial" charset="0"/>
                <a:ea typeface="Arial" charset="0"/>
                <a:cs typeface="Arial" charset="0"/>
                <a:sym typeface="Cabin"/>
              </a:rPr>
              <a:t> 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9194253" y="4450493"/>
            <a:ext cx="967561" cy="1476759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F900"/>
              </a:buClr>
              <a:buSzPct val="25000"/>
            </a:pPr>
            <a:r>
              <a:rPr lang="en-US" sz="41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41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10902283" y="5077384"/>
            <a:ext cx="680251" cy="623319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F900"/>
              </a:buClr>
              <a:buSzPct val="25000"/>
            </a:pPr>
            <a:r>
              <a:rPr lang="en-US" sz="41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41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10248085" y="1070939"/>
            <a:ext cx="5500427" cy="2299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4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3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4"/>
              </a:buClr>
              <a:buSzPct val="25000"/>
            </a:pPr>
            <a:r>
              <a:rPr lang="en-US" sz="7300" dirty="0" smtClean="0">
                <a:solidFill>
                  <a:srgbClr val="FFD966"/>
                </a:solidFill>
                <a:sym typeface="Cabin"/>
              </a:rPr>
              <a:t>Playing with </a:t>
            </a:r>
            <a:r>
              <a:rPr lang="en-US" sz="7300" dirty="0" err="1" smtClean="0">
                <a:solidFill>
                  <a:srgbClr val="FFD966"/>
                </a:solidFill>
                <a:sym typeface="Cabin"/>
              </a:rPr>
              <a:t>dir</a:t>
            </a:r>
            <a:r>
              <a:rPr lang="en-US" sz="7300" dirty="0" smtClean="0">
                <a:solidFill>
                  <a:srgbClr val="FFD966"/>
                </a:solidFill>
                <a:sym typeface="Cabin"/>
              </a:rPr>
              <a:t>() and type()</a:t>
            </a:r>
            <a:endParaRPr lang="en" sz="7300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400" name="Shape 400"/>
          <p:cNvSpPr txBox="1">
            <a:spLocks noGrp="1"/>
          </p:cNvSpPr>
          <p:nvPr>
            <p:ph idx="1"/>
          </p:nvPr>
        </p:nvSpPr>
        <p:spPr>
          <a:xfrm>
            <a:off x="804553" y="2508917"/>
            <a:ext cx="7783194" cy="5702398"/>
          </a:xfrm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 marL="812810" indent="-632186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The </a:t>
            </a:r>
            <a:r>
              <a:rPr lang="en" sz="3600" b="0" dirty="0" err="1">
                <a:solidFill>
                  <a:srgbClr val="DE6A10"/>
                </a:solidFill>
                <a:latin typeface="Arial"/>
                <a:cs typeface="Arial"/>
                <a:sym typeface="Cabin"/>
              </a:rPr>
              <a:t>dir</a:t>
            </a:r>
            <a:r>
              <a:rPr lang="en" sz="3600" b="0" dirty="0">
                <a:solidFill>
                  <a:srgbClr val="DE6A10"/>
                </a:solidFill>
                <a:latin typeface="Arial"/>
                <a:cs typeface="Arial"/>
                <a:sym typeface="Cabin"/>
              </a:rPr>
              <a:t>()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command lists capabilities</a:t>
            </a:r>
          </a:p>
          <a:p>
            <a:pPr marL="812810" indent="-632186">
              <a:spcBef>
                <a:spcPts val="3733"/>
              </a:spcBef>
              <a:buClr>
                <a:srgbClr val="00FD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00FDFF"/>
                </a:solidFill>
                <a:latin typeface="Arial"/>
                <a:cs typeface="Arial"/>
                <a:sym typeface="Cabin"/>
              </a:rPr>
              <a:t>Ignore the ones with underscores - these are used by Python itself</a:t>
            </a:r>
          </a:p>
          <a:p>
            <a:pPr marL="812810" indent="-632186">
              <a:spcBef>
                <a:spcPts val="3733"/>
              </a:spcBef>
              <a:buClr>
                <a:srgbClr val="00F900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00F900"/>
                </a:solidFill>
                <a:latin typeface="Arial"/>
                <a:cs typeface="Arial"/>
                <a:sym typeface="Cabin"/>
              </a:rPr>
              <a:t>The rest are real operations that the object can perform</a:t>
            </a:r>
          </a:p>
          <a:p>
            <a:pPr marL="812810" indent="-632186">
              <a:spcBef>
                <a:spcPts val="3733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8932605" y="2179833"/>
            <a:ext cx="6773995" cy="565680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= list()</a:t>
            </a:r>
          </a:p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</a:p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'__add__', '__class__', '__contains__',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delitem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delslice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</a:t>
            </a:r>
            <a:r>
              <a:rPr lang="is-IS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… </a:t>
            </a:r>
            <a:r>
              <a:rPr lang="en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setslice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</a:t>
            </a:r>
            <a:r>
              <a:rPr lang="en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'append', </a:t>
            </a:r>
            <a:r>
              <a:rPr lang="en-US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'clear', 'copy', </a:t>
            </a:r>
            <a:r>
              <a:rPr lang="en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'count</a:t>
            </a:r>
            <a:r>
              <a:rPr lang="en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', 'extend', 'index', 'insert', 'pop', 'remove', 'reverse', 'sort'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>
              <a:buClr>
                <a:srgbClr val="FFFFFF"/>
              </a:buClr>
            </a:pPr>
            <a:r>
              <a:rPr lang="en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lang="en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>
              <a:buClr>
                <a:schemeClr val="accent4"/>
              </a:buClr>
              <a:buSzPct val="25000"/>
            </a:pPr>
            <a:r>
              <a:rPr lang="en" sz="8200" b="1" dirty="0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736979" y="2284004"/>
            <a:ext cx="14957945" cy="599177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['__add__', '__class__', '__contains__',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'__format__',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getattribute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getnewargs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'__hash__',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'__le__',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'__mod__',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'__ne__', '__new__', '__reduce__',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reduce_ex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repr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rmod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rmul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setattr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subclasshook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'capitalize',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casefold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'center', 'count', 'encode',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'format',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format_map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'index',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isdecimal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isidentifier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isnumeric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isprintable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maketrans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lang="en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464919" y="870991"/>
            <a:ext cx="8152261" cy="6339732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3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>
              <a:buClr>
                <a:srgbClr val="FFFFFF"/>
              </a:buClr>
            </a:pPr>
            <a:endParaRPr sz="32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3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3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3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"So far",</a:t>
            </a:r>
            <a:r>
              <a:rPr lang="en" sz="3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32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endParaRPr sz="32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= </a:t>
            </a:r>
            <a:r>
              <a:rPr lang="en" sz="3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</a:pPr>
            <a:endParaRPr sz="32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F900"/>
              </a:buClr>
              <a:buSzPct val="25000"/>
            </a:pPr>
            <a:r>
              <a:rPr lang="en" sz="32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2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2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"Type", type(an)</a:t>
            </a:r>
            <a:r>
              <a:rPr lang="en-US" sz="32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3200" b="1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32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2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2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"Dir ", </a:t>
            </a:r>
            <a:r>
              <a:rPr lang="en" sz="32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sz="32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(an)</a:t>
            </a:r>
            <a:r>
              <a:rPr lang="en-US" sz="32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3200" b="1" dirty="0">
              <a:solidFill>
                <a:srgbClr val="FF4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8039847" y="4838253"/>
            <a:ext cx="8217741" cy="2682133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python party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Type &lt;class '__main__.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  <a:endParaRPr lang="en-US" sz="2800" b="1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  ['__class__', ...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'party', 'x']</a:t>
            </a:r>
          </a:p>
        </p:txBody>
      </p:sp>
      <p:sp>
        <p:nvSpPr>
          <p:cNvPr id="414" name="Shape 414"/>
          <p:cNvSpPr/>
          <p:nvPr/>
        </p:nvSpPr>
        <p:spPr>
          <a:xfrm>
            <a:off x="8931211" y="1606250"/>
            <a:ext cx="5245008" cy="1637211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B00"/>
              </a:buClr>
              <a:buSzPct val="25000"/>
            </a:pPr>
            <a:r>
              <a:rPr lang="en" sz="39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39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39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632240" y="972644"/>
            <a:ext cx="14993109" cy="1247721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36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1" y="1100667"/>
            <a:ext cx="12435926" cy="846667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206218" y="2169890"/>
            <a:ext cx="6798362" cy="5761063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800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41" y="922814"/>
            <a:ext cx="10249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9045" y="1101015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8705251" y="2300365"/>
            <a:ext cx="6798362" cy="5630588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10038" y="853850"/>
            <a:ext cx="13237515" cy="952372"/>
          </a:xfrm>
        </p:spPr>
        <p:txBody>
          <a:bodyPr/>
          <a:lstStyle/>
          <a:p>
            <a:r>
              <a:rPr lang="en-US" altLang="en-US" sz="50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10038" y="1998133"/>
            <a:ext cx="13237515" cy="595206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2000" dirty="0"/>
              <a:t>Snowman Cookie Cutter" by </a:t>
            </a:r>
            <a:r>
              <a:rPr lang="en-US" altLang="en-US" sz="2000" dirty="0" err="1"/>
              <a:t>Didriks</a:t>
            </a:r>
            <a:r>
              <a:rPr lang="en-US" altLang="en-US" sz="2000" dirty="0"/>
              <a:t> is licensed under CC BY</a:t>
            </a:r>
            <a:br>
              <a:rPr lang="en-US" altLang="en-US" sz="2000" dirty="0"/>
            </a:br>
            <a:r>
              <a:rPr lang="en-US" altLang="en-US" sz="2000" dirty="0">
                <a:hlinkClick r:id="rId2"/>
              </a:rPr>
              <a:t>https://www.flickr.com/photos/dinnerseries/23570475099</a:t>
            </a:r>
            <a:endParaRPr lang="en-US" altLang="en-US" sz="2000" dirty="0"/>
          </a:p>
          <a:p>
            <a:pPr algn="l">
              <a:buFontTx/>
              <a:buChar char="•"/>
            </a:pPr>
            <a:r>
              <a:rPr lang="en-US" altLang="en-US" sz="2000" dirty="0"/>
              <a:t>Photo from the television program </a:t>
            </a:r>
            <a:r>
              <a:rPr lang="en-US" altLang="en-US" sz="2000" i="1" dirty="0"/>
              <a:t>Lassie</a:t>
            </a:r>
            <a:r>
              <a:rPr lang="en-US" altLang="en-US" sz="2000" dirty="0"/>
              <a:t>. Lassie watches as Jeff (Tommy </a:t>
            </a:r>
            <a:r>
              <a:rPr lang="en-US" altLang="en-US" sz="2000" dirty="0" err="1"/>
              <a:t>Rettig</a:t>
            </a:r>
            <a:r>
              <a:rPr lang="en-US" altLang="en-US" sz="2000" dirty="0"/>
              <a:t>) works on his bike is Public Domain</a:t>
            </a:r>
            <a:br>
              <a:rPr lang="en-US" altLang="en-US" sz="2000" dirty="0"/>
            </a:br>
            <a:r>
              <a:rPr lang="en-US" altLang="en-US" sz="2000" dirty="0">
                <a:hlinkClick r:id="rId3"/>
              </a:rPr>
              <a:t>https://en.wikipedia.org/wiki/Lassie#/media/File:Lassie_and_Tommy_Rettig_1956.JPG</a:t>
            </a:r>
            <a:endParaRPr lang="en-US" altLang="en-US" sz="2000" dirty="0"/>
          </a:p>
          <a:p>
            <a:pPr algn="l"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693</Words>
  <Application>Microsoft Macintosh PowerPoint</Application>
  <PresentationFormat>Custom</PresentationFormat>
  <Paragraphs>83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Cabin</vt:lpstr>
      <vt:lpstr>Courier New</vt:lpstr>
      <vt:lpstr>Georgia</vt:lpstr>
      <vt:lpstr>Gill Sans</vt:lpstr>
      <vt:lpstr>Gill Sans SemiBold</vt:lpstr>
      <vt:lpstr>Lucida Grande</vt:lpstr>
      <vt:lpstr>Merriweather Sans</vt:lpstr>
      <vt:lpstr>ヒラギノ角ゴ ProN W3</vt:lpstr>
      <vt:lpstr>Arial</vt:lpstr>
      <vt:lpstr>Title &amp; Subtitle</vt:lpstr>
      <vt:lpstr>071215_powerpoint_template_b</vt:lpstr>
      <vt:lpstr>A Sample Class</vt:lpstr>
      <vt:lpstr>PowerPoint Presentation</vt:lpstr>
      <vt:lpstr>PowerPoint Presentation</vt:lpstr>
      <vt:lpstr>Playing with dir() and type()</vt:lpstr>
      <vt:lpstr>Try dir() with a String</vt:lpstr>
      <vt:lpstr>PowerPoint Presentation</vt:lpstr>
      <vt:lpstr>Object Lifecycle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Microsoft Office User</cp:lastModifiedBy>
  <cp:revision>59</cp:revision>
  <dcterms:modified xsi:type="dcterms:W3CDTF">2016-12-07T17:19:54Z</dcterms:modified>
</cp:coreProperties>
</file>