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  <p:sldMasterId id="2147483690" r:id="rId2"/>
  </p:sldMasterIdLst>
  <p:notesMasterIdLst>
    <p:notesMasterId r:id="rId44"/>
  </p:notesMasterIdLst>
  <p:sldIdLst>
    <p:sldId id="256" r:id="rId3"/>
    <p:sldId id="257" r:id="rId4"/>
    <p:sldId id="258" r:id="rId5"/>
    <p:sldId id="259" r:id="rId6"/>
    <p:sldId id="260" r:id="rId7"/>
    <p:sldId id="302" r:id="rId8"/>
    <p:sldId id="262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308" r:id="rId19"/>
    <p:sldId id="275" r:id="rId20"/>
    <p:sldId id="276" r:id="rId21"/>
    <p:sldId id="305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3" r:id="rId34"/>
    <p:sldId id="294" r:id="rId35"/>
    <p:sldId id="295" r:id="rId36"/>
    <p:sldId id="296" r:id="rId37"/>
    <p:sldId id="306" r:id="rId38"/>
    <p:sldId id="307" r:id="rId39"/>
    <p:sldId id="299" r:id="rId40"/>
    <p:sldId id="300" r:id="rId41"/>
    <p:sldId id="301" r:id="rId42"/>
    <p:sldId id="304" r:id="rId43"/>
  </p:sldIdLst>
  <p:sldSz cx="16257588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FA00"/>
    <a:srgbClr val="FF9300"/>
    <a:srgbClr val="FF40FF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30"/>
    <p:restoredTop sz="93728"/>
  </p:normalViewPr>
  <p:slideViewPr>
    <p:cSldViewPr snapToGrid="0" snapToObjects="1">
      <p:cViewPr>
        <p:scale>
          <a:sx n="94" d="100"/>
          <a:sy n="94" d="100"/>
        </p:scale>
        <p:origin x="800" y="448"/>
      </p:cViewPr>
      <p:guideLst>
        <p:guide orient="horz" pos="2880"/>
        <p:guide pos="51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notesMaster" Target="notesMasters/notesMaster1.xml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346740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281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2562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3843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5124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6405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7686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68967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0248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the acknowledgement page(s)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6179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282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7254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2987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621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3102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5400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49731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3379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90123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0493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9225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03502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0248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3929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33932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06659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42792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1330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3456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41233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68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63304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16990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6" name="Shape 4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2537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0797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32389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5032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49267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25717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75702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74288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5" name="Shape 5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Merriweather Sans"/>
              <a:buNone/>
            </a:pPr>
            <a:endParaRPr sz="3000" b="0" i="0" u="none" strike="noStrike" cap="none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  <p:extLst>
      <p:ext uri="{BB962C8B-B14F-4D97-AF65-F5344CB8AC3E}">
        <p14:creationId xmlns:p14="http://schemas.microsoft.com/office/powerpoint/2010/main" val="1675268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0049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9558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7037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801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6669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6705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813" y="1536701"/>
            <a:ext cx="13933261" cy="3086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813" y="4711700"/>
            <a:ext cx="13933261" cy="1054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t" anchorCtr="0"/>
          <a:lstStyle>
            <a:lvl1pPr marL="342904" lvl="0" indent="-342904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9" lvl="1" indent="-285753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15" lvl="2" indent="-228604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21" lvl="3" indent="-228604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27" lvl="4" indent="-22860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318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0" y="1277099"/>
            <a:ext cx="14631829" cy="1226172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2" y="888973"/>
            <a:ext cx="5348634" cy="1238388"/>
          </a:xfrm>
          <a:prstGeom prst="rect">
            <a:avLst/>
          </a:prstGeom>
        </p:spPr>
        <p:txBody>
          <a:bodyPr lIns="162562" tIns="81281" rIns="162562" bIns="81281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265" y="888975"/>
            <a:ext cx="9088443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82" y="2127365"/>
            <a:ext cx="5348634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810" indent="0">
              <a:buNone/>
              <a:defRPr sz="2100"/>
            </a:lvl2pPr>
            <a:lvl3pPr marL="1625620" indent="0">
              <a:buNone/>
              <a:defRPr sz="1800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601" y="6400800"/>
            <a:ext cx="9754553" cy="755652"/>
          </a:xfrm>
          <a:prstGeom prst="rect">
            <a:avLst/>
          </a:prstGeom>
        </p:spPr>
        <p:txBody>
          <a:bodyPr lIns="162562" tIns="81281" rIns="162562" bIns="81281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601" y="817033"/>
            <a:ext cx="9754553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810" indent="0">
              <a:buNone/>
              <a:defRPr sz="5000"/>
            </a:lvl2pPr>
            <a:lvl3pPr marL="1625620" indent="0">
              <a:buNone/>
              <a:defRPr sz="4300"/>
            </a:lvl3pPr>
            <a:lvl4pPr marL="2438430" indent="0">
              <a:buNone/>
              <a:defRPr sz="3600"/>
            </a:lvl4pPr>
            <a:lvl5pPr marL="3251241" indent="0">
              <a:buNone/>
              <a:defRPr sz="3600"/>
            </a:lvl5pPr>
            <a:lvl6pPr marL="4064051" indent="0">
              <a:buNone/>
              <a:defRPr sz="3600"/>
            </a:lvl6pPr>
            <a:lvl7pPr marL="4876861" indent="0">
              <a:buNone/>
              <a:defRPr sz="3600"/>
            </a:lvl7pPr>
            <a:lvl8pPr marL="5689671" indent="0">
              <a:buNone/>
              <a:defRPr sz="3600"/>
            </a:lvl8pPr>
            <a:lvl9pPr marL="6502481" indent="0">
              <a:buNone/>
              <a:defRPr sz="36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601" y="7156451"/>
            <a:ext cx="9754553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810" indent="0">
              <a:buNone/>
              <a:defRPr sz="2100"/>
            </a:lvl2pPr>
            <a:lvl3pPr marL="1625620" indent="0">
              <a:buNone/>
              <a:defRPr sz="1800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812" y="762001"/>
            <a:ext cx="13933361" cy="17779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1211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812" y="762001"/>
            <a:ext cx="13933361" cy="17779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812" y="2603501"/>
            <a:ext cx="13933361" cy="5702398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t" anchorCtr="0"/>
          <a:lstStyle>
            <a:lvl1pPr marL="711209" lvl="0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5700"/>
            </a:lvl1pPr>
            <a:lvl2pPr marL="1003312" lvl="1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17" lvl="2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21" lvl="3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24" lvl="4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30" lvl="5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36" lvl="6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41" lvl="7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47" lvl="8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314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812" y="762001"/>
            <a:ext cx="13933361" cy="17779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121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00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731" y="889217"/>
            <a:ext cx="15176126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62" tIns="81281" rIns="162562" bIns="81281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263" y="5181600"/>
            <a:ext cx="13393495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4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240" y="905084"/>
            <a:ext cx="14993109" cy="1247721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80" y="2475702"/>
            <a:ext cx="14631829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745" y="1366549"/>
            <a:ext cx="15401926" cy="1816100"/>
          </a:xfrm>
          <a:prstGeom prst="rect">
            <a:avLst/>
          </a:prstGeom>
        </p:spPr>
        <p:txBody>
          <a:bodyPr lIns="162562" tIns="81281" rIns="162562" bIns="81281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37" y="4919579"/>
            <a:ext cx="1381895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359" y="885296"/>
            <a:ext cx="14631829" cy="1248306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79" y="2133602"/>
            <a:ext cx="7180435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4274" y="2133602"/>
            <a:ext cx="7180435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0" y="820646"/>
            <a:ext cx="14631829" cy="1226172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79" y="2046818"/>
            <a:ext cx="7183258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810" indent="0">
              <a:buNone/>
              <a:defRPr sz="3600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00" b="1"/>
            </a:lvl4pPr>
            <a:lvl5pPr marL="3251241" indent="0">
              <a:buNone/>
              <a:defRPr sz="2800" b="1"/>
            </a:lvl5pPr>
            <a:lvl6pPr marL="4064051" indent="0">
              <a:buNone/>
              <a:defRPr sz="2800" b="1"/>
            </a:lvl6pPr>
            <a:lvl7pPr marL="4876861" indent="0">
              <a:buNone/>
              <a:defRPr sz="2800" b="1"/>
            </a:lvl7pPr>
            <a:lvl8pPr marL="5689671" indent="0">
              <a:buNone/>
              <a:defRPr sz="2800" b="1"/>
            </a:lvl8pPr>
            <a:lvl9pPr marL="6502481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79" y="3232187"/>
            <a:ext cx="718325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631" y="2046818"/>
            <a:ext cx="7186080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810" indent="0">
              <a:buNone/>
              <a:defRPr sz="3600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00" b="1"/>
            </a:lvl4pPr>
            <a:lvl5pPr marL="3251241" indent="0">
              <a:buNone/>
              <a:defRPr sz="2800" b="1"/>
            </a:lvl5pPr>
            <a:lvl6pPr marL="4064051" indent="0">
              <a:buNone/>
              <a:defRPr sz="2800" b="1"/>
            </a:lvl6pPr>
            <a:lvl7pPr marL="4876861" indent="0">
              <a:buNone/>
              <a:defRPr sz="2800" b="1"/>
            </a:lvl7pPr>
            <a:lvl8pPr marL="5689671" indent="0">
              <a:buNone/>
              <a:defRPr sz="2800" b="1"/>
            </a:lvl8pPr>
            <a:lvl9pPr marL="6502481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630" y="3232187"/>
            <a:ext cx="7186080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theme" Target="../theme/theme2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813" y="1536701"/>
            <a:ext cx="13933261" cy="3086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813" y="4711700"/>
            <a:ext cx="13933261" cy="1054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7588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lIns="162562" tIns="81281" rIns="162562" bIns="81281"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7"/>
            <a:ext cx="16257588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lIns="162562" tIns="81281" rIns="162562" bIns="81281"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  <p:extLst>
      <p:ext uri="{BB962C8B-B14F-4D97-AF65-F5344CB8AC3E}">
        <p14:creationId xmlns:p14="http://schemas.microsoft.com/office/powerpoint/2010/main" val="8008688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Top_Bar_Background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80" y="2133602"/>
            <a:ext cx="14631829" cy="6034617"/>
          </a:xfrm>
          <a:prstGeom prst="rect">
            <a:avLst/>
          </a:prstGeom>
        </p:spPr>
        <p:txBody>
          <a:bodyPr vert="horz" lIns="162562" tIns="81281" rIns="162562" bIns="8128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60716" y="114157"/>
            <a:ext cx="126669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>
                <a:solidFill>
                  <a:srgbClr val="FFFFFF"/>
                </a:solidFill>
                <a:latin typeface="Lucida Grande"/>
                <a:cs typeface="Lucida Grande"/>
              </a:rPr>
              <a:t>Objects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 smtClean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812810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810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817" indent="-508006" algn="l" defTabSz="812810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2025" indent="-406405" algn="l" defTabSz="812810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836" indent="-406405" algn="l" defTabSz="812810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646" indent="-406405" algn="l" defTabSz="812810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45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flickr.com/photos/dinnerseries/23570475099" TargetMode="External"/><Relationship Id="rId3" Type="http://schemas.openxmlformats.org/officeDocument/2006/relationships/hyperlink" Target="https://en.wikipedia.org/wiki/Lassie#/media/File:Lassie_and_Tommy_Rettig_1956.JP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b" anchorCtr="0">
            <a:noAutofit/>
          </a:bodyPr>
          <a:lstStyle/>
          <a:p>
            <a:pPr>
              <a:spcBef>
                <a:spcPts val="0"/>
              </a:spcBef>
              <a:buClr>
                <a:schemeClr val="accent3"/>
              </a:buClr>
              <a:buSzPct val="25000"/>
            </a:pPr>
            <a:r>
              <a:rPr lang="en" sz="84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Objects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t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FFB00"/>
              </a:buClr>
              <a:buSzPct val="25000"/>
            </a:pPr>
            <a:r>
              <a:rPr lang="en" sz="360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Charles Severance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14407" y="6559136"/>
            <a:ext cx="15349076" cy="1417721"/>
            <a:chOff x="212560" y="3293268"/>
            <a:chExt cx="14572387" cy="1346112"/>
          </a:xfrm>
        </p:grpSpPr>
        <p:sp>
          <p:nvSpPr>
            <p:cNvPr id="10" name="Shape 206"/>
            <p:cNvSpPr txBox="1"/>
            <p:nvPr/>
          </p:nvSpPr>
          <p:spPr>
            <a:xfrm>
              <a:off x="2676260" y="3612268"/>
              <a:ext cx="9985799" cy="1016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FF00"/>
                </a:buClr>
                <a:buSzPct val="25000"/>
              </a:pPr>
              <a:r>
                <a:rPr lang="en-US" sz="3200" dirty="0">
                  <a:solidFill>
                    <a:srgbClr val="FFFF00"/>
                  </a:solidFill>
                  <a:latin typeface="Arial Regular" charset="0"/>
                  <a:ea typeface="Arial Regular" charset="0"/>
                  <a:cs typeface="Arial Regular" charset="0"/>
                  <a:sym typeface="Cabin"/>
                </a:rPr>
                <a:t>Python for Everybody</a:t>
              </a:r>
            </a:p>
            <a:p>
              <a:pPr algn="ctr">
                <a:buClr>
                  <a:srgbClr val="FFFF00"/>
                </a:buClr>
                <a:buSzPct val="25000"/>
              </a:pPr>
              <a:r>
                <a:rPr lang="en-US" sz="3200" dirty="0">
                  <a:solidFill>
                    <a:srgbClr val="FFFF00"/>
                  </a:solidFill>
                  <a:latin typeface="Arial Regular" charset="0"/>
                  <a:ea typeface="Arial Regular" charset="0"/>
                  <a:cs typeface="Arial Regular" charset="0"/>
                  <a:sym typeface="Cabin"/>
                </a:rPr>
                <a:t>www.py4e.com</a:t>
              </a:r>
            </a:p>
          </p:txBody>
        </p:sp>
        <p:pic>
          <p:nvPicPr>
            <p:cNvPr id="11" name="Shape 20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816447" y="3971043"/>
              <a:ext cx="1968500" cy="6683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Shape 20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12560" y="3293268"/>
              <a:ext cx="1346100" cy="13461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8933" y="731518"/>
            <a:ext cx="9803091" cy="667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/>
          <p:nvPr/>
        </p:nvSpPr>
        <p:spPr>
          <a:xfrm>
            <a:off x="5295763" y="2560312"/>
            <a:ext cx="2706929" cy="108853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43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32" name="Shape 232"/>
          <p:cNvSpPr/>
          <p:nvPr/>
        </p:nvSpPr>
        <p:spPr>
          <a:xfrm>
            <a:off x="270961" y="1271451"/>
            <a:ext cx="2429035" cy="1088532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4600"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33" name="Shape 233"/>
          <p:cNvSpPr/>
          <p:nvPr/>
        </p:nvSpPr>
        <p:spPr>
          <a:xfrm>
            <a:off x="13431864" y="6958148"/>
            <a:ext cx="2429035" cy="1088532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4600"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34" name="Shape 234"/>
          <p:cNvSpPr/>
          <p:nvPr/>
        </p:nvSpPr>
        <p:spPr>
          <a:xfrm>
            <a:off x="4783179" y="4728756"/>
            <a:ext cx="2706929" cy="108853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43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35" name="Shape 235"/>
          <p:cNvSpPr/>
          <p:nvPr/>
        </p:nvSpPr>
        <p:spPr>
          <a:xfrm>
            <a:off x="9710283" y="3709112"/>
            <a:ext cx="2846676" cy="108853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43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36" name="Shape 236"/>
          <p:cNvSpPr/>
          <p:nvPr/>
        </p:nvSpPr>
        <p:spPr>
          <a:xfrm>
            <a:off x="9067461" y="1637201"/>
            <a:ext cx="2774136" cy="108853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43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cxnSp>
        <p:nvCxnSpPr>
          <p:cNvPr id="237" name="Shape 237"/>
          <p:cNvCxnSpPr/>
          <p:nvPr/>
        </p:nvCxnSpPr>
        <p:spPr>
          <a:xfrm flipH="1">
            <a:off x="8030560" y="2060619"/>
            <a:ext cx="1128644" cy="1030932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38" name="Shape 238"/>
          <p:cNvCxnSpPr/>
          <p:nvPr/>
        </p:nvCxnSpPr>
        <p:spPr>
          <a:xfrm rot="10800000" flipH="1">
            <a:off x="7976139" y="2730157"/>
            <a:ext cx="1488145" cy="669865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39" name="Shape 239"/>
          <p:cNvCxnSpPr/>
          <p:nvPr/>
        </p:nvCxnSpPr>
        <p:spPr>
          <a:xfrm rot="10800000" flipH="1">
            <a:off x="6525933" y="3674681"/>
            <a:ext cx="76272" cy="10304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0" name="Shape 240"/>
          <p:cNvCxnSpPr/>
          <p:nvPr/>
        </p:nvCxnSpPr>
        <p:spPr>
          <a:xfrm rot="10800000">
            <a:off x="7899648" y="3589078"/>
            <a:ext cx="1889251" cy="549333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1" name="Shape 241"/>
          <p:cNvCxnSpPr/>
          <p:nvPr/>
        </p:nvCxnSpPr>
        <p:spPr>
          <a:xfrm flipH="1">
            <a:off x="6812300" y="3709116"/>
            <a:ext cx="400571" cy="927465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2" name="Shape 242"/>
          <p:cNvCxnSpPr/>
          <p:nvPr/>
        </p:nvCxnSpPr>
        <p:spPr>
          <a:xfrm rot="10800000">
            <a:off x="3014694" y="1923389"/>
            <a:ext cx="2404502" cy="806932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3" name="Shape 243"/>
          <p:cNvCxnSpPr/>
          <p:nvPr/>
        </p:nvCxnSpPr>
        <p:spPr>
          <a:xfrm rot="10800000">
            <a:off x="11124731" y="4996913"/>
            <a:ext cx="2098872" cy="2249598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44" name="Shape 244"/>
          <p:cNvSpPr/>
          <p:nvPr/>
        </p:nvSpPr>
        <p:spPr>
          <a:xfrm>
            <a:off x="415643" y="5921828"/>
            <a:ext cx="3212579" cy="1741865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41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are bits of code and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8933" y="731518"/>
            <a:ext cx="9803091" cy="667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/>
          <p:nvPr/>
        </p:nvSpPr>
        <p:spPr>
          <a:xfrm>
            <a:off x="5295763" y="2560312"/>
            <a:ext cx="2706929" cy="108853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43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51" name="Shape 251"/>
          <p:cNvSpPr/>
          <p:nvPr/>
        </p:nvSpPr>
        <p:spPr>
          <a:xfrm>
            <a:off x="270961" y="1271451"/>
            <a:ext cx="2429035" cy="1088532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4600"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52" name="Shape 252"/>
          <p:cNvSpPr/>
          <p:nvPr/>
        </p:nvSpPr>
        <p:spPr>
          <a:xfrm>
            <a:off x="13431864" y="6958148"/>
            <a:ext cx="2429035" cy="1088532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4600"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53" name="Shape 253"/>
          <p:cNvSpPr/>
          <p:nvPr/>
        </p:nvSpPr>
        <p:spPr>
          <a:xfrm>
            <a:off x="4783179" y="4728756"/>
            <a:ext cx="2706929" cy="108853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43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54" name="Shape 254"/>
          <p:cNvSpPr/>
          <p:nvPr/>
        </p:nvSpPr>
        <p:spPr>
          <a:xfrm>
            <a:off x="9710283" y="3709112"/>
            <a:ext cx="2846676" cy="108853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43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55" name="Shape 255"/>
          <p:cNvSpPr/>
          <p:nvPr/>
        </p:nvSpPr>
        <p:spPr>
          <a:xfrm>
            <a:off x="9067461" y="1637201"/>
            <a:ext cx="2774136" cy="108853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43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cxnSp>
        <p:nvCxnSpPr>
          <p:cNvPr id="256" name="Shape 256"/>
          <p:cNvCxnSpPr/>
          <p:nvPr/>
        </p:nvCxnSpPr>
        <p:spPr>
          <a:xfrm flipH="1">
            <a:off x="8030560" y="2060619"/>
            <a:ext cx="1128644" cy="1030932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7" name="Shape 257"/>
          <p:cNvCxnSpPr/>
          <p:nvPr/>
        </p:nvCxnSpPr>
        <p:spPr>
          <a:xfrm rot="10800000" flipH="1">
            <a:off x="7976139" y="2730157"/>
            <a:ext cx="1488145" cy="669865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8" name="Shape 258"/>
          <p:cNvCxnSpPr/>
          <p:nvPr/>
        </p:nvCxnSpPr>
        <p:spPr>
          <a:xfrm rot="10800000" flipH="1">
            <a:off x="6525933" y="3674681"/>
            <a:ext cx="76272" cy="10304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9" name="Shape 259"/>
          <p:cNvCxnSpPr/>
          <p:nvPr/>
        </p:nvCxnSpPr>
        <p:spPr>
          <a:xfrm rot="10800000">
            <a:off x="7899648" y="3589078"/>
            <a:ext cx="1889251" cy="549333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0" name="Shape 260"/>
          <p:cNvCxnSpPr/>
          <p:nvPr/>
        </p:nvCxnSpPr>
        <p:spPr>
          <a:xfrm flipH="1">
            <a:off x="6812300" y="3709116"/>
            <a:ext cx="400571" cy="927465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1" name="Shape 261"/>
          <p:cNvCxnSpPr/>
          <p:nvPr/>
        </p:nvCxnSpPr>
        <p:spPr>
          <a:xfrm rot="10800000">
            <a:off x="3014694" y="1923389"/>
            <a:ext cx="2404502" cy="806932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2" name="Shape 262"/>
          <p:cNvCxnSpPr/>
          <p:nvPr/>
        </p:nvCxnSpPr>
        <p:spPr>
          <a:xfrm rot="10800000">
            <a:off x="11124731" y="4996913"/>
            <a:ext cx="2098872" cy="2249598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63" name="Shape 263"/>
          <p:cNvSpPr/>
          <p:nvPr/>
        </p:nvSpPr>
        <p:spPr>
          <a:xfrm>
            <a:off x="-62539" y="731517"/>
            <a:ext cx="8911584" cy="8699604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</a:pPr>
            <a:endParaRPr sz="41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12064425" y="731518"/>
            <a:ext cx="4350216" cy="2621016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</a:pPr>
            <a:endParaRPr sz="41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8849045" y="3335377"/>
            <a:ext cx="7687186" cy="5933605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</a:pPr>
            <a:endParaRPr sz="41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8849044" y="731517"/>
            <a:ext cx="3215381" cy="714347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</a:pPr>
            <a:endParaRPr sz="41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96297" y="5625737"/>
            <a:ext cx="4045195" cy="2856533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hide detail - they allow us to ignore the detail of the “rest of the program”.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Shape 2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8933" y="731518"/>
            <a:ext cx="9803091" cy="667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/>
          <p:nvPr/>
        </p:nvSpPr>
        <p:spPr>
          <a:xfrm>
            <a:off x="5295763" y="2560312"/>
            <a:ext cx="2706929" cy="108853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43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74" name="Shape 274"/>
          <p:cNvSpPr/>
          <p:nvPr/>
        </p:nvSpPr>
        <p:spPr>
          <a:xfrm>
            <a:off x="270961" y="1271451"/>
            <a:ext cx="2429035" cy="1088532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4600"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75" name="Shape 275"/>
          <p:cNvSpPr/>
          <p:nvPr/>
        </p:nvSpPr>
        <p:spPr>
          <a:xfrm>
            <a:off x="13431864" y="6958148"/>
            <a:ext cx="2429035" cy="1088532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4600"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76" name="Shape 276"/>
          <p:cNvSpPr/>
          <p:nvPr/>
        </p:nvSpPr>
        <p:spPr>
          <a:xfrm>
            <a:off x="4783179" y="4728756"/>
            <a:ext cx="2706929" cy="108853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43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77" name="Shape 277"/>
          <p:cNvSpPr/>
          <p:nvPr/>
        </p:nvSpPr>
        <p:spPr>
          <a:xfrm>
            <a:off x="9710283" y="3709112"/>
            <a:ext cx="2846676" cy="108853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43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78" name="Shape 278"/>
          <p:cNvSpPr/>
          <p:nvPr/>
        </p:nvSpPr>
        <p:spPr>
          <a:xfrm>
            <a:off x="9067461" y="1637201"/>
            <a:ext cx="2774136" cy="108853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43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8030560" y="2060619"/>
            <a:ext cx="1128644" cy="1030932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0" name="Shape 280"/>
          <p:cNvCxnSpPr/>
          <p:nvPr/>
        </p:nvCxnSpPr>
        <p:spPr>
          <a:xfrm rot="10800000" flipH="1">
            <a:off x="7976139" y="2730157"/>
            <a:ext cx="1488145" cy="669865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1" name="Shape 281"/>
          <p:cNvCxnSpPr/>
          <p:nvPr/>
        </p:nvCxnSpPr>
        <p:spPr>
          <a:xfrm rot="10800000" flipH="1">
            <a:off x="6525933" y="3674681"/>
            <a:ext cx="76272" cy="10304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2" name="Shape 282"/>
          <p:cNvCxnSpPr/>
          <p:nvPr/>
        </p:nvCxnSpPr>
        <p:spPr>
          <a:xfrm rot="10800000">
            <a:off x="7899648" y="3589078"/>
            <a:ext cx="1889251" cy="549333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3" name="Shape 283"/>
          <p:cNvCxnSpPr/>
          <p:nvPr/>
        </p:nvCxnSpPr>
        <p:spPr>
          <a:xfrm flipH="1">
            <a:off x="6812300" y="3709116"/>
            <a:ext cx="400571" cy="927465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4" name="Shape 284"/>
          <p:cNvCxnSpPr/>
          <p:nvPr/>
        </p:nvCxnSpPr>
        <p:spPr>
          <a:xfrm rot="10800000">
            <a:off x="3014694" y="1923389"/>
            <a:ext cx="2404502" cy="806932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5" name="Shape 285"/>
          <p:cNvCxnSpPr/>
          <p:nvPr/>
        </p:nvCxnSpPr>
        <p:spPr>
          <a:xfrm rot="10800000">
            <a:off x="11124731" y="4996913"/>
            <a:ext cx="2098872" cy="2249598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86" name="Shape 286"/>
          <p:cNvSpPr/>
          <p:nvPr/>
        </p:nvSpPr>
        <p:spPr>
          <a:xfrm>
            <a:off x="8719100" y="1097281"/>
            <a:ext cx="3493673" cy="2255465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</a:pPr>
            <a:endParaRPr sz="41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96297" y="5347061"/>
            <a:ext cx="4140529" cy="3043662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hide detail - they allow the “rest of the program” to ignore the detail about “us”.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accent3"/>
              </a:buClr>
              <a:buSzPct val="25000"/>
            </a:pPr>
            <a:r>
              <a:rPr lang="en" sz="8400">
                <a:solidFill>
                  <a:srgbClr val="FFD966"/>
                </a:solidFill>
                <a:sym typeface="Cabin"/>
              </a:rPr>
              <a:t>Definitions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idx="1"/>
          </p:nvPr>
        </p:nvSpPr>
        <p:spPr>
          <a:xfrm>
            <a:off x="812880" y="1370820"/>
            <a:ext cx="14631829" cy="5902068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marL="812810" indent="-666053">
              <a:spcBef>
                <a:spcPts val="0"/>
              </a:spcBef>
              <a:buSzPct val="100000"/>
              <a:buFont typeface="Cabin"/>
            </a:pPr>
            <a:r>
              <a:rPr lang="en" sz="4100" b="0" dirty="0">
                <a:solidFill>
                  <a:srgbClr val="FF9300"/>
                </a:solidFill>
                <a:latin typeface="Arial"/>
                <a:cs typeface="Arial"/>
                <a:sym typeface="Cabin"/>
              </a:rPr>
              <a:t>Class</a:t>
            </a: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 - a template</a:t>
            </a:r>
          </a:p>
          <a:p>
            <a:pPr marL="812810" indent="-666053">
              <a:spcBef>
                <a:spcPts val="2489"/>
              </a:spcBef>
              <a:buSzPct val="100000"/>
              <a:buFont typeface="Cabin"/>
            </a:pPr>
            <a:r>
              <a:rPr lang="en" sz="4100" b="0" dirty="0">
                <a:solidFill>
                  <a:srgbClr val="FF9300"/>
                </a:solidFill>
                <a:latin typeface="Arial"/>
                <a:cs typeface="Arial"/>
                <a:sym typeface="Cabin"/>
              </a:rPr>
              <a:t>Method or Message </a:t>
            </a: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- A defined capability of a class </a:t>
            </a:r>
            <a:endParaRPr lang="en-US" sz="4100" b="0" dirty="0">
              <a:solidFill>
                <a:srgbClr val="FFFFFF"/>
              </a:solidFill>
              <a:latin typeface="Arial"/>
              <a:cs typeface="Arial"/>
              <a:sym typeface="Cabin"/>
            </a:endParaRPr>
          </a:p>
          <a:p>
            <a:pPr marL="812810" indent="-666053">
              <a:spcBef>
                <a:spcPts val="2489"/>
              </a:spcBef>
              <a:buSzPct val="100000"/>
              <a:buFont typeface="Cabin"/>
            </a:pPr>
            <a:r>
              <a:rPr lang="en" sz="4100" b="0" dirty="0">
                <a:solidFill>
                  <a:srgbClr val="FF9300"/>
                </a:solidFill>
                <a:latin typeface="Arial"/>
                <a:cs typeface="Arial"/>
                <a:sym typeface="Cabin"/>
              </a:rPr>
              <a:t>Field or attribute</a:t>
            </a: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- A bit of data in a class</a:t>
            </a:r>
          </a:p>
          <a:p>
            <a:pPr marL="812810" indent="-666053">
              <a:spcBef>
                <a:spcPts val="2489"/>
              </a:spcBef>
              <a:buSzPct val="100000"/>
              <a:buFont typeface="Cabin"/>
            </a:pPr>
            <a:r>
              <a:rPr lang="en" sz="4100" b="0" dirty="0">
                <a:solidFill>
                  <a:srgbClr val="FF9300"/>
                </a:solidFill>
                <a:latin typeface="Arial"/>
                <a:cs typeface="Arial"/>
                <a:sym typeface="Cabin"/>
              </a:rPr>
              <a:t>Object or Instance</a:t>
            </a: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 - A particular instance of a class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4151" y="1185333"/>
            <a:ext cx="2664438" cy="1775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1155813" y="762001"/>
            <a:ext cx="11041080" cy="1777900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8400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8400">
                <a:solidFill>
                  <a:srgbClr val="FF9300"/>
                </a:solidFill>
                <a:sym typeface="Cabin"/>
              </a:rPr>
              <a:t>Class</a:t>
            </a:r>
          </a:p>
        </p:txBody>
      </p:sp>
      <p:sp>
        <p:nvSpPr>
          <p:cNvPr id="300" name="Shape 300"/>
          <p:cNvSpPr/>
          <p:nvPr/>
        </p:nvSpPr>
        <p:spPr>
          <a:xfrm>
            <a:off x="1296260" y="8417927"/>
            <a:ext cx="14000834" cy="627200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41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41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41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41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41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1296260" y="2794671"/>
            <a:ext cx="14099585" cy="4797797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Defines the abstract characteristics of a thing (object), including the thing's characteristics (its attributes, </a:t>
            </a:r>
            <a:r>
              <a:rPr lang="en" sz="3600" dirty="0">
                <a:solidFill>
                  <a:srgbClr val="1DFF6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fields</a:t>
            </a: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" sz="3600" dirty="0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properties</a:t>
            </a: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and the thing's behaviors (the things it can do, or </a:t>
            </a:r>
            <a:r>
              <a:rPr lang="en" sz="3600" dirty="0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methods</a:t>
            </a: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operations or features). One might say that a </a:t>
            </a:r>
            <a:r>
              <a:rPr lang="en" sz="36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</a:t>
            </a:r>
            <a:r>
              <a:rPr lang="en" sz="36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blueprint</a:t>
            </a: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factory that describes the nature of something. For example, the </a:t>
            </a:r>
            <a:r>
              <a:rPr lang="en" sz="36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Dog would consist of traits shared by all dogs, such as breed and fur color (characteristics), and the ability to bark and sit (behaviors).</a:t>
            </a: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4151" y="1185333"/>
            <a:ext cx="2664438" cy="1775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1155813" y="762001"/>
            <a:ext cx="11029168" cy="1777900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8400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8400">
                <a:solidFill>
                  <a:srgbClr val="FF40FF"/>
                </a:solidFill>
                <a:sym typeface="Cabin"/>
              </a:rPr>
              <a:t>Instance</a:t>
            </a:r>
          </a:p>
        </p:txBody>
      </p:sp>
      <p:sp>
        <p:nvSpPr>
          <p:cNvPr id="317" name="Shape 317"/>
          <p:cNvSpPr/>
          <p:nvPr/>
        </p:nvSpPr>
        <p:spPr>
          <a:xfrm>
            <a:off x="668154" y="8401509"/>
            <a:ext cx="15131078" cy="627200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41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41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41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41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41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1296262" y="3330090"/>
            <a:ext cx="14099585" cy="3615934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41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can have an </a:t>
            </a:r>
            <a:r>
              <a:rPr lang="en" sz="41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</a:t>
            </a:r>
            <a:r>
              <a:rPr lang="en" sz="41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a class or a particular object. The </a:t>
            </a:r>
            <a:r>
              <a:rPr lang="en" sz="41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</a:t>
            </a:r>
            <a:r>
              <a:rPr lang="en" sz="41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the actual object created at runtime. In programmer jargon, the Lassie object is an </a:t>
            </a:r>
            <a:r>
              <a:rPr lang="en" sz="41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</a:t>
            </a:r>
            <a:r>
              <a:rPr lang="en" sz="41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Dog class. The set of values of the attributes of a particular </a:t>
            </a:r>
            <a:r>
              <a:rPr lang="en" sz="41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  <a:r>
              <a:rPr lang="en" sz="41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called its </a:t>
            </a:r>
            <a:r>
              <a:rPr lang="en" sz="4100" dirty="0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</a:t>
            </a:r>
            <a:r>
              <a:rPr lang="en" sz="41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The </a:t>
            </a:r>
            <a:r>
              <a:rPr lang="en" sz="41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  <a:r>
              <a:rPr lang="en" sz="41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consists of state and the behavior that's defined in the object's class.</a:t>
            </a:r>
          </a:p>
        </p:txBody>
      </p:sp>
      <p:sp>
        <p:nvSpPr>
          <p:cNvPr id="319" name="Shape 319"/>
          <p:cNvSpPr/>
          <p:nvPr/>
        </p:nvSpPr>
        <p:spPr>
          <a:xfrm>
            <a:off x="1180248" y="7415333"/>
            <a:ext cx="14036569" cy="531200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B00"/>
              </a:buClr>
              <a:buSzPct val="25000"/>
            </a:pPr>
            <a:r>
              <a:rPr lang="en" sz="340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and Instance are often used interchangeably.</a:t>
            </a: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4151" y="1185333"/>
            <a:ext cx="2664438" cy="1775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xfrm>
            <a:off x="1155812" y="762001"/>
            <a:ext cx="10914215" cy="1777900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8400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8400">
                <a:solidFill>
                  <a:srgbClr val="00F900"/>
                </a:solidFill>
                <a:sym typeface="Cabin"/>
              </a:rPr>
              <a:t>Method</a:t>
            </a:r>
          </a:p>
        </p:txBody>
      </p:sp>
      <p:sp>
        <p:nvSpPr>
          <p:cNvPr id="326" name="Shape 326"/>
          <p:cNvSpPr/>
          <p:nvPr/>
        </p:nvSpPr>
        <p:spPr>
          <a:xfrm>
            <a:off x="1296483" y="8401506"/>
            <a:ext cx="14099509" cy="627200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41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41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41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41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41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27" name="Shape 327"/>
          <p:cNvSpPr/>
          <p:nvPr/>
        </p:nvSpPr>
        <p:spPr>
          <a:xfrm>
            <a:off x="1296262" y="3431178"/>
            <a:ext cx="14099585" cy="3413758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object's abilities. In language, </a:t>
            </a:r>
            <a:r>
              <a:rPr lang="en" sz="36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methods</a:t>
            </a: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verbs. Lassie, being a Dog, has the ability to bark. So bark() is one of Lassie's methods. She may have other </a:t>
            </a:r>
            <a:r>
              <a:rPr lang="en" sz="36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methods</a:t>
            </a: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well, for example sit() or eat() or walk() or </a:t>
            </a:r>
            <a:r>
              <a:rPr lang="en" sz="36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save_timmy</a:t>
            </a: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(). Within the program, using a </a:t>
            </a:r>
            <a:r>
              <a:rPr lang="en" sz="36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</a:t>
            </a: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usually affects only one particular object; all Dogs can bark, but you need only one particular dog to do the barking</a:t>
            </a:r>
          </a:p>
        </p:txBody>
      </p:sp>
      <p:sp>
        <p:nvSpPr>
          <p:cNvPr id="328" name="Shape 328"/>
          <p:cNvSpPr/>
          <p:nvPr/>
        </p:nvSpPr>
        <p:spPr>
          <a:xfrm>
            <a:off x="1509615" y="7415333"/>
            <a:ext cx="13470114" cy="531200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B00"/>
              </a:buClr>
              <a:buSzPct val="25000"/>
            </a:pPr>
            <a:r>
              <a:rPr lang="en" sz="340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 and Message are often used interchangeably.</a:t>
            </a: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4151" y="1185333"/>
            <a:ext cx="2664438" cy="1775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Some Python Objects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0278" y="2637697"/>
            <a:ext cx="2829621" cy="5401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23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x = '</a:t>
            </a:r>
            <a:r>
              <a:rPr lang="en-US" sz="2300" b="1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abc</a:t>
            </a:r>
            <a:r>
              <a:rPr lang="en-US" sz="23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23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  <a:endParaRPr lang="en-US" sz="23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2300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23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type(2.5)</a:t>
            </a:r>
          </a:p>
          <a:p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2300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'float'&gt;</a:t>
            </a:r>
          </a:p>
          <a:p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type(2)</a:t>
            </a:r>
          </a:p>
          <a:p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2300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23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y = list()</a:t>
            </a:r>
          </a:p>
          <a:p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type(y)</a:t>
            </a:r>
          </a:p>
          <a:p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2300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'list'&gt;</a:t>
            </a:r>
          </a:p>
          <a:p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z = </a:t>
            </a:r>
            <a:r>
              <a:rPr lang="en-US" sz="23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dict</a:t>
            </a:r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type(y)</a:t>
            </a:r>
          </a:p>
          <a:p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2300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'list'&gt;</a:t>
            </a:r>
          </a:p>
          <a:p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type(z)</a:t>
            </a:r>
          </a:p>
          <a:p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2300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23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dict</a:t>
            </a:r>
            <a:r>
              <a:rPr lang="en-US" sz="23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  <a:endParaRPr lang="en-US" sz="23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37026" y="2460725"/>
            <a:ext cx="930777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2300" b="1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dir</a:t>
            </a:r>
            <a:r>
              <a:rPr lang="en-US" sz="23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(x)</a:t>
            </a:r>
          </a:p>
          <a:p>
            <a:r>
              <a:rPr lang="en-US" sz="23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 </a:t>
            </a:r>
            <a:r>
              <a:rPr lang="is-IS" sz="23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… </a:t>
            </a:r>
            <a:r>
              <a:rPr lang="en-US" sz="23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'capitalize', '</a:t>
            </a:r>
            <a:r>
              <a:rPr lang="en-US" sz="23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casefold</a:t>
            </a:r>
            <a:r>
              <a:rPr lang="en-US" sz="23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'center', 'count', 'encode', '</a:t>
            </a:r>
            <a:r>
              <a:rPr lang="en-US" sz="23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endswith</a:t>
            </a:r>
            <a:r>
              <a:rPr lang="en-US" sz="23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23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expandtabs</a:t>
            </a:r>
            <a:r>
              <a:rPr lang="en-US" sz="23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'find', 'format', </a:t>
            </a:r>
            <a:r>
              <a:rPr lang="is-IS" sz="23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… </a:t>
            </a:r>
            <a:r>
              <a:rPr lang="en-US" sz="23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'lower</a:t>
            </a:r>
            <a:r>
              <a:rPr lang="en-US" sz="23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23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lstrip</a:t>
            </a:r>
            <a:r>
              <a:rPr lang="en-US" sz="23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23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maketrans</a:t>
            </a:r>
            <a:r>
              <a:rPr lang="en-US" sz="23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'partition', 'replace', '</a:t>
            </a:r>
            <a:r>
              <a:rPr lang="en-US" sz="23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rfind</a:t>
            </a:r>
            <a:r>
              <a:rPr lang="en-US" sz="23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23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rindex</a:t>
            </a:r>
            <a:r>
              <a:rPr lang="en-US" sz="23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23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rjust</a:t>
            </a:r>
            <a:r>
              <a:rPr lang="en-US" sz="23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23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rpartition</a:t>
            </a:r>
            <a:r>
              <a:rPr lang="en-US" sz="23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23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rsplit</a:t>
            </a:r>
            <a:r>
              <a:rPr lang="en-US" sz="23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23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rstrip</a:t>
            </a:r>
            <a:r>
              <a:rPr lang="en-US" sz="23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'split', '</a:t>
            </a:r>
            <a:r>
              <a:rPr lang="en-US" sz="23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splitlines</a:t>
            </a:r>
            <a:r>
              <a:rPr lang="en-US" sz="23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23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startswith</a:t>
            </a:r>
            <a:r>
              <a:rPr lang="en-US" sz="23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'strip', '</a:t>
            </a:r>
            <a:r>
              <a:rPr lang="en-US" sz="23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swapcase</a:t>
            </a:r>
            <a:r>
              <a:rPr lang="en-US" sz="23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'title', 'translate', 'upper', '</a:t>
            </a:r>
            <a:r>
              <a:rPr lang="en-US" sz="23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zfill</a:t>
            </a:r>
            <a:r>
              <a:rPr lang="en-US" sz="23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r>
              <a:rPr lang="en-US" sz="23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23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dir</a:t>
            </a:r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(y</a:t>
            </a:r>
            <a:r>
              <a:rPr lang="en-US" sz="23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3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is-IS" sz="23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… </a:t>
            </a:r>
            <a:r>
              <a:rPr lang="en-US" sz="23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'append', 'clear', 'copy', 'count', 'extend', 'index', 'insert', 'pop', 'remove', 'reverse', 'sort']</a:t>
            </a:r>
          </a:p>
          <a:p>
            <a:r>
              <a:rPr lang="en-US" sz="23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2300" b="1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dir</a:t>
            </a:r>
            <a:r>
              <a:rPr lang="en-US" sz="23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(z)</a:t>
            </a:r>
            <a:endParaRPr lang="en-US" sz="23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is-IS" sz="23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[…</a:t>
            </a:r>
            <a:r>
              <a:rPr lang="en-US" sz="23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3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'clear', 'copy', '</a:t>
            </a:r>
            <a:r>
              <a:rPr lang="en-US" sz="23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fromkeys</a:t>
            </a:r>
            <a:r>
              <a:rPr lang="en-US" sz="23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'get', 'items', 'keys', 'pop', '</a:t>
            </a:r>
            <a:r>
              <a:rPr lang="en-US" sz="23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popitem</a:t>
            </a:r>
            <a:r>
              <a:rPr lang="en-US" sz="23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23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setdefault</a:t>
            </a:r>
            <a:r>
              <a:rPr lang="en-US" sz="23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'update', 'values</a:t>
            </a:r>
            <a:r>
              <a:rPr lang="en-US" sz="23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']</a:t>
            </a:r>
            <a:endParaRPr lang="en-US" sz="23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923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669454" y="1536701"/>
            <a:ext cx="8167123" cy="3086100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b" anchorCtr="0">
            <a:noAutofit/>
          </a:bodyPr>
          <a:lstStyle/>
          <a:p>
            <a:pPr>
              <a:spcBef>
                <a:spcPts val="0"/>
              </a:spcBef>
              <a:buClr>
                <a:schemeClr val="accent3"/>
              </a:buClr>
              <a:buSzPct val="25000"/>
            </a:pPr>
            <a:r>
              <a:rPr lang="en" sz="84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Sample Class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474" y="1989514"/>
            <a:ext cx="6282400" cy="4185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/>
        </p:nvSpPr>
        <p:spPr>
          <a:xfrm>
            <a:off x="4992177" y="946851"/>
            <a:ext cx="5488536" cy="7354124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class</a:t>
            </a:r>
            <a:r>
              <a:rPr lang="en" sz="3600" dirty="0">
                <a:solidFill>
                  <a:srgbClr val="FF26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3600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3600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  <a:p>
            <a:pPr>
              <a:buClr>
                <a:srgbClr val="FFFB00"/>
              </a:buClr>
              <a:buSzPct val="25000"/>
            </a:pPr>
            <a:r>
              <a:rPr lang="en" sz="360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x = 0</a:t>
            </a:r>
          </a:p>
          <a:p>
            <a:pPr>
              <a:buClr>
                <a:srgbClr val="FFFFFF"/>
              </a:buClr>
            </a:pPr>
            <a:endParaRPr sz="36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00F900"/>
              </a:buClr>
              <a:buSzPct val="25000"/>
            </a:pPr>
            <a:r>
              <a:rPr lang="en" sz="36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" sz="3600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" sz="36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party(self) :</a:t>
            </a:r>
          </a:p>
          <a:p>
            <a:pPr>
              <a:buClr>
                <a:srgbClr val="00F900"/>
              </a:buClr>
              <a:buSzPct val="25000"/>
            </a:pPr>
            <a:r>
              <a:rPr lang="en" sz="36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</a:t>
            </a:r>
            <a:r>
              <a:rPr lang="en" sz="3600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" sz="36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" sz="3600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" sz="36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>
              <a:buClr>
                <a:srgbClr val="00F900"/>
              </a:buClr>
              <a:buSzPct val="25000"/>
            </a:pPr>
            <a:r>
              <a:rPr lang="en" sz="36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print</a:t>
            </a:r>
            <a:r>
              <a:rPr lang="en-US" sz="36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36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"So far",</a:t>
            </a:r>
            <a:r>
              <a:rPr lang="en" sz="3600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-US" sz="36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" sz="3600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FF"/>
              </a:buClr>
            </a:pPr>
            <a:endParaRPr sz="36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9300"/>
              </a:buClr>
              <a:buSzPct val="25000"/>
            </a:pPr>
            <a:r>
              <a:rPr lang="en" sz="36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= </a:t>
            </a:r>
            <a:r>
              <a:rPr lang="en" sz="3600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36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>
              <a:buClr>
                <a:srgbClr val="FFFFFF"/>
              </a:buClr>
            </a:pPr>
            <a:endParaRPr sz="3600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40FF"/>
              </a:buClr>
              <a:buSzPct val="25000"/>
            </a:pPr>
            <a:r>
              <a:rPr lang="en" sz="36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3600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36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>
              <a:buClr>
                <a:srgbClr val="FF40FF"/>
              </a:buClr>
              <a:buSzPct val="25000"/>
            </a:pPr>
            <a:r>
              <a:rPr lang="en" sz="36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3600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36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>
              <a:buClr>
                <a:srgbClr val="FF40FF"/>
              </a:buClr>
              <a:buSzPct val="25000"/>
            </a:pPr>
            <a:r>
              <a:rPr lang="en" sz="36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3600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36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341" name="Shape 341"/>
          <p:cNvSpPr/>
          <p:nvPr/>
        </p:nvSpPr>
        <p:spPr>
          <a:xfrm>
            <a:off x="10954044" y="639507"/>
            <a:ext cx="4693411" cy="1843141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00FDFF"/>
              </a:buClr>
              <a:buSzPct val="25000"/>
            </a:pPr>
            <a:r>
              <a:rPr lang="en" sz="360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the template for making </a:t>
            </a:r>
            <a:r>
              <a:rPr lang="en" sz="3600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3600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objects.</a:t>
            </a:r>
          </a:p>
        </p:txBody>
      </p:sp>
      <p:sp>
        <p:nvSpPr>
          <p:cNvPr id="342" name="Shape 342"/>
          <p:cNvSpPr/>
          <p:nvPr/>
        </p:nvSpPr>
        <p:spPr>
          <a:xfrm>
            <a:off x="135005" y="946851"/>
            <a:ext cx="4693411" cy="1184364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 is a reserved word.</a:t>
            </a:r>
          </a:p>
        </p:txBody>
      </p:sp>
      <p:sp>
        <p:nvSpPr>
          <p:cNvPr id="343" name="Shape 343"/>
          <p:cNvSpPr/>
          <p:nvPr/>
        </p:nvSpPr>
        <p:spPr>
          <a:xfrm>
            <a:off x="11128232" y="2830284"/>
            <a:ext cx="4693411" cy="1741714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B00"/>
              </a:buClr>
              <a:buSzPct val="25000"/>
            </a:pPr>
            <a:r>
              <a:rPr lang="en" sz="360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Each PartyAnimal object has a bit of data.</a:t>
            </a:r>
          </a:p>
        </p:txBody>
      </p:sp>
      <p:sp>
        <p:nvSpPr>
          <p:cNvPr id="344" name="Shape 344"/>
          <p:cNvSpPr/>
          <p:nvPr/>
        </p:nvSpPr>
        <p:spPr>
          <a:xfrm>
            <a:off x="135005" y="3143794"/>
            <a:ext cx="4693411" cy="1741714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00F900"/>
              </a:buClr>
              <a:buSzPct val="25000"/>
            </a:pPr>
            <a:r>
              <a:rPr lang="en" sz="360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Each PartyAnimal object has a bit of code.</a:t>
            </a:r>
          </a:p>
        </p:txBody>
      </p:sp>
      <p:sp>
        <p:nvSpPr>
          <p:cNvPr id="345" name="Shape 345"/>
          <p:cNvSpPr/>
          <p:nvPr/>
        </p:nvSpPr>
        <p:spPr>
          <a:xfrm>
            <a:off x="10954044" y="4693469"/>
            <a:ext cx="4693411" cy="1590999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9300"/>
              </a:buClr>
              <a:buSzPct val="25000"/>
            </a:pPr>
            <a:r>
              <a:rPr lang="en-US" sz="360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Construct </a:t>
            </a:r>
            <a:r>
              <a:rPr lang="en" sz="36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" sz="3600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36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object</a:t>
            </a:r>
            <a:r>
              <a:rPr lang="en-US" sz="36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store in an</a:t>
            </a:r>
            <a:endParaRPr lang="en" sz="3600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444674" y="6566263"/>
            <a:ext cx="3638603" cy="1741714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40FF"/>
              </a:buClr>
              <a:buSzPct val="25000"/>
            </a:pPr>
            <a:r>
              <a:rPr lang="en" sz="36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Tell the </a:t>
            </a:r>
            <a:r>
              <a:rPr lang="en-US" sz="36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" sz="36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to run the party() code</a:t>
            </a:r>
            <a:r>
              <a:rPr lang="en-US" sz="36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within it.</a:t>
            </a:r>
            <a:endParaRPr lang="en" sz="3600" dirty="0">
              <a:solidFill>
                <a:srgbClr val="FF4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47" name="Shape 347"/>
          <p:cNvCxnSpPr/>
          <p:nvPr/>
        </p:nvCxnSpPr>
        <p:spPr>
          <a:xfrm>
            <a:off x="7327363" y="2131214"/>
            <a:ext cx="4083599" cy="892800"/>
          </a:xfrm>
          <a:prstGeom prst="straightConnector1">
            <a:avLst/>
          </a:prstGeom>
          <a:noFill/>
          <a:ln w="76200" cap="flat" cmpd="sng">
            <a:solidFill>
              <a:srgbClr val="FFFB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349" name="Shape 349"/>
          <p:cNvSpPr/>
          <p:nvPr/>
        </p:nvSpPr>
        <p:spPr>
          <a:xfrm>
            <a:off x="11076166" y="6566264"/>
            <a:ext cx="4889790" cy="661278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00FDFF"/>
              </a:buClr>
              <a:buSzPct val="25000"/>
            </a:pPr>
            <a:r>
              <a:rPr lang="en" sz="3600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36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3600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</a:t>
            </a: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36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cxnSp>
        <p:nvCxnSpPr>
          <p:cNvPr id="350" name="Shape 350"/>
          <p:cNvCxnSpPr>
            <a:endCxn id="349" idx="1"/>
          </p:cNvCxnSpPr>
          <p:nvPr/>
        </p:nvCxnSpPr>
        <p:spPr>
          <a:xfrm flipV="1">
            <a:off x="7327363" y="6896903"/>
            <a:ext cx="3748804" cy="48843"/>
          </a:xfrm>
          <a:prstGeom prst="straightConnector1">
            <a:avLst/>
          </a:prstGeom>
          <a:noFill/>
          <a:ln w="76200" cap="flat" cmpd="sng">
            <a:solidFill>
              <a:srgbClr val="FFFB00"/>
            </a:solidFill>
            <a:prstDash val="solid"/>
            <a:miter/>
            <a:headEnd type="stealth" w="med" len="med"/>
            <a:tailEnd type="stealth" w="med" len="med"/>
          </a:ln>
        </p:spPr>
      </p:cxnSp>
      <p:cxnSp>
        <p:nvCxnSpPr>
          <p:cNvPr id="12" name="Shape 347"/>
          <p:cNvCxnSpPr>
            <a:endCxn id="345" idx="1"/>
          </p:cNvCxnSpPr>
          <p:nvPr/>
        </p:nvCxnSpPr>
        <p:spPr>
          <a:xfrm flipV="1">
            <a:off x="9083044" y="5488969"/>
            <a:ext cx="1871001" cy="6268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32240" y="878060"/>
            <a:ext cx="14993109" cy="1247721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accent4"/>
              </a:buClr>
              <a:buSzPct val="25000"/>
            </a:pPr>
            <a:r>
              <a:rPr lang="en" sz="8400" dirty="0">
                <a:solidFill>
                  <a:srgbClr val="FF0000"/>
                </a:solidFill>
                <a:sym typeface="Cabin"/>
              </a:rPr>
              <a:t>Warning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idx="1"/>
          </p:nvPr>
        </p:nvSpPr>
        <p:spPr>
          <a:xfrm>
            <a:off x="812880" y="2152805"/>
            <a:ext cx="14631829" cy="5902068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rmAutofit lnSpcReduction="10000"/>
          </a:bodyPr>
          <a:lstStyle/>
          <a:p>
            <a:pPr marL="812810" indent="-666053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This lecture is very much about definitions and mechanics for objects</a:t>
            </a:r>
          </a:p>
          <a:p>
            <a:pPr marL="812810" indent="-666053">
              <a:spcBef>
                <a:spcPts val="2489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This lecture is a lot more about “how it works” and less about “how you use it”</a:t>
            </a:r>
          </a:p>
          <a:p>
            <a:pPr marL="812810" indent="-666053">
              <a:spcBef>
                <a:spcPts val="2489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You won’t get the entire picture until this is all looked at in the context of a real problem</a:t>
            </a:r>
          </a:p>
          <a:p>
            <a:pPr marL="812810" indent="-666053">
              <a:spcBef>
                <a:spcPts val="2489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So please suspend disbelief and learn technique for the next </a:t>
            </a:r>
            <a:r>
              <a:rPr lang="en-US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4</a:t>
            </a: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0 or so slides..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/>
        </p:nvSpPr>
        <p:spPr>
          <a:xfrm>
            <a:off x="1277369" y="853442"/>
            <a:ext cx="5496004" cy="7438763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00FDFF"/>
              </a:buClr>
              <a:buSzPct val="25000"/>
            </a:pPr>
            <a:r>
              <a:rPr lang="en" sz="4100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class </a:t>
            </a:r>
            <a:r>
              <a:rPr lang="en" sz="4100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4100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  <a:p>
            <a:pPr>
              <a:buClr>
                <a:srgbClr val="FFFB00"/>
              </a:buClr>
              <a:buSzPct val="25000"/>
            </a:pPr>
            <a:r>
              <a:rPr lang="en" sz="410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x = 0</a:t>
            </a:r>
          </a:p>
          <a:p>
            <a:pPr>
              <a:buClr>
                <a:srgbClr val="FFFFFF"/>
              </a:buClr>
            </a:pPr>
            <a:endParaRPr sz="41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00F900"/>
              </a:buClr>
              <a:buSzPct val="25000"/>
            </a:pPr>
            <a:r>
              <a:rPr lang="en" sz="41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en" sz="4100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" sz="41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party(</a:t>
            </a:r>
            <a:r>
              <a:rPr lang="en" sz="4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41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:</a:t>
            </a:r>
          </a:p>
          <a:p>
            <a:pPr>
              <a:buClr>
                <a:srgbClr val="00F900"/>
              </a:buClr>
              <a:buSzPct val="25000"/>
            </a:pPr>
            <a:r>
              <a:rPr lang="en" sz="41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" sz="41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4100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41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41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" sz="41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4100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41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41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>
              <a:buClr>
                <a:srgbClr val="00F900"/>
              </a:buClr>
              <a:buSzPct val="25000"/>
            </a:pPr>
            <a:r>
              <a:rPr lang="en" sz="41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print</a:t>
            </a:r>
            <a:r>
              <a:rPr lang="en-US" sz="41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41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"So far",</a:t>
            </a:r>
            <a:r>
              <a:rPr lang="en" sz="41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4100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41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41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" sz="4100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FF"/>
              </a:buClr>
            </a:pPr>
            <a:endParaRPr sz="41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9300"/>
              </a:buClr>
              <a:buSzPct val="25000"/>
            </a:pPr>
            <a:r>
              <a:rPr lang="en" sz="41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= </a:t>
            </a:r>
            <a:r>
              <a:rPr lang="en" sz="4100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41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>
              <a:buClr>
                <a:srgbClr val="FF40FF"/>
              </a:buClr>
            </a:pPr>
            <a:endParaRPr sz="4100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40FF"/>
              </a:buClr>
              <a:buSzPct val="25000"/>
            </a:pPr>
            <a:r>
              <a:rPr lang="en" sz="41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4100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41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>
              <a:buClr>
                <a:srgbClr val="FF40FF"/>
              </a:buClr>
              <a:buSzPct val="25000"/>
            </a:pPr>
            <a:r>
              <a:rPr lang="en" sz="41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4100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41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>
              <a:buClr>
                <a:srgbClr val="FF40FF"/>
              </a:buClr>
              <a:buSzPct val="25000"/>
            </a:pPr>
            <a:r>
              <a:rPr lang="en" sz="41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4100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41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373" name="Shape 373"/>
          <p:cNvSpPr/>
          <p:nvPr/>
        </p:nvSpPr>
        <p:spPr>
          <a:xfrm>
            <a:off x="10532087" y="4664384"/>
            <a:ext cx="4241113" cy="2743200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7423" tIns="37423" rIns="37423" bIns="37423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44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44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11786752" y="5021436"/>
            <a:ext cx="2437731" cy="870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5200" dirty="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75" name="Shape 375"/>
          <p:cNvSpPr/>
          <p:nvPr/>
        </p:nvSpPr>
        <p:spPr>
          <a:xfrm>
            <a:off x="11026886" y="6118716"/>
            <a:ext cx="3197598" cy="870857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4300">
                <a:latin typeface="Arial" charset="0"/>
                <a:ea typeface="Arial" charset="0"/>
                <a:cs typeface="Arial" charset="0"/>
                <a:sym typeface="Cabin"/>
              </a:rPr>
              <a:t> party()</a:t>
            </a:r>
          </a:p>
        </p:txBody>
      </p:sp>
      <p:sp>
        <p:nvSpPr>
          <p:cNvPr id="380" name="Shape 380"/>
          <p:cNvSpPr/>
          <p:nvPr/>
        </p:nvSpPr>
        <p:spPr>
          <a:xfrm>
            <a:off x="9194253" y="4450493"/>
            <a:ext cx="967561" cy="1476759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00F900"/>
              </a:buClr>
              <a:buSzPct val="25000"/>
            </a:pPr>
            <a:r>
              <a:rPr lang="en-US" sz="41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r>
              <a:rPr lang="en" sz="41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4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</a:p>
        </p:txBody>
      </p:sp>
      <p:sp>
        <p:nvSpPr>
          <p:cNvPr id="11" name="Shape 380"/>
          <p:cNvSpPr/>
          <p:nvPr/>
        </p:nvSpPr>
        <p:spPr>
          <a:xfrm>
            <a:off x="10902283" y="5077384"/>
            <a:ext cx="680251" cy="623319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00F900"/>
              </a:buClr>
              <a:buSzPct val="25000"/>
            </a:pPr>
            <a:r>
              <a:rPr lang="en-US" sz="41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endParaRPr lang="en" sz="410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2" name="Shape 356"/>
          <p:cNvSpPr/>
          <p:nvPr/>
        </p:nvSpPr>
        <p:spPr>
          <a:xfrm>
            <a:off x="10248085" y="1070939"/>
            <a:ext cx="5500427" cy="2299200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41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" sz="43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430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party1.py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41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1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41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2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41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3</a:t>
            </a:r>
          </a:p>
        </p:txBody>
      </p:sp>
    </p:spTree>
    <p:extLst>
      <p:ext uri="{BB962C8B-B14F-4D97-AF65-F5344CB8AC3E}">
        <p14:creationId xmlns:p14="http://schemas.microsoft.com/office/powerpoint/2010/main" val="168344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8045" tIns="28045" rIns="28045" bIns="28045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accent4"/>
              </a:buClr>
              <a:buSzPct val="25000"/>
            </a:pPr>
            <a:r>
              <a:rPr lang="en-US" sz="7300" dirty="0" smtClean="0">
                <a:solidFill>
                  <a:srgbClr val="FFD966"/>
                </a:solidFill>
                <a:sym typeface="Cabin"/>
              </a:rPr>
              <a:t>Playing with </a:t>
            </a:r>
            <a:r>
              <a:rPr lang="en-US" sz="7300" dirty="0" err="1" smtClean="0">
                <a:solidFill>
                  <a:srgbClr val="FFD966"/>
                </a:solidFill>
                <a:sym typeface="Cabin"/>
              </a:rPr>
              <a:t>dir</a:t>
            </a:r>
            <a:r>
              <a:rPr lang="en-US" sz="7300" smtClean="0">
                <a:solidFill>
                  <a:srgbClr val="FFD966"/>
                </a:solidFill>
                <a:sym typeface="Cabin"/>
              </a:rPr>
              <a:t>() and type()</a:t>
            </a:r>
            <a:endParaRPr lang="en" sz="7300">
              <a:solidFill>
                <a:srgbClr val="FFD966"/>
              </a:solidFill>
              <a:sym typeface="Cabin"/>
            </a:endParaRPr>
          </a:p>
        </p:txBody>
      </p:sp>
      <p:sp>
        <p:nvSpPr>
          <p:cNvPr id="400" name="Shape 400"/>
          <p:cNvSpPr txBox="1">
            <a:spLocks noGrp="1"/>
          </p:cNvSpPr>
          <p:nvPr>
            <p:ph idx="1"/>
          </p:nvPr>
        </p:nvSpPr>
        <p:spPr>
          <a:xfrm>
            <a:off x="804553" y="2508917"/>
            <a:ext cx="7783194" cy="5702398"/>
          </a:xfrm>
          <a:prstGeom prst="rect">
            <a:avLst/>
          </a:prstGeom>
          <a:noFill/>
          <a:ln>
            <a:noFill/>
          </a:ln>
        </p:spPr>
        <p:txBody>
          <a:bodyPr lIns="28045" tIns="28045" rIns="28045" bIns="28045" anchor="ctr" anchorCtr="0">
            <a:noAutofit/>
          </a:bodyPr>
          <a:lstStyle/>
          <a:p>
            <a:pPr marL="812810" indent="-632186"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The </a:t>
            </a:r>
            <a:r>
              <a:rPr lang="en" sz="3600" b="0" dirty="0" err="1">
                <a:solidFill>
                  <a:srgbClr val="DE6A10"/>
                </a:solidFill>
                <a:latin typeface="Arial"/>
                <a:cs typeface="Arial"/>
                <a:sym typeface="Cabin"/>
              </a:rPr>
              <a:t>dir</a:t>
            </a:r>
            <a:r>
              <a:rPr lang="en" sz="3600" b="0" dirty="0">
                <a:solidFill>
                  <a:srgbClr val="DE6A10"/>
                </a:solidFill>
                <a:latin typeface="Arial"/>
                <a:cs typeface="Arial"/>
                <a:sym typeface="Cabin"/>
              </a:rPr>
              <a:t>()</a:t>
            </a: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 command lists capabilities</a:t>
            </a:r>
          </a:p>
          <a:p>
            <a:pPr marL="812810" indent="-632186">
              <a:spcBef>
                <a:spcPts val="3733"/>
              </a:spcBef>
              <a:buClr>
                <a:srgbClr val="00FDFF"/>
              </a:buClr>
              <a:buSzPct val="100000"/>
              <a:buFont typeface="Arial"/>
              <a:buChar char="•"/>
            </a:pPr>
            <a:r>
              <a:rPr lang="en" sz="3600" b="0" dirty="0">
                <a:solidFill>
                  <a:srgbClr val="00FDFF"/>
                </a:solidFill>
                <a:latin typeface="Arial"/>
                <a:cs typeface="Arial"/>
                <a:sym typeface="Cabin"/>
              </a:rPr>
              <a:t>Ignore the ones with underscores - these are used by Python itself</a:t>
            </a:r>
          </a:p>
          <a:p>
            <a:pPr marL="812810" indent="-632186">
              <a:spcBef>
                <a:spcPts val="3733"/>
              </a:spcBef>
              <a:buClr>
                <a:srgbClr val="00F900"/>
              </a:buClr>
              <a:buSzPct val="100000"/>
              <a:buFont typeface="Arial"/>
              <a:buChar char="•"/>
            </a:pPr>
            <a:r>
              <a:rPr lang="en" sz="3600" b="0" dirty="0">
                <a:solidFill>
                  <a:srgbClr val="00F900"/>
                </a:solidFill>
                <a:latin typeface="Arial"/>
                <a:cs typeface="Arial"/>
                <a:sym typeface="Cabin"/>
              </a:rPr>
              <a:t>The rest are real operations that the object can perform</a:t>
            </a:r>
          </a:p>
          <a:p>
            <a:pPr marL="812810" indent="-632186">
              <a:spcBef>
                <a:spcPts val="3733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It is like type() - it tells us something *about* a variable</a:t>
            </a:r>
          </a:p>
        </p:txBody>
      </p:sp>
      <p:sp>
        <p:nvSpPr>
          <p:cNvPr id="401" name="Shape 401"/>
          <p:cNvSpPr/>
          <p:nvPr/>
        </p:nvSpPr>
        <p:spPr>
          <a:xfrm>
            <a:off x="8932605" y="2179833"/>
            <a:ext cx="6773995" cy="5656807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FFF"/>
              </a:buClr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= list()</a:t>
            </a:r>
          </a:p>
          <a:p>
            <a:pPr>
              <a:buClr>
                <a:srgbClr val="FFFFFF"/>
              </a:buClr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type(</a:t>
            </a:r>
            <a:r>
              <a:rPr lang="en-US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&lt;type 'list'&gt;</a:t>
            </a:r>
          </a:p>
          <a:p>
            <a:pPr>
              <a:buClr>
                <a:srgbClr val="FFFFFF"/>
              </a:buClr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 b="1" i="0" u="none" strike="noStrike" cap="none" dirty="0" err="1">
                <a:solidFill>
                  <a:srgbClr val="DE6A10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" b="1" i="0" u="none" strike="noStrike" cap="none" dirty="0">
                <a:solidFill>
                  <a:srgbClr val="DE6A10"/>
                </a:solidFill>
                <a:latin typeface="Courier New"/>
                <a:ea typeface="Courier New"/>
                <a:cs typeface="Courier New"/>
                <a:sym typeface="Courier New"/>
              </a:rPr>
              <a:t>(x)</a:t>
            </a:r>
          </a:p>
          <a:p>
            <a:pPr>
              <a:buClr>
                <a:srgbClr val="FFFFFF"/>
              </a:buClr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'__add__', '__class__', '__contains__', '__</a:t>
            </a:r>
            <a:r>
              <a:rPr lang="en" b="1" i="0" u="none" strike="noStrike" cap="none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delattr</a:t>
            </a:r>
            <a:r>
              <a:rPr lang="en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delitem</a:t>
            </a:r>
            <a:r>
              <a:rPr lang="en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delslice</a:t>
            </a:r>
            <a:r>
              <a:rPr lang="en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__', '__doc__', </a:t>
            </a:r>
            <a:r>
              <a:rPr lang="is-IS" b="1" i="0" u="none" strike="noStrike" cap="none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… </a:t>
            </a:r>
            <a:r>
              <a:rPr lang="en" b="1" i="0" u="none" strike="noStrike" cap="none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'__</a:t>
            </a:r>
            <a:r>
              <a:rPr lang="en" b="1" i="0" u="none" strike="noStrike" cap="none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setitem</a:t>
            </a:r>
            <a:r>
              <a:rPr lang="en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setslice</a:t>
            </a:r>
            <a:r>
              <a:rPr lang="en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__', </a:t>
            </a:r>
            <a:r>
              <a:rPr lang="en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'append', </a:t>
            </a:r>
            <a:r>
              <a:rPr lang="en-US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'clear', 'copy', </a:t>
            </a:r>
            <a:r>
              <a:rPr lang="en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'count</a:t>
            </a:r>
            <a:r>
              <a:rPr lang="en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', 'extend', 'index', 'insert', 'pop', 'remove', 'reverse', 'sort'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>
              <a:buClr>
                <a:srgbClr val="FFFFFF"/>
              </a:buClr>
            </a:pPr>
            <a:r>
              <a:rPr lang="en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endParaRPr lang="en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8045" tIns="28045" rIns="28045" bIns="28045" anchor="ctr" anchorCtr="0">
            <a:noAutofit/>
          </a:bodyPr>
          <a:lstStyle/>
          <a:p>
            <a:pPr>
              <a:buClr>
                <a:schemeClr val="accent4"/>
              </a:buClr>
              <a:buSzPct val="25000"/>
            </a:pPr>
            <a:r>
              <a:rPr lang="en" sz="8200" b="1" dirty="0">
                <a:solidFill>
                  <a:srgbClr val="FFD966"/>
                </a:solidFill>
                <a:sym typeface="Cabin"/>
              </a:rPr>
              <a:t>Try dir() with a String</a:t>
            </a:r>
          </a:p>
        </p:txBody>
      </p:sp>
      <p:sp>
        <p:nvSpPr>
          <p:cNvPr id="407" name="Shape 407"/>
          <p:cNvSpPr/>
          <p:nvPr/>
        </p:nvSpPr>
        <p:spPr>
          <a:xfrm>
            <a:off x="736979" y="2284004"/>
            <a:ext cx="14957945" cy="5991778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FFF"/>
              </a:buClr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Hello there</a:t>
            </a:r>
            <a:r>
              <a:rPr lang="en-US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lang="en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 b="1" i="0" u="none" strike="noStrike" cap="none" dirty="0" err="1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</a:pP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['__add__', '__class__', '__contains__',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delattr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'__doc__',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eq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'__format__',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ge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getattribute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getitem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getnewargs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gt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'__hash__',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iter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'__le__',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lt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'__mod__',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mul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'__ne__', '__new__', '__reduce__',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reduce_ex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repr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rmod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rmul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setattr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subclasshook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'capitalize',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casefold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'center', 'count', 'encode',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endswith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expandtabs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'find', 'format',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format_map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'index',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isalnum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isalpha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isdecimal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isdigit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isidentifier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islower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isnumeric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isprintable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isspace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istitle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isupper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'join',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ljust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'lower',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lstrip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maketrans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'partition', 'replace',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rfind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rindex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rjust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rpartition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rsplit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rstrip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'split',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splitlines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startswith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'strip',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swapcase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'title', 'translate', 'upper',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zfill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  <a:endParaRPr lang="en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/>
        </p:nvSpPr>
        <p:spPr>
          <a:xfrm>
            <a:off x="464919" y="870991"/>
            <a:ext cx="8152261" cy="6339732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32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32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32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32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>
              <a:buClr>
                <a:srgbClr val="FFFFFF"/>
              </a:buClr>
            </a:pPr>
            <a:endParaRPr sz="3200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32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32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32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party(self) :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32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32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32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32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32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32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print</a:t>
            </a:r>
            <a:r>
              <a:rPr lang="en-US" sz="32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32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"So far",</a:t>
            </a:r>
            <a:r>
              <a:rPr lang="en" sz="32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-US" sz="32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3200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</a:pPr>
            <a:endParaRPr sz="3200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32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an = </a:t>
            </a:r>
            <a:r>
              <a:rPr lang="en" sz="32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32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rgbClr val="FFFFFF"/>
              </a:buClr>
            </a:pPr>
            <a:endParaRPr sz="3200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F900"/>
              </a:buClr>
              <a:buSzPct val="25000"/>
            </a:pPr>
            <a:r>
              <a:rPr lang="en" sz="32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2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32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"Type", type(an)</a:t>
            </a:r>
            <a:r>
              <a:rPr lang="en-US" sz="32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3200" b="1" dirty="0">
              <a:solidFill>
                <a:srgbClr val="00F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40FF"/>
              </a:buClr>
              <a:buSzPct val="25000"/>
            </a:pPr>
            <a:r>
              <a:rPr lang="en" sz="3200" b="1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200" b="1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3200" b="1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"Dir ", </a:t>
            </a:r>
            <a:r>
              <a:rPr lang="en" sz="3200" b="1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" sz="3200" b="1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(an)</a:t>
            </a:r>
            <a:r>
              <a:rPr lang="en-US" sz="3200" b="1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3200" b="1" dirty="0">
              <a:solidFill>
                <a:srgbClr val="FF4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8039847" y="4838253"/>
            <a:ext cx="8217741" cy="2682133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python party</a:t>
            </a:r>
            <a:r>
              <a:rPr lang="en-US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py</a:t>
            </a:r>
            <a:endParaRPr lang="en" sz="2800" b="1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Type &lt;class '__main__.</a:t>
            </a:r>
            <a:r>
              <a:rPr lang="en" sz="2800" b="1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  <a:endParaRPr lang="en-US" sz="2800" b="1" dirty="0">
              <a:solidFill>
                <a:srgbClr val="00F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-US" sz="2800" b="1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Dir  ['__class__', ...</a:t>
            </a:r>
            <a:r>
              <a:rPr lang="en" sz="2800" b="1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 'party', 'x']</a:t>
            </a:r>
          </a:p>
        </p:txBody>
      </p:sp>
      <p:sp>
        <p:nvSpPr>
          <p:cNvPr id="414" name="Shape 414"/>
          <p:cNvSpPr/>
          <p:nvPr/>
        </p:nvSpPr>
        <p:spPr>
          <a:xfrm>
            <a:off x="8931211" y="1606250"/>
            <a:ext cx="5245008" cy="1637211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B00"/>
              </a:buClr>
              <a:buSzPct val="25000"/>
            </a:pPr>
            <a:r>
              <a:rPr lang="en" sz="390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use </a:t>
            </a:r>
            <a:r>
              <a:rPr lang="en" sz="3900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dir</a:t>
            </a:r>
            <a:r>
              <a:rPr lang="en" sz="390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to find the “capabilities” of our newly created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title"/>
          </p:nvPr>
        </p:nvSpPr>
        <p:spPr>
          <a:xfrm>
            <a:off x="632240" y="972644"/>
            <a:ext cx="14993109" cy="1247721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b" anchorCtr="0">
            <a:noAutofit/>
          </a:bodyPr>
          <a:lstStyle/>
          <a:p>
            <a:pPr>
              <a:spcBef>
                <a:spcPts val="0"/>
              </a:spcBef>
              <a:buClr>
                <a:schemeClr val="accent3"/>
              </a:buClr>
              <a:buSzPct val="25000"/>
            </a:pPr>
            <a:r>
              <a:rPr lang="en" sz="84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Life</a:t>
            </a:r>
            <a:r>
              <a:rPr lang="en" sz="84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" sz="84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ycle</a:t>
            </a:r>
          </a:p>
        </p:txBody>
      </p:sp>
      <p:sp>
        <p:nvSpPr>
          <p:cNvPr id="420" name="Shape 42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t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" sz="3600" b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http://en.wikipedia.org/wiki/Constructor_(computer_science)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accent3"/>
              </a:buClr>
              <a:buSzPct val="25000"/>
            </a:pPr>
            <a:r>
              <a:rPr lang="en" sz="8400" dirty="0">
                <a:solidFill>
                  <a:srgbClr val="FFD966"/>
                </a:solidFill>
                <a:sym typeface="Cabin"/>
              </a:rPr>
              <a:t>Object Life</a:t>
            </a:r>
            <a:r>
              <a:rPr lang="en" sz="8500" dirty="0">
                <a:solidFill>
                  <a:srgbClr val="FFD966"/>
                </a:solidFill>
              </a:rPr>
              <a:t>c</a:t>
            </a:r>
            <a:r>
              <a:rPr lang="en" sz="8400" dirty="0">
                <a:solidFill>
                  <a:srgbClr val="FFD966"/>
                </a:solidFill>
                <a:sym typeface="Cabin"/>
              </a:rPr>
              <a:t>ycle</a:t>
            </a:r>
          </a:p>
        </p:txBody>
      </p:sp>
      <p:sp>
        <p:nvSpPr>
          <p:cNvPr id="426" name="Shape 426"/>
          <p:cNvSpPr txBox="1">
            <a:spLocks noGrp="1"/>
          </p:cNvSpPr>
          <p:nvPr>
            <p:ph idx="1"/>
          </p:nvPr>
        </p:nvSpPr>
        <p:spPr>
          <a:xfrm>
            <a:off x="812880" y="2394630"/>
            <a:ext cx="14631829" cy="5902068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rmAutofit lnSpcReduction="10000"/>
          </a:bodyPr>
          <a:lstStyle/>
          <a:p>
            <a:pPr marL="812810" indent="-677342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43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Objects are created, used and discarded</a:t>
            </a:r>
          </a:p>
          <a:p>
            <a:pPr marL="812810" indent="-677342">
              <a:spcBef>
                <a:spcPts val="2489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43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We have special blocks of code (methods) that get </a:t>
            </a:r>
            <a:r>
              <a:rPr lang="en" sz="4300" b="0" dirty="0" smtClean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called</a:t>
            </a:r>
            <a:endParaRPr lang="en-US" sz="4300" b="0" dirty="0" smtClean="0">
              <a:solidFill>
                <a:srgbClr val="FFFFFF"/>
              </a:solidFill>
              <a:latin typeface="Arial"/>
              <a:cs typeface="Arial"/>
              <a:sym typeface="Cabin"/>
            </a:endParaRPr>
          </a:p>
          <a:p>
            <a:pPr marL="2133627" lvl="1" indent="-677342">
              <a:spcBef>
                <a:spcPts val="2489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4300" b="0" dirty="0" smtClean="0">
                <a:solidFill>
                  <a:srgbClr val="FFFFFF"/>
                </a:solidFill>
                <a:latin typeface="Arial"/>
                <a:ea typeface="Arial" charset="0"/>
                <a:cs typeface="Arial"/>
                <a:sym typeface="Cabin"/>
              </a:rPr>
              <a:t>At </a:t>
            </a:r>
            <a:r>
              <a:rPr lang="en" sz="4300" b="0" dirty="0">
                <a:solidFill>
                  <a:srgbClr val="FFFFFF"/>
                </a:solidFill>
                <a:latin typeface="Arial"/>
                <a:ea typeface="Arial" charset="0"/>
                <a:cs typeface="Arial"/>
                <a:sym typeface="Cabin"/>
              </a:rPr>
              <a:t>the moment of creation (</a:t>
            </a:r>
            <a:r>
              <a:rPr lang="en" sz="4300" b="0" dirty="0" smtClean="0">
                <a:solidFill>
                  <a:srgbClr val="FFFFFF"/>
                </a:solidFill>
                <a:latin typeface="Arial"/>
                <a:ea typeface="Arial" charset="0"/>
                <a:cs typeface="Arial"/>
                <a:sym typeface="Cabin"/>
              </a:rPr>
              <a:t>constructor)</a:t>
            </a:r>
            <a:endParaRPr lang="en-US" sz="4300" b="0" dirty="0" smtClean="0">
              <a:solidFill>
                <a:srgbClr val="FFFFFF"/>
              </a:solidFill>
              <a:latin typeface="Arial"/>
              <a:ea typeface="Arial" charset="0"/>
              <a:cs typeface="Arial"/>
              <a:sym typeface="Cabin"/>
            </a:endParaRPr>
          </a:p>
          <a:p>
            <a:pPr marL="2133627" lvl="1" indent="-677342">
              <a:spcBef>
                <a:spcPts val="2489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4300" b="0" dirty="0" smtClean="0">
                <a:solidFill>
                  <a:srgbClr val="FFFFFF"/>
                </a:solidFill>
                <a:latin typeface="Arial"/>
                <a:ea typeface="Arial" charset="0"/>
                <a:cs typeface="Arial"/>
                <a:sym typeface="Cabin"/>
              </a:rPr>
              <a:t>At </a:t>
            </a:r>
            <a:r>
              <a:rPr lang="en" sz="4300" b="0" dirty="0">
                <a:solidFill>
                  <a:srgbClr val="FFFFFF"/>
                </a:solidFill>
                <a:latin typeface="Arial"/>
                <a:ea typeface="Arial" charset="0"/>
                <a:cs typeface="Arial"/>
                <a:sym typeface="Cabin"/>
              </a:rPr>
              <a:t>the moment of destruction (destructor)</a:t>
            </a:r>
          </a:p>
          <a:p>
            <a:pPr marL="812810" indent="-677342">
              <a:spcBef>
                <a:spcPts val="2489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43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Constructors are used a lot </a:t>
            </a:r>
          </a:p>
          <a:p>
            <a:pPr marL="812810" indent="-677342">
              <a:spcBef>
                <a:spcPts val="2489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43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Destructors are seldom used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accent3"/>
              </a:buClr>
              <a:buSzPct val="25000"/>
            </a:pPr>
            <a:r>
              <a:rPr lang="en" sz="8400">
                <a:solidFill>
                  <a:srgbClr val="FFD966"/>
                </a:solidFill>
                <a:sym typeface="Cabin"/>
              </a:rPr>
              <a:t>Constructor</a:t>
            </a:r>
          </a:p>
        </p:txBody>
      </p:sp>
      <p:sp>
        <p:nvSpPr>
          <p:cNvPr id="432" name="Shape 432"/>
          <p:cNvSpPr txBox="1">
            <a:spLocks noGrp="1"/>
          </p:cNvSpPr>
          <p:nvPr>
            <p:ph idx="1"/>
          </p:nvPr>
        </p:nvSpPr>
        <p:spPr>
          <a:xfrm>
            <a:off x="785860" y="2354094"/>
            <a:ext cx="14631829" cy="5902068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t" anchorCtr="0">
            <a:noAutofit/>
          </a:bodyPr>
          <a:lstStyle/>
          <a:p>
            <a:pPr marL="1151481" indent="-587030">
              <a:spcBef>
                <a:spcPts val="0"/>
              </a:spcBef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The primary purpose of the constructor is to set up some instance variables to have the proper initial values when the object is created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/>
        </p:nvSpPr>
        <p:spPr>
          <a:xfrm>
            <a:off x="1267704" y="804591"/>
            <a:ext cx="7238791" cy="6995006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PartyAnimal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de-DE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x = 0</a:t>
            </a:r>
          </a:p>
          <a:p>
            <a:endParaRPr lang="de-DE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__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__(self):</a:t>
            </a:r>
          </a:p>
          <a:p>
            <a:r>
              <a:rPr lang="en-US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     print('I am constructed')</a:t>
            </a:r>
          </a:p>
          <a:p>
            <a:endParaRPr lang="en-US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party(self) :</a:t>
            </a:r>
          </a:p>
          <a:p>
            <a:r>
              <a:rPr lang="it-IT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it-IT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it-IT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it-IT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it-IT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+ 1</a:t>
            </a:r>
          </a:p>
          <a:p>
            <a:r>
              <a:rPr lang="it-IT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it-IT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it-IT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('So far',</a:t>
            </a:r>
            <a:r>
              <a:rPr lang="it-IT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it-IT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it-IT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__del__(self):</a:t>
            </a:r>
          </a:p>
          <a:p>
            <a:r>
              <a:rPr lang="en-US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     print('I am destructed', </a:t>
            </a:r>
            <a:r>
              <a:rPr lang="en-US" b="1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en-US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 = 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PartyAnimal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an.party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an.party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is-IS" b="1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an = 42</a:t>
            </a:r>
          </a:p>
          <a:p>
            <a:r>
              <a:rPr lang="en-US" b="1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print('an </a:t>
            </a:r>
            <a:r>
              <a:rPr lang="en-US" b="1" dirty="0" err="1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contains',an</a:t>
            </a:r>
            <a:r>
              <a:rPr lang="en-US" b="1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" b="1" u="none" strike="noStrike" cap="none" dirty="0">
              <a:solidFill>
                <a:srgbClr val="FF93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9774787" y="1417500"/>
            <a:ext cx="4518239" cy="3971108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FFF"/>
              </a:buClr>
            </a:pPr>
            <a:r>
              <a:rPr lang="en" b="1" u="none" strike="noStrike" cap="non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$ python </a:t>
            </a:r>
            <a:r>
              <a:rPr lang="en" b="1" u="none" strike="noStrike" cap="none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party</a:t>
            </a:r>
            <a:r>
              <a:rPr lang="en-US" b="1" u="none" strike="noStrike" cap="none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4</a:t>
            </a:r>
            <a:r>
              <a:rPr lang="en" b="1" u="none" strike="noStrike" cap="none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.</a:t>
            </a:r>
            <a:r>
              <a:rPr lang="en" b="1" u="none" strike="noStrike" cap="none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py</a:t>
            </a:r>
            <a:r>
              <a:rPr lang="en" b="1" u="none" strike="noStrike" cap="none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 </a:t>
            </a:r>
            <a:endParaRPr lang="en" b="1" u="none" strike="noStrike" cap="none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  <a:p>
            <a:r>
              <a:rPr lang="en-US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I am constructed</a:t>
            </a:r>
          </a:p>
          <a:p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So far 1</a:t>
            </a:r>
          </a:p>
          <a:p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So far 2</a:t>
            </a:r>
          </a:p>
          <a:p>
            <a:r>
              <a:rPr lang="en-US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I am destructed 2</a:t>
            </a:r>
          </a:p>
          <a:p>
            <a:r>
              <a:rPr lang="en-US" b="1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an contains 42</a:t>
            </a:r>
            <a:endParaRPr lang="en" b="1" u="none" strike="noStrike" cap="none" dirty="0">
              <a:solidFill>
                <a:srgbClr val="FF93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439" name="Shape 439"/>
          <p:cNvSpPr/>
          <p:nvPr/>
        </p:nvSpPr>
        <p:spPr>
          <a:xfrm>
            <a:off x="9308931" y="5634445"/>
            <a:ext cx="6512713" cy="2509975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B00"/>
              </a:buClr>
              <a:buSzPct val="25000"/>
            </a:pPr>
            <a:r>
              <a:rPr lang="en" sz="320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constructor and destructor are optional.  The constructor is typically used to set up variables. The destructor is seldom used.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accent3"/>
              </a:buClr>
              <a:buSzPct val="25000"/>
            </a:pPr>
            <a:r>
              <a:rPr lang="en" sz="8400">
                <a:solidFill>
                  <a:srgbClr val="FFD966"/>
                </a:solidFill>
                <a:sym typeface="Cabin"/>
              </a:rPr>
              <a:t>Constructor</a:t>
            </a:r>
          </a:p>
        </p:txBody>
      </p:sp>
      <p:sp>
        <p:nvSpPr>
          <p:cNvPr id="445" name="Shape 445"/>
          <p:cNvSpPr txBox="1">
            <a:spLocks noGrp="1"/>
          </p:cNvSpPr>
          <p:nvPr>
            <p:ph idx="1"/>
          </p:nvPr>
        </p:nvSpPr>
        <p:spPr>
          <a:xfrm>
            <a:off x="1155812" y="2960512"/>
            <a:ext cx="13933361" cy="5345387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t" anchorCtr="0">
            <a:noAutofit/>
          </a:bodyPr>
          <a:lstStyle/>
          <a:p>
            <a:pPr marL="1151481" indent="-587030">
              <a:spcBef>
                <a:spcPts val="0"/>
              </a:spcBef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In </a:t>
            </a:r>
            <a:r>
              <a:rPr lang="en" sz="4100" b="0" dirty="0">
                <a:solidFill>
                  <a:srgbClr val="00FDFF"/>
                </a:solidFill>
                <a:latin typeface="Arial"/>
                <a:cs typeface="Arial"/>
                <a:sym typeface="Cabin"/>
              </a:rPr>
              <a:t>object</a:t>
            </a:r>
            <a:r>
              <a:rPr lang="en" b="0" dirty="0">
                <a:solidFill>
                  <a:srgbClr val="00FDFF"/>
                </a:solidFill>
                <a:latin typeface="Arial"/>
                <a:cs typeface="Arial"/>
              </a:rPr>
              <a:t> </a:t>
            </a:r>
            <a:r>
              <a:rPr lang="en" sz="4100" b="0" dirty="0">
                <a:solidFill>
                  <a:srgbClr val="00FDFF"/>
                </a:solidFill>
                <a:latin typeface="Arial"/>
                <a:cs typeface="Arial"/>
                <a:sym typeface="Cabin"/>
              </a:rPr>
              <a:t>oriented programming</a:t>
            </a: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, a </a:t>
            </a:r>
            <a:r>
              <a:rPr lang="en" sz="4100" b="0" dirty="0">
                <a:solidFill>
                  <a:srgbClr val="FFFF00"/>
                </a:solidFill>
                <a:latin typeface="Arial"/>
                <a:cs typeface="Arial"/>
                <a:sym typeface="Cabin"/>
              </a:rPr>
              <a:t>constructor</a:t>
            </a: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 in a class is a special block of statements called when an </a:t>
            </a:r>
            <a:r>
              <a:rPr lang="en" sz="4100" b="0" dirty="0">
                <a:solidFill>
                  <a:srgbClr val="00FDFF"/>
                </a:solidFill>
                <a:latin typeface="Arial"/>
                <a:cs typeface="Arial"/>
                <a:sym typeface="Cabin"/>
              </a:rPr>
              <a:t>object is created</a:t>
            </a:r>
          </a:p>
        </p:txBody>
      </p:sp>
      <p:sp>
        <p:nvSpPr>
          <p:cNvPr id="447" name="Shape 447"/>
          <p:cNvSpPr/>
          <p:nvPr/>
        </p:nvSpPr>
        <p:spPr>
          <a:xfrm>
            <a:off x="1921088" y="7305535"/>
            <a:ext cx="12402810" cy="548798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lvl="1" algn="ctr">
              <a:buClr>
                <a:srgbClr val="FFFFFF"/>
              </a:buClr>
              <a:buSzPct val="25000"/>
            </a:pP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36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/wiki/Constructor_(</a:t>
            </a:r>
            <a:r>
              <a:rPr lang="en" sz="36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computer_science</a:t>
            </a: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4151" y="1185333"/>
            <a:ext cx="2664438" cy="1775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" sz="8400">
                <a:solidFill>
                  <a:srgbClr val="FFFFFF"/>
                </a:solidFill>
                <a:sym typeface="Cabin"/>
              </a:rPr>
              <a:t>Many </a:t>
            </a:r>
            <a:r>
              <a:rPr lang="en" sz="8400">
                <a:solidFill>
                  <a:srgbClr val="FF9300"/>
                </a:solidFill>
                <a:sym typeface="Cabin"/>
              </a:rPr>
              <a:t>Instances</a:t>
            </a:r>
          </a:p>
        </p:txBody>
      </p:sp>
      <p:sp>
        <p:nvSpPr>
          <p:cNvPr id="453" name="Shape 453"/>
          <p:cNvSpPr txBox="1">
            <a:spLocks noGrp="1"/>
          </p:cNvSpPr>
          <p:nvPr>
            <p:ph idx="1"/>
          </p:nvPr>
        </p:nvSpPr>
        <p:spPr>
          <a:xfrm>
            <a:off x="812880" y="1692031"/>
            <a:ext cx="14631829" cy="5902068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marL="812810" indent="-666053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We can create </a:t>
            </a:r>
            <a:r>
              <a:rPr lang="en" sz="4100" b="0" dirty="0">
                <a:solidFill>
                  <a:srgbClr val="FF9300"/>
                </a:solidFill>
                <a:latin typeface="Arial"/>
                <a:cs typeface="Arial"/>
                <a:sym typeface="Cabin"/>
              </a:rPr>
              <a:t>lots of objects</a:t>
            </a: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 - the class is the template for the object</a:t>
            </a:r>
          </a:p>
          <a:p>
            <a:pPr marL="812810" indent="-666053">
              <a:lnSpc>
                <a:spcPct val="115000"/>
              </a:lnSpc>
              <a:spcBef>
                <a:spcPts val="2489"/>
              </a:spcBef>
              <a:buSzPct val="100000"/>
              <a:buFont typeface="Arial"/>
              <a:buChar char="•"/>
            </a:pP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We can store each </a:t>
            </a:r>
            <a:r>
              <a:rPr lang="en" sz="4100" b="0" dirty="0">
                <a:solidFill>
                  <a:srgbClr val="FF9300"/>
                </a:solidFill>
                <a:latin typeface="Arial"/>
                <a:cs typeface="Arial"/>
                <a:sym typeface="Cabin"/>
              </a:rPr>
              <a:t>distinct object</a:t>
            </a: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 in its own variable</a:t>
            </a:r>
          </a:p>
          <a:p>
            <a:pPr marL="812810" indent="-666053">
              <a:lnSpc>
                <a:spcPct val="115000"/>
              </a:lnSpc>
              <a:spcBef>
                <a:spcPts val="2489"/>
              </a:spcBef>
              <a:buSzPct val="100000"/>
              <a:buFont typeface="Arial"/>
              <a:buChar char="•"/>
            </a:pP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We call this having multiple </a:t>
            </a:r>
            <a:r>
              <a:rPr lang="en" sz="4100" b="0" dirty="0">
                <a:solidFill>
                  <a:srgbClr val="FF9300"/>
                </a:solidFill>
                <a:latin typeface="Arial"/>
                <a:cs typeface="Arial"/>
                <a:sym typeface="Cabin"/>
              </a:rPr>
              <a:t>instances</a:t>
            </a: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 of the same class</a:t>
            </a:r>
          </a:p>
          <a:p>
            <a:pPr marL="812810" indent="-666053">
              <a:lnSpc>
                <a:spcPct val="115000"/>
              </a:lnSpc>
              <a:spcBef>
                <a:spcPts val="2489"/>
              </a:spcBef>
              <a:buSzPct val="100000"/>
              <a:buFont typeface="Arial"/>
              <a:buChar char="•"/>
            </a:pP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Each </a:t>
            </a:r>
            <a:r>
              <a:rPr lang="en" sz="4100" b="0" dirty="0">
                <a:solidFill>
                  <a:srgbClr val="FF9300"/>
                </a:solidFill>
                <a:latin typeface="Arial"/>
                <a:cs typeface="Arial"/>
                <a:sym typeface="Cabin"/>
              </a:rPr>
              <a:t>instance</a:t>
            </a: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 has its own copy of the </a:t>
            </a:r>
            <a:r>
              <a:rPr lang="en" sz="4100" b="0" dirty="0">
                <a:solidFill>
                  <a:srgbClr val="FFFB00"/>
                </a:solidFill>
                <a:latin typeface="Arial"/>
                <a:cs typeface="Arial"/>
                <a:sym typeface="Cabin"/>
              </a:rPr>
              <a:t>instance variables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99" y="857200"/>
            <a:ext cx="10077990" cy="711841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05152" y="7904595"/>
            <a:ext cx="7647284" cy="547159"/>
          </a:xfrm>
          <a:prstGeom prst="rect">
            <a:avLst/>
          </a:prstGeom>
        </p:spPr>
        <p:txBody>
          <a:bodyPr wrap="none" lIns="162562" tIns="81281" rIns="162562" bIns="81281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</a:t>
            </a:r>
            <a:r>
              <a:rPr lang="en-US" dirty="0" err="1">
                <a:solidFill>
                  <a:srgbClr val="FFFF00"/>
                </a:solidFill>
              </a:rPr>
              <a:t>docs.python.org</a:t>
            </a:r>
            <a:r>
              <a:rPr lang="en-US" dirty="0">
                <a:solidFill>
                  <a:srgbClr val="FFFF00"/>
                </a:solidFill>
              </a:rPr>
              <a:t>/3/tutorial/</a:t>
            </a:r>
            <a:r>
              <a:rPr lang="en-US" dirty="0" err="1">
                <a:solidFill>
                  <a:srgbClr val="FFFF00"/>
                </a:solidFill>
              </a:rPr>
              <a:t>datastructures.html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/>
        </p:nvSpPr>
        <p:spPr>
          <a:xfrm>
            <a:off x="9961643" y="737172"/>
            <a:ext cx="5854668" cy="3971108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40FF"/>
              </a:buClr>
              <a:buSzPct val="25000"/>
            </a:pPr>
            <a:r>
              <a:rPr lang="en" sz="36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Constructors</a:t>
            </a: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have additional </a:t>
            </a:r>
            <a:r>
              <a:rPr lang="en" sz="36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These can be used to set up </a:t>
            </a:r>
            <a:r>
              <a:rPr lang="en" sz="36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 variables</a:t>
            </a: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for the particular instance of the class (i.e., for the particular object).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958536" y="7701077"/>
            <a:ext cx="2046915" cy="547159"/>
          </a:xfrm>
          <a:prstGeom prst="rect">
            <a:avLst/>
          </a:prstGeom>
          <a:noFill/>
        </p:spPr>
        <p:txBody>
          <a:bodyPr wrap="none" lIns="162562" tIns="81281" rIns="162562" bIns="81281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party5.py</a:t>
            </a:r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Shape 464"/>
          <p:cNvSpPr/>
          <p:nvPr/>
        </p:nvSpPr>
        <p:spPr>
          <a:xfrm>
            <a:off x="539154" y="304800"/>
            <a:ext cx="10019110" cy="8212267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28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800" b="1" dirty="0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""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800" b="1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2800" b="1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 __</a:t>
            </a:r>
            <a:r>
              <a:rPr lang="en" sz="2800" b="1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" sz="2800" b="1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__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(self, </a:t>
            </a: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2800" b="1" dirty="0" err="1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print</a:t>
            </a:r>
            <a:r>
              <a:rPr lang="en-US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800" b="1" dirty="0" err="1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28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,"constructed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2800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</a:pPr>
            <a:endParaRPr sz="2800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8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party(self) :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28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8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print</a:t>
            </a:r>
            <a:r>
              <a:rPr lang="en-US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800" b="1" dirty="0" err="1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28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,"party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count",</a:t>
            </a:r>
            <a:r>
              <a:rPr lang="en" sz="28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-US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2800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</a:pPr>
            <a:endParaRPr sz="2800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 = </a:t>
            </a:r>
            <a:r>
              <a:rPr lang="en" sz="28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"Sally"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s.party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rgbClr val="FFFFFF"/>
              </a:buClr>
            </a:pPr>
            <a:endParaRPr sz="2800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 = </a:t>
            </a:r>
            <a:r>
              <a:rPr lang="en" sz="28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"Jim"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j.party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s.party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539154" y="304800"/>
            <a:ext cx="10019110" cy="8212267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28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800" b="1" dirty="0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""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800" b="1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2800" b="1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 __</a:t>
            </a:r>
            <a:r>
              <a:rPr lang="en" sz="2800" b="1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" sz="2800" b="1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__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(self, </a:t>
            </a: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2800" b="1" dirty="0" err="1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print</a:t>
            </a:r>
            <a:r>
              <a:rPr lang="en-US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800" b="1" dirty="0" err="1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28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,"constructed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2800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</a:pPr>
            <a:endParaRPr sz="2800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8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party(self) :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28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8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print</a:t>
            </a:r>
            <a:r>
              <a:rPr lang="en-US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800" b="1" dirty="0" err="1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28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,"party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count",</a:t>
            </a:r>
            <a:r>
              <a:rPr lang="en" sz="28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-US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2800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</a:pPr>
            <a:endParaRPr sz="2800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 = </a:t>
            </a:r>
            <a:r>
              <a:rPr lang="en" sz="28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"Sally"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s.party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rgbClr val="FFFFFF"/>
              </a:buClr>
            </a:pPr>
            <a:endParaRPr sz="2800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 = </a:t>
            </a:r>
            <a:r>
              <a:rPr lang="en" sz="28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"Jim"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j.party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s.party</a:t>
            </a: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</p:txBody>
      </p:sp>
      <p:grpSp>
        <p:nvGrpSpPr>
          <p:cNvPr id="467" name="Shape 467"/>
          <p:cNvGrpSpPr/>
          <p:nvPr/>
        </p:nvGrpSpPr>
        <p:grpSpPr>
          <a:xfrm>
            <a:off x="11244831" y="1375954"/>
            <a:ext cx="3628925" cy="2743200"/>
            <a:chOff x="0" y="0"/>
            <a:chExt cx="4762499" cy="4000500"/>
          </a:xfrm>
        </p:grpSpPr>
        <p:sp>
          <p:nvSpPr>
            <p:cNvPr id="468" name="Shape 468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>
                <a:buClr>
                  <a:srgbClr val="FFFFFF"/>
                </a:buClr>
                <a:buSzPct val="25000"/>
              </a:pPr>
              <a:r>
                <a:rPr lang="en" sz="48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s</a:t>
              </a:r>
            </a:p>
          </p:txBody>
        </p:sp>
        <p:sp>
          <p:nvSpPr>
            <p:cNvPr id="469" name="Shape 469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" sz="5200"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</a:p>
          </p:txBody>
        </p:sp>
        <p:sp>
          <p:nvSpPr>
            <p:cNvPr id="470" name="Shape 470"/>
            <p:cNvSpPr/>
            <p:nvPr/>
          </p:nvSpPr>
          <p:spPr>
            <a:xfrm>
              <a:off x="546100" y="2197100"/>
              <a:ext cx="34670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" sz="4400">
                  <a:latin typeface="Arial" charset="0"/>
                  <a:ea typeface="Arial" charset="0"/>
                  <a:cs typeface="Arial" charset="0"/>
                  <a:sym typeface="Cabin"/>
                </a:rPr>
                <a:t>name:  </a:t>
              </a:r>
            </a:p>
          </p:txBody>
        </p:sp>
      </p:grpSp>
      <p:grpSp>
        <p:nvGrpSpPr>
          <p:cNvPr id="472" name="Shape 472"/>
          <p:cNvGrpSpPr/>
          <p:nvPr/>
        </p:nvGrpSpPr>
        <p:grpSpPr>
          <a:xfrm>
            <a:off x="11244831" y="5155474"/>
            <a:ext cx="3628925" cy="2743200"/>
            <a:chOff x="0" y="0"/>
            <a:chExt cx="4762499" cy="4000500"/>
          </a:xfrm>
        </p:grpSpPr>
        <p:sp>
          <p:nvSpPr>
            <p:cNvPr id="473" name="Shape 473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>
                <a:buClr>
                  <a:srgbClr val="FFFFFF"/>
                </a:buClr>
                <a:buSzPct val="25000"/>
              </a:pPr>
              <a:r>
                <a:rPr lang="en" sz="48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j</a:t>
              </a:r>
            </a:p>
          </p:txBody>
        </p:sp>
        <p:sp>
          <p:nvSpPr>
            <p:cNvPr id="474" name="Shape 474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" sz="5200"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</a:p>
          </p:txBody>
        </p:sp>
        <p:sp>
          <p:nvSpPr>
            <p:cNvPr id="475" name="Shape 475"/>
            <p:cNvSpPr/>
            <p:nvPr/>
          </p:nvSpPr>
          <p:spPr>
            <a:xfrm>
              <a:off x="266700" y="2197100"/>
              <a:ext cx="37464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>
                <a:buClr>
                  <a:srgbClr val="000000"/>
                </a:buClr>
                <a:buSzPct val="25000"/>
              </a:pPr>
              <a:r>
                <a:rPr lang="en" sz="4400">
                  <a:latin typeface="Arial" charset="0"/>
                  <a:ea typeface="Arial" charset="0"/>
                  <a:cs typeface="Arial" charset="0"/>
                  <a:sym typeface="Cabin"/>
                </a:rPr>
                <a:t>name:</a:t>
              </a:r>
            </a:p>
          </p:txBody>
        </p:sp>
      </p:grpSp>
      <p:sp>
        <p:nvSpPr>
          <p:cNvPr id="483" name="Shape 483"/>
          <p:cNvSpPr/>
          <p:nvPr/>
        </p:nvSpPr>
        <p:spPr>
          <a:xfrm>
            <a:off x="6382108" y="6175916"/>
            <a:ext cx="4316002" cy="1843141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00FDFF"/>
              </a:buClr>
              <a:buSzPct val="25000"/>
            </a:pPr>
            <a:r>
              <a:rPr lang="en" sz="4100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have two independent instances.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b" anchorCtr="0">
            <a:noAutofit/>
          </a:bodyPr>
          <a:lstStyle/>
          <a:p>
            <a:pPr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" sz="84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Inheritance</a:t>
            </a:r>
          </a:p>
        </p:txBody>
      </p:sp>
      <p:sp>
        <p:nvSpPr>
          <p:cNvPr id="499" name="Shape 49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t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" sz="3600" b="0" u="sng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3600" b="0" u="sng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www.ibiblio.org</a:t>
            </a:r>
            <a:r>
              <a:rPr lang="en" sz="3600" b="0" u="sng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/g2swap/</a:t>
            </a:r>
            <a:r>
              <a:rPr lang="en" sz="3600" b="0" u="sng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byteofpython</a:t>
            </a:r>
            <a:r>
              <a:rPr lang="en" sz="3600" b="0" u="sng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/read/</a:t>
            </a:r>
            <a:r>
              <a:rPr lang="en" sz="3600" b="0" u="sng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inheritance.html</a:t>
            </a:r>
            <a:endParaRPr lang="en" sz="3600" b="0" u="sng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9300"/>
              </a:buClr>
              <a:buSzPct val="25000"/>
            </a:pPr>
            <a:r>
              <a:rPr lang="en" sz="8400" dirty="0">
                <a:solidFill>
                  <a:srgbClr val="FFD966"/>
                </a:solidFill>
                <a:sym typeface="Cabin"/>
              </a:rPr>
              <a:t>Inheritance</a:t>
            </a:r>
          </a:p>
        </p:txBody>
      </p:sp>
      <p:sp>
        <p:nvSpPr>
          <p:cNvPr id="505" name="Shape 505"/>
          <p:cNvSpPr txBox="1">
            <a:spLocks noGrp="1"/>
          </p:cNvSpPr>
          <p:nvPr>
            <p:ph idx="1"/>
          </p:nvPr>
        </p:nvSpPr>
        <p:spPr>
          <a:xfrm>
            <a:off x="812880" y="2128854"/>
            <a:ext cx="14631829" cy="5902068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marL="812810" indent="-666053"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When we make a new class - we can reuse an existing class and </a:t>
            </a:r>
            <a:r>
              <a:rPr lang="en" sz="4100" b="0" dirty="0">
                <a:solidFill>
                  <a:srgbClr val="FF9300"/>
                </a:solidFill>
                <a:latin typeface="Arial"/>
                <a:cs typeface="Arial"/>
                <a:sym typeface="Cabin"/>
              </a:rPr>
              <a:t>inherit</a:t>
            </a: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 all the capabilities of an existing class and then add our own little bit to make our new class</a:t>
            </a:r>
          </a:p>
          <a:p>
            <a:pPr marL="812810" indent="-666053">
              <a:spcBef>
                <a:spcPts val="2489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Another form of store and reuse</a:t>
            </a:r>
          </a:p>
          <a:p>
            <a:pPr marL="812810" indent="-666053">
              <a:spcBef>
                <a:spcPts val="2489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Write once - reuse many times</a:t>
            </a:r>
          </a:p>
          <a:p>
            <a:pPr marL="812810" indent="-666053">
              <a:spcBef>
                <a:spcPts val="2489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The new class (child) has all the capabilities of the old class (parent) - and then some more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title"/>
          </p:nvPr>
        </p:nvSpPr>
        <p:spPr>
          <a:xfrm>
            <a:off x="1155813" y="762001"/>
            <a:ext cx="10947059" cy="1777900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7100" dirty="0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7100" dirty="0">
                <a:solidFill>
                  <a:srgbClr val="FF9300"/>
                </a:solidFill>
                <a:sym typeface="Cabin"/>
              </a:rPr>
              <a:t>Inheritance</a:t>
            </a:r>
          </a:p>
        </p:txBody>
      </p:sp>
      <p:sp>
        <p:nvSpPr>
          <p:cNvPr id="511" name="Shape 511"/>
          <p:cNvSpPr/>
          <p:nvPr/>
        </p:nvSpPr>
        <p:spPr>
          <a:xfrm>
            <a:off x="1616339" y="7126428"/>
            <a:ext cx="13512251" cy="627200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41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41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41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41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41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976918" y="4275907"/>
            <a:ext cx="14728601" cy="1741714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41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‘Subclasses’ are more specialized versions of a class, which </a:t>
            </a:r>
            <a:r>
              <a:rPr lang="en" sz="41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</a:t>
            </a:r>
            <a:r>
              <a:rPr lang="en" sz="41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attributes and behaviors from their parent classes, and can introduce their own.  </a:t>
            </a: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4151" y="915093"/>
            <a:ext cx="2664438" cy="1775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422615" y="274223"/>
            <a:ext cx="9516130" cy="8359998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name = ""</a:t>
            </a: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__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__(self,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endParaRPr lang="en" sz="2800" b="1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print</a:t>
            </a:r>
            <a:r>
              <a:rPr lang="en-US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self.name,"constructed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2800" b="1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B00"/>
              </a:buClr>
            </a:pPr>
            <a:endParaRPr sz="2800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party(self) :</a:t>
            </a: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print</a:t>
            </a:r>
            <a:r>
              <a:rPr lang="en-US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self.name,"party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count",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-US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2800" b="1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40FF"/>
              </a:buClr>
            </a:pPr>
            <a:endParaRPr sz="2800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40FF"/>
              </a:buClr>
              <a:buSzPct val="25000"/>
            </a:pPr>
            <a:r>
              <a:rPr lang="en" sz="2800" b="1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2800" b="1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FootballFan</a:t>
            </a:r>
            <a:r>
              <a:rPr lang="en" sz="2800" b="1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800" b="1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2800" b="1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>
              <a:buClr>
                <a:srgbClr val="00F900"/>
              </a:buClr>
              <a:buSzPct val="25000"/>
            </a:pP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points = 0</a:t>
            </a:r>
          </a:p>
          <a:p>
            <a:pPr>
              <a:buClr>
                <a:srgbClr val="00F900"/>
              </a:buClr>
              <a:buSzPct val="25000"/>
            </a:pP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800" b="1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touchdown(self):</a:t>
            </a:r>
          </a:p>
          <a:p>
            <a:pPr>
              <a:buClr>
                <a:srgbClr val="00F900"/>
              </a:buClr>
              <a:buSzPct val="25000"/>
            </a:pP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2800" b="1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800" b="1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+ 7</a:t>
            </a:r>
          </a:p>
          <a:p>
            <a:pPr>
              <a:buClr>
                <a:srgbClr val="00F900"/>
              </a:buClr>
              <a:buSzPct val="25000"/>
            </a:pP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2800" b="1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self.party</a:t>
            </a: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rgbClr val="00F900"/>
              </a:buClr>
              <a:buSzPct val="25000"/>
            </a:pP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print</a:t>
            </a:r>
            <a:r>
              <a:rPr lang="en-US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self.name,"points",</a:t>
            </a:r>
            <a:r>
              <a:rPr lang="en" sz="2800" b="1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-US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2800" b="1" dirty="0">
              <a:solidFill>
                <a:srgbClr val="00F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10172338" y="1072355"/>
            <a:ext cx="5783639" cy="2995748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>
              <a:buClr>
                <a:srgbClr val="FFFFFF"/>
              </a:buClr>
            </a:pPr>
            <a:endParaRPr sz="2800" b="1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20" name="Shape 520"/>
          <p:cNvSpPr/>
          <p:nvPr/>
        </p:nvSpPr>
        <p:spPr>
          <a:xfrm>
            <a:off x="10106272" y="5085327"/>
            <a:ext cx="5915776" cy="2132798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40FF"/>
              </a:buClr>
              <a:buSzPct val="25000"/>
            </a:pPr>
            <a:r>
              <a:rPr lang="en" sz="320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FootballFan</a:t>
            </a:r>
            <a:r>
              <a:rPr lang="en" sz="32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class which extends </a:t>
            </a:r>
            <a:r>
              <a:rPr lang="en" sz="320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32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</a:t>
            </a:r>
            <a:r>
              <a:rPr lang="en" sz="320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 has all the capabilities of PartyAnimal</a:t>
            </a:r>
            <a:r>
              <a:rPr lang="en" sz="32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320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more.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422615" y="274223"/>
            <a:ext cx="9516130" cy="8359998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name = ""</a:t>
            </a: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__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__(self,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endParaRPr lang="en" sz="2800" b="1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print</a:t>
            </a:r>
            <a:r>
              <a:rPr lang="en-US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self.name,"constructed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2800" b="1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B00"/>
              </a:buClr>
            </a:pPr>
            <a:endParaRPr sz="2800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party(self) :</a:t>
            </a: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print</a:t>
            </a:r>
            <a:r>
              <a:rPr lang="en-US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self.name,"party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count",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-US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2800" b="1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40FF"/>
              </a:buClr>
            </a:pPr>
            <a:endParaRPr sz="2800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40FF"/>
              </a:buClr>
              <a:buSzPct val="25000"/>
            </a:pPr>
            <a:r>
              <a:rPr lang="en" sz="2800" b="1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2800" b="1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FootballFan</a:t>
            </a:r>
            <a:r>
              <a:rPr lang="en" sz="2800" b="1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800" b="1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2800" b="1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>
              <a:buClr>
                <a:srgbClr val="00F900"/>
              </a:buClr>
              <a:buSzPct val="25000"/>
            </a:pP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points = 0</a:t>
            </a:r>
          </a:p>
          <a:p>
            <a:pPr>
              <a:buClr>
                <a:srgbClr val="00F900"/>
              </a:buClr>
              <a:buSzPct val="25000"/>
            </a:pP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800" b="1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touchdown(self):</a:t>
            </a:r>
          </a:p>
          <a:p>
            <a:pPr>
              <a:buClr>
                <a:srgbClr val="00F900"/>
              </a:buClr>
              <a:buSzPct val="25000"/>
            </a:pP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2800" b="1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800" b="1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+ 7</a:t>
            </a:r>
          </a:p>
          <a:p>
            <a:pPr>
              <a:buClr>
                <a:srgbClr val="00F900"/>
              </a:buClr>
              <a:buSzPct val="25000"/>
            </a:pP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2800" b="1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self.party</a:t>
            </a: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rgbClr val="00F900"/>
              </a:buClr>
              <a:buSzPct val="25000"/>
            </a:pP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print</a:t>
            </a:r>
            <a:r>
              <a:rPr lang="en-US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self.name,"points",</a:t>
            </a:r>
            <a:r>
              <a:rPr lang="en" sz="2800" b="1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-US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2800" b="1" dirty="0">
              <a:solidFill>
                <a:srgbClr val="00F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10172338" y="1072355"/>
            <a:ext cx="5783639" cy="2995748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>
              <a:buClr>
                <a:srgbClr val="FFFFFF"/>
              </a:buClr>
            </a:pPr>
            <a:endParaRPr sz="2800" b="1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" name="Shape 526"/>
          <p:cNvSpPr/>
          <p:nvPr/>
        </p:nvSpPr>
        <p:spPr>
          <a:xfrm>
            <a:off x="11515791" y="4415245"/>
            <a:ext cx="3735373" cy="2743198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7423" tIns="37423" rIns="37423" bIns="37423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43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6" name="Shape 527"/>
          <p:cNvSpPr/>
          <p:nvPr/>
        </p:nvSpPr>
        <p:spPr>
          <a:xfrm>
            <a:off x="11751243" y="4772298"/>
            <a:ext cx="3037536" cy="870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3600" dirty="0">
                <a:latin typeface="Arial" charset="0"/>
                <a:ea typeface="Arial" charset="0"/>
                <a:cs typeface="Arial" charset="0"/>
                <a:sym typeface="Cabin"/>
              </a:rPr>
              <a:t> x</a:t>
            </a:r>
            <a:r>
              <a:rPr lang="en-US" sz="3600" dirty="0"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3600" dirty="0"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" name="Shape 528"/>
          <p:cNvSpPr/>
          <p:nvPr/>
        </p:nvSpPr>
        <p:spPr>
          <a:xfrm>
            <a:off x="11751243" y="5921828"/>
            <a:ext cx="3037536" cy="870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3600">
                <a:latin typeface="Arial" charset="0"/>
                <a:ea typeface="Arial" charset="0"/>
                <a:cs typeface="Arial" charset="0"/>
                <a:sym typeface="Cabin"/>
              </a:rPr>
              <a:t> name: Sally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77159" y="4079715"/>
            <a:ext cx="611697" cy="1039600"/>
          </a:xfrm>
          <a:prstGeom prst="rect">
            <a:avLst/>
          </a:prstGeom>
        </p:spPr>
        <p:txBody>
          <a:bodyPr wrap="square" lIns="162562" tIns="81281" rIns="162562" bIns="81281">
            <a:spAutoFit/>
          </a:bodyPr>
          <a:lstStyle/>
          <a:p>
            <a:r>
              <a:rPr lang="en-US" sz="5700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endParaRPr lang="en-US" sz="5700" dirty="0">
              <a:solidFill>
                <a:srgbClr val="00F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6107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422615" y="274223"/>
            <a:ext cx="9516130" cy="8359998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name = ""</a:t>
            </a: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__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__(self,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endParaRPr lang="en" sz="2800" b="1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print</a:t>
            </a:r>
            <a:r>
              <a:rPr lang="en-US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self.name,"constructed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2800" b="1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B00"/>
              </a:buClr>
            </a:pPr>
            <a:endParaRPr sz="2800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party(self) :</a:t>
            </a: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>
              <a:buClr>
                <a:srgbClr val="FFFB00"/>
              </a:buClr>
              <a:buSzPct val="25000"/>
            </a:pP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print</a:t>
            </a:r>
            <a:r>
              <a:rPr lang="en-US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self.name,"party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count",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-US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2800" b="1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40FF"/>
              </a:buClr>
            </a:pPr>
            <a:endParaRPr sz="2800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40FF"/>
              </a:buClr>
              <a:buSzPct val="25000"/>
            </a:pPr>
            <a:r>
              <a:rPr lang="en" sz="2800" b="1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2800" b="1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FootballFan</a:t>
            </a:r>
            <a:r>
              <a:rPr lang="en" sz="2800" b="1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800" b="1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2800" b="1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>
              <a:buClr>
                <a:srgbClr val="00F900"/>
              </a:buClr>
              <a:buSzPct val="25000"/>
            </a:pP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points = 0</a:t>
            </a:r>
          </a:p>
          <a:p>
            <a:pPr>
              <a:buClr>
                <a:srgbClr val="00F900"/>
              </a:buClr>
              <a:buSzPct val="25000"/>
            </a:pP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800" b="1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touchdown(self):</a:t>
            </a:r>
          </a:p>
          <a:p>
            <a:pPr>
              <a:buClr>
                <a:srgbClr val="00F900"/>
              </a:buClr>
              <a:buSzPct val="25000"/>
            </a:pP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2800" b="1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800" b="1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+ 7</a:t>
            </a:r>
          </a:p>
          <a:p>
            <a:pPr>
              <a:buClr>
                <a:srgbClr val="00F900"/>
              </a:buClr>
              <a:buSzPct val="25000"/>
            </a:pP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2800" b="1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self.party</a:t>
            </a: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rgbClr val="00F900"/>
              </a:buClr>
              <a:buSzPct val="25000"/>
            </a:pP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print</a:t>
            </a:r>
            <a:r>
              <a:rPr lang="en-US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self.name,"points",</a:t>
            </a:r>
            <a:r>
              <a:rPr lang="en" sz="2800" b="1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self.points</a:t>
            </a:r>
            <a:r>
              <a:rPr lang="en-US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2800" b="1" dirty="0">
              <a:solidFill>
                <a:srgbClr val="00F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10172338" y="1072355"/>
            <a:ext cx="5783639" cy="2995748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>
              <a:buClr>
                <a:srgbClr val="FFFFFF"/>
              </a:buClr>
            </a:pPr>
            <a:endParaRPr sz="2800" b="1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800" b="1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2800" b="1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" name="Shape 535"/>
          <p:cNvSpPr/>
          <p:nvPr/>
        </p:nvSpPr>
        <p:spPr>
          <a:xfrm>
            <a:off x="11477083" y="4415245"/>
            <a:ext cx="3774081" cy="3857897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7423" tIns="37423" rIns="37423" bIns="37423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48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6" name="Shape 536"/>
          <p:cNvSpPr/>
          <p:nvPr/>
        </p:nvSpPr>
        <p:spPr>
          <a:xfrm>
            <a:off x="11751243" y="4772298"/>
            <a:ext cx="3037536" cy="870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5200" dirty="0">
                <a:latin typeface="Arial" charset="0"/>
                <a:ea typeface="Arial" charset="0"/>
                <a:cs typeface="Arial" charset="0"/>
                <a:sym typeface="Cabin"/>
              </a:rPr>
              <a:t> x</a:t>
            </a:r>
            <a:r>
              <a:rPr lang="en-US" sz="5200" dirty="0"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5200" dirty="0"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" name="Shape 537"/>
          <p:cNvSpPr/>
          <p:nvPr/>
        </p:nvSpPr>
        <p:spPr>
          <a:xfrm>
            <a:off x="11751243" y="5921828"/>
            <a:ext cx="3037536" cy="870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4400">
                <a:latin typeface="Arial" charset="0"/>
                <a:ea typeface="Arial" charset="0"/>
                <a:cs typeface="Arial" charset="0"/>
                <a:sym typeface="Cabin"/>
              </a:rPr>
              <a:t> name: Jim</a:t>
            </a:r>
          </a:p>
        </p:txBody>
      </p:sp>
      <p:sp>
        <p:nvSpPr>
          <p:cNvPr id="8" name="Shape 538"/>
          <p:cNvSpPr/>
          <p:nvPr/>
        </p:nvSpPr>
        <p:spPr>
          <a:xfrm>
            <a:off x="11751243" y="7088778"/>
            <a:ext cx="3037536" cy="870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4400" dirty="0">
                <a:latin typeface="Arial" charset="0"/>
                <a:ea typeface="Arial" charset="0"/>
                <a:cs typeface="Arial" charset="0"/>
                <a:sym typeface="Cabin"/>
              </a:rPr>
              <a:t> points</a:t>
            </a:r>
            <a:r>
              <a:rPr lang="en-US" sz="4400" dirty="0"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4400" dirty="0"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677159" y="4079715"/>
            <a:ext cx="611697" cy="1039600"/>
          </a:xfrm>
          <a:prstGeom prst="rect">
            <a:avLst/>
          </a:prstGeom>
        </p:spPr>
        <p:txBody>
          <a:bodyPr wrap="square" lIns="162562" tIns="81281" rIns="162562" bIns="81281">
            <a:spAutoFit/>
          </a:bodyPr>
          <a:lstStyle/>
          <a:p>
            <a:r>
              <a:rPr lang="en-US" sz="5700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</a:t>
            </a:r>
            <a:endParaRPr lang="en-US" sz="5700" dirty="0">
              <a:solidFill>
                <a:srgbClr val="00F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432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>
            <a:spLocks noGrp="1"/>
          </p:cNvSpPr>
          <p:nvPr>
            <p:ph type="title"/>
          </p:nvPr>
        </p:nvSpPr>
        <p:spPr>
          <a:xfrm>
            <a:off x="1155813" y="762001"/>
            <a:ext cx="9276140" cy="1777900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" sz="8400" dirty="0">
                <a:solidFill>
                  <a:srgbClr val="FFD966"/>
                </a:solidFill>
                <a:sym typeface="Cabin"/>
              </a:rPr>
              <a:t>Definitions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idx="1"/>
          </p:nvPr>
        </p:nvSpPr>
        <p:spPr>
          <a:xfrm>
            <a:off x="1155812" y="2603502"/>
            <a:ext cx="13933361" cy="5176156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t" anchorCtr="0">
            <a:noAutofit/>
          </a:bodyPr>
          <a:lstStyle/>
          <a:p>
            <a:pPr marL="869255" indent="-812810">
              <a:spcBef>
                <a:spcPts val="0"/>
              </a:spcBef>
              <a:buSzPct val="100000"/>
            </a:pPr>
            <a:r>
              <a:rPr lang="en" sz="3600" b="0" dirty="0">
                <a:solidFill>
                  <a:srgbClr val="FF9300"/>
                </a:solidFill>
                <a:latin typeface="Arial"/>
                <a:cs typeface="Arial"/>
                <a:sym typeface="Cabin"/>
              </a:rPr>
              <a:t>Class</a:t>
            </a: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 - a template</a:t>
            </a:r>
            <a:endParaRPr lang="en-US" sz="3600" b="0" dirty="0">
              <a:solidFill>
                <a:srgbClr val="FFFFFF"/>
              </a:solidFill>
              <a:latin typeface="Arial"/>
              <a:cs typeface="Arial"/>
              <a:sym typeface="Cabin"/>
            </a:endParaRPr>
          </a:p>
          <a:p>
            <a:pPr marL="869255" indent="-812810">
              <a:spcBef>
                <a:spcPts val="2489"/>
              </a:spcBef>
              <a:buSzPct val="100000"/>
            </a:pPr>
            <a:r>
              <a:rPr lang="en-US" sz="3600" b="0" dirty="0">
                <a:solidFill>
                  <a:srgbClr val="FF9300"/>
                </a:solidFill>
                <a:latin typeface="Arial"/>
                <a:cs typeface="Arial"/>
                <a:sym typeface="Cabin"/>
              </a:rPr>
              <a:t>Attribute</a:t>
            </a:r>
            <a:r>
              <a:rPr lang="en" sz="3600" b="0" dirty="0">
                <a:solidFill>
                  <a:srgbClr val="FF9300"/>
                </a:solidFill>
                <a:latin typeface="Arial"/>
                <a:cs typeface="Arial"/>
                <a:sym typeface="Cabin"/>
              </a:rPr>
              <a:t> </a:t>
            </a: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– </a:t>
            </a:r>
            <a:r>
              <a:rPr lang="en-US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A variable within a class</a:t>
            </a:r>
          </a:p>
          <a:p>
            <a:pPr marL="869255" indent="-812810">
              <a:spcBef>
                <a:spcPts val="2489"/>
              </a:spcBef>
              <a:buSzPct val="100000"/>
            </a:pPr>
            <a:r>
              <a:rPr lang="en" sz="3600" b="0" dirty="0">
                <a:solidFill>
                  <a:srgbClr val="FF9300"/>
                </a:solidFill>
                <a:latin typeface="Arial"/>
                <a:cs typeface="Arial"/>
                <a:sym typeface="Cabin"/>
              </a:rPr>
              <a:t>Method </a:t>
            </a: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- A </a:t>
            </a:r>
            <a:r>
              <a:rPr lang="en-US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function within</a:t>
            </a: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 a class</a:t>
            </a:r>
            <a:endParaRPr lang="en-US" sz="3600" b="0" dirty="0">
              <a:solidFill>
                <a:srgbClr val="FFFFFF"/>
              </a:solidFill>
              <a:latin typeface="Arial"/>
              <a:cs typeface="Arial"/>
              <a:sym typeface="Cabin"/>
            </a:endParaRPr>
          </a:p>
          <a:p>
            <a:pPr marL="869255" indent="-812810">
              <a:spcBef>
                <a:spcPts val="2489"/>
              </a:spcBef>
              <a:buSzPct val="100000"/>
            </a:pPr>
            <a:r>
              <a:rPr lang="en" sz="3600" b="0" dirty="0">
                <a:solidFill>
                  <a:srgbClr val="FF9300"/>
                </a:solidFill>
                <a:latin typeface="Arial"/>
                <a:cs typeface="Arial"/>
                <a:sym typeface="Cabin"/>
              </a:rPr>
              <a:t>Object </a:t>
            </a: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- A particular instance of a class</a:t>
            </a:r>
            <a:endParaRPr lang="en-US" sz="3600" b="0" dirty="0">
              <a:solidFill>
                <a:srgbClr val="FFFFFF"/>
              </a:solidFill>
              <a:latin typeface="Arial"/>
              <a:cs typeface="Arial"/>
              <a:sym typeface="Cabin"/>
            </a:endParaRPr>
          </a:p>
          <a:p>
            <a:pPr marL="869255" indent="-812810">
              <a:spcBef>
                <a:spcPts val="2489"/>
              </a:spcBef>
              <a:buSzPct val="100000"/>
            </a:pPr>
            <a:r>
              <a:rPr lang="en" sz="3600" b="0" dirty="0">
                <a:solidFill>
                  <a:srgbClr val="FF9300"/>
                </a:solidFill>
                <a:latin typeface="Arial"/>
                <a:cs typeface="Arial"/>
                <a:sym typeface="Cabin"/>
              </a:rPr>
              <a:t>Constructor</a:t>
            </a: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 – </a:t>
            </a:r>
            <a:r>
              <a:rPr lang="en-US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Code that runs </a:t>
            </a: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when </a:t>
            </a:r>
            <a:r>
              <a:rPr lang="en-US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an </a:t>
            </a: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object is created</a:t>
            </a:r>
            <a:endParaRPr lang="en-US" sz="3600" b="0" dirty="0">
              <a:solidFill>
                <a:srgbClr val="FFFFFF"/>
              </a:solidFill>
              <a:latin typeface="Arial"/>
              <a:cs typeface="Arial"/>
              <a:sym typeface="Cabin"/>
            </a:endParaRPr>
          </a:p>
          <a:p>
            <a:pPr marL="869255" indent="-812810">
              <a:spcBef>
                <a:spcPts val="2489"/>
              </a:spcBef>
              <a:buSzPct val="100000"/>
            </a:pPr>
            <a:r>
              <a:rPr lang="en" sz="3600" b="0" dirty="0">
                <a:solidFill>
                  <a:srgbClr val="FF9300"/>
                </a:solidFill>
                <a:latin typeface="Arial"/>
                <a:cs typeface="Arial"/>
                <a:sym typeface="Cabin"/>
              </a:rPr>
              <a:t>Inheritance</a:t>
            </a: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 - </a:t>
            </a:r>
            <a:r>
              <a:rPr lang="en-US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T</a:t>
            </a: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he ability to </a:t>
            </a:r>
            <a:r>
              <a:rPr lang="en-US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extend </a:t>
            </a: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a class to make a new class.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1952" y="926684"/>
            <a:ext cx="5033608" cy="3353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8045" tIns="28045" rIns="28045" bIns="28045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accent3"/>
              </a:buClr>
              <a:buSzPct val="25000"/>
            </a:pPr>
            <a:r>
              <a:rPr lang="en" sz="8200">
                <a:solidFill>
                  <a:srgbClr val="FFD966"/>
                </a:solidFill>
                <a:sym typeface="Cabin"/>
              </a:rPr>
              <a:t>Summary</a:t>
            </a:r>
          </a:p>
        </p:txBody>
      </p:sp>
      <p:sp>
        <p:nvSpPr>
          <p:cNvPr id="552" name="Shape 552"/>
          <p:cNvSpPr txBox="1">
            <a:spLocks noGrp="1"/>
          </p:cNvSpPr>
          <p:nvPr>
            <p:ph idx="1"/>
          </p:nvPr>
        </p:nvSpPr>
        <p:spPr>
          <a:xfrm>
            <a:off x="812880" y="962414"/>
            <a:ext cx="14631829" cy="5902068"/>
          </a:xfrm>
          <a:prstGeom prst="rect">
            <a:avLst/>
          </a:prstGeom>
          <a:noFill/>
          <a:ln>
            <a:noFill/>
          </a:ln>
        </p:spPr>
        <p:txBody>
          <a:bodyPr lIns="28045" tIns="28045" rIns="28045" bIns="28045" anchor="ctr" anchorCtr="0">
            <a:noAutofit/>
          </a:bodyPr>
          <a:lstStyle/>
          <a:p>
            <a:pPr marL="812810" indent="-654764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39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Object Oriented programming is a very structured approach to code reuse.</a:t>
            </a:r>
          </a:p>
          <a:p>
            <a:pPr marL="812810" indent="-654764">
              <a:spcBef>
                <a:spcPts val="3733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39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We can group data and functionality together and create many independent instances of a class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268" y="867313"/>
            <a:ext cx="9535052" cy="7116123"/>
          </a:xfrm>
          <a:prstGeom prst="rect">
            <a:avLst/>
          </a:prstGeom>
        </p:spPr>
      </p:pic>
      <p:sp>
        <p:nvSpPr>
          <p:cNvPr id="162" name="Shape 162"/>
          <p:cNvSpPr/>
          <p:nvPr/>
        </p:nvSpPr>
        <p:spPr>
          <a:xfrm>
            <a:off x="444607" y="7871090"/>
            <a:ext cx="15812979" cy="704014"/>
          </a:xfrm>
          <a:prstGeom prst="rect">
            <a:avLst/>
          </a:prstGeom>
          <a:noFill/>
          <a:ln>
            <a:noFill/>
          </a:ln>
        </p:spPr>
        <p:txBody>
          <a:bodyPr lIns="67334" tIns="33645" rIns="67334" bIns="33645" anchor="t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https://</a:t>
            </a:r>
            <a:r>
              <a:rPr lang="en" sz="32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docs.python.org</a:t>
            </a:r>
            <a:r>
              <a:rPr lang="en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en-US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/library/sqlite3.html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>
            <a:spLocks noGrp="1"/>
          </p:cNvSpPr>
          <p:nvPr>
            <p:ph type="title" idx="4294967295"/>
          </p:nvPr>
        </p:nvSpPr>
        <p:spPr>
          <a:xfrm>
            <a:off x="1" y="1100667"/>
            <a:ext cx="12435926" cy="846667"/>
          </a:xfrm>
          <a:prstGeom prst="rect">
            <a:avLst/>
          </a:prstGeom>
          <a:noFill/>
          <a:ln>
            <a:noFill/>
          </a:ln>
        </p:spPr>
        <p:txBody>
          <a:bodyPr lIns="91912" tIns="91912" rIns="91912" bIns="91912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" sz="3600">
                <a:solidFill>
                  <a:srgbClr val="FFFF00"/>
                </a:solidFill>
                <a:sym typeface="Cabin"/>
              </a:rPr>
              <a:t>Acknowledgements / Contributions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x="1206218" y="2169890"/>
            <a:ext cx="6798362" cy="5761063"/>
          </a:xfrm>
          <a:prstGeom prst="rect">
            <a:avLst/>
          </a:prstGeom>
          <a:noFill/>
          <a:ln>
            <a:noFill/>
          </a:ln>
        </p:spPr>
        <p:txBody>
          <a:bodyPr lIns="91912" tIns="91912" rIns="91912" bIns="91912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18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</a:t>
            </a:r>
            <a:r>
              <a:rPr lang="en" sz="18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slide are Copyright 2010-  Charles R. Severance (</a:t>
            </a:r>
            <a:r>
              <a:rPr lang="en" sz="1800" u="sng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www.dr-chuck.com</a:t>
            </a:r>
            <a:r>
              <a:rPr lang="en" sz="18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of the University of Michigan School of Information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buClr>
                <a:srgbClr val="FFFFFF"/>
              </a:buClr>
            </a:pPr>
            <a:endParaRPr sz="18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8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Initial Development: Charles Severance, University of Michigan School of Information</a:t>
            </a:r>
          </a:p>
          <a:p>
            <a:pPr>
              <a:buClr>
                <a:srgbClr val="FFFFFF"/>
              </a:buClr>
            </a:pPr>
            <a:endParaRPr sz="18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8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 Insert new Contributors here</a:t>
            </a:r>
          </a:p>
        </p:txBody>
      </p:sp>
      <p:pic>
        <p:nvPicPr>
          <p:cNvPr id="559" name="Shape 5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941" y="922814"/>
            <a:ext cx="10249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Shape 5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99045" y="1101015"/>
            <a:ext cx="1968790" cy="668398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Shape 561"/>
          <p:cNvSpPr txBox="1"/>
          <p:nvPr/>
        </p:nvSpPr>
        <p:spPr>
          <a:xfrm>
            <a:off x="8705251" y="2300365"/>
            <a:ext cx="6798362" cy="5630588"/>
          </a:xfrm>
          <a:prstGeom prst="rect">
            <a:avLst/>
          </a:prstGeom>
          <a:noFill/>
          <a:ln>
            <a:noFill/>
          </a:ln>
        </p:spPr>
        <p:txBody>
          <a:bodyPr lIns="91912" tIns="91912" rIns="91912" bIns="91912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18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510038" y="853850"/>
            <a:ext cx="13237515" cy="952372"/>
          </a:xfrm>
        </p:spPr>
        <p:txBody>
          <a:bodyPr/>
          <a:lstStyle/>
          <a:p>
            <a:r>
              <a:rPr lang="en-US" altLang="en-US" sz="5000" dirty="0">
                <a:solidFill>
                  <a:srgbClr val="00FF00"/>
                </a:solidFill>
              </a:rPr>
              <a:t>Additional Source Information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1510038" y="1998133"/>
            <a:ext cx="13237515" cy="5952068"/>
          </a:xfrm>
        </p:spPr>
        <p:txBody>
          <a:bodyPr anchor="t"/>
          <a:lstStyle/>
          <a:p>
            <a:pPr algn="l">
              <a:buFontTx/>
              <a:buChar char="•"/>
            </a:pPr>
            <a:r>
              <a:rPr lang="en-US" altLang="en-US" sz="2000" dirty="0"/>
              <a:t>Snowman Cookie Cutter" by </a:t>
            </a:r>
            <a:r>
              <a:rPr lang="en-US" altLang="en-US" sz="2000" dirty="0" err="1"/>
              <a:t>Didriks</a:t>
            </a:r>
            <a:r>
              <a:rPr lang="en-US" altLang="en-US" sz="2000" dirty="0"/>
              <a:t> is licensed under CC BY</a:t>
            </a:r>
            <a:br>
              <a:rPr lang="en-US" altLang="en-US" sz="2000" dirty="0"/>
            </a:br>
            <a:r>
              <a:rPr lang="en-US" altLang="en-US" sz="2000" dirty="0">
                <a:hlinkClick r:id="rId2"/>
              </a:rPr>
              <a:t>https://www.flickr.com/photos/dinnerseries/23570475099</a:t>
            </a:r>
            <a:endParaRPr lang="en-US" altLang="en-US" sz="2000" dirty="0"/>
          </a:p>
          <a:p>
            <a:pPr algn="l">
              <a:buFontTx/>
              <a:buChar char="•"/>
            </a:pPr>
            <a:r>
              <a:rPr lang="en-US" altLang="en-US" sz="2000" dirty="0"/>
              <a:t>Photo from the television program </a:t>
            </a:r>
            <a:r>
              <a:rPr lang="en-US" altLang="en-US" sz="2000" i="1" dirty="0"/>
              <a:t>Lassie</a:t>
            </a:r>
            <a:r>
              <a:rPr lang="en-US" altLang="en-US" sz="2000" dirty="0"/>
              <a:t>. Lassie watches as Jeff (Tommy </a:t>
            </a:r>
            <a:r>
              <a:rPr lang="en-US" altLang="en-US" sz="2000" dirty="0" err="1"/>
              <a:t>Rettig</a:t>
            </a:r>
            <a:r>
              <a:rPr lang="en-US" altLang="en-US" sz="2000" dirty="0"/>
              <a:t>) works on his bike is Public Domain</a:t>
            </a:r>
            <a:br>
              <a:rPr lang="en-US" altLang="en-US" sz="2000" dirty="0"/>
            </a:br>
            <a:r>
              <a:rPr lang="en-US" altLang="en-US" sz="2000" dirty="0">
                <a:hlinkClick r:id="rId3"/>
              </a:rPr>
              <a:t>https://en.wikipedia.org/wiki/Lassie#/media/File:Lassie_and_Tommy_Rettig_1956.JPG</a:t>
            </a:r>
            <a:endParaRPr lang="en-US" altLang="en-US" sz="2000" dirty="0"/>
          </a:p>
          <a:p>
            <a:pPr algn="l">
              <a:buFontTx/>
              <a:buChar char="•"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30084390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b" anchorCtr="0">
            <a:noAutofit/>
          </a:bodyPr>
          <a:lstStyle/>
          <a:p>
            <a:pPr>
              <a:spcBef>
                <a:spcPts val="0"/>
              </a:spcBef>
              <a:buClr>
                <a:schemeClr val="accent3"/>
              </a:buClr>
              <a:buSzPct val="25000"/>
            </a:pPr>
            <a:r>
              <a:rPr lang="en-US" sz="84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Lets Start with </a:t>
            </a:r>
            <a:r>
              <a:rPr lang="en" sz="84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Programs</a:t>
            </a:r>
            <a:endParaRPr lang="en" sz="8400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/>
        </p:nvSpPr>
        <p:spPr>
          <a:xfrm>
            <a:off x="1201717" y="3650161"/>
            <a:ext cx="6832566" cy="177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28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input(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'Europe floor?'</a:t>
            </a:r>
            <a:r>
              <a:rPr lang="en-US" sz="2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8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usf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'US floor', </a:t>
            </a:r>
            <a:r>
              <a:rPr lang="en-US" sz="28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usf</a:t>
            </a:r>
            <a:r>
              <a:rPr lang="en-US" sz="2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9713106" y="3181800"/>
            <a:ext cx="4570347" cy="12191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3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Europe floor? </a:t>
            </a:r>
            <a:r>
              <a:rPr lang="en-US" sz="38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 floor 1</a:t>
            </a:r>
          </a:p>
        </p:txBody>
      </p:sp>
      <p:pic>
        <p:nvPicPr>
          <p:cNvPr id="483" name="Shape 4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1716" y="1193800"/>
            <a:ext cx="3175210" cy="21210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178"/>
          <p:cNvSpPr/>
          <p:nvPr/>
        </p:nvSpPr>
        <p:spPr>
          <a:xfrm>
            <a:off x="8235243" y="6862355"/>
            <a:ext cx="2428961" cy="108857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" sz="4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</a:t>
            </a:r>
          </a:p>
        </p:txBody>
      </p:sp>
      <p:sp>
        <p:nvSpPr>
          <p:cNvPr id="8" name="Shape 179"/>
          <p:cNvSpPr/>
          <p:nvPr/>
        </p:nvSpPr>
        <p:spPr>
          <a:xfrm>
            <a:off x="4509545" y="6862355"/>
            <a:ext cx="2428961" cy="1088571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" sz="46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9" name="Shape 180"/>
          <p:cNvSpPr/>
          <p:nvPr/>
        </p:nvSpPr>
        <p:spPr>
          <a:xfrm>
            <a:off x="11854492" y="6862355"/>
            <a:ext cx="2428961" cy="108857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" sz="4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cxnSp>
        <p:nvCxnSpPr>
          <p:cNvPr id="10" name="Shape 181"/>
          <p:cNvCxnSpPr/>
          <p:nvPr/>
        </p:nvCxnSpPr>
        <p:spPr>
          <a:xfrm rot="10800000">
            <a:off x="6965967" y="7393659"/>
            <a:ext cx="1228996" cy="18663"/>
          </a:xfrm>
          <a:prstGeom prst="straightConnector1">
            <a:avLst/>
          </a:prstGeom>
          <a:noFill/>
          <a:ln w="50800" cap="flat" cmpd="sng">
            <a:solidFill>
              <a:srgbClr val="FFFB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11" name="Shape 182"/>
          <p:cNvCxnSpPr/>
          <p:nvPr/>
        </p:nvCxnSpPr>
        <p:spPr>
          <a:xfrm rot="10800000">
            <a:off x="10636624" y="7393659"/>
            <a:ext cx="1228996" cy="18663"/>
          </a:xfrm>
          <a:prstGeom prst="straightConnector1">
            <a:avLst/>
          </a:prstGeom>
          <a:noFill/>
          <a:ln w="50800" cap="flat" cmpd="sng">
            <a:solidFill>
              <a:srgbClr val="FFFB00"/>
            </a:solidFill>
            <a:prstDash val="solid"/>
            <a:miter/>
            <a:headEnd type="triangle" w="lg" len="lg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7576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accent3"/>
              </a:buClr>
              <a:buSzPct val="25000"/>
            </a:pPr>
            <a:r>
              <a:rPr lang="en" sz="8400">
                <a:solidFill>
                  <a:srgbClr val="FFD966"/>
                </a:solidFill>
                <a:sym typeface="Cabin"/>
              </a:rPr>
              <a:t>Object Oriented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t" anchorCtr="0">
            <a:noAutofit/>
          </a:bodyPr>
          <a:lstStyle/>
          <a:p>
            <a:pPr marL="1151481" indent="-587030">
              <a:spcBef>
                <a:spcPts val="0"/>
              </a:spcBef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4100" b="0" dirty="0">
                <a:solidFill>
                  <a:srgbClr val="FFFFFF"/>
                </a:solidFill>
                <a:latin typeface=""/>
                <a:cs typeface=""/>
                <a:sym typeface="Cabin"/>
              </a:rPr>
              <a:t>A program is made up of many cooperating objects</a:t>
            </a:r>
          </a:p>
          <a:p>
            <a:pPr marL="1151481" indent="-587030">
              <a:spcBef>
                <a:spcPts val="2489"/>
              </a:spcBef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4100" b="0" dirty="0">
                <a:solidFill>
                  <a:srgbClr val="FFFFFF"/>
                </a:solidFill>
                <a:latin typeface=""/>
                <a:cs typeface=""/>
                <a:sym typeface="Cabin"/>
              </a:rPr>
              <a:t>Instead of being the “whole program” - each object is a little “island” within the program and cooperatively working with other objects.</a:t>
            </a:r>
          </a:p>
          <a:p>
            <a:pPr marL="1151481" indent="-587030">
              <a:spcBef>
                <a:spcPts val="2489"/>
              </a:spcBef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4100" b="0" dirty="0">
                <a:solidFill>
                  <a:srgbClr val="FFFFFF"/>
                </a:solidFill>
                <a:latin typeface=""/>
                <a:cs typeface=""/>
                <a:sym typeface="Cabin"/>
              </a:rPr>
              <a:t>A program is made up of one or more objects working together - objects make use of each other’s capabilities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DCBD23"/>
              </a:buClr>
              <a:buSzPct val="25000"/>
            </a:pPr>
            <a:r>
              <a:rPr lang="en" sz="8400">
                <a:solidFill>
                  <a:srgbClr val="FFD966"/>
                </a:solidFill>
                <a:sym typeface="Cabin"/>
              </a:rPr>
              <a:t>Object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idx="1"/>
          </p:nvPr>
        </p:nvSpPr>
        <p:spPr>
          <a:xfrm>
            <a:off x="812880" y="2020762"/>
            <a:ext cx="14631829" cy="5902068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marL="812810" indent="-654764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3900" b="0" dirty="0">
                <a:solidFill>
                  <a:srgbClr val="00FA00"/>
                </a:solidFill>
                <a:latin typeface="Arial"/>
                <a:cs typeface="Arial"/>
                <a:sym typeface="Cabin"/>
              </a:rPr>
              <a:t>An Object is a bit of self-contained Code and Data</a:t>
            </a:r>
          </a:p>
          <a:p>
            <a:pPr marL="812810" indent="-654764">
              <a:spcBef>
                <a:spcPts val="2489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39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A key aspect of the Object approach is to break the problem into smaller understandable parts (divide and conquer)</a:t>
            </a:r>
          </a:p>
          <a:p>
            <a:pPr marL="812810" indent="-654764">
              <a:spcBef>
                <a:spcPts val="2489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39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Objects have boundaries that allow us to ignore un-needed detail</a:t>
            </a:r>
          </a:p>
          <a:p>
            <a:pPr marL="812810" indent="-654764">
              <a:spcBef>
                <a:spcPts val="2489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39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We have been using objects all along: String Objects, Integer Objects, Dictionary Objects, List Objects...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Shape 2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8933" y="731519"/>
            <a:ext cx="9802938" cy="6675148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/>
          <p:nvPr/>
        </p:nvSpPr>
        <p:spPr>
          <a:xfrm>
            <a:off x="5574030" y="2560319"/>
            <a:ext cx="2428961" cy="108857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4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</a:p>
        </p:txBody>
      </p:sp>
      <p:sp>
        <p:nvSpPr>
          <p:cNvPr id="213" name="Shape 213"/>
          <p:cNvSpPr/>
          <p:nvPr/>
        </p:nvSpPr>
        <p:spPr>
          <a:xfrm>
            <a:off x="270961" y="1271451"/>
            <a:ext cx="2428961" cy="1088571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" sz="4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14" name="Shape 214"/>
          <p:cNvSpPr/>
          <p:nvPr/>
        </p:nvSpPr>
        <p:spPr>
          <a:xfrm>
            <a:off x="13431864" y="6958148"/>
            <a:ext cx="2428961" cy="108857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4600"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15" name="Shape 215"/>
          <p:cNvSpPr/>
          <p:nvPr/>
        </p:nvSpPr>
        <p:spPr>
          <a:xfrm>
            <a:off x="5061142" y="4728755"/>
            <a:ext cx="2428961" cy="108857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4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</a:t>
            </a:r>
          </a:p>
        </p:txBody>
      </p:sp>
      <p:sp>
        <p:nvSpPr>
          <p:cNvPr id="216" name="Shape 216"/>
          <p:cNvSpPr/>
          <p:nvPr/>
        </p:nvSpPr>
        <p:spPr>
          <a:xfrm>
            <a:off x="9754554" y="3762102"/>
            <a:ext cx="2428961" cy="108857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4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</a:p>
        </p:txBody>
      </p:sp>
      <p:sp>
        <p:nvSpPr>
          <p:cNvPr id="217" name="Shape 217"/>
          <p:cNvSpPr/>
          <p:nvPr/>
        </p:nvSpPr>
        <p:spPr>
          <a:xfrm>
            <a:off x="9067477" y="1637211"/>
            <a:ext cx="2428961" cy="108857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41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</a:t>
            </a:r>
          </a:p>
        </p:txBody>
      </p:sp>
      <p:cxnSp>
        <p:nvCxnSpPr>
          <p:cNvPr id="218" name="Shape 218"/>
          <p:cNvCxnSpPr/>
          <p:nvPr/>
        </p:nvCxnSpPr>
        <p:spPr>
          <a:xfrm flipH="1">
            <a:off x="8030451" y="2060620"/>
            <a:ext cx="1128752" cy="1031006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 flipH="1">
            <a:off x="7976140" y="2730321"/>
            <a:ext cx="1488371" cy="669701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rot="10800000" flipH="1">
            <a:off x="6525932" y="3674773"/>
            <a:ext cx="76327" cy="103030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 rot="10800000">
            <a:off x="7899814" y="3588911"/>
            <a:ext cx="1889086" cy="5494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flipH="1">
            <a:off x="6812157" y="3709116"/>
            <a:ext cx="400715" cy="92728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3" name="Shape 223"/>
          <p:cNvCxnSpPr/>
          <p:nvPr/>
        </p:nvCxnSpPr>
        <p:spPr>
          <a:xfrm rot="10800000">
            <a:off x="3014904" y="1923246"/>
            <a:ext cx="2404292" cy="807077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11124618" y="4997004"/>
            <a:ext cx="2098985" cy="224950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25" name="Shape 225"/>
          <p:cNvSpPr/>
          <p:nvPr/>
        </p:nvSpPr>
        <p:spPr>
          <a:xfrm>
            <a:off x="415643" y="5921827"/>
            <a:ext cx="3212810" cy="1741714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41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get created and used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071215_powerpoint_template_b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2522</Words>
  <Application>Microsoft Macintosh PowerPoint</Application>
  <PresentationFormat>Custom</PresentationFormat>
  <Paragraphs>363</Paragraphs>
  <Slides>41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4" baseType="lpstr">
      <vt:lpstr>Arial Regular</vt:lpstr>
      <vt:lpstr>Cabin</vt:lpstr>
      <vt:lpstr>Courier</vt:lpstr>
      <vt:lpstr>Courier New</vt:lpstr>
      <vt:lpstr>Georgia</vt:lpstr>
      <vt:lpstr>Gill Sans</vt:lpstr>
      <vt:lpstr>Gill Sans SemiBold</vt:lpstr>
      <vt:lpstr>Lucida Grande</vt:lpstr>
      <vt:lpstr>Merriweather Sans</vt:lpstr>
      <vt:lpstr>ヒラギノ角ゴ ProN W3</vt:lpstr>
      <vt:lpstr>Arial</vt:lpstr>
      <vt:lpstr>Title &amp; Subtitle</vt:lpstr>
      <vt:lpstr>071215_powerpoint_template_b</vt:lpstr>
      <vt:lpstr>Python Objects</vt:lpstr>
      <vt:lpstr>Warning</vt:lpstr>
      <vt:lpstr>PowerPoint Presentation</vt:lpstr>
      <vt:lpstr>PowerPoint Presentation</vt:lpstr>
      <vt:lpstr>Lets Start with Programs</vt:lpstr>
      <vt:lpstr>PowerPoint Presentation</vt:lpstr>
      <vt:lpstr>Object Oriented</vt:lpstr>
      <vt:lpstr>Object</vt:lpstr>
      <vt:lpstr>PowerPoint Presentation</vt:lpstr>
      <vt:lpstr>PowerPoint Presentation</vt:lpstr>
      <vt:lpstr>PowerPoint Presentation</vt:lpstr>
      <vt:lpstr>PowerPoint Presentation</vt:lpstr>
      <vt:lpstr>Definitions</vt:lpstr>
      <vt:lpstr>Terminology: Class</vt:lpstr>
      <vt:lpstr>Terminology: Instance</vt:lpstr>
      <vt:lpstr>Terminology: Method</vt:lpstr>
      <vt:lpstr>Some Python Objects</vt:lpstr>
      <vt:lpstr>A Sample Class</vt:lpstr>
      <vt:lpstr>PowerPoint Presentation</vt:lpstr>
      <vt:lpstr>PowerPoint Presentation</vt:lpstr>
      <vt:lpstr>Playing with dir() and type()</vt:lpstr>
      <vt:lpstr>Try dir() with a String</vt:lpstr>
      <vt:lpstr>PowerPoint Presentation</vt:lpstr>
      <vt:lpstr>Object Lifecycle</vt:lpstr>
      <vt:lpstr>Object Lifecycle</vt:lpstr>
      <vt:lpstr>Constructor</vt:lpstr>
      <vt:lpstr>PowerPoint Presentation</vt:lpstr>
      <vt:lpstr>Constructor</vt:lpstr>
      <vt:lpstr>Many Instances</vt:lpstr>
      <vt:lpstr>PowerPoint Presentation</vt:lpstr>
      <vt:lpstr>PowerPoint Presentation</vt:lpstr>
      <vt:lpstr>Inheritance</vt:lpstr>
      <vt:lpstr>Inheritance</vt:lpstr>
      <vt:lpstr>Terminology: Inheritance</vt:lpstr>
      <vt:lpstr>PowerPoint Presentation</vt:lpstr>
      <vt:lpstr>PowerPoint Presentation</vt:lpstr>
      <vt:lpstr>PowerPoint Presentation</vt:lpstr>
      <vt:lpstr>Definitions</vt:lpstr>
      <vt:lpstr>Summary</vt:lpstr>
      <vt:lpstr>Acknowledgements / Contributions</vt:lpstr>
      <vt:lpstr>Additional Source Information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Objects</dc:title>
  <cp:lastModifiedBy>Microsoft Office User</cp:lastModifiedBy>
  <cp:revision>56</cp:revision>
  <dcterms:modified xsi:type="dcterms:W3CDTF">2016-12-07T16:04:15Z</dcterms:modified>
</cp:coreProperties>
</file>