
<file path=[Content_Types].xml><?xml version="1.0" encoding="utf-8"?>
<Types xmlns="http://schemas.openxmlformats.org/package/2006/content-types">
  <Default Extension="xml" ContentType="application/xml"/>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 id="2147483689" r:id="rId2"/>
  </p:sldMasterIdLst>
  <p:notesMasterIdLst>
    <p:notesMasterId r:id="rId14"/>
  </p:notesMasterIdLst>
  <p:sldIdLst>
    <p:sldId id="262" r:id="rId3"/>
    <p:sldId id="263" r:id="rId4"/>
    <p:sldId id="264" r:id="rId5"/>
    <p:sldId id="265" r:id="rId6"/>
    <p:sldId id="266" r:id="rId7"/>
    <p:sldId id="267" r:id="rId8"/>
    <p:sldId id="268" r:id="rId9"/>
    <p:sldId id="269" r:id="rId10"/>
    <p:sldId id="270" r:id="rId11"/>
    <p:sldId id="275" r:id="rId12"/>
    <p:sldId id="274" r:id="rId13"/>
  </p:sldIdLst>
  <p:sldSz cx="16257588"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5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3"/>
    <p:restoredTop sz="94485"/>
  </p:normalViewPr>
  <p:slideViewPr>
    <p:cSldViewPr snapToGrid="0" snapToObjects="1">
      <p:cViewPr varScale="1">
        <p:scale>
          <a:sx n="62" d="100"/>
          <a:sy n="62" d="100"/>
        </p:scale>
        <p:origin x="864" y="200"/>
      </p:cViewPr>
      <p:guideLst>
        <p:guide orient="horz" pos="2880"/>
        <p:guide pos="5121"/>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1625620" rtl="0" eaLnBrk="1" latinLnBrk="0" hangingPunct="1">
      <a:defRPr sz="2100" kern="1200">
        <a:solidFill>
          <a:schemeClr val="tx1"/>
        </a:solidFill>
        <a:latin typeface="+mn-lt"/>
        <a:ea typeface="+mn-ea"/>
        <a:cs typeface="+mn-cs"/>
      </a:defRPr>
    </a:lvl1pPr>
    <a:lvl2pPr marL="812810" algn="l" defTabSz="1625620" rtl="0" eaLnBrk="1" latinLnBrk="0" hangingPunct="1">
      <a:defRPr sz="2100" kern="1200">
        <a:solidFill>
          <a:schemeClr val="tx1"/>
        </a:solidFill>
        <a:latin typeface="+mn-lt"/>
        <a:ea typeface="+mn-ea"/>
        <a:cs typeface="+mn-cs"/>
      </a:defRPr>
    </a:lvl2pPr>
    <a:lvl3pPr marL="1625620" algn="l" defTabSz="1625620" rtl="0" eaLnBrk="1" latinLnBrk="0" hangingPunct="1">
      <a:defRPr sz="2100" kern="1200">
        <a:solidFill>
          <a:schemeClr val="tx1"/>
        </a:solidFill>
        <a:latin typeface="+mn-lt"/>
        <a:ea typeface="+mn-ea"/>
        <a:cs typeface="+mn-cs"/>
      </a:defRPr>
    </a:lvl3pPr>
    <a:lvl4pPr marL="2438430" algn="l" defTabSz="1625620" rtl="0" eaLnBrk="1" latinLnBrk="0" hangingPunct="1">
      <a:defRPr sz="2100" kern="1200">
        <a:solidFill>
          <a:schemeClr val="tx1"/>
        </a:solidFill>
        <a:latin typeface="+mn-lt"/>
        <a:ea typeface="+mn-ea"/>
        <a:cs typeface="+mn-cs"/>
      </a:defRPr>
    </a:lvl4pPr>
    <a:lvl5pPr marL="3251241" algn="l" defTabSz="1625620" rtl="0" eaLnBrk="1" latinLnBrk="0" hangingPunct="1">
      <a:defRPr sz="2100" kern="1200">
        <a:solidFill>
          <a:schemeClr val="tx1"/>
        </a:solidFill>
        <a:latin typeface="+mn-lt"/>
        <a:ea typeface="+mn-ea"/>
        <a:cs typeface="+mn-cs"/>
      </a:defRPr>
    </a:lvl5pPr>
    <a:lvl6pPr marL="4064051" algn="l" defTabSz="1625620" rtl="0" eaLnBrk="1" latinLnBrk="0" hangingPunct="1">
      <a:defRPr sz="2100" kern="1200">
        <a:solidFill>
          <a:schemeClr val="tx1"/>
        </a:solidFill>
        <a:latin typeface="+mn-lt"/>
        <a:ea typeface="+mn-ea"/>
        <a:cs typeface="+mn-cs"/>
      </a:defRPr>
    </a:lvl6pPr>
    <a:lvl7pPr marL="4876861" algn="l" defTabSz="1625620" rtl="0" eaLnBrk="1" latinLnBrk="0" hangingPunct="1">
      <a:defRPr sz="2100" kern="1200">
        <a:solidFill>
          <a:schemeClr val="tx1"/>
        </a:solidFill>
        <a:latin typeface="+mn-lt"/>
        <a:ea typeface="+mn-ea"/>
        <a:cs typeface="+mn-cs"/>
      </a:defRPr>
    </a:lvl7pPr>
    <a:lvl8pPr marL="5689671" algn="l" defTabSz="1625620" rtl="0" eaLnBrk="1" latinLnBrk="0" hangingPunct="1">
      <a:defRPr sz="2100" kern="1200">
        <a:solidFill>
          <a:schemeClr val="tx1"/>
        </a:solidFill>
        <a:latin typeface="+mn-lt"/>
        <a:ea typeface="+mn-ea"/>
        <a:cs typeface="+mn-cs"/>
      </a:defRPr>
    </a:lvl8pPr>
    <a:lvl9pPr marL="6502481" algn="l" defTabSz="162562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813" y="1536701"/>
            <a:ext cx="13933261" cy="3086100"/>
          </a:xfrm>
          <a:prstGeom prst="rect">
            <a:avLst/>
          </a:prstGeom>
          <a:noFill/>
          <a:ln>
            <a:noFill/>
          </a:ln>
        </p:spPr>
        <p:txBody>
          <a:bodyPr lIns="162535" tIns="162535" rIns="162535" bIns="16253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
        <p:nvSpPr>
          <p:cNvPr id="40" name="Shape 40"/>
          <p:cNvSpPr txBox="1">
            <a:spLocks noGrp="1"/>
          </p:cNvSpPr>
          <p:nvPr>
            <p:ph type="body" idx="1"/>
          </p:nvPr>
        </p:nvSpPr>
        <p:spPr>
          <a:xfrm>
            <a:off x="1155813" y="4711700"/>
            <a:ext cx="13933261" cy="1054100"/>
          </a:xfrm>
          <a:prstGeom prst="rect">
            <a:avLst/>
          </a:prstGeom>
          <a:noFill/>
          <a:ln>
            <a:noFill/>
          </a:ln>
        </p:spPr>
        <p:txBody>
          <a:bodyPr lIns="162535" tIns="162535" rIns="162535" bIns="162535" anchor="t" anchorCtr="0"/>
          <a:lstStyle>
            <a:lvl1pPr marL="342904" lvl="0" indent="-342904" algn="ctr" rtl="0">
              <a:spcBef>
                <a:spcPts val="0"/>
              </a:spcBef>
              <a:spcAft>
                <a:spcPts val="0"/>
              </a:spcAft>
              <a:defRPr/>
            </a:lvl1pPr>
            <a:lvl2pPr marL="742959" lvl="1" indent="-285753" algn="ctr" rtl="0">
              <a:spcBef>
                <a:spcPts val="0"/>
              </a:spcBef>
              <a:spcAft>
                <a:spcPts val="0"/>
              </a:spcAft>
              <a:defRPr/>
            </a:lvl2pPr>
            <a:lvl3pPr marL="1143015" lvl="2" indent="-228604" algn="ctr" rtl="0">
              <a:spcBef>
                <a:spcPts val="0"/>
              </a:spcBef>
              <a:spcAft>
                <a:spcPts val="0"/>
              </a:spcAft>
              <a:defRPr/>
            </a:lvl3pPr>
            <a:lvl4pPr marL="1600221" lvl="3" indent="-228604" algn="ctr" rtl="0">
              <a:spcBef>
                <a:spcPts val="0"/>
              </a:spcBef>
              <a:spcAft>
                <a:spcPts val="0"/>
              </a:spcAft>
              <a:defRPr/>
            </a:lvl4pPr>
            <a:lvl5pPr marL="2057427" lvl="4" indent="-22860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80" y="1277099"/>
            <a:ext cx="14631829" cy="1226172"/>
          </a:xfrm>
          <a:prstGeom prst="rect">
            <a:avLst/>
          </a:prstGeom>
        </p:spPr>
        <p:txBody>
          <a:bodyPr lIns="162562" tIns="81281" rIns="162562" bIns="81281"/>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82" y="888973"/>
            <a:ext cx="5348634" cy="1238388"/>
          </a:xfrm>
          <a:prstGeom prst="rect">
            <a:avLst/>
          </a:prstGeom>
        </p:spPr>
        <p:txBody>
          <a:bodyPr lIns="162562" tIns="81281" rIns="162562" bIns="81281"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6265" y="888975"/>
            <a:ext cx="9088443"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82" y="2127365"/>
            <a:ext cx="5348634" cy="6254750"/>
          </a:xfrm>
        </p:spPr>
        <p:txBody>
          <a:bodyPr/>
          <a:lstStyle>
            <a:lvl1pPr marL="0" indent="0">
              <a:buNone/>
              <a:defRPr sz="2500">
                <a:solidFill>
                  <a:schemeClr val="bg1"/>
                </a:solidFill>
              </a:defRPr>
            </a:lvl1pPr>
            <a:lvl2pPr marL="812810" indent="0">
              <a:buNone/>
              <a:defRPr sz="2100"/>
            </a:lvl2pPr>
            <a:lvl3pPr marL="1625620" indent="0">
              <a:buNone/>
              <a:defRPr sz="1800"/>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601" y="6400800"/>
            <a:ext cx="9754553" cy="755652"/>
          </a:xfrm>
          <a:prstGeom prst="rect">
            <a:avLst/>
          </a:prstGeom>
        </p:spPr>
        <p:txBody>
          <a:bodyPr lIns="162562" tIns="81281" rIns="162562" bIns="81281"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601" y="817033"/>
            <a:ext cx="9754553" cy="5486400"/>
          </a:xfrm>
        </p:spPr>
        <p:txBody>
          <a:bodyPr/>
          <a:lstStyle>
            <a:lvl1pPr marL="0" indent="0">
              <a:buNone/>
              <a:defRPr sz="5700"/>
            </a:lvl1pPr>
            <a:lvl2pPr marL="812810" indent="0">
              <a:buNone/>
              <a:defRPr sz="5000"/>
            </a:lvl2pPr>
            <a:lvl3pPr marL="1625620" indent="0">
              <a:buNone/>
              <a:defRPr sz="4300"/>
            </a:lvl3pPr>
            <a:lvl4pPr marL="2438430" indent="0">
              <a:buNone/>
              <a:defRPr sz="3600"/>
            </a:lvl4pPr>
            <a:lvl5pPr marL="3251241" indent="0">
              <a:buNone/>
              <a:defRPr sz="3600"/>
            </a:lvl5pPr>
            <a:lvl6pPr marL="4064051" indent="0">
              <a:buNone/>
              <a:defRPr sz="3600"/>
            </a:lvl6pPr>
            <a:lvl7pPr marL="4876861" indent="0">
              <a:buNone/>
              <a:defRPr sz="3600"/>
            </a:lvl7pPr>
            <a:lvl8pPr marL="5689671" indent="0">
              <a:buNone/>
              <a:defRPr sz="3600"/>
            </a:lvl8pPr>
            <a:lvl9pPr marL="6502481" indent="0">
              <a:buNone/>
              <a:defRPr sz="3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3186601" y="7156451"/>
            <a:ext cx="9754553" cy="1073150"/>
          </a:xfrm>
        </p:spPr>
        <p:txBody>
          <a:bodyPr/>
          <a:lstStyle>
            <a:lvl1pPr marL="0" indent="0">
              <a:buNone/>
              <a:defRPr sz="2500" b="0" i="0">
                <a:solidFill>
                  <a:schemeClr val="bg1"/>
                </a:solidFill>
                <a:latin typeface="Gill Sans SemiBold"/>
                <a:cs typeface="Lucida Grande"/>
              </a:defRPr>
            </a:lvl1pPr>
            <a:lvl2pPr marL="812810" indent="0">
              <a:buNone/>
              <a:defRPr sz="2100"/>
            </a:lvl2pPr>
            <a:lvl3pPr marL="1625620" indent="0">
              <a:buNone/>
              <a:defRPr sz="1800"/>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812" y="826125"/>
            <a:ext cx="13933361" cy="1713776"/>
          </a:xfrm>
          <a:prstGeom prst="rect">
            <a:avLst/>
          </a:prstGeom>
          <a:noFill/>
          <a:ln>
            <a:noFill/>
          </a:ln>
        </p:spPr>
        <p:txBody>
          <a:bodyPr lIns="162535" tIns="162535" rIns="162535" bIns="16253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
        <p:nvSpPr>
          <p:cNvPr id="196" name="Shape 196"/>
          <p:cNvSpPr txBox="1">
            <a:spLocks noGrp="1"/>
          </p:cNvSpPr>
          <p:nvPr>
            <p:ph type="body" idx="1"/>
          </p:nvPr>
        </p:nvSpPr>
        <p:spPr>
          <a:xfrm>
            <a:off x="1155812" y="2603501"/>
            <a:ext cx="13933361" cy="5702398"/>
          </a:xfrm>
          <a:prstGeom prst="rect">
            <a:avLst/>
          </a:prstGeom>
          <a:noFill/>
          <a:ln>
            <a:noFill/>
          </a:ln>
        </p:spPr>
        <p:txBody>
          <a:bodyPr lIns="162535" tIns="162535" rIns="162535" bIns="162535" anchor="t" anchorCtr="0"/>
          <a:lstStyle>
            <a:lvl1pPr marL="711209" lvl="0" indent="-142496" algn="l" rtl="0">
              <a:spcBef>
                <a:spcPts val="3500"/>
              </a:spcBef>
              <a:spcAft>
                <a:spcPts val="0"/>
              </a:spcAft>
              <a:buClr>
                <a:schemeClr val="lt1"/>
              </a:buClr>
              <a:buFont typeface="Cabin"/>
              <a:buChar char="•"/>
              <a:defRPr sz="5000"/>
            </a:lvl1pPr>
            <a:lvl2pPr marL="1003312" lvl="1" indent="-142496" algn="l" rtl="0">
              <a:spcBef>
                <a:spcPts val="3500"/>
              </a:spcBef>
              <a:spcAft>
                <a:spcPts val="0"/>
              </a:spcAft>
              <a:buClr>
                <a:schemeClr val="lt1"/>
              </a:buClr>
              <a:buFont typeface="Cabin"/>
              <a:buChar char="•"/>
              <a:defRPr/>
            </a:lvl2pPr>
            <a:lvl3pPr marL="1295417" lvl="2" indent="-142496" algn="l" rtl="0">
              <a:spcBef>
                <a:spcPts val="3500"/>
              </a:spcBef>
              <a:spcAft>
                <a:spcPts val="0"/>
              </a:spcAft>
              <a:buClr>
                <a:schemeClr val="lt1"/>
              </a:buClr>
              <a:buFont typeface="Cabin"/>
              <a:buChar char="•"/>
              <a:defRPr/>
            </a:lvl3pPr>
            <a:lvl4pPr marL="1600221" lvl="3" indent="-142496" algn="l" rtl="0">
              <a:spcBef>
                <a:spcPts val="3500"/>
              </a:spcBef>
              <a:spcAft>
                <a:spcPts val="0"/>
              </a:spcAft>
              <a:buClr>
                <a:schemeClr val="lt1"/>
              </a:buClr>
              <a:buFont typeface="Cabin"/>
              <a:buChar char="•"/>
              <a:defRPr/>
            </a:lvl4pPr>
            <a:lvl5pPr marL="1892324" lvl="4" indent="-142496" algn="l" rtl="0">
              <a:spcBef>
                <a:spcPts val="3500"/>
              </a:spcBef>
              <a:spcAft>
                <a:spcPts val="0"/>
              </a:spcAft>
              <a:buClr>
                <a:schemeClr val="lt1"/>
              </a:buClr>
              <a:buFont typeface="Cabin"/>
              <a:buChar char="•"/>
              <a:defRPr/>
            </a:lvl5pPr>
            <a:lvl6pPr marL="2349530" lvl="5" indent="-142496" algn="l" rtl="0">
              <a:spcBef>
                <a:spcPts val="3500"/>
              </a:spcBef>
              <a:spcAft>
                <a:spcPts val="0"/>
              </a:spcAft>
              <a:buClr>
                <a:schemeClr val="lt1"/>
              </a:buClr>
              <a:buFont typeface="Cabin"/>
              <a:buChar char="•"/>
              <a:defRPr/>
            </a:lvl6pPr>
            <a:lvl7pPr marL="2806736" lvl="6" indent="-142496" algn="l" rtl="0">
              <a:spcBef>
                <a:spcPts val="3500"/>
              </a:spcBef>
              <a:spcAft>
                <a:spcPts val="0"/>
              </a:spcAft>
              <a:buClr>
                <a:schemeClr val="lt1"/>
              </a:buClr>
              <a:buFont typeface="Cabin"/>
              <a:buChar char="•"/>
              <a:defRPr/>
            </a:lvl7pPr>
            <a:lvl8pPr marL="3263941" lvl="7" indent="-142496" algn="l" rtl="0">
              <a:spcBef>
                <a:spcPts val="3500"/>
              </a:spcBef>
              <a:spcAft>
                <a:spcPts val="0"/>
              </a:spcAft>
              <a:buClr>
                <a:schemeClr val="lt1"/>
              </a:buClr>
              <a:buFont typeface="Cabin"/>
              <a:buChar char="•"/>
              <a:defRPr/>
            </a:lvl8pPr>
            <a:lvl9pPr marL="3721147" lvl="8" indent="-142496"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812" y="826125"/>
            <a:ext cx="13933361" cy="1713776"/>
          </a:xfrm>
          <a:prstGeom prst="rect">
            <a:avLst/>
          </a:prstGeom>
          <a:noFill/>
          <a:ln>
            <a:noFill/>
          </a:ln>
        </p:spPr>
        <p:txBody>
          <a:bodyPr lIns="162535" tIns="162535" rIns="162535" bIns="16253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6" lvl="5" algn="ctr" rtl="0">
              <a:spcBef>
                <a:spcPts val="0"/>
              </a:spcBef>
              <a:spcAft>
                <a:spcPts val="0"/>
              </a:spcAft>
              <a:defRPr/>
            </a:lvl6pPr>
            <a:lvl7pPr marL="914411" lvl="6" algn="ctr" rtl="0">
              <a:spcBef>
                <a:spcPts val="0"/>
              </a:spcBef>
              <a:spcAft>
                <a:spcPts val="0"/>
              </a:spcAft>
              <a:defRPr/>
            </a:lvl7pPr>
            <a:lvl8pPr marL="1371617" lvl="7" algn="ctr" rtl="0">
              <a:spcBef>
                <a:spcPts val="0"/>
              </a:spcBef>
              <a:spcAft>
                <a:spcPts val="0"/>
              </a:spcAft>
              <a:defRPr/>
            </a:lvl8pPr>
            <a:lvl9pPr marL="1828823"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731" y="889217"/>
            <a:ext cx="15176126"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62" tIns="81281" rIns="162562" bIns="81281"/>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263" y="5181600"/>
            <a:ext cx="13393495"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240" y="905084"/>
            <a:ext cx="14993109" cy="1247721"/>
          </a:xfrm>
          <a:prstGeom prst="rect">
            <a:avLst/>
          </a:prstGeom>
        </p:spPr>
        <p:txBody>
          <a:bodyPr lIns="162562" tIns="81281" rIns="162562" bIns="81281"/>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80" y="2475702"/>
            <a:ext cx="14631829"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745" y="1366549"/>
            <a:ext cx="15401926" cy="1816100"/>
          </a:xfrm>
          <a:prstGeom prst="rect">
            <a:avLst/>
          </a:prstGeom>
        </p:spPr>
        <p:txBody>
          <a:bodyPr lIns="162562" tIns="81281" rIns="162562" bIns="81281"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237" y="4919579"/>
            <a:ext cx="13818950" cy="956288"/>
          </a:xfrm>
        </p:spPr>
        <p:txBody>
          <a:bodyPr anchor="b">
            <a:normAutofit/>
          </a:bodyPr>
          <a:lstStyle>
            <a:lvl1pPr marL="0" indent="0" algn="ctr">
              <a:buNone/>
              <a:defRPr sz="4300">
                <a:solidFill>
                  <a:srgbClr val="FDC227"/>
                </a:solidFill>
              </a:defRPr>
            </a:lvl1pPr>
            <a:lvl2pPr marL="812810" indent="0">
              <a:buNone/>
              <a:defRPr sz="3200">
                <a:solidFill>
                  <a:schemeClr val="tx1">
                    <a:tint val="75000"/>
                  </a:schemeClr>
                </a:solidFill>
              </a:defRPr>
            </a:lvl2pPr>
            <a:lvl3pPr marL="1625620" indent="0">
              <a:buNone/>
              <a:defRPr sz="2800">
                <a:solidFill>
                  <a:schemeClr val="tx1">
                    <a:tint val="75000"/>
                  </a:schemeClr>
                </a:solidFill>
              </a:defRPr>
            </a:lvl3pPr>
            <a:lvl4pPr marL="2438430" indent="0">
              <a:buNone/>
              <a:defRPr sz="2500">
                <a:solidFill>
                  <a:schemeClr val="tx1">
                    <a:tint val="75000"/>
                  </a:schemeClr>
                </a:solidFill>
              </a:defRPr>
            </a:lvl4pPr>
            <a:lvl5pPr marL="3251241" indent="0">
              <a:buNone/>
              <a:defRPr sz="2500">
                <a:solidFill>
                  <a:schemeClr val="tx1">
                    <a:tint val="75000"/>
                  </a:schemeClr>
                </a:solidFill>
              </a:defRPr>
            </a:lvl5pPr>
            <a:lvl6pPr marL="4064051" indent="0">
              <a:buNone/>
              <a:defRPr sz="2500">
                <a:solidFill>
                  <a:schemeClr val="tx1">
                    <a:tint val="75000"/>
                  </a:schemeClr>
                </a:solidFill>
              </a:defRPr>
            </a:lvl6pPr>
            <a:lvl7pPr marL="4876861" indent="0">
              <a:buNone/>
              <a:defRPr sz="2500">
                <a:solidFill>
                  <a:schemeClr val="tx1">
                    <a:tint val="75000"/>
                  </a:schemeClr>
                </a:solidFill>
              </a:defRPr>
            </a:lvl7pPr>
            <a:lvl8pPr marL="5689671" indent="0">
              <a:buNone/>
              <a:defRPr sz="2500">
                <a:solidFill>
                  <a:schemeClr val="tx1">
                    <a:tint val="75000"/>
                  </a:schemeClr>
                </a:solidFill>
              </a:defRPr>
            </a:lvl8pPr>
            <a:lvl9pPr marL="6502481"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359" y="885296"/>
            <a:ext cx="14631829" cy="1248306"/>
          </a:xfrm>
          <a:prstGeom prst="rect">
            <a:avLst/>
          </a:prstGeom>
        </p:spPr>
        <p:txBody>
          <a:bodyPr lIns="162562" tIns="81281" rIns="162562" bIns="81281"/>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79" y="2133602"/>
            <a:ext cx="7180435"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4274" y="2133602"/>
            <a:ext cx="7180435"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80" y="820646"/>
            <a:ext cx="14631829" cy="1226172"/>
          </a:xfrm>
          <a:prstGeom prst="rect">
            <a:avLst/>
          </a:prstGeom>
        </p:spPr>
        <p:txBody>
          <a:bodyPr lIns="162562" tIns="81281" rIns="162562" bIns="81281"/>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79" y="2046818"/>
            <a:ext cx="7183258"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810" indent="0">
              <a:buNone/>
              <a:defRPr sz="3600" b="1"/>
            </a:lvl2pPr>
            <a:lvl3pPr marL="1625620" indent="0">
              <a:buNone/>
              <a:defRPr sz="3200" b="1"/>
            </a:lvl3pPr>
            <a:lvl4pPr marL="2438430" indent="0">
              <a:buNone/>
              <a:defRPr sz="2800" b="1"/>
            </a:lvl4pPr>
            <a:lvl5pPr marL="3251241" indent="0">
              <a:buNone/>
              <a:defRPr sz="2800" b="1"/>
            </a:lvl5pPr>
            <a:lvl6pPr marL="4064051" indent="0">
              <a:buNone/>
              <a:defRPr sz="2800" b="1"/>
            </a:lvl6pPr>
            <a:lvl7pPr marL="4876861" indent="0">
              <a:buNone/>
              <a:defRPr sz="2800" b="1"/>
            </a:lvl7pPr>
            <a:lvl8pPr marL="5689671" indent="0">
              <a:buNone/>
              <a:defRPr sz="2800" b="1"/>
            </a:lvl8pPr>
            <a:lvl9pPr marL="6502481"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79" y="3232187"/>
            <a:ext cx="718325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8631" y="2046818"/>
            <a:ext cx="7186080" cy="853017"/>
          </a:xfrm>
        </p:spPr>
        <p:txBody>
          <a:bodyPr anchor="b">
            <a:normAutofit/>
          </a:bodyPr>
          <a:lstStyle>
            <a:lvl1pPr marL="0" indent="0" algn="ctr">
              <a:buNone/>
              <a:defRPr sz="3600" b="0">
                <a:solidFill>
                  <a:srgbClr val="FDC227"/>
                </a:solidFill>
                <a:effectLst/>
                <a:latin typeface="Gill Sans SemiBold"/>
                <a:cs typeface="Lucida Grande"/>
              </a:defRPr>
            </a:lvl1pPr>
            <a:lvl2pPr marL="812810" indent="0">
              <a:buNone/>
              <a:defRPr sz="3600" b="1"/>
            </a:lvl2pPr>
            <a:lvl3pPr marL="1625620" indent="0">
              <a:buNone/>
              <a:defRPr sz="3200" b="1"/>
            </a:lvl3pPr>
            <a:lvl4pPr marL="2438430" indent="0">
              <a:buNone/>
              <a:defRPr sz="2800" b="1"/>
            </a:lvl4pPr>
            <a:lvl5pPr marL="3251241" indent="0">
              <a:buNone/>
              <a:defRPr sz="2800" b="1"/>
            </a:lvl5pPr>
            <a:lvl6pPr marL="4064051" indent="0">
              <a:buNone/>
              <a:defRPr sz="2800" b="1"/>
            </a:lvl6pPr>
            <a:lvl7pPr marL="4876861" indent="0">
              <a:buNone/>
              <a:defRPr sz="2800" b="1"/>
            </a:lvl7pPr>
            <a:lvl8pPr marL="5689671" indent="0">
              <a:buNone/>
              <a:defRPr sz="2800" b="1"/>
            </a:lvl8pPr>
            <a:lvl9pPr marL="6502481"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8630" y="3232187"/>
            <a:ext cx="7186080"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 Id="rId9" Type="http://schemas.openxmlformats.org/officeDocument/2006/relationships/slideLayout" Target="../slideLayouts/slideLayout13.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pic>
        <p:nvPicPr>
          <p:cNvPr id="14" name="Picture 13" descr="Top_Bar_Background.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6" name="Shape 6"/>
          <p:cNvSpPr txBox="1">
            <a:spLocks noGrp="1"/>
          </p:cNvSpPr>
          <p:nvPr>
            <p:ph type="title"/>
          </p:nvPr>
        </p:nvSpPr>
        <p:spPr>
          <a:xfrm>
            <a:off x="1155813" y="1536701"/>
            <a:ext cx="13933261" cy="3086100"/>
          </a:xfrm>
          <a:prstGeom prst="rect">
            <a:avLst/>
          </a:prstGeom>
          <a:noFill/>
          <a:ln>
            <a:noFill/>
          </a:ln>
        </p:spPr>
        <p:txBody>
          <a:bodyPr lIns="162535" tIns="162535" rIns="162535" bIns="16253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813" y="4711700"/>
            <a:ext cx="13933261" cy="1054100"/>
          </a:xfrm>
          <a:prstGeom prst="rect">
            <a:avLst/>
          </a:prstGeom>
          <a:noFill/>
          <a:ln>
            <a:noFill/>
          </a:ln>
        </p:spPr>
        <p:txBody>
          <a:bodyPr lIns="162535" tIns="162535" rIns="162535" bIns="16253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 name="TextBox 14"/>
          <p:cNvSpPr txBox="1"/>
          <p:nvPr userDrawn="1"/>
        </p:nvSpPr>
        <p:spPr>
          <a:xfrm>
            <a:off x="160716" y="114157"/>
            <a:ext cx="2403291" cy="446276"/>
          </a:xfrm>
          <a:prstGeom prst="rect">
            <a:avLst/>
          </a:prstGeom>
          <a:noFill/>
        </p:spPr>
        <p:txBody>
          <a:bodyPr wrap="none" rtlCol="0">
            <a:spAutoFit/>
          </a:bodyPr>
          <a:lstStyle/>
          <a:p>
            <a:r>
              <a:rPr lang="en-US" sz="2300" dirty="0" smtClean="0">
                <a:solidFill>
                  <a:srgbClr val="FFFFFF"/>
                </a:solidFill>
                <a:latin typeface="Lucida Grande"/>
                <a:cs typeface="Lucida Grande"/>
              </a:rPr>
              <a:t>SEGMENT TITLE</a:t>
            </a:r>
            <a:endParaRPr lang="en-US" sz="2300" dirty="0">
              <a:solidFill>
                <a:srgbClr val="FFFFFF"/>
              </a:solidFill>
              <a:latin typeface="Lucida Grande"/>
              <a:cs typeface="Lucida Grande"/>
            </a:endParaRPr>
          </a:p>
        </p:txBody>
      </p:sp>
      <p:sp>
        <p:nvSpPr>
          <p:cNvPr id="16" name="TextBox 15"/>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11" name="Picture 10" descr="Top_Bar_Backgroun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3" name="Text Placeholder 2"/>
          <p:cNvSpPr>
            <a:spLocks noGrp="1"/>
          </p:cNvSpPr>
          <p:nvPr>
            <p:ph type="body" idx="1"/>
          </p:nvPr>
        </p:nvSpPr>
        <p:spPr>
          <a:xfrm>
            <a:off x="812880" y="2133602"/>
            <a:ext cx="14631829" cy="6034617"/>
          </a:xfrm>
          <a:prstGeom prst="rect">
            <a:avLst/>
          </a:prstGeom>
        </p:spPr>
        <p:txBody>
          <a:bodyPr vert="horz" lIns="162562" tIns="81281" rIns="162562" bIns="812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60716" y="114157"/>
            <a:ext cx="2403291" cy="446276"/>
          </a:xfrm>
          <a:prstGeom prst="rect">
            <a:avLst/>
          </a:prstGeom>
          <a:noFill/>
        </p:spPr>
        <p:txBody>
          <a:bodyPr wrap="none" rtlCol="0">
            <a:spAutoFit/>
          </a:bodyPr>
          <a:lstStyle/>
          <a:p>
            <a:r>
              <a:rPr lang="en-US" sz="2300" dirty="0" smtClean="0">
                <a:solidFill>
                  <a:srgbClr val="FFFFFF"/>
                </a:solidFill>
                <a:latin typeface="Lucida Grande"/>
                <a:cs typeface="Lucida Grande"/>
              </a:rPr>
              <a:t>SEGMENT TITLE</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timing>
    <p:tnLst>
      <p:par>
        <p:cTn id="1" dur="indefinite" restart="never" nodeType="tmRoot"/>
      </p:par>
    </p:tnLst>
  </p:timing>
  <p:hf sldNum="0" hdr="0" ftr="0" dt="0"/>
  <p:txStyles>
    <p:titleStyle>
      <a:lvl1pPr algn="ctr" defTabSz="812810" rtl="0" eaLnBrk="1" latinLnBrk="0" hangingPunct="1">
        <a:spcBef>
          <a:spcPct val="0"/>
        </a:spcBef>
        <a:buNone/>
        <a:defRPr sz="7800" kern="1200">
          <a:solidFill>
            <a:schemeClr val="tx1"/>
          </a:solidFill>
          <a:latin typeface="+mj-lt"/>
          <a:ea typeface="+mj-ea"/>
          <a:cs typeface="+mj-cs"/>
        </a:defRPr>
      </a:lvl1pPr>
    </p:titleStyle>
    <p:bodyStyle>
      <a:lvl1pPr marL="0" indent="0" algn="l" defTabSz="812810"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817" indent="-508006" algn="l" defTabSz="812810"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2025" indent="-406405" algn="l" defTabSz="812810"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836" indent="-406405" algn="l" defTabSz="812810"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646" indent="-406405" algn="l" defTabSz="812810"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7.jpg"/><Relationship Id="rId6"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155814" y="773753"/>
            <a:ext cx="7277811" cy="1713776"/>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Page Rank</a:t>
            </a:r>
          </a:p>
        </p:txBody>
      </p:sp>
      <p:sp>
        <p:nvSpPr>
          <p:cNvPr id="189" name="Shape 189"/>
          <p:cNvSpPr txBox="1">
            <a:spLocks noGrp="1"/>
          </p:cNvSpPr>
          <p:nvPr>
            <p:ph idx="1"/>
          </p:nvPr>
        </p:nvSpPr>
        <p:spPr>
          <a:xfrm>
            <a:off x="811734" y="1556038"/>
            <a:ext cx="7621891" cy="5702398"/>
          </a:xfrm>
          <a:prstGeom prst="rect">
            <a:avLst/>
          </a:prstGeom>
          <a:noFill/>
          <a:ln>
            <a:noFill/>
          </a:ln>
        </p:spPr>
        <p:txBody>
          <a:bodyPr lIns="38089" tIns="38089" rIns="38089" bIns="38089" anchor="ctr" anchorCtr="0">
            <a:noAutofit/>
          </a:bodyPr>
          <a:lstStyle/>
          <a:p>
            <a:pPr marL="812810" indent="-632186">
              <a:lnSpc>
                <a:spcPct val="115000"/>
              </a:lnSpc>
              <a:spcBef>
                <a:spcPts val="0"/>
              </a:spcBef>
              <a:buClr>
                <a:srgbClr val="FFFFFF"/>
              </a:buClr>
              <a:buSzPct val="100000"/>
              <a:buFont typeface="Arial"/>
              <a:buChar char="•"/>
            </a:pPr>
            <a:r>
              <a:rPr lang="en" sz="3600" b="0" dirty="0">
                <a:solidFill>
                  <a:srgbClr val="FFFFFF"/>
                </a:solidFill>
                <a:latin typeface="Arial"/>
                <a:cs typeface="Arial"/>
                <a:sym typeface="Cabin"/>
              </a:rPr>
              <a:t>Write a simple web page crawler</a:t>
            </a:r>
          </a:p>
          <a:p>
            <a:pPr marL="812810" indent="-632186">
              <a:lnSpc>
                <a:spcPct val="115000"/>
              </a:lnSpc>
              <a:spcBef>
                <a:spcPts val="3556"/>
              </a:spcBef>
              <a:buClr>
                <a:srgbClr val="FFFFFF"/>
              </a:buClr>
              <a:buSzPct val="100000"/>
              <a:buFont typeface="Arial"/>
              <a:buChar char="•"/>
            </a:pPr>
            <a:r>
              <a:rPr lang="en" sz="3600" b="0" dirty="0">
                <a:solidFill>
                  <a:srgbClr val="FFFFFF"/>
                </a:solidFill>
                <a:latin typeface="Arial"/>
                <a:cs typeface="Arial"/>
                <a:sym typeface="Cabin"/>
              </a:rPr>
              <a:t>Compute a simple version of Google's Page Rank algorithm</a:t>
            </a:r>
          </a:p>
          <a:p>
            <a:pPr marL="812810" indent="-632186">
              <a:lnSpc>
                <a:spcPct val="115000"/>
              </a:lnSpc>
              <a:spcBef>
                <a:spcPts val="3556"/>
              </a:spcBef>
              <a:buClr>
                <a:srgbClr val="FFFFFF"/>
              </a:buClr>
              <a:buSzPct val="100000"/>
              <a:buFont typeface="Arial"/>
              <a:buChar char="•"/>
            </a:pPr>
            <a:r>
              <a:rPr lang="en" sz="3600" b="0" dirty="0">
                <a:solidFill>
                  <a:srgbClr val="FFFFFF"/>
                </a:solidFill>
                <a:latin typeface="Arial"/>
                <a:cs typeface="Arial"/>
                <a:sym typeface="Cabin"/>
              </a:rPr>
              <a:t>Visualize the resulting network</a:t>
            </a:r>
          </a:p>
        </p:txBody>
      </p:sp>
      <p:sp>
        <p:nvSpPr>
          <p:cNvPr id="190" name="Shape 190"/>
          <p:cNvSpPr/>
          <p:nvPr/>
        </p:nvSpPr>
        <p:spPr>
          <a:xfrm>
            <a:off x="8207547" y="7777898"/>
            <a:ext cx="7741825" cy="502700"/>
          </a:xfrm>
          <a:prstGeom prst="rect">
            <a:avLst/>
          </a:prstGeom>
          <a:noFill/>
          <a:ln>
            <a:noFill/>
          </a:ln>
        </p:spPr>
        <p:txBody>
          <a:bodyPr lIns="91423" tIns="45689" rIns="91423" bIns="45689" anchor="t" anchorCtr="0">
            <a:noAutofit/>
          </a:bodyPr>
          <a:lstStyle/>
          <a:p>
            <a:pPr>
              <a:buSzPct val="25000"/>
            </a:pPr>
            <a:r>
              <a:rPr lang="en" sz="4100" baseline="30000" dirty="0">
                <a:solidFill>
                  <a:srgbClr val="FFFF00"/>
                </a:solidFill>
                <a:latin typeface="Helvetica Neue"/>
                <a:ea typeface="Helvetica Neue"/>
                <a:cs typeface="Helvetica Neue"/>
                <a:sym typeface="Helvetica Neue"/>
              </a:rPr>
              <a:t>http://</a:t>
            </a:r>
            <a:r>
              <a:rPr lang="en" sz="4100" baseline="30000" dirty="0" smtClean="0">
                <a:solidFill>
                  <a:srgbClr val="FFFF00"/>
                </a:solidFill>
                <a:latin typeface="Helvetica Neue"/>
                <a:ea typeface="Helvetica Neue"/>
                <a:cs typeface="Helvetica Neue"/>
                <a:sym typeface="Helvetica Neue"/>
              </a:rPr>
              <a:t>www.py4e.com/code3/</a:t>
            </a:r>
            <a:r>
              <a:rPr lang="en" sz="4100" baseline="30000" dirty="0" err="1" smtClean="0">
                <a:solidFill>
                  <a:srgbClr val="FFFF00"/>
                </a:solidFill>
                <a:latin typeface="Helvetica Neue"/>
                <a:ea typeface="Helvetica Neue"/>
                <a:cs typeface="Helvetica Neue"/>
                <a:sym typeface="Helvetica Neue"/>
              </a:rPr>
              <a:t>pagerank.zip</a:t>
            </a:r>
            <a:endParaRPr lang="en" sz="4100"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9246057" y="1265765"/>
            <a:ext cx="6443762" cy="50090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Mail Data</a:t>
            </a:r>
            <a:endParaRPr lang="en-US" dirty="0"/>
          </a:p>
        </p:txBody>
      </p:sp>
    </p:spTree>
    <p:extLst>
      <p:ext uri="{BB962C8B-B14F-4D97-AF65-F5344CB8AC3E}">
        <p14:creationId xmlns:p14="http://schemas.microsoft.com/office/powerpoint/2010/main" val="111562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1" y="1063979"/>
            <a:ext cx="12675839" cy="680155"/>
          </a:xfrm>
          <a:prstGeom prst="rect">
            <a:avLst/>
          </a:prstGeom>
          <a:noFill/>
          <a:ln>
            <a:noFill/>
          </a:ln>
        </p:spPr>
        <p:txBody>
          <a:bodyPr lIns="91423" tIns="91423" rIns="91423" bIns="91423" anchor="ctr" anchorCtr="0">
            <a:noAutofit/>
          </a:bodyPr>
          <a:lstStyle/>
          <a:p>
            <a:pPr>
              <a:spcBef>
                <a:spcPts val="0"/>
              </a:spcBef>
              <a:buClr>
                <a:srgbClr val="00FF00"/>
              </a:buClr>
              <a:buSzPct val="25000"/>
            </a:pPr>
            <a:r>
              <a:rPr lang="en" sz="3600">
                <a:solidFill>
                  <a:srgbClr val="FFFF00"/>
                </a:solidFill>
                <a:sym typeface="Cabin"/>
              </a:rPr>
              <a:t>Acknowledgements / Contributions</a:t>
            </a:r>
          </a:p>
        </p:txBody>
      </p:sp>
      <p:sp>
        <p:nvSpPr>
          <p:cNvPr id="321" name="Shape 321"/>
          <p:cNvSpPr txBox="1"/>
          <p:nvPr/>
        </p:nvSpPr>
        <p:spPr>
          <a:xfrm>
            <a:off x="1206218" y="2143725"/>
            <a:ext cx="6798362" cy="5865742"/>
          </a:xfrm>
          <a:prstGeom prst="rect">
            <a:avLst/>
          </a:prstGeom>
          <a:noFill/>
          <a:ln>
            <a:noFill/>
          </a:ln>
        </p:spPr>
        <p:txBody>
          <a:bodyPr lIns="91423" tIns="91423" rIns="91423" bIns="91423" anchor="t" anchorCtr="0">
            <a:noAutofit/>
          </a:bodyPr>
          <a:lstStyle/>
          <a:p>
            <a:pPr>
              <a:buClr>
                <a:srgbClr val="FFFFFF"/>
              </a:buClr>
              <a:buSzPct val="25000"/>
            </a:pPr>
            <a:r>
              <a:rPr lang="en" sz="1800" dirty="0" err="1" smtClean="0">
                <a:solidFill>
                  <a:srgbClr val="FFFFFF"/>
                </a:solidFill>
                <a:latin typeface="Helvetica Neue"/>
                <a:ea typeface="Helvetica Neue"/>
                <a:cs typeface="Helvetica Neue"/>
                <a:sym typeface="Helvetica Neue"/>
              </a:rPr>
              <a:t>Thes</a:t>
            </a:r>
            <a:r>
              <a:rPr lang="en-US" sz="1800" dirty="0" smtClean="0">
                <a:solidFill>
                  <a:srgbClr val="FFFFFF"/>
                </a:solidFill>
                <a:latin typeface="Helvetica Neue"/>
                <a:ea typeface="Helvetica Neue"/>
                <a:cs typeface="Helvetica Neue"/>
                <a:sym typeface="Helvetica Neue"/>
              </a:rPr>
              <a:t>e</a:t>
            </a:r>
            <a:r>
              <a:rPr lang="en" sz="1800" dirty="0" smtClean="0">
                <a:solidFill>
                  <a:srgbClr val="FFFFFF"/>
                </a:solidFill>
                <a:latin typeface="Helvetica Neue"/>
                <a:ea typeface="Helvetica Neue"/>
                <a:cs typeface="Helvetica Neue"/>
                <a:sym typeface="Helvetica Neue"/>
              </a:rPr>
              <a:t> slide</a:t>
            </a:r>
            <a:r>
              <a:rPr lang="en-US" sz="1800" dirty="0" smtClean="0">
                <a:solidFill>
                  <a:srgbClr val="FFFFFF"/>
                </a:solidFill>
                <a:latin typeface="Helvetica Neue"/>
                <a:ea typeface="Helvetica Neue"/>
                <a:cs typeface="Helvetica Neue"/>
                <a:sym typeface="Helvetica Neue"/>
              </a:rPr>
              <a:t>s</a:t>
            </a:r>
            <a:r>
              <a:rPr lang="en" sz="1800" dirty="0" smtClean="0">
                <a:solidFill>
                  <a:srgbClr val="FFFFFF"/>
                </a:solidFill>
                <a:latin typeface="Helvetica Neue"/>
                <a:ea typeface="Helvetica Neue"/>
                <a:cs typeface="Helvetica Neue"/>
                <a:sym typeface="Helvetica Neue"/>
              </a:rPr>
              <a:t> </a:t>
            </a:r>
            <a:r>
              <a:rPr lang="en" sz="1800" dirty="0">
                <a:solidFill>
                  <a:srgbClr val="FFFFFF"/>
                </a:solidFill>
                <a:latin typeface="Helvetica Neue"/>
                <a:ea typeface="Helvetica Neue"/>
                <a:cs typeface="Helvetica Neue"/>
                <a:sym typeface="Helvetica Neue"/>
              </a:rPr>
              <a:t>are Copyright 2010-  Charles R. Severance (</a:t>
            </a:r>
            <a:r>
              <a:rPr lang="en" sz="1800" u="sng" dirty="0">
                <a:solidFill>
                  <a:srgbClr val="FFFF00"/>
                </a:solidFill>
                <a:latin typeface="Helvetica Neue"/>
                <a:ea typeface="Helvetica Neue"/>
                <a:cs typeface="Helvetica Neue"/>
                <a:sym typeface="Helvetica Neue"/>
                <a:hlinkClick r:id="rId3"/>
              </a:rPr>
              <a:t>www.dr-chuck.com</a:t>
            </a:r>
            <a:r>
              <a:rPr lang="en" sz="1800" dirty="0">
                <a:solidFill>
                  <a:srgbClr val="FFFFFF"/>
                </a:solidFill>
                <a:latin typeface="Helvetica Neue"/>
                <a:ea typeface="Helvetica Neue"/>
                <a:cs typeface="Helvetica Neue"/>
                <a:sym typeface="Helvetica Neue"/>
              </a:rPr>
              <a:t>) of the University of Michigan School of Information and </a:t>
            </a:r>
            <a:r>
              <a:rPr lang="en" sz="1800" u="sng" dirty="0">
                <a:solidFill>
                  <a:srgbClr val="FFFF00"/>
                </a:solidFill>
                <a:latin typeface="Helvetica Neue"/>
                <a:ea typeface="Helvetica Neue"/>
                <a:cs typeface="Helvetica Neue"/>
                <a:sym typeface="Helvetica Neue"/>
                <a:hlinkClick r:id="rId4"/>
              </a:rPr>
              <a:t>open.umich.edu</a:t>
            </a:r>
            <a:r>
              <a:rPr lang="en" sz="1800"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sz="1800" dirty="0">
              <a:solidFill>
                <a:srgbClr val="FFFFFF"/>
              </a:solidFill>
              <a:latin typeface="Helvetica Neue"/>
              <a:ea typeface="Helvetica Neue"/>
              <a:cs typeface="Helvetica Neue"/>
              <a:sym typeface="Helvetica Neue"/>
            </a:endParaRPr>
          </a:p>
          <a:p>
            <a:pPr>
              <a:buClr>
                <a:srgbClr val="FFFFFF"/>
              </a:buClr>
              <a:buSzPct val="25000"/>
            </a:pPr>
            <a:r>
              <a:rPr lang="en" sz="1800" dirty="0">
                <a:solidFill>
                  <a:srgbClr val="FFFFFF"/>
                </a:solidFill>
                <a:latin typeface="Helvetica Neue"/>
                <a:ea typeface="Helvetica Neue"/>
                <a:cs typeface="Helvetica Neue"/>
                <a:sym typeface="Helvetica Neue"/>
              </a:rPr>
              <a:t>Initial Development: Charles Severance, University of Michigan School of Information</a:t>
            </a:r>
          </a:p>
          <a:p>
            <a:endParaRPr sz="1800" dirty="0">
              <a:solidFill>
                <a:srgbClr val="FFFFFF"/>
              </a:solidFill>
              <a:latin typeface="Helvetica Neue"/>
              <a:ea typeface="Helvetica Neue"/>
              <a:cs typeface="Helvetica Neue"/>
              <a:sym typeface="Helvetica Neue"/>
            </a:endParaRPr>
          </a:p>
          <a:p>
            <a:pPr>
              <a:buClr>
                <a:srgbClr val="FFFFFF"/>
              </a:buClr>
              <a:buSzPct val="25000"/>
            </a:pPr>
            <a:r>
              <a:rPr lang="en" sz="1800" dirty="0">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437942" y="896650"/>
            <a:ext cx="1024898" cy="1024798"/>
          </a:xfrm>
          <a:prstGeom prst="rect">
            <a:avLst/>
          </a:prstGeom>
          <a:noFill/>
          <a:ln>
            <a:noFill/>
          </a:ln>
        </p:spPr>
      </p:pic>
      <p:pic>
        <p:nvPicPr>
          <p:cNvPr id="323" name="Shape 323"/>
          <p:cNvPicPr preferRelativeResize="0"/>
          <p:nvPr/>
        </p:nvPicPr>
        <p:blipFill rotWithShape="1">
          <a:blip r:embed="rId6">
            <a:alphaModFix/>
          </a:blip>
          <a:srcRect/>
          <a:stretch/>
        </p:blipFill>
        <p:spPr>
          <a:xfrm>
            <a:off x="13899045" y="1074850"/>
            <a:ext cx="1968790" cy="668398"/>
          </a:xfrm>
          <a:prstGeom prst="rect">
            <a:avLst/>
          </a:prstGeom>
          <a:noFill/>
          <a:ln>
            <a:noFill/>
          </a:ln>
        </p:spPr>
      </p:pic>
      <p:sp>
        <p:nvSpPr>
          <p:cNvPr id="324" name="Shape 324"/>
          <p:cNvSpPr txBox="1"/>
          <p:nvPr/>
        </p:nvSpPr>
        <p:spPr>
          <a:xfrm>
            <a:off x="8705251" y="2274199"/>
            <a:ext cx="6798362" cy="5735268"/>
          </a:xfrm>
          <a:prstGeom prst="rect">
            <a:avLst/>
          </a:prstGeom>
          <a:noFill/>
          <a:ln>
            <a:noFill/>
          </a:ln>
        </p:spPr>
        <p:txBody>
          <a:bodyPr lIns="91423" tIns="91423" rIns="91423" bIns="91423" anchor="t" anchorCtr="0">
            <a:noAutofit/>
          </a:bodyPr>
          <a:lstStyle/>
          <a:p>
            <a:pPr>
              <a:buClr>
                <a:srgbClr val="FFFFFF"/>
              </a:buClr>
              <a:buSzPct val="25000"/>
            </a:pPr>
            <a:r>
              <a:rPr lang="en" sz="1800">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632240" y="957456"/>
            <a:ext cx="14993109" cy="1247721"/>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Search Engine Architecture</a:t>
            </a:r>
          </a:p>
        </p:txBody>
      </p:sp>
      <p:sp>
        <p:nvSpPr>
          <p:cNvPr id="197" name="Shape 197"/>
          <p:cNvSpPr txBox="1">
            <a:spLocks noGrp="1"/>
          </p:cNvSpPr>
          <p:nvPr>
            <p:ph idx="1"/>
          </p:nvPr>
        </p:nvSpPr>
        <p:spPr>
          <a:xfrm>
            <a:off x="1786671" y="1235290"/>
            <a:ext cx="14631829" cy="5902068"/>
          </a:xfrm>
          <a:prstGeom prst="rect">
            <a:avLst/>
          </a:prstGeom>
          <a:noFill/>
          <a:ln>
            <a:noFill/>
          </a:ln>
        </p:spPr>
        <p:txBody>
          <a:bodyPr lIns="38089" tIns="38089" rIns="38089" bIns="38089" anchor="ctr" anchorCtr="0">
            <a:noAutofit/>
          </a:bodyPr>
          <a:lstStyle/>
          <a:p>
            <a:pPr marL="812810" indent="-733787">
              <a:spcBef>
                <a:spcPts val="0"/>
              </a:spcBef>
              <a:buClr>
                <a:srgbClr val="FFFB00"/>
              </a:buClr>
              <a:buSzPct val="100000"/>
              <a:buFont typeface="Cabin"/>
            </a:pPr>
            <a:r>
              <a:rPr lang="en" sz="5200" b="0" dirty="0">
                <a:solidFill>
                  <a:srgbClr val="FFFB00"/>
                </a:solidFill>
                <a:latin typeface="Arial"/>
                <a:cs typeface="Arial"/>
                <a:sym typeface="Cabin"/>
              </a:rPr>
              <a:t>Web Crawling</a:t>
            </a:r>
          </a:p>
          <a:p>
            <a:pPr marL="812810" indent="-733787">
              <a:spcBef>
                <a:spcPts val="3556"/>
              </a:spcBef>
              <a:buClr>
                <a:srgbClr val="FFFFFF"/>
              </a:buClr>
              <a:buSzPct val="100000"/>
              <a:buFont typeface="Cabin"/>
            </a:pPr>
            <a:r>
              <a:rPr lang="en" sz="5200" b="0" dirty="0" smtClean="0">
                <a:solidFill>
                  <a:srgbClr val="FFFFFF"/>
                </a:solidFill>
                <a:latin typeface="Arial"/>
                <a:cs typeface="Arial"/>
                <a:sym typeface="Cabin"/>
              </a:rPr>
              <a:t>Inde</a:t>
            </a:r>
            <a:r>
              <a:rPr lang="en-US" sz="5200" b="0" dirty="0" smtClean="0">
                <a:solidFill>
                  <a:srgbClr val="FFFFFF"/>
                </a:solidFill>
                <a:latin typeface="Arial"/>
                <a:cs typeface="Arial"/>
                <a:sym typeface="Cabin"/>
              </a:rPr>
              <a:t>z</a:t>
            </a:r>
            <a:r>
              <a:rPr lang="en" sz="5200" b="0" dirty="0" smtClean="0">
                <a:solidFill>
                  <a:srgbClr val="FFFFFF"/>
                </a:solidFill>
                <a:latin typeface="Arial"/>
                <a:cs typeface="Arial"/>
                <a:sym typeface="Cabin"/>
              </a:rPr>
              <a:t>x </a:t>
            </a:r>
            <a:r>
              <a:rPr lang="en" sz="5200" b="0" dirty="0">
                <a:solidFill>
                  <a:srgbClr val="FFFFFF"/>
                </a:solidFill>
                <a:latin typeface="Arial"/>
                <a:cs typeface="Arial"/>
                <a:sym typeface="Cabin"/>
              </a:rPr>
              <a:t>Building</a:t>
            </a:r>
          </a:p>
          <a:p>
            <a:pPr marL="812810" indent="-733787">
              <a:spcBef>
                <a:spcPts val="3556"/>
              </a:spcBef>
              <a:buClr>
                <a:srgbClr val="FFFFFF"/>
              </a:buClr>
              <a:buSzPct val="100000"/>
              <a:buFont typeface="Cabin"/>
            </a:pPr>
            <a:r>
              <a:rPr lang="en" sz="5200" b="0" dirty="0">
                <a:solidFill>
                  <a:srgbClr val="FFFFFF"/>
                </a:solidFill>
                <a:latin typeface="Arial"/>
                <a:cs typeface="Arial"/>
                <a:sym typeface="Cabin"/>
              </a:rPr>
              <a:t>Searching</a:t>
            </a:r>
          </a:p>
        </p:txBody>
      </p:sp>
      <p:pic>
        <p:nvPicPr>
          <p:cNvPr id="198" name="Shape 198"/>
          <p:cNvPicPr preferRelativeResize="0"/>
          <p:nvPr/>
        </p:nvPicPr>
        <p:blipFill rotWithShape="1">
          <a:blip r:embed="rId3">
            <a:alphaModFix/>
          </a:blip>
          <a:srcRect/>
          <a:stretch/>
        </p:blipFill>
        <p:spPr>
          <a:xfrm>
            <a:off x="10646422" y="2717474"/>
            <a:ext cx="3725695" cy="4142023"/>
          </a:xfrm>
          <a:prstGeom prst="rect">
            <a:avLst/>
          </a:prstGeom>
          <a:noFill/>
          <a:ln>
            <a:noFill/>
          </a:ln>
        </p:spPr>
      </p:pic>
      <p:sp>
        <p:nvSpPr>
          <p:cNvPr id="199" name="Shape 199"/>
          <p:cNvSpPr/>
          <p:nvPr/>
        </p:nvSpPr>
        <p:spPr>
          <a:xfrm>
            <a:off x="5644572" y="7298817"/>
            <a:ext cx="8930115" cy="622400"/>
          </a:xfrm>
          <a:prstGeom prst="rect">
            <a:avLst/>
          </a:prstGeom>
          <a:noFill/>
          <a:ln>
            <a:noFill/>
          </a:ln>
        </p:spPr>
        <p:txBody>
          <a:bodyPr lIns="50801" tIns="50801" rIns="50801" bIns="50801" anchor="ctr" anchorCtr="0">
            <a:noAutofit/>
          </a:bodyPr>
          <a:lstStyle/>
          <a:p>
            <a:pPr algn="ctr">
              <a:buSzPct val="25000"/>
            </a:pPr>
            <a:r>
              <a:rPr lang="en" sz="3200" dirty="0">
                <a:solidFill>
                  <a:srgbClr val="FFFB00"/>
                </a:solidFill>
                <a:latin typeface="Arial Regular" charset="0"/>
                <a:ea typeface="Arial Regular" charset="0"/>
                <a:cs typeface="Arial Regular" charset="0"/>
                <a:sym typeface="Cabin"/>
              </a:rPr>
              <a:t>http://</a:t>
            </a:r>
            <a:r>
              <a:rPr lang="en" sz="3200" dirty="0" err="1">
                <a:solidFill>
                  <a:srgbClr val="FFFB00"/>
                </a:solidFill>
                <a:latin typeface="Arial Regular" charset="0"/>
                <a:ea typeface="Arial Regular" charset="0"/>
                <a:cs typeface="Arial Regular" charset="0"/>
                <a:sym typeface="Cabin"/>
              </a:rPr>
              <a:t>infolab.stanford.edu</a:t>
            </a:r>
            <a:r>
              <a:rPr lang="en" sz="3200" dirty="0">
                <a:solidFill>
                  <a:srgbClr val="FFFB00"/>
                </a:solidFill>
                <a:latin typeface="Arial Regular" charset="0"/>
                <a:ea typeface="Arial Regular" charset="0"/>
                <a:cs typeface="Arial Regular" charset="0"/>
                <a:sym typeface="Cabin"/>
              </a:rPr>
              <a:t>/~backrub/</a:t>
            </a:r>
            <a:r>
              <a:rPr lang="en" sz="3200" dirty="0" err="1">
                <a:solidFill>
                  <a:srgbClr val="FFFB00"/>
                </a:solidFill>
                <a:latin typeface="Arial Regular" charset="0"/>
                <a:ea typeface="Arial Regular" charset="0"/>
                <a:cs typeface="Arial Regular" charset="0"/>
                <a:sym typeface="Cabin"/>
              </a:rPr>
              <a:t>google.html</a:t>
            </a:r>
            <a:endParaRPr lang="en" sz="3200"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2015264" y="3016701"/>
            <a:ext cx="11915135" cy="2705100"/>
          </a:xfrm>
          <a:prstGeom prst="rect">
            <a:avLst/>
          </a:prstGeom>
          <a:noFill/>
          <a:ln>
            <a:noFill/>
          </a:ln>
        </p:spPr>
        <p:txBody>
          <a:bodyPr lIns="50801" tIns="50801" rIns="50801" bIns="50801" anchor="ctr" anchorCtr="0">
            <a:noAutofit/>
          </a:bodyPr>
          <a:lstStyle/>
          <a:p>
            <a:pPr>
              <a:lnSpc>
                <a:spcPct val="115000"/>
              </a:lnSpc>
              <a:buSzPct val="25000"/>
            </a:pPr>
            <a:r>
              <a:rPr lang="en" sz="3600"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sym typeface="Cabin"/>
              </a:rPr>
              <a:t>Web Crawler</a:t>
            </a:r>
          </a:p>
        </p:txBody>
      </p:sp>
      <p:sp>
        <p:nvSpPr>
          <p:cNvPr id="206" name="Shape 206"/>
          <p:cNvSpPr/>
          <p:nvPr/>
        </p:nvSpPr>
        <p:spPr>
          <a:xfrm>
            <a:off x="3091236" y="7539556"/>
            <a:ext cx="10075117"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723764" y="642823"/>
            <a:ext cx="6655450" cy="1713776"/>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Web Crawler</a:t>
            </a:r>
          </a:p>
        </p:txBody>
      </p:sp>
      <p:sp>
        <p:nvSpPr>
          <p:cNvPr id="212" name="Shape 212"/>
          <p:cNvSpPr txBox="1">
            <a:spLocks noGrp="1"/>
          </p:cNvSpPr>
          <p:nvPr>
            <p:ph idx="1"/>
          </p:nvPr>
        </p:nvSpPr>
        <p:spPr>
          <a:xfrm>
            <a:off x="523699" y="2603501"/>
            <a:ext cx="7287564" cy="5702398"/>
          </a:xfrm>
          <a:prstGeom prst="rect">
            <a:avLst/>
          </a:prstGeom>
          <a:noFill/>
          <a:ln>
            <a:noFill/>
          </a:ln>
        </p:spPr>
        <p:txBody>
          <a:bodyPr lIns="38089" tIns="38089" rIns="38089" bIns="38089" anchor="ctr" anchorCtr="0">
            <a:noAutofit/>
          </a:bodyPr>
          <a:lstStyle/>
          <a:p>
            <a:pPr marL="812810" indent="-632186">
              <a:spcBef>
                <a:spcPts val="0"/>
              </a:spcBef>
              <a:buClr>
                <a:srgbClr val="FFFFFF"/>
              </a:buClr>
              <a:buSzPct val="100000"/>
              <a:buFont typeface="Arial"/>
              <a:buChar char="•"/>
            </a:pPr>
            <a:r>
              <a:rPr lang="en" sz="3600" b="0" dirty="0">
                <a:solidFill>
                  <a:srgbClr val="FFFFFF"/>
                </a:solidFill>
                <a:latin typeface="Arial"/>
                <a:cs typeface="Arial"/>
                <a:sym typeface="Cabin"/>
              </a:rPr>
              <a:t>Retrieve a page</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Look through the page for links</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Add the links to a list of “to be retrieved” sites</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Repeat...</a:t>
            </a:r>
          </a:p>
        </p:txBody>
      </p:sp>
      <p:pic>
        <p:nvPicPr>
          <p:cNvPr id="214" name="Shape 214"/>
          <p:cNvPicPr preferRelativeResize="0"/>
          <p:nvPr/>
        </p:nvPicPr>
        <p:blipFill rotWithShape="1">
          <a:blip r:embed="rId3">
            <a:alphaModFix/>
          </a:blip>
          <a:srcRect/>
          <a:stretch/>
        </p:blipFill>
        <p:spPr>
          <a:xfrm>
            <a:off x="8306610" y="1204231"/>
            <a:ext cx="7201603" cy="5386610"/>
          </a:xfrm>
          <a:prstGeom prst="rect">
            <a:avLst/>
          </a:prstGeom>
          <a:noFill/>
          <a:ln>
            <a:noFill/>
          </a:ln>
        </p:spPr>
      </p:pic>
      <p:sp>
        <p:nvSpPr>
          <p:cNvPr id="215" name="Shape 215"/>
          <p:cNvSpPr/>
          <p:nvPr/>
        </p:nvSpPr>
        <p:spPr>
          <a:xfrm>
            <a:off x="6919477" y="7247109"/>
            <a:ext cx="8880866"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F00"/>
                </a:solidFill>
                <a:latin typeface="Arial Regular" charset="0"/>
                <a:ea typeface="Arial Regular" charset="0"/>
                <a:cs typeface="Arial Regular" charset="0"/>
                <a:sym typeface="Cabin"/>
              </a:rPr>
              <a:t>http://</a:t>
            </a:r>
            <a:r>
              <a:rPr lang="en" sz="3600" dirty="0" err="1">
                <a:solidFill>
                  <a:srgbClr val="FFFF00"/>
                </a:solidFill>
                <a:latin typeface="Arial Regular" charset="0"/>
                <a:ea typeface="Arial Regular" charset="0"/>
                <a:cs typeface="Arial Regular" charset="0"/>
                <a:sym typeface="Cabin"/>
              </a:rPr>
              <a:t>en.wikipedia.org</a:t>
            </a:r>
            <a:r>
              <a:rPr lang="en" sz="3600" dirty="0">
                <a:solidFill>
                  <a:srgbClr val="FFFF00"/>
                </a:solidFill>
                <a:latin typeface="Arial Regular" charset="0"/>
                <a:ea typeface="Arial Regular" charset="0"/>
                <a:cs typeface="Arial Regular" charset="0"/>
                <a:sym typeface="Cabin"/>
              </a:rPr>
              <a:t>/wiki/</a:t>
            </a:r>
            <a:r>
              <a:rPr lang="en" sz="3600" dirty="0" err="1">
                <a:solidFill>
                  <a:srgbClr val="FFFF00"/>
                </a:solidFill>
                <a:latin typeface="Arial Regular" charset="0"/>
                <a:ea typeface="Arial Regular" charset="0"/>
                <a:cs typeface="Arial Regular" charset="0"/>
                <a:sym typeface="Cabin"/>
              </a:rPr>
              <a:t>Web_crawler</a:t>
            </a:r>
            <a:endParaRPr lang="en" sz="3600"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Web Crawling Policy</a:t>
            </a:r>
          </a:p>
        </p:txBody>
      </p:sp>
      <p:sp>
        <p:nvSpPr>
          <p:cNvPr id="221" name="Shape 221"/>
          <p:cNvSpPr txBox="1">
            <a:spLocks noGrp="1"/>
          </p:cNvSpPr>
          <p:nvPr>
            <p:ph idx="1"/>
          </p:nvPr>
        </p:nvSpPr>
        <p:spPr>
          <a:xfrm>
            <a:off x="632240" y="1244938"/>
            <a:ext cx="14812469" cy="5902068"/>
          </a:xfrm>
          <a:prstGeom prst="rect">
            <a:avLst/>
          </a:prstGeom>
          <a:noFill/>
          <a:ln>
            <a:noFill/>
          </a:ln>
        </p:spPr>
        <p:txBody>
          <a:bodyPr lIns="38089" tIns="38089" rIns="38089" bIns="38089" anchor="ctr" anchorCtr="0">
            <a:noAutofit/>
          </a:bodyPr>
          <a:lstStyle/>
          <a:p>
            <a:pPr marL="812810" indent="-632186">
              <a:spcBef>
                <a:spcPts val="0"/>
              </a:spcBef>
              <a:buSzPct val="100000"/>
              <a:buFont typeface="Arial"/>
              <a:buChar char="•"/>
            </a:pPr>
            <a:r>
              <a:rPr lang="en" sz="3100" b="0" dirty="0">
                <a:solidFill>
                  <a:srgbClr val="FFFFFF"/>
                </a:solidFill>
                <a:latin typeface="Arial"/>
                <a:cs typeface="Arial"/>
                <a:sym typeface="Cabin"/>
              </a:rPr>
              <a:t>a</a:t>
            </a:r>
            <a:r>
              <a:rPr lang="en" sz="3100" b="0" dirty="0">
                <a:solidFill>
                  <a:srgbClr val="00F900"/>
                </a:solidFill>
                <a:latin typeface="Arial"/>
                <a:cs typeface="Arial"/>
                <a:sym typeface="Cabin"/>
              </a:rPr>
              <a:t> selection policy</a:t>
            </a:r>
            <a:r>
              <a:rPr lang="en" sz="3100" b="0" dirty="0">
                <a:solidFill>
                  <a:srgbClr val="FFFFFF"/>
                </a:solidFill>
                <a:latin typeface="Arial"/>
                <a:cs typeface="Arial"/>
                <a:sym typeface="Cabin"/>
              </a:rPr>
              <a:t> that states which pages to download,</a:t>
            </a:r>
          </a:p>
          <a:p>
            <a:pPr marL="812810" indent="-632186">
              <a:spcBef>
                <a:spcPts val="3556"/>
              </a:spcBef>
              <a:buSzPct val="100000"/>
              <a:buFont typeface="Arial"/>
              <a:buChar char="•"/>
            </a:pPr>
            <a:r>
              <a:rPr lang="en" sz="3100" b="0" dirty="0">
                <a:solidFill>
                  <a:srgbClr val="FFFFFF"/>
                </a:solidFill>
                <a:latin typeface="Arial"/>
                <a:cs typeface="Arial"/>
                <a:sym typeface="Cabin"/>
              </a:rPr>
              <a:t>a</a:t>
            </a:r>
            <a:r>
              <a:rPr lang="en" sz="3100" b="0" dirty="0">
                <a:solidFill>
                  <a:srgbClr val="00F900"/>
                </a:solidFill>
                <a:latin typeface="Arial"/>
                <a:cs typeface="Arial"/>
                <a:sym typeface="Cabin"/>
              </a:rPr>
              <a:t> re-visit policy</a:t>
            </a:r>
            <a:r>
              <a:rPr lang="en" sz="3100" b="0" dirty="0">
                <a:solidFill>
                  <a:srgbClr val="FFFFFF"/>
                </a:solidFill>
                <a:latin typeface="Arial"/>
                <a:cs typeface="Arial"/>
                <a:sym typeface="Cabin"/>
              </a:rPr>
              <a:t> that states when to check for changes to the pages,</a:t>
            </a:r>
          </a:p>
          <a:p>
            <a:pPr marL="812810" indent="-632186">
              <a:spcBef>
                <a:spcPts val="3556"/>
              </a:spcBef>
              <a:buSzPct val="100000"/>
              <a:buFont typeface="Arial"/>
              <a:buChar char="•"/>
            </a:pPr>
            <a:r>
              <a:rPr lang="en" sz="3100" b="0" dirty="0">
                <a:solidFill>
                  <a:srgbClr val="FFFFFF"/>
                </a:solidFill>
                <a:latin typeface="Arial"/>
                <a:cs typeface="Arial"/>
                <a:sym typeface="Cabin"/>
              </a:rPr>
              <a:t>a </a:t>
            </a:r>
            <a:r>
              <a:rPr lang="en" sz="3100" b="0" dirty="0">
                <a:solidFill>
                  <a:srgbClr val="00F900"/>
                </a:solidFill>
                <a:latin typeface="Arial"/>
                <a:cs typeface="Arial"/>
                <a:sym typeface="Cabin"/>
              </a:rPr>
              <a:t>politeness policy</a:t>
            </a:r>
            <a:r>
              <a:rPr lang="en" sz="3100" b="0" dirty="0">
                <a:solidFill>
                  <a:srgbClr val="FFFFFF"/>
                </a:solidFill>
                <a:latin typeface="Arial"/>
                <a:cs typeface="Arial"/>
                <a:sym typeface="Cabin"/>
              </a:rPr>
              <a:t> that states how to avoid overloading Web sites, and</a:t>
            </a:r>
          </a:p>
          <a:p>
            <a:pPr marL="812810" indent="-632186">
              <a:spcBef>
                <a:spcPts val="3556"/>
              </a:spcBef>
              <a:buSzPct val="100000"/>
              <a:buFont typeface="Arial"/>
              <a:buChar char="•"/>
            </a:pPr>
            <a:r>
              <a:rPr lang="en" sz="3100" b="0" dirty="0">
                <a:solidFill>
                  <a:srgbClr val="FFFFFF"/>
                </a:solidFill>
                <a:latin typeface="Arial"/>
                <a:cs typeface="Arial"/>
                <a:sym typeface="Cabin"/>
              </a:rPr>
              <a:t>a </a:t>
            </a:r>
            <a:r>
              <a:rPr lang="en" sz="3100" b="0" dirty="0">
                <a:solidFill>
                  <a:srgbClr val="00F900"/>
                </a:solidFill>
                <a:latin typeface="Arial"/>
                <a:cs typeface="Arial"/>
                <a:sym typeface="Cabin"/>
              </a:rPr>
              <a:t>parallelization policy</a:t>
            </a:r>
            <a:r>
              <a:rPr lang="en" sz="3100" b="0" dirty="0">
                <a:solidFill>
                  <a:srgbClr val="FFFFFF"/>
                </a:solidFill>
                <a:latin typeface="Arial"/>
                <a:cs typeface="Arial"/>
                <a:sym typeface="Cabin"/>
              </a:rPr>
              <a:t> that states how to coordinate distributed Web crawlers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robots.txt</a:t>
            </a:r>
          </a:p>
        </p:txBody>
      </p:sp>
      <p:sp>
        <p:nvSpPr>
          <p:cNvPr id="228" name="Shape 228"/>
          <p:cNvSpPr txBox="1">
            <a:spLocks noGrp="1"/>
          </p:cNvSpPr>
          <p:nvPr>
            <p:ph idx="1"/>
          </p:nvPr>
        </p:nvSpPr>
        <p:spPr>
          <a:xfrm>
            <a:off x="1155812" y="2394009"/>
            <a:ext cx="8243106" cy="5702398"/>
          </a:xfrm>
          <a:prstGeom prst="rect">
            <a:avLst/>
          </a:prstGeom>
          <a:noFill/>
          <a:ln>
            <a:noFill/>
          </a:ln>
        </p:spPr>
        <p:txBody>
          <a:bodyPr lIns="38089" tIns="38089" rIns="38089" bIns="38089" anchor="t" anchorCtr="0">
            <a:noAutofit/>
          </a:bodyPr>
          <a:lstStyle/>
          <a:p>
            <a:pPr marL="812810" indent="-632186">
              <a:spcBef>
                <a:spcPts val="0"/>
              </a:spcBef>
              <a:buClr>
                <a:srgbClr val="FFFFFF"/>
              </a:buClr>
              <a:buSzPct val="100000"/>
              <a:buFont typeface="Arial"/>
              <a:buChar char="•"/>
            </a:pPr>
            <a:r>
              <a:rPr lang="en" sz="3600" b="0" dirty="0">
                <a:solidFill>
                  <a:srgbClr val="FFFFFF"/>
                </a:solidFill>
                <a:latin typeface="Arial"/>
                <a:cs typeface="Arial"/>
                <a:sym typeface="Cabin"/>
              </a:rPr>
              <a:t>A way for a web site to communicate with web crawlers</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An informal and voluntary standard</a:t>
            </a:r>
          </a:p>
          <a:p>
            <a:pPr marL="812810" indent="-632186">
              <a:spcBef>
                <a:spcPts val="3556"/>
              </a:spcBef>
              <a:buClr>
                <a:srgbClr val="FFFFFF"/>
              </a:buClr>
              <a:buSzPct val="100000"/>
              <a:buFont typeface="Arial"/>
              <a:buChar char="•"/>
            </a:pPr>
            <a:r>
              <a:rPr lang="en" sz="3600" b="0" dirty="0">
                <a:solidFill>
                  <a:srgbClr val="FFFFFF"/>
                </a:solidFill>
                <a:latin typeface="Arial"/>
                <a:cs typeface="Arial"/>
                <a:sym typeface="Cabin"/>
              </a:rPr>
              <a:t>Sometimes folks make a “Spider Trap” to catch “bad” spiders</a:t>
            </a:r>
          </a:p>
        </p:txBody>
      </p:sp>
      <p:sp>
        <p:nvSpPr>
          <p:cNvPr id="229" name="Shape 229"/>
          <p:cNvSpPr/>
          <p:nvPr/>
        </p:nvSpPr>
        <p:spPr>
          <a:xfrm>
            <a:off x="2239152" y="6375607"/>
            <a:ext cx="11779284" cy="1720800"/>
          </a:xfrm>
          <a:prstGeom prst="rect">
            <a:avLst/>
          </a:prstGeom>
          <a:noFill/>
          <a:ln>
            <a:noFill/>
          </a:ln>
        </p:spPr>
        <p:txBody>
          <a:bodyPr lIns="50801" tIns="50801" rIns="50801" bIns="50801" anchor="ctr" anchorCtr="0">
            <a:noAutofit/>
          </a:bodyPr>
          <a:lstStyle/>
          <a:p>
            <a:pPr algn="ctr">
              <a:buSzPct val="25000"/>
            </a:pPr>
            <a:r>
              <a:rPr lang="en-US" sz="3600" dirty="0">
                <a:solidFill>
                  <a:srgbClr val="FFFB00"/>
                </a:solidFill>
                <a:latin typeface="Arial Regular" charset="0"/>
                <a:ea typeface="Arial Regular" charset="0"/>
                <a:cs typeface="Arial Regular" charset="0"/>
                <a:sym typeface="Cabin"/>
              </a:rPr>
              <a:t>http://www.py4e.com/</a:t>
            </a:r>
            <a:r>
              <a:rPr lang="en-US" sz="3600" dirty="0" err="1">
                <a:solidFill>
                  <a:srgbClr val="FFFB00"/>
                </a:solidFill>
                <a:latin typeface="Arial Regular" charset="0"/>
                <a:ea typeface="Arial Regular" charset="0"/>
                <a:cs typeface="Arial Regular" charset="0"/>
                <a:sym typeface="Cabin"/>
              </a:rPr>
              <a:t>robots.txt</a:t>
            </a:r>
            <a:endParaRPr lang="en-US" sz="3600" dirty="0">
              <a:solidFill>
                <a:srgbClr val="FFFB00"/>
              </a:solidFill>
              <a:latin typeface="Arial Regular" charset="0"/>
              <a:ea typeface="Arial Regular" charset="0"/>
              <a:cs typeface="Arial Regular" charset="0"/>
              <a:sym typeface="Cabin"/>
            </a:endParaRPr>
          </a:p>
          <a:p>
            <a:pPr algn="ctr">
              <a:buSzPct val="25000"/>
            </a:pPr>
            <a:r>
              <a:rPr lang="en" sz="3600" dirty="0" smtClean="0">
                <a:solidFill>
                  <a:srgbClr val="FFFB00"/>
                </a:solidFill>
                <a:latin typeface="Arial Regular" charset="0"/>
                <a:ea typeface="Arial Regular" charset="0"/>
                <a:cs typeface="Arial Regular" charset="0"/>
                <a:sym typeface="Cabin"/>
              </a:rPr>
              <a:t>http</a:t>
            </a:r>
            <a:r>
              <a:rPr lang="en" sz="3600" dirty="0">
                <a:solidFill>
                  <a:srgbClr val="FFFB00"/>
                </a:solidFill>
                <a:latin typeface="Arial Regular" charset="0"/>
                <a:ea typeface="Arial Regular" charset="0"/>
                <a:cs typeface="Arial Regular" charset="0"/>
                <a:sym typeface="Cabin"/>
              </a:rPr>
              <a:t>://</a:t>
            </a:r>
            <a:r>
              <a:rPr lang="en" sz="3600" dirty="0" err="1">
                <a:solidFill>
                  <a:srgbClr val="FFFB00"/>
                </a:solidFill>
                <a:latin typeface="Arial Regular" charset="0"/>
                <a:ea typeface="Arial Regular" charset="0"/>
                <a:cs typeface="Arial Regular" charset="0"/>
                <a:sym typeface="Cabin"/>
              </a:rPr>
              <a:t>en.wikipedia.org</a:t>
            </a:r>
            <a:r>
              <a:rPr lang="en" sz="3600" dirty="0">
                <a:solidFill>
                  <a:srgbClr val="FFFB00"/>
                </a:solidFill>
                <a:latin typeface="Arial Regular" charset="0"/>
                <a:ea typeface="Arial Regular" charset="0"/>
                <a:cs typeface="Arial Regular" charset="0"/>
                <a:sym typeface="Cabin"/>
              </a:rPr>
              <a:t>/wiki/</a:t>
            </a:r>
            <a:r>
              <a:rPr lang="en" sz="3600" dirty="0" err="1">
                <a:solidFill>
                  <a:srgbClr val="FFFB00"/>
                </a:solidFill>
                <a:latin typeface="Arial Regular" charset="0"/>
                <a:ea typeface="Arial Regular" charset="0"/>
                <a:cs typeface="Arial Regular" charset="0"/>
                <a:sym typeface="Cabin"/>
              </a:rPr>
              <a:t>Robots_Exclusion_Standard</a:t>
            </a:r>
            <a:endParaRPr lang="en" sz="3600" dirty="0">
              <a:solidFill>
                <a:srgbClr val="FFFB00"/>
              </a:solidFill>
              <a:latin typeface="Arial Regular" charset="0"/>
              <a:ea typeface="Arial Regular" charset="0"/>
              <a:cs typeface="Arial Regular" charset="0"/>
              <a:sym typeface="Cabin"/>
            </a:endParaRPr>
          </a:p>
          <a:p>
            <a:pPr algn="ctr">
              <a:buSzPct val="25000"/>
            </a:pPr>
            <a:r>
              <a:rPr lang="en" sz="3600" dirty="0">
                <a:solidFill>
                  <a:srgbClr val="FFFB00"/>
                </a:solidFill>
                <a:latin typeface="Arial Regular" charset="0"/>
                <a:ea typeface="Arial Regular" charset="0"/>
                <a:cs typeface="Arial Regular" charset="0"/>
                <a:sym typeface="Cabin"/>
              </a:rPr>
              <a:t>http://</a:t>
            </a:r>
            <a:r>
              <a:rPr lang="en" sz="3600" dirty="0" err="1">
                <a:solidFill>
                  <a:srgbClr val="FFFB00"/>
                </a:solidFill>
                <a:latin typeface="Arial Regular" charset="0"/>
                <a:ea typeface="Arial Regular" charset="0"/>
                <a:cs typeface="Arial Regular" charset="0"/>
                <a:sym typeface="Cabin"/>
              </a:rPr>
              <a:t>en.wikipedia.org</a:t>
            </a:r>
            <a:r>
              <a:rPr lang="en" sz="3600" dirty="0">
                <a:solidFill>
                  <a:srgbClr val="FFFB00"/>
                </a:solidFill>
                <a:latin typeface="Arial Regular" charset="0"/>
                <a:ea typeface="Arial Regular" charset="0"/>
                <a:cs typeface="Arial Regular" charset="0"/>
                <a:sym typeface="Cabin"/>
              </a:rPr>
              <a:t>/wiki/</a:t>
            </a:r>
            <a:r>
              <a:rPr lang="en" sz="3600" dirty="0" err="1">
                <a:solidFill>
                  <a:srgbClr val="FFFB00"/>
                </a:solidFill>
                <a:latin typeface="Arial Regular" charset="0"/>
                <a:ea typeface="Arial Regular" charset="0"/>
                <a:cs typeface="Arial Regular" charset="0"/>
                <a:sym typeface="Cabin"/>
              </a:rPr>
              <a:t>Spider_trap</a:t>
            </a:r>
            <a:endParaRPr lang="en" sz="3600"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10639002" y="2950622"/>
            <a:ext cx="5015957" cy="2705067"/>
          </a:xfrm>
          <a:prstGeom prst="rect">
            <a:avLst/>
          </a:prstGeom>
          <a:noFill/>
          <a:ln>
            <a:noFill/>
          </a:ln>
        </p:spPr>
        <p:txBody>
          <a:bodyPr lIns="50801" tIns="50801" rIns="50801" bIns="50801" anchor="ctr" anchorCtr="0">
            <a:noAutofit/>
          </a:bodyPr>
          <a:lstStyle/>
          <a:p>
            <a:pPr>
              <a:buSzPct val="25000"/>
            </a:pPr>
            <a:r>
              <a:rPr lang="en" sz="3600" dirty="0">
                <a:solidFill>
                  <a:srgbClr val="00F900"/>
                </a:solidFill>
                <a:latin typeface="Arial Regular" charset="0"/>
                <a:ea typeface="Arial Regular" charset="0"/>
                <a:cs typeface="Arial Regular" charset="0"/>
                <a:sym typeface="Cabin"/>
              </a:rPr>
              <a:t>User-agent: *</a:t>
            </a:r>
          </a:p>
          <a:p>
            <a:pPr>
              <a:buSzPct val="25000"/>
            </a:pPr>
            <a:r>
              <a:rPr lang="en" sz="3600" dirty="0">
                <a:solidFill>
                  <a:srgbClr val="00F900"/>
                </a:solidFill>
                <a:latin typeface="Arial Regular" charset="0"/>
                <a:ea typeface="Arial Regular" charset="0"/>
                <a:cs typeface="Arial Regular" charset="0"/>
                <a:sym typeface="Cabin"/>
              </a:rPr>
              <a:t>Disallow: /</a:t>
            </a:r>
            <a:r>
              <a:rPr lang="en" sz="3600" dirty="0" err="1">
                <a:solidFill>
                  <a:srgbClr val="00F900"/>
                </a:solidFill>
                <a:latin typeface="Arial Regular" charset="0"/>
                <a:ea typeface="Arial Regular" charset="0"/>
                <a:cs typeface="Arial Regular" charset="0"/>
                <a:sym typeface="Cabin"/>
              </a:rPr>
              <a:t>cgi</a:t>
            </a:r>
            <a:r>
              <a:rPr lang="en" sz="3600" dirty="0">
                <a:solidFill>
                  <a:srgbClr val="00F900"/>
                </a:solidFill>
                <a:latin typeface="Arial Regular" charset="0"/>
                <a:ea typeface="Arial Regular" charset="0"/>
                <a:cs typeface="Arial Regular" charset="0"/>
                <a:sym typeface="Cabin"/>
              </a:rPr>
              <a:t>-bin/</a:t>
            </a:r>
          </a:p>
          <a:p>
            <a:pPr>
              <a:buSzPct val="25000"/>
            </a:pPr>
            <a:r>
              <a:rPr lang="en" sz="3600" dirty="0">
                <a:solidFill>
                  <a:srgbClr val="00F900"/>
                </a:solidFill>
                <a:latin typeface="Arial Regular" charset="0"/>
                <a:ea typeface="Arial Regular" charset="0"/>
                <a:cs typeface="Arial Regular" charset="0"/>
                <a:sym typeface="Cabin"/>
              </a:rPr>
              <a:t>Disallow: /images/</a:t>
            </a:r>
          </a:p>
          <a:p>
            <a:pPr>
              <a:buSzPct val="25000"/>
            </a:pPr>
            <a:r>
              <a:rPr lang="en" sz="3600" dirty="0">
                <a:solidFill>
                  <a:srgbClr val="00F900"/>
                </a:solidFill>
                <a:latin typeface="Arial Regular" charset="0"/>
                <a:ea typeface="Arial Regular" charset="0"/>
                <a:cs typeface="Arial Regular" charset="0"/>
                <a:sym typeface="Cabin"/>
              </a:rPr>
              <a:t>Disallow: /</a:t>
            </a:r>
            <a:r>
              <a:rPr lang="en" sz="3600" dirty="0" err="1">
                <a:solidFill>
                  <a:srgbClr val="00F900"/>
                </a:solidFill>
                <a:latin typeface="Arial Regular" charset="0"/>
                <a:ea typeface="Arial Regular" charset="0"/>
                <a:cs typeface="Arial Regular" charset="0"/>
                <a:sym typeface="Cabin"/>
              </a:rPr>
              <a:t>tmp</a:t>
            </a:r>
            <a:r>
              <a:rPr lang="en" sz="3600" dirty="0">
                <a:solidFill>
                  <a:srgbClr val="00F900"/>
                </a:solidFill>
                <a:latin typeface="Arial Regular" charset="0"/>
                <a:ea typeface="Arial Regular" charset="0"/>
                <a:cs typeface="Arial Regular" charset="0"/>
                <a:sym typeface="Cabin"/>
              </a:rPr>
              <a:t>/</a:t>
            </a:r>
          </a:p>
          <a:p>
            <a:pPr>
              <a:buSzPct val="25000"/>
            </a:pPr>
            <a:r>
              <a:rPr lang="en" sz="3600"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28436" y="917776"/>
            <a:ext cx="9340149" cy="1713776"/>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latin typeface="Arial"/>
                <a:cs typeface="Arial"/>
                <a:sym typeface="Cabin"/>
              </a:rPr>
              <a:t>Google Architecture</a:t>
            </a:r>
          </a:p>
        </p:txBody>
      </p:sp>
      <p:sp>
        <p:nvSpPr>
          <p:cNvPr id="236" name="Shape 236"/>
          <p:cNvSpPr txBox="1">
            <a:spLocks noGrp="1"/>
          </p:cNvSpPr>
          <p:nvPr>
            <p:ph idx="1"/>
          </p:nvPr>
        </p:nvSpPr>
        <p:spPr>
          <a:xfrm>
            <a:off x="668868" y="1506804"/>
            <a:ext cx="14631829" cy="5902068"/>
          </a:xfrm>
          <a:prstGeom prst="rect">
            <a:avLst/>
          </a:prstGeom>
          <a:noFill/>
          <a:ln>
            <a:noFill/>
          </a:ln>
        </p:spPr>
        <p:txBody>
          <a:bodyPr lIns="38089" tIns="38089" rIns="38089" bIns="38089" anchor="ctr" anchorCtr="0">
            <a:noAutofit/>
          </a:bodyPr>
          <a:lstStyle/>
          <a:p>
            <a:pPr marL="812810" indent="-677342">
              <a:spcBef>
                <a:spcPts val="0"/>
              </a:spcBef>
              <a:buClr>
                <a:srgbClr val="FFFFFF"/>
              </a:buClr>
              <a:buSzPct val="100000"/>
              <a:buFont typeface="Arial"/>
              <a:buChar char="•"/>
            </a:pPr>
            <a:r>
              <a:rPr lang="en" sz="4300" b="0" dirty="0">
                <a:solidFill>
                  <a:srgbClr val="FFFFFF"/>
                </a:solidFill>
                <a:latin typeface="Arial"/>
                <a:cs typeface="Arial"/>
                <a:sym typeface="Cabin"/>
              </a:rPr>
              <a:t>Web Crawling</a:t>
            </a:r>
          </a:p>
          <a:p>
            <a:pPr marL="812810" indent="-677342">
              <a:spcBef>
                <a:spcPts val="3556"/>
              </a:spcBef>
              <a:buClr>
                <a:srgbClr val="FFFB00"/>
              </a:buClr>
              <a:buSzPct val="100000"/>
              <a:buFont typeface="Arial"/>
              <a:buChar char="•"/>
            </a:pPr>
            <a:r>
              <a:rPr lang="en" sz="4300" b="0" dirty="0">
                <a:solidFill>
                  <a:srgbClr val="FFFB00"/>
                </a:solidFill>
                <a:latin typeface="Arial"/>
                <a:cs typeface="Arial"/>
                <a:sym typeface="Cabin"/>
              </a:rPr>
              <a:t>Index Building</a:t>
            </a:r>
          </a:p>
          <a:p>
            <a:pPr marL="812810" indent="-677342">
              <a:spcBef>
                <a:spcPts val="3556"/>
              </a:spcBef>
              <a:buClr>
                <a:srgbClr val="FFFFFF"/>
              </a:buClr>
              <a:buSzPct val="100000"/>
              <a:buFont typeface="Arial"/>
              <a:buChar char="•"/>
            </a:pPr>
            <a:r>
              <a:rPr lang="en" sz="4300" b="0" dirty="0">
                <a:solidFill>
                  <a:srgbClr val="FFFFFF"/>
                </a:solidFill>
                <a:latin typeface="Arial"/>
                <a:cs typeface="Arial"/>
                <a:sym typeface="Cabin"/>
              </a:rPr>
              <a:t>Searching</a:t>
            </a:r>
          </a:p>
        </p:txBody>
      </p:sp>
      <p:pic>
        <p:nvPicPr>
          <p:cNvPr id="237" name="Shape 237"/>
          <p:cNvPicPr preferRelativeResize="0"/>
          <p:nvPr/>
        </p:nvPicPr>
        <p:blipFill rotWithShape="1">
          <a:blip r:embed="rId3">
            <a:alphaModFix/>
          </a:blip>
          <a:srcRect/>
          <a:stretch/>
        </p:blipFill>
        <p:spPr>
          <a:xfrm>
            <a:off x="10685978" y="1473659"/>
            <a:ext cx="4775665" cy="5309321"/>
          </a:xfrm>
          <a:prstGeom prst="rect">
            <a:avLst/>
          </a:prstGeom>
          <a:noFill/>
          <a:ln>
            <a:noFill/>
          </a:ln>
        </p:spPr>
      </p:pic>
      <p:sp>
        <p:nvSpPr>
          <p:cNvPr id="238" name="Shape 238"/>
          <p:cNvSpPr/>
          <p:nvPr/>
        </p:nvSpPr>
        <p:spPr>
          <a:xfrm>
            <a:off x="5784165" y="7213598"/>
            <a:ext cx="9803624"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B00"/>
                </a:solidFill>
                <a:latin typeface="Arial Regular" charset="0"/>
                <a:ea typeface="Arial Regular" charset="0"/>
                <a:cs typeface="Arial Regular" charset="0"/>
                <a:sym typeface="Cabin"/>
              </a:rPr>
              <a:t>http://</a:t>
            </a:r>
            <a:r>
              <a:rPr lang="en" sz="3600" dirty="0" err="1">
                <a:solidFill>
                  <a:srgbClr val="FFFB00"/>
                </a:solidFill>
                <a:latin typeface="Arial Regular" charset="0"/>
                <a:ea typeface="Arial Regular" charset="0"/>
                <a:cs typeface="Arial Regular" charset="0"/>
                <a:sym typeface="Cabin"/>
              </a:rPr>
              <a:t>infolab.stanford.edu</a:t>
            </a:r>
            <a:r>
              <a:rPr lang="en" sz="3600" dirty="0">
                <a:solidFill>
                  <a:srgbClr val="FFFB00"/>
                </a:solidFill>
                <a:latin typeface="Arial Regular" charset="0"/>
                <a:ea typeface="Arial Regular" charset="0"/>
                <a:cs typeface="Arial Regular" charset="0"/>
                <a:sym typeface="Cabin"/>
              </a:rPr>
              <a:t>/~backrub/</a:t>
            </a:r>
            <a:r>
              <a:rPr lang="en" sz="3600" dirty="0" err="1">
                <a:solidFill>
                  <a:srgbClr val="FFFB00"/>
                </a:solidFill>
                <a:latin typeface="Arial Regular" charset="0"/>
                <a:ea typeface="Arial Regular" charset="0"/>
                <a:cs typeface="Arial Regular" charset="0"/>
                <a:sym typeface="Cabin"/>
              </a:rPr>
              <a:t>google.html</a:t>
            </a:r>
            <a:endParaRPr lang="en" sz="3600"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2410547" y="2391255"/>
            <a:ext cx="11430983" cy="4365865"/>
          </a:xfrm>
          <a:prstGeom prst="rect">
            <a:avLst/>
          </a:prstGeom>
          <a:noFill/>
          <a:ln>
            <a:noFill/>
          </a:ln>
        </p:spPr>
        <p:txBody>
          <a:bodyPr lIns="50801" tIns="50801" rIns="50801" bIns="50801" anchor="ctr" anchorCtr="0">
            <a:noAutofit/>
          </a:bodyPr>
          <a:lstStyle/>
          <a:p>
            <a:pPr>
              <a:lnSpc>
                <a:spcPct val="115000"/>
              </a:lnSpc>
              <a:buSzPct val="25000"/>
            </a:pPr>
            <a:r>
              <a:rPr lang="en" sz="3600" dirty="0">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xfrm>
            <a:off x="812880" y="936681"/>
            <a:ext cx="14631829" cy="1226172"/>
          </a:xfrm>
          <a:prstGeom prst="rect">
            <a:avLst/>
          </a:prstGeom>
          <a:noFill/>
          <a:ln>
            <a:noFill/>
          </a:ln>
        </p:spPr>
        <p:txBody>
          <a:bodyPr lIns="38089" tIns="38089" rIns="38089" bIns="38089" anchor="ctr" anchorCtr="0">
            <a:noAutofit/>
          </a:bodyPr>
          <a:lstStyle/>
          <a:p>
            <a:pPr>
              <a:spcBef>
                <a:spcPts val="0"/>
              </a:spcBef>
              <a:buSzPct val="25000"/>
            </a:pPr>
            <a:r>
              <a:rPr lang="en" sz="7600" dirty="0">
                <a:solidFill>
                  <a:srgbClr val="FFD966"/>
                </a:solidFill>
                <a:sym typeface="Cabin"/>
              </a:rPr>
              <a:t>Search Indexing</a:t>
            </a:r>
          </a:p>
        </p:txBody>
      </p:sp>
      <p:sp>
        <p:nvSpPr>
          <p:cNvPr id="245" name="Shape 245"/>
          <p:cNvSpPr/>
          <p:nvPr/>
        </p:nvSpPr>
        <p:spPr>
          <a:xfrm>
            <a:off x="2753025" y="7322117"/>
            <a:ext cx="10746027" cy="622400"/>
          </a:xfrm>
          <a:prstGeom prst="rect">
            <a:avLst/>
          </a:prstGeom>
          <a:noFill/>
          <a:ln>
            <a:noFill/>
          </a:ln>
        </p:spPr>
        <p:txBody>
          <a:bodyPr lIns="50801" tIns="50801" rIns="50801" bIns="50801" anchor="ctr" anchorCtr="0">
            <a:noAutofit/>
          </a:bodyPr>
          <a:lstStyle/>
          <a:p>
            <a:pPr algn="ctr">
              <a:buSzPct val="25000"/>
            </a:pPr>
            <a:r>
              <a:rPr lang="en" sz="3600" dirty="0">
                <a:solidFill>
                  <a:srgbClr val="FFFF00"/>
                </a:solidFill>
                <a:latin typeface="Arial Regular" charset="0"/>
                <a:ea typeface="Arial Regular" charset="0"/>
                <a:cs typeface="Arial Regular" charset="0"/>
                <a:sym typeface="Cabin"/>
              </a:rPr>
              <a:t>http://</a:t>
            </a:r>
            <a:r>
              <a:rPr lang="en" sz="3600" dirty="0" err="1">
                <a:solidFill>
                  <a:srgbClr val="FFFF00"/>
                </a:solidFill>
                <a:latin typeface="Arial Regular" charset="0"/>
                <a:ea typeface="Arial Regular" charset="0"/>
                <a:cs typeface="Arial Regular" charset="0"/>
                <a:sym typeface="Cabin"/>
              </a:rPr>
              <a:t>en.wikipedia.org</a:t>
            </a:r>
            <a:r>
              <a:rPr lang="en" sz="3600" dirty="0">
                <a:solidFill>
                  <a:srgbClr val="FFFF00"/>
                </a:solidFill>
                <a:latin typeface="Arial Regular" charset="0"/>
                <a:ea typeface="Arial Regular" charset="0"/>
                <a:cs typeface="Arial Regular" charset="0"/>
                <a:sym typeface="Cabin"/>
              </a:rPr>
              <a:t>/wiki/Index_(</a:t>
            </a:r>
            <a:r>
              <a:rPr lang="en" sz="3600" dirty="0" err="1">
                <a:solidFill>
                  <a:srgbClr val="FFFF00"/>
                </a:solidFill>
                <a:latin typeface="Arial Regular" charset="0"/>
                <a:ea typeface="Arial Regular" charset="0"/>
                <a:cs typeface="Arial Regular" charset="0"/>
                <a:sym typeface="Cabin"/>
              </a:rPr>
              <a:t>search_engine</a:t>
            </a:r>
            <a:r>
              <a:rPr lang="en" sz="3600"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6823557" y="2735387"/>
            <a:ext cx="2624921" cy="799266"/>
          </a:xfrm>
          <a:prstGeom prst="can">
            <a:avLst>
              <a:gd name="adj" fmla="val 25000"/>
            </a:avLst>
          </a:prstGeom>
          <a:blipFill rotWithShape="1">
            <a:blip r:embed="rId3">
              <a:alphaModFix/>
            </a:blip>
            <a:tile tx="0" ty="0" sx="100000" sy="100000" flip="none" algn="tl"/>
          </a:blip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3504694" y="3131781"/>
            <a:ext cx="3318724" cy="3200"/>
          </a:xfrm>
          <a:prstGeom prst="straightConnector1">
            <a:avLst/>
          </a:prstGeom>
          <a:noFill/>
          <a:ln w="76200" cap="flat" cmpd="sng">
            <a:solidFill>
              <a:srgbClr val="773F9B"/>
            </a:solidFill>
            <a:prstDash val="solid"/>
            <a:miter/>
            <a:headEnd type="none" w="med" len="med"/>
            <a:tailEnd type="triangle" w="lg" len="lg"/>
          </a:ln>
        </p:spPr>
      </p:cxnSp>
      <p:sp>
        <p:nvSpPr>
          <p:cNvPr id="253" name="Shape 253"/>
          <p:cNvSpPr txBox="1"/>
          <p:nvPr/>
        </p:nvSpPr>
        <p:spPr>
          <a:xfrm>
            <a:off x="3788112" y="2761697"/>
            <a:ext cx="1782572" cy="595198"/>
          </a:xfrm>
          <a:prstGeom prst="rect">
            <a:avLst/>
          </a:prstGeom>
          <a:solidFill>
            <a:schemeClr val="accent6"/>
          </a:solidFill>
          <a:ln w="12700" cap="flat" cmpd="sng">
            <a:solidFill>
              <a:schemeClr val="accent6"/>
            </a:solidFill>
            <a:prstDash val="solid"/>
            <a:miter/>
            <a:headEnd type="none" w="med" len="med"/>
            <a:tailEnd type="none" w="med" len="med"/>
          </a:ln>
        </p:spPr>
        <p:txBody>
          <a:bodyPr lIns="50801" tIns="50801" rIns="50801" bIns="50801" anchor="ctr" anchorCtr="0">
            <a:noAutofit/>
          </a:bodyPr>
          <a:lstStyle/>
          <a:p>
            <a:pPr>
              <a:buClr>
                <a:srgbClr val="FFFFFF"/>
              </a:buClr>
              <a:buSzPct val="25000"/>
            </a:pPr>
            <a:r>
              <a:rPr lang="en" sz="2800" dirty="0" err="1">
                <a:solidFill>
                  <a:srgbClr val="FFFFFF"/>
                </a:solidFill>
                <a:latin typeface="Helvetica Neue"/>
                <a:ea typeface="Helvetica Neue"/>
                <a:cs typeface="Helvetica Neue"/>
                <a:sym typeface="Helvetica Neue"/>
              </a:rPr>
              <a:t>spider.py</a:t>
            </a:r>
            <a:endParaRPr lang="en" sz="2800"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4145230" y="3534652"/>
            <a:ext cx="3990790" cy="3042667"/>
          </a:xfrm>
          <a:prstGeom prst="straightConnector1">
            <a:avLst/>
          </a:prstGeom>
          <a:noFill/>
          <a:ln w="76200" cap="flat" cmpd="sng">
            <a:solidFill>
              <a:srgbClr val="773F9B"/>
            </a:solidFill>
            <a:prstDash val="solid"/>
            <a:miter/>
            <a:headEnd type="none" w="med" len="med"/>
            <a:tailEnd type="triangle" w="lg" len="lg"/>
          </a:ln>
        </p:spPr>
      </p:cxnSp>
      <p:sp>
        <p:nvSpPr>
          <p:cNvPr id="255" name="Shape 255"/>
          <p:cNvSpPr txBox="1"/>
          <p:nvPr/>
        </p:nvSpPr>
        <p:spPr>
          <a:xfrm>
            <a:off x="5158594" y="4828579"/>
            <a:ext cx="2384231"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spdump.py</a:t>
            </a:r>
          </a:p>
        </p:txBody>
      </p:sp>
      <p:sp>
        <p:nvSpPr>
          <p:cNvPr id="256" name="Shape 256"/>
          <p:cNvSpPr txBox="1"/>
          <p:nvPr/>
        </p:nvSpPr>
        <p:spPr>
          <a:xfrm>
            <a:off x="438418" y="6577121"/>
            <a:ext cx="7955444" cy="1487465"/>
          </a:xfrm>
          <a:prstGeom prst="rect">
            <a:avLst/>
          </a:prstGeom>
          <a:noFill/>
          <a:ln>
            <a:noFill/>
          </a:ln>
        </p:spPr>
        <p:txBody>
          <a:bodyPr lIns="50801" tIns="50801" rIns="50801" bIns="50801" anchor="ctr" anchorCtr="0">
            <a:noAutofit/>
          </a:bodyPr>
          <a:lstStyle/>
          <a:p>
            <a:pPr>
              <a:buSzPct val="25000"/>
            </a:pPr>
            <a:r>
              <a:rPr lang="en" sz="1800">
                <a:solidFill>
                  <a:srgbClr val="FFFFFF"/>
                </a:solidFill>
                <a:latin typeface="Helvetica Neue"/>
                <a:ea typeface="Helvetica Neue"/>
                <a:cs typeface="Helvetica Neue"/>
                <a:sym typeface="Helvetica Neue"/>
              </a:rPr>
              <a:t>(5, None, 1.0, 3, u'http://www.dr-chuck.com/csev-blog')</a:t>
            </a:r>
          </a:p>
          <a:p>
            <a:pPr>
              <a:buSzPct val="25000"/>
            </a:pPr>
            <a:r>
              <a:rPr lang="en" sz="1800">
                <a:solidFill>
                  <a:srgbClr val="FFFFFF"/>
                </a:solidFill>
                <a:latin typeface="Helvetica Neue"/>
                <a:ea typeface="Helvetica Neue"/>
                <a:cs typeface="Helvetica Neue"/>
                <a:sym typeface="Helvetica Neue"/>
              </a:rPr>
              <a:t>(3, None, 1.0, 4, u'http://www.dr-chuck.com/dr-chuck/resume/speaking.htm') </a:t>
            </a:r>
          </a:p>
          <a:p>
            <a:pPr>
              <a:buSzPct val="25000"/>
            </a:pPr>
            <a:r>
              <a:rPr lang="en" sz="1800">
                <a:solidFill>
                  <a:srgbClr val="FFFFFF"/>
                </a:solidFill>
                <a:latin typeface="Helvetica Neue"/>
                <a:ea typeface="Helvetica Neue"/>
                <a:cs typeface="Helvetica Neue"/>
                <a:sym typeface="Helvetica Neue"/>
              </a:rPr>
              <a:t>(1, None, 1.0, 2, u'http://www.dr-chuck.com/csev-blog/')</a:t>
            </a:r>
          </a:p>
          <a:p>
            <a:pPr>
              <a:buSzPct val="25000"/>
            </a:pPr>
            <a:r>
              <a:rPr lang="en" sz="1800">
                <a:solidFill>
                  <a:srgbClr val="FFFFFF"/>
                </a:solidFill>
                <a:latin typeface="Helvetica Neue"/>
                <a:ea typeface="Helvetica Neue"/>
                <a:cs typeface="Helvetica Neue"/>
                <a:sym typeface="Helvetica Neue"/>
              </a:rPr>
              <a:t>(1, None, 1.0, 5, u'http://www.dr-chuck.com/dr-chuck/resume/index.htm')</a:t>
            </a:r>
          </a:p>
          <a:p>
            <a:pPr>
              <a:buSzPct val="25000"/>
            </a:pPr>
            <a:r>
              <a:rPr lang="en" sz="1800">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587157" y="1963240"/>
            <a:ext cx="2917538" cy="2337083"/>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a:buClr>
                  <a:srgbClr val="660066"/>
                </a:buClr>
                <a:buSzPct val="25000"/>
              </a:pPr>
              <a:r>
                <a:rPr lang="en" sz="3200">
                  <a:solidFill>
                    <a:srgbClr val="660066"/>
                  </a:solidFill>
                  <a:latin typeface="Helvetica Neue"/>
                  <a:ea typeface="Helvetica Neue"/>
                  <a:cs typeface="Helvetica Neue"/>
                  <a:sym typeface="Helvetica Neue"/>
                </a:rPr>
                <a:t>The</a:t>
              </a:r>
            </a:p>
            <a:p>
              <a:pPr>
                <a:buClr>
                  <a:srgbClr val="660066"/>
                </a:buClr>
                <a:buSzPct val="25000"/>
              </a:pPr>
              <a:r>
                <a:rPr lang="en" sz="3200">
                  <a:solidFill>
                    <a:srgbClr val="660066"/>
                  </a:solidFill>
                  <a:latin typeface="Helvetica Neue"/>
                  <a:ea typeface="Helvetica Neue"/>
                  <a:cs typeface="Helvetica Neue"/>
                  <a:sym typeface="Helvetica Neue"/>
                </a:rPr>
                <a:t>Web</a:t>
              </a:r>
            </a:p>
          </p:txBody>
        </p:sp>
      </p:grpSp>
      <p:sp>
        <p:nvSpPr>
          <p:cNvPr id="259" name="Shape 259"/>
          <p:cNvSpPr/>
          <p:nvPr/>
        </p:nvSpPr>
        <p:spPr>
          <a:xfrm>
            <a:off x="9142804" y="5423629"/>
            <a:ext cx="2083240" cy="799266"/>
          </a:xfrm>
          <a:prstGeom prst="can">
            <a:avLst>
              <a:gd name="adj" fmla="val 25000"/>
            </a:avLst>
          </a:prstGeom>
          <a:solidFill>
            <a:srgbClr val="CCFFCC"/>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13069199" y="917524"/>
            <a:ext cx="2214615" cy="1435200"/>
          </a:xfrm>
          <a:prstGeom prst="can">
            <a:avLst>
              <a:gd name="adj" fmla="val 25000"/>
            </a:avLst>
          </a:prstGeom>
          <a:solidFill>
            <a:srgbClr val="92D050"/>
          </a:solidFill>
          <a:ln>
            <a:noFill/>
          </a:ln>
        </p:spPr>
        <p:txBody>
          <a:bodyPr lIns="50801" tIns="50801" rIns="50801" bIns="50801" anchor="ctr" anchorCtr="0">
            <a:noAutofit/>
          </a:bodyPr>
          <a:lstStyle/>
          <a:p>
            <a:pPr algn="ctr">
              <a:buClr>
                <a:srgbClr val="660066"/>
              </a:buClr>
              <a:buSzPct val="25000"/>
            </a:pPr>
            <a:r>
              <a:rPr lang="en" sz="2700">
                <a:solidFill>
                  <a:srgbClr val="660066"/>
                </a:solidFill>
                <a:latin typeface="Arial Regular" charset="0"/>
                <a:ea typeface="Arial Regular" charset="0"/>
                <a:cs typeface="Arial Regular" charset="0"/>
                <a:sym typeface="Cabin"/>
              </a:rPr>
              <a:t>force.html</a:t>
            </a:r>
          </a:p>
          <a:p>
            <a:pPr algn="ctr">
              <a:buClr>
                <a:srgbClr val="660066"/>
              </a:buClr>
              <a:buSzPct val="25000"/>
            </a:pPr>
            <a:r>
              <a:rPr lang="en" sz="2700">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8136020" y="3534652"/>
            <a:ext cx="2048200" cy="1889067"/>
          </a:xfrm>
          <a:prstGeom prst="straightConnector1">
            <a:avLst/>
          </a:prstGeom>
          <a:noFill/>
          <a:ln w="762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11226044" y="4668062"/>
            <a:ext cx="1335064" cy="1155200"/>
          </a:xfrm>
          <a:prstGeom prst="straightConnector1">
            <a:avLst/>
          </a:prstGeom>
          <a:noFill/>
          <a:ln w="762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14176507" y="2352724"/>
            <a:ext cx="9" cy="1059904"/>
          </a:xfrm>
          <a:prstGeom prst="straightConnector1">
            <a:avLst/>
          </a:prstGeom>
          <a:noFill/>
          <a:ln w="76200" cap="flat" cmpd="sng">
            <a:solidFill>
              <a:srgbClr val="773F9B"/>
            </a:solidFill>
            <a:prstDash val="solid"/>
            <a:miter/>
            <a:headEnd type="none" w="med" len="med"/>
            <a:tailEnd type="triangle" w="lg" len="lg"/>
          </a:ln>
        </p:spPr>
      </p:cxnSp>
      <p:sp>
        <p:nvSpPr>
          <p:cNvPr id="264" name="Shape 264"/>
          <p:cNvSpPr/>
          <p:nvPr/>
        </p:nvSpPr>
        <p:spPr>
          <a:xfrm>
            <a:off x="8406185" y="7712239"/>
            <a:ext cx="7721421" cy="502700"/>
          </a:xfrm>
          <a:prstGeom prst="rect">
            <a:avLst/>
          </a:prstGeom>
          <a:noFill/>
          <a:ln>
            <a:noFill/>
          </a:ln>
        </p:spPr>
        <p:txBody>
          <a:bodyPr lIns="91423" tIns="45689" rIns="91423" bIns="45689" anchor="t" anchorCtr="0">
            <a:noAutofit/>
          </a:bodyPr>
          <a:lstStyle/>
          <a:p>
            <a:pPr>
              <a:buSzPct val="25000"/>
            </a:pPr>
            <a:r>
              <a:rPr lang="en" sz="4100" baseline="30000" dirty="0">
                <a:solidFill>
                  <a:srgbClr val="FFFF00"/>
                </a:solidFill>
                <a:latin typeface="Helvetica Neue"/>
                <a:ea typeface="Helvetica Neue"/>
                <a:cs typeface="Helvetica Neue"/>
                <a:sym typeface="Helvetica Neue"/>
              </a:rPr>
              <a:t>http://</a:t>
            </a:r>
            <a:r>
              <a:rPr lang="en" sz="4100" baseline="30000" dirty="0" smtClean="0">
                <a:solidFill>
                  <a:srgbClr val="FFFF00"/>
                </a:solidFill>
                <a:latin typeface="Helvetica Neue"/>
                <a:ea typeface="Helvetica Neue"/>
                <a:cs typeface="Helvetica Neue"/>
                <a:sym typeface="Helvetica Neue"/>
              </a:rPr>
              <a:t>www.py4e.com/code3/</a:t>
            </a:r>
            <a:r>
              <a:rPr lang="en" sz="4100" baseline="30000" dirty="0" err="1" smtClean="0">
                <a:solidFill>
                  <a:srgbClr val="FFFF00"/>
                </a:solidFill>
                <a:latin typeface="Helvetica Neue"/>
                <a:ea typeface="Helvetica Neue"/>
                <a:cs typeface="Helvetica Neue"/>
                <a:sym typeface="Helvetica Neue"/>
              </a:rPr>
              <a:t>pagerank.zip</a:t>
            </a:r>
            <a:endParaRPr lang="en" sz="4100"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5057953" y="837085"/>
            <a:ext cx="2013567" cy="595035"/>
          </a:xfrm>
          <a:prstGeom prst="rect">
            <a:avLst/>
          </a:prstGeom>
          <a:solidFill>
            <a:srgbClr val="773F9B"/>
          </a:solidFill>
          <a:ln>
            <a:noFill/>
          </a:ln>
        </p:spPr>
        <p:txBody>
          <a:bodyPr lIns="50801" tIns="50801" rIns="50801" bIns="50801" anchor="ctr" anchorCtr="0">
            <a:noAutofit/>
          </a:bodyPr>
          <a:lstStyle/>
          <a:p>
            <a:pPr>
              <a:buClr>
                <a:srgbClr val="FFFFFF"/>
              </a:buClr>
              <a:buSzPct val="25000"/>
            </a:pPr>
            <a:r>
              <a:rPr lang="en" sz="3200">
                <a:solidFill>
                  <a:srgbClr val="FFFFFF"/>
                </a:solidFill>
                <a:latin typeface="Helvetica Neue"/>
                <a:ea typeface="Helvetica Neue"/>
                <a:cs typeface="Helvetica Neue"/>
                <a:sym typeface="Helvetica Neue"/>
              </a:rPr>
              <a:t>spreset.py</a:t>
            </a:r>
          </a:p>
        </p:txBody>
      </p:sp>
      <p:sp>
        <p:nvSpPr>
          <p:cNvPr id="266" name="Shape 266"/>
          <p:cNvSpPr txBox="1"/>
          <p:nvPr/>
        </p:nvSpPr>
        <p:spPr>
          <a:xfrm>
            <a:off x="9235355" y="826269"/>
            <a:ext cx="1898139" cy="595035"/>
          </a:xfrm>
          <a:prstGeom prst="rect">
            <a:avLst/>
          </a:prstGeom>
          <a:solidFill>
            <a:srgbClr val="773F9B"/>
          </a:solidFill>
          <a:ln>
            <a:noFill/>
          </a:ln>
        </p:spPr>
        <p:txBody>
          <a:bodyPr lIns="50801" tIns="50801" rIns="50801" bIns="50801" anchor="ctr" anchorCtr="0">
            <a:noAutofit/>
          </a:bodyPr>
          <a:lstStyle/>
          <a:p>
            <a:pPr>
              <a:buClr>
                <a:srgbClr val="FFFFFF"/>
              </a:buClr>
              <a:buSzPct val="25000"/>
            </a:pPr>
            <a:r>
              <a:rPr lang="en" sz="3200">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6064736" y="1432122"/>
            <a:ext cx="2071136" cy="1303465"/>
          </a:xfrm>
          <a:prstGeom prst="straightConnector1">
            <a:avLst/>
          </a:prstGeom>
          <a:noFill/>
          <a:ln w="762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8136224" y="1421306"/>
            <a:ext cx="2048200" cy="1314132"/>
          </a:xfrm>
          <a:prstGeom prst="straightConnector1">
            <a:avLst/>
          </a:prstGeom>
          <a:noFill/>
          <a:ln w="76200" cap="flat" cmpd="sng">
            <a:solidFill>
              <a:srgbClr val="773F9B"/>
            </a:solidFill>
            <a:prstDash val="solid"/>
            <a:miter/>
            <a:headEnd type="triangle" w="lg" len="lg"/>
            <a:tailEnd type="triangle" w="lg" len="lg"/>
          </a:ln>
        </p:spPr>
      </p:cxnSp>
      <p:sp>
        <p:nvSpPr>
          <p:cNvPr id="269" name="Shape 269"/>
          <p:cNvSpPr txBox="1"/>
          <p:nvPr/>
        </p:nvSpPr>
        <p:spPr>
          <a:xfrm>
            <a:off x="8078301" y="3883823"/>
            <a:ext cx="2013528" cy="595198"/>
          </a:xfrm>
          <a:prstGeom prst="rect">
            <a:avLst/>
          </a:prstGeom>
          <a:solidFill>
            <a:srgbClr val="773F9B"/>
          </a:solidFill>
          <a:ln>
            <a:noFill/>
          </a:ln>
        </p:spPr>
        <p:txBody>
          <a:bodyPr lIns="50801" tIns="50801" rIns="50801" bIns="50801" anchor="ctr" anchorCtr="0">
            <a:noAutofit/>
          </a:bodyPr>
          <a:lstStyle/>
          <a:p>
            <a:pPr algn="ctr">
              <a:buClr>
                <a:srgbClr val="FFFFFF"/>
              </a:buClr>
              <a:buSzPct val="25000"/>
            </a:pPr>
            <a:r>
              <a:rPr lang="en" sz="3200">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12561154" y="3412628"/>
            <a:ext cx="3230723" cy="2511413"/>
          </a:xfrm>
          <a:prstGeom prst="rect">
            <a:avLst/>
          </a:prstGeom>
          <a:noFill/>
          <a:ln>
            <a:noFill/>
          </a:ln>
        </p:spPr>
      </p:pic>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499</Words>
  <Application>Microsoft Macintosh PowerPoint</Application>
  <PresentationFormat>Custom</PresentationFormat>
  <Paragraphs>69</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 Regular</vt:lpstr>
      <vt:lpstr>Cabin</vt:lpstr>
      <vt:lpstr>Georgia</vt:lpstr>
      <vt:lpstr>Gill Sans SemiBold</vt:lpstr>
      <vt:lpstr>Helvetica Neue</vt:lpstr>
      <vt:lpstr>Lucida Grande</vt:lpstr>
      <vt:lpstr>Arial</vt:lpstr>
      <vt:lpstr>Title &amp; Subtitle</vt:lpstr>
      <vt:lpstr>071215_powerpoint_template_b</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Visualizing Mail Data</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Microsoft Office User</cp:lastModifiedBy>
  <cp:revision>18</cp:revision>
  <dcterms:modified xsi:type="dcterms:W3CDTF">2016-12-08T19:54:15Z</dcterms:modified>
</cp:coreProperties>
</file>