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9" r:id="rId2"/>
  </p:sldMasterIdLst>
  <p:notesMasterIdLst>
    <p:notesMasterId r:id="rId8"/>
  </p:notesMasterIdLst>
  <p:sldIdLst>
    <p:sldId id="271" r:id="rId3"/>
    <p:sldId id="272" r:id="rId4"/>
    <p:sldId id="273" r:id="rId5"/>
    <p:sldId id="275" r:id="rId6"/>
    <p:sldId id="274" r:id="rId7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1"/>
    <p:restoredTop sz="94475"/>
  </p:normalViewPr>
  <p:slideViewPr>
    <p:cSldViewPr snapToGrid="0" snapToObjects="1">
      <p:cViewPr varScale="1">
        <p:scale>
          <a:sx n="86" d="100"/>
          <a:sy n="86" d="100"/>
        </p:scale>
        <p:origin x="424" y="200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2380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8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095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01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9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1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826125"/>
            <a:ext cx="13933361" cy="1713776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0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0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826125"/>
            <a:ext cx="13933361" cy="1713776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9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" name="TextBox 14"/>
          <p:cNvSpPr txBox="1"/>
          <p:nvPr userDrawn="1"/>
        </p:nvSpPr>
        <p:spPr>
          <a:xfrm>
            <a:off x="160716" y="114157"/>
            <a:ext cx="240329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SEGMENT TITLE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91895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240329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SEGMENT TITLE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1155813" y="826125"/>
            <a:ext cx="8293911" cy="1713776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57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Mailing Lists - Gmane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idx="1"/>
          </p:nvPr>
        </p:nvSpPr>
        <p:spPr>
          <a:xfrm>
            <a:off x="1155812" y="1333456"/>
            <a:ext cx="8039886" cy="5702398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 marL="812810" indent="-632186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Crawl the archive of a mailing list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Do some analysis / cleanup</a:t>
            </a:r>
          </a:p>
          <a:p>
            <a:pPr marL="812810" indent="-632186">
              <a:spcBef>
                <a:spcPts val="3556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Visualize the data as word cloud and lines</a:t>
            </a:r>
          </a:p>
        </p:txBody>
      </p:sp>
      <p:sp>
        <p:nvSpPr>
          <p:cNvPr id="277" name="Shape 277"/>
          <p:cNvSpPr/>
          <p:nvPr/>
        </p:nvSpPr>
        <p:spPr>
          <a:xfrm>
            <a:off x="8636844" y="7425267"/>
            <a:ext cx="7285574" cy="502700"/>
          </a:xfrm>
          <a:prstGeom prst="rect">
            <a:avLst/>
          </a:prstGeom>
          <a:noFill/>
          <a:ln>
            <a:noFill/>
          </a:ln>
        </p:spPr>
        <p:txBody>
          <a:bodyPr lIns="91423" tIns="45689" rIns="91423" bIns="45689" anchor="ctr" anchorCtr="0">
            <a:noAutofit/>
          </a:bodyPr>
          <a:lstStyle/>
          <a:p>
            <a:pPr algn="ctr">
              <a:buSzPct val="25000"/>
            </a:pPr>
            <a:r>
              <a:rPr lang="en" sz="4100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" sz="4100" baseline="30000" dirty="0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www.py4e.com/code3/</a:t>
            </a:r>
            <a:r>
              <a:rPr lang="en" sz="4100" baseline="30000" dirty="0" err="1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gmane.zip</a:t>
            </a:r>
            <a:endParaRPr lang="en" sz="4100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8" name="Shape 278" descr="wordclou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35649" y="1468965"/>
            <a:ext cx="4846818" cy="51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ctr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" sz="7600" dirty="0">
                <a:solidFill>
                  <a:srgbClr val="FF0000"/>
                </a:solidFill>
                <a:latin typeface="Arial"/>
                <a:cs typeface="Arial"/>
                <a:sym typeface="Cabin"/>
              </a:rPr>
              <a:t>Warning: </a:t>
            </a:r>
            <a:r>
              <a:rPr lang="en" sz="7600" dirty="0">
                <a:solidFill>
                  <a:srgbClr val="FFD966"/>
                </a:solidFill>
                <a:latin typeface="Arial"/>
                <a:cs typeface="Arial"/>
                <a:sym typeface="Cabin"/>
              </a:rPr>
              <a:t>This Dataset is &gt; 1GB 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xfrm>
            <a:off x="1155812" y="2603503"/>
            <a:ext cx="13933361" cy="2357964"/>
          </a:xfrm>
          <a:prstGeom prst="rect">
            <a:avLst/>
          </a:prstGeom>
          <a:noFill/>
          <a:ln>
            <a:noFill/>
          </a:ln>
        </p:spPr>
        <p:txBody>
          <a:bodyPr lIns="38089" tIns="38089" rIns="38089" bIns="38089" anchor="t" anchorCtr="0">
            <a:noAutofit/>
          </a:bodyPr>
          <a:lstStyle/>
          <a:p>
            <a:pPr marL="812810" indent="-632186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Do not just point this application at </a:t>
            </a:r>
            <a:r>
              <a:rPr lang="en" sz="3600" b="0" dirty="0" err="1">
                <a:solidFill>
                  <a:srgbClr val="FFFF00"/>
                </a:solidFill>
                <a:latin typeface="Arial"/>
                <a:cs typeface="Arial"/>
                <a:sym typeface="Cabin"/>
              </a:rPr>
              <a:t>gmane.org</a:t>
            </a: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and let it run</a:t>
            </a:r>
            <a:endParaRPr lang="en-US" sz="36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12810" indent="-632186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There is no rate limits – these are cool folk</a:t>
            </a:r>
            <a:r>
              <a:rPr lang="en-US" sz="36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s</a:t>
            </a:r>
            <a:endParaRPr lang="en" b="0" dirty="0">
              <a:latin typeface="Arial"/>
              <a:cs typeface="Arial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1155814" y="4961467"/>
            <a:ext cx="14280326" cy="1828299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>
            <a:no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 this for </a:t>
            </a:r>
            <a:r>
              <a:rPr lang="en-US" sz="32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your testing:</a:t>
            </a:r>
          </a:p>
          <a:p>
            <a:pPr algn="ctr"/>
            <a:endParaRPr lang="en-US" sz="3200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ctr"/>
            <a:r>
              <a:rPr lang="en" sz="32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" sz="32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mbox.dr-chuck.net</a:t>
            </a:r>
            <a:r>
              <a:rPr lang="en" sz="32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3200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sakai.devel</a:t>
            </a:r>
            <a:r>
              <a:rPr lang="en" sz="3200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/4/5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 descr="wordclou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11630" y="3017130"/>
            <a:ext cx="1929767" cy="206370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6839840" y="1607311"/>
            <a:ext cx="2624921" cy="799266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content.sqlite</a:t>
            </a:r>
          </a:p>
        </p:txBody>
      </p:sp>
      <p:cxnSp>
        <p:nvCxnSpPr>
          <p:cNvPr id="292" name="Shape 292"/>
          <p:cNvCxnSpPr>
            <a:endCxn id="291" idx="2"/>
          </p:cNvCxnSpPr>
          <p:nvPr/>
        </p:nvCxnSpPr>
        <p:spPr>
          <a:xfrm>
            <a:off x="3962759" y="2000544"/>
            <a:ext cx="2877081" cy="6400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93" name="Shape 293"/>
          <p:cNvSpPr txBox="1"/>
          <p:nvPr/>
        </p:nvSpPr>
        <p:spPr>
          <a:xfrm>
            <a:off x="3910647" y="1633621"/>
            <a:ext cx="1923921" cy="59519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gmane.py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8137688" y="2406577"/>
            <a:ext cx="29224" cy="1477397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95" name="Shape 295"/>
          <p:cNvSpPr txBox="1"/>
          <p:nvPr/>
        </p:nvSpPr>
        <p:spPr>
          <a:xfrm>
            <a:off x="663585" y="5880640"/>
            <a:ext cx="6208898" cy="2595582"/>
          </a:xfrm>
          <a:prstGeom prst="rect">
            <a:avLst/>
          </a:prstGeom>
          <a:noFill/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many to dump? 5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Loaded messages= 51330 subjects= 25033 senders= 1584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5 Email list participants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steve.swinsburg@gmail.com 2657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azeckoski@unicon.net 1742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ieb@tfd.co.uk 1591 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csev@umich.edu 1304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david.horwitz@uct.ac.za 1184</a:t>
            </a:r>
          </a:p>
          <a:p>
            <a:pP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 flipH="1">
            <a:off x="200279" y="1378600"/>
            <a:ext cx="3616047" cy="116820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663572" y="1633615"/>
            <a:ext cx="3058432" cy="595200"/>
          </a:xfrm>
          <a:prstGeom prst="rect">
            <a:avLst/>
          </a:prstGeom>
          <a:noFill/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>
              <a:buClr>
                <a:srgbClr val="660066"/>
              </a:buClr>
            </a:pPr>
            <a:r>
              <a:rPr lang="en" dirty="0" err="1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mbox.dr-chuck.net</a:t>
            </a:r>
            <a:endParaRPr lang="en" dirty="0">
              <a:solidFill>
                <a:srgbClr val="66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10492414" y="2349407"/>
            <a:ext cx="2083402" cy="7994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gword.js</a:t>
            </a:r>
          </a:p>
        </p:txBody>
      </p:sp>
      <p:sp>
        <p:nvSpPr>
          <p:cNvPr id="299" name="Shape 299"/>
          <p:cNvSpPr/>
          <p:nvPr/>
        </p:nvSpPr>
        <p:spPr>
          <a:xfrm>
            <a:off x="13069198" y="759092"/>
            <a:ext cx="2214634" cy="1435417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gword.htm</a:t>
            </a:r>
          </a:p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300" name="Shape 300"/>
          <p:cNvCxnSpPr>
            <a:endCxn id="295" idx="0"/>
          </p:cNvCxnSpPr>
          <p:nvPr/>
        </p:nvCxnSpPr>
        <p:spPr>
          <a:xfrm flipH="1">
            <a:off x="3768034" y="4283839"/>
            <a:ext cx="3058432" cy="1596800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1" name="Shape 301"/>
          <p:cNvCxnSpPr/>
          <p:nvPr/>
        </p:nvCxnSpPr>
        <p:spPr>
          <a:xfrm rot="10800000" flipH="1">
            <a:off x="9344613" y="3072697"/>
            <a:ext cx="2069535" cy="1134398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2" name="Shape 302"/>
          <p:cNvCxnSpPr/>
          <p:nvPr/>
        </p:nvCxnSpPr>
        <p:spPr>
          <a:xfrm>
            <a:off x="14176514" y="2194512"/>
            <a:ext cx="76829" cy="1121637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3" name="Shape 303"/>
          <p:cNvSpPr/>
          <p:nvPr/>
        </p:nvSpPr>
        <p:spPr>
          <a:xfrm>
            <a:off x="4918924" y="7868329"/>
            <a:ext cx="7364746" cy="502700"/>
          </a:xfrm>
          <a:prstGeom prst="rect">
            <a:avLst/>
          </a:prstGeom>
          <a:noFill/>
          <a:ln>
            <a:noFill/>
          </a:ln>
        </p:spPr>
        <p:txBody>
          <a:bodyPr lIns="91423" tIns="45689" rIns="91423" bIns="45689" anchor="t" anchorCtr="0">
            <a:noAutofit/>
          </a:bodyPr>
          <a:lstStyle/>
          <a:p>
            <a:pPr>
              <a:buSzPct val="25000"/>
            </a:pPr>
            <a:r>
              <a:rPr lang="en" sz="4100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" sz="4100" baseline="30000" dirty="0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www.py4e.com/code3/</a:t>
            </a:r>
            <a:r>
              <a:rPr lang="en" sz="4100" baseline="30000" dirty="0" err="1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gmane.zip</a:t>
            </a:r>
            <a:endParaRPr lang="en" sz="4100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9572314" y="3751393"/>
            <a:ext cx="1961790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gword.py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010017" y="2464816"/>
            <a:ext cx="2214615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gmodel.py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4664988" y="4512371"/>
            <a:ext cx="2083402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gbasic.py</a:t>
            </a:r>
          </a:p>
        </p:txBody>
      </p:sp>
      <p:cxnSp>
        <p:nvCxnSpPr>
          <p:cNvPr id="308" name="Shape 308"/>
          <p:cNvCxnSpPr>
            <a:stCxn id="298" idx="3"/>
            <a:endCxn id="290" idx="1"/>
          </p:cNvCxnSpPr>
          <p:nvPr/>
        </p:nvCxnSpPr>
        <p:spPr>
          <a:xfrm>
            <a:off x="11534115" y="3148874"/>
            <a:ext cx="1677497" cy="900265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pic>
        <p:nvPicPr>
          <p:cNvPr id="309" name="Shape 309" descr="mailorg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575674" y="5440507"/>
            <a:ext cx="3201683" cy="178754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8987760" y="6249585"/>
            <a:ext cx="2083240" cy="799266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gline.js</a:t>
            </a:r>
          </a:p>
        </p:txBody>
      </p:sp>
      <p:sp>
        <p:nvSpPr>
          <p:cNvPr id="311" name="Shape 311"/>
          <p:cNvSpPr/>
          <p:nvPr/>
        </p:nvSpPr>
        <p:spPr>
          <a:xfrm>
            <a:off x="13077197" y="7483460"/>
            <a:ext cx="2214634" cy="1435417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gline.htm</a:t>
            </a:r>
          </a:p>
          <a:p>
            <a:pPr algn="ctr">
              <a:buClr>
                <a:srgbClr val="660066"/>
              </a:buClr>
              <a:buSzPct val="25000"/>
            </a:pPr>
            <a:r>
              <a:rPr lang="en" sz="270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312" name="Shape 312"/>
          <p:cNvCxnSpPr/>
          <p:nvPr/>
        </p:nvCxnSpPr>
        <p:spPr>
          <a:xfrm flipV="1">
            <a:off x="14176513" y="6817090"/>
            <a:ext cx="16002" cy="896108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13" name="Shape 313"/>
          <p:cNvCxnSpPr>
            <a:stCxn id="306" idx="3"/>
            <a:endCxn id="310" idx="1"/>
          </p:cNvCxnSpPr>
          <p:nvPr/>
        </p:nvCxnSpPr>
        <p:spPr>
          <a:xfrm>
            <a:off x="8152300" y="4683241"/>
            <a:ext cx="1876983" cy="1566400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14" name="Shape 314"/>
          <p:cNvSpPr txBox="1"/>
          <p:nvPr/>
        </p:nvSpPr>
        <p:spPr>
          <a:xfrm>
            <a:off x="7968734" y="4930727"/>
            <a:ext cx="2064735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gline.py</a:t>
            </a:r>
          </a:p>
        </p:txBody>
      </p:sp>
      <p:cxnSp>
        <p:nvCxnSpPr>
          <p:cNvPr id="315" name="Shape 315"/>
          <p:cNvCxnSpPr>
            <a:endCxn id="309" idx="1"/>
          </p:cNvCxnSpPr>
          <p:nvPr/>
        </p:nvCxnSpPr>
        <p:spPr>
          <a:xfrm rot="10800000" flipH="1">
            <a:off x="11070993" y="6334280"/>
            <a:ext cx="1504680" cy="178133"/>
          </a:xfrm>
          <a:prstGeom prst="straightConnector1">
            <a:avLst/>
          </a:prstGeom>
          <a:noFill/>
          <a:ln w="762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6" name="Shape 306"/>
          <p:cNvSpPr/>
          <p:nvPr/>
        </p:nvSpPr>
        <p:spPr>
          <a:xfrm>
            <a:off x="6839840" y="3883976"/>
            <a:ext cx="2624921" cy="799266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50801" tIns="50801" rIns="50801" bIns="50801" anchor="ctr" anchorCtr="0">
            <a:noAutofit/>
          </a:bodyPr>
          <a:lstStyle/>
          <a:p>
            <a:pPr algn="ctr">
              <a:buClr>
                <a:srgbClr val="660066"/>
              </a:buClr>
              <a:buSzPct val="25000"/>
            </a:pPr>
            <a:r>
              <a:rPr lang="en" sz="2700" dirty="0" err="1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content.sqlite</a:t>
            </a:r>
            <a:endParaRPr lang="en" sz="2700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Combining all of the techniques in the class, we can make data management system that can pull data (restarting as necessary), clean it up, and visualize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34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 idx="4294967295"/>
          </p:nvPr>
        </p:nvSpPr>
        <p:spPr>
          <a:xfrm>
            <a:off x="1" y="1063979"/>
            <a:ext cx="12675839" cy="680155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206218" y="2143725"/>
            <a:ext cx="6798362" cy="5865742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</a:t>
            </a:r>
            <a:r>
              <a:rPr lang="en-US" sz="18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" sz="18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slide</a:t>
            </a:r>
            <a:r>
              <a:rPr lang="en-US" sz="18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" sz="18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Copyright 2010-  Charles R. Severance (</a:t>
            </a:r>
            <a:r>
              <a:rPr lang="en" sz="1800" u="sng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of the University of Michigan School of Information and </a:t>
            </a:r>
            <a:r>
              <a:rPr lang="en" sz="1800" u="sng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open.umich.edu</a:t>
            </a: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Development: Charles Severance, University of Michigan School of Information</a:t>
            </a:r>
          </a:p>
          <a:p>
            <a:endParaRPr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 Insert new Contributors here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42" y="896650"/>
            <a:ext cx="1024898" cy="102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9045" y="1074850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8705251" y="2274199"/>
            <a:ext cx="6798362" cy="5735268"/>
          </a:xfrm>
          <a:prstGeom prst="rect">
            <a:avLst/>
          </a:prstGeom>
          <a:noFill/>
          <a:ln>
            <a:noFill/>
          </a:ln>
        </p:spPr>
        <p:txBody>
          <a:bodyPr lIns="91423" tIns="91423" rIns="91423" bIns="91423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252</Words>
  <Application>Microsoft Macintosh PowerPoint</Application>
  <PresentationFormat>Custom</PresentationFormat>
  <Paragraphs>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 Regular</vt:lpstr>
      <vt:lpstr>Cabin</vt:lpstr>
      <vt:lpstr>Courier New</vt:lpstr>
      <vt:lpstr>Georgia</vt:lpstr>
      <vt:lpstr>Gill Sans SemiBold</vt:lpstr>
      <vt:lpstr>Helvetica Neue</vt:lpstr>
      <vt:lpstr>Lucida Grande</vt:lpstr>
      <vt:lpstr>Arial</vt:lpstr>
      <vt:lpstr>Title &amp; Subtitle</vt:lpstr>
      <vt:lpstr>071215_powerpoint_template_b</vt:lpstr>
      <vt:lpstr>Mailing Lists - Gmane</vt:lpstr>
      <vt:lpstr>Warning: This Dataset is &gt; 1GB 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and Visualizing Data</dc:title>
  <cp:lastModifiedBy>Microsoft Office User</cp:lastModifiedBy>
  <cp:revision>17</cp:revision>
  <dcterms:modified xsi:type="dcterms:W3CDTF">2016-12-08T19:53:28Z</dcterms:modified>
</cp:coreProperties>
</file>