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302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308" r:id="rId19"/>
    <p:sldId id="275" r:id="rId20"/>
    <p:sldId id="301" r:id="rId21"/>
    <p:sldId id="304" r:id="rId22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5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/>
    <p:restoredTop sz="93750"/>
  </p:normalViewPr>
  <p:slideViewPr>
    <p:cSldViewPr snapToGrid="0" snapToObjects="1">
      <p:cViewPr>
        <p:scale>
          <a:sx n="94" d="100"/>
          <a:sy n="94" d="100"/>
        </p:scale>
        <p:origin x="-1152" y="-376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281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2562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38430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5124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6405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7686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8967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02481" algn="l" defTabSz="162562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4" lvl="0" indent="-342904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9" lvl="1" indent="-285753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15" lvl="2" indent="-228604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21" lvl="3" indent="-228604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27" lvl="4" indent="-22860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888975"/>
            <a:ext cx="9088443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2" y="2127365"/>
            <a:ext cx="5348634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</p:spPr>
        <p:txBody>
          <a:bodyPr lIns="162562" tIns="81281" rIns="162562" bIns="81281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3"/>
            <a:ext cx="9754553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810" indent="0">
              <a:buNone/>
              <a:defRPr sz="5000"/>
            </a:lvl2pPr>
            <a:lvl3pPr marL="1625620" indent="0">
              <a:buNone/>
              <a:defRPr sz="4300"/>
            </a:lvl3pPr>
            <a:lvl4pPr marL="2438430" indent="0">
              <a:buNone/>
              <a:defRPr sz="3600"/>
            </a:lvl4pPr>
            <a:lvl5pPr marL="3251241" indent="0">
              <a:buNone/>
              <a:defRPr sz="3600"/>
            </a:lvl5pPr>
            <a:lvl6pPr marL="4064051" indent="0">
              <a:buNone/>
              <a:defRPr sz="3600"/>
            </a:lvl6pPr>
            <a:lvl7pPr marL="4876861" indent="0">
              <a:buNone/>
              <a:defRPr sz="3600"/>
            </a:lvl7pPr>
            <a:lvl8pPr marL="5689671" indent="0">
              <a:buNone/>
              <a:defRPr sz="3600"/>
            </a:lvl8pPr>
            <a:lvl9pPr marL="6502481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1"/>
            <a:ext cx="9754553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810" indent="0">
              <a:buNone/>
              <a:defRPr sz="2100"/>
            </a:lvl2pPr>
            <a:lvl3pPr marL="1625620" indent="0">
              <a:buNone/>
              <a:defRPr sz="1800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812" y="2603501"/>
            <a:ext cx="13933361" cy="5702398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711209" lvl="0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5700"/>
            </a:lvl1pPr>
            <a:lvl2pPr marL="1003312" lvl="1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17" lvl="2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21" lvl="3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24" lvl="4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30" lvl="5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36" lvl="6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41" lvl="7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47" lvl="8" indent="-142496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3933361" cy="17779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6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11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17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23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62" tIns="81281" rIns="162562" bIns="81281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4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80" y="2475702"/>
            <a:ext cx="14631829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</p:spPr>
        <p:txBody>
          <a:bodyPr lIns="162562" tIns="81281" rIns="162562" bIns="81281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2"/>
            <a:ext cx="7180435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2"/>
            <a:ext cx="7180435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</p:spPr>
        <p:txBody>
          <a:bodyPr lIns="162562" tIns="81281" rIns="162562" bIns="81281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3232187"/>
            <a:ext cx="718325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1" y="2046818"/>
            <a:ext cx="7186080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810" indent="0">
              <a:buNone/>
              <a:defRPr sz="36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00" b="1"/>
            </a:lvl4pPr>
            <a:lvl5pPr marL="3251241" indent="0">
              <a:buNone/>
              <a:defRPr sz="2800" b="1"/>
            </a:lvl5pPr>
            <a:lvl6pPr marL="4064051" indent="0">
              <a:buNone/>
              <a:defRPr sz="2800" b="1"/>
            </a:lvl6pPr>
            <a:lvl7pPr marL="4876861" indent="0">
              <a:buNone/>
              <a:defRPr sz="2800" b="1"/>
            </a:lvl7pPr>
            <a:lvl8pPr marL="5689671" indent="0">
              <a:buNone/>
              <a:defRPr sz="2800" b="1"/>
            </a:lvl8pPr>
            <a:lvl9pPr marL="6502481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0" y="3232187"/>
            <a:ext cx="7186080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813" y="1536701"/>
            <a:ext cx="13933261" cy="3086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813" y="4711700"/>
            <a:ext cx="13933261" cy="1054100"/>
          </a:xfrm>
          <a:prstGeom prst="rect">
            <a:avLst/>
          </a:prstGeom>
          <a:noFill/>
          <a:ln>
            <a:noFill/>
          </a:ln>
        </p:spPr>
        <p:txBody>
          <a:bodyPr lIns="162535" tIns="162535" rIns="162535" bIns="16253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7588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7"/>
            <a:ext cx="16257588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lIns="162562" tIns="81281" rIns="162562" bIns="81281"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op_Bar_Background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</p:spPr>
        <p:txBody>
          <a:bodyPr vert="horz" lIns="162562" tIns="81281" rIns="162562" bIns="812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0716" y="114157"/>
            <a:ext cx="243688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Objects – Part 1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810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810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817" indent="-508006" algn="l" defTabSz="812810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2025" indent="-406405" algn="l" defTabSz="81281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836" indent="-406405" algn="l" defTabSz="812810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646" indent="-406405" algn="l" defTabSz="812810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45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81281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81281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flickr.com/photos/dinnerseries/23570475099" TargetMode="External"/><Relationship Id="rId3" Type="http://schemas.openxmlformats.org/officeDocument/2006/relationships/hyperlink" Target="https://en.wikipedia.org/wiki/Lassie#/media/File:Lassie_and_Tommy_Rettig_1956.JP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FB00"/>
              </a:buClr>
              <a:buSzPct val="25000"/>
            </a:pPr>
            <a:r>
              <a:rPr lang="en" sz="3600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4407" y="6559136"/>
            <a:ext cx="15349076" cy="1417721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algn="ctr">
                <a:buClr>
                  <a:srgbClr val="FFFF00"/>
                </a:buClr>
                <a:buSzPct val="25000"/>
              </a:pPr>
              <a:r>
                <a:rPr lang="en-US" sz="32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415643" y="5921828"/>
            <a:ext cx="3212579" cy="1741865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62539" y="731517"/>
            <a:ext cx="8911584" cy="8699604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12064425" y="731518"/>
            <a:ext cx="4350216" cy="2621016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849045" y="3335377"/>
            <a:ext cx="7687186" cy="593360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8849044" y="731517"/>
            <a:ext cx="3215381" cy="714347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96297" y="5625737"/>
            <a:ext cx="4045195" cy="2856533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8"/>
            <a:ext cx="9803091" cy="6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5295763" y="2560312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270961" y="1271451"/>
            <a:ext cx="2429035" cy="1088532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13431864" y="6958148"/>
            <a:ext cx="2429035" cy="1088532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4783179" y="4728756"/>
            <a:ext cx="2706929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9710283" y="3709112"/>
            <a:ext cx="284667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9067461" y="1637201"/>
            <a:ext cx="2774136" cy="1088532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3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8030560" y="2060619"/>
            <a:ext cx="1128644" cy="1030932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7976139" y="2730157"/>
            <a:ext cx="1488145" cy="6698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6525933" y="3674681"/>
            <a:ext cx="76272" cy="10304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7899648" y="3589078"/>
            <a:ext cx="1889251" cy="54933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6812300" y="3709116"/>
            <a:ext cx="400571" cy="92746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3014694" y="1923389"/>
            <a:ext cx="2404502" cy="806932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11124731" y="4996913"/>
            <a:ext cx="2098872" cy="2249598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8719100" y="1097281"/>
            <a:ext cx="3493673" cy="2255465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</a:pPr>
            <a:endParaRPr sz="41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96297" y="5347061"/>
            <a:ext cx="4140529" cy="3043662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idx="1"/>
          </p:nvPr>
        </p:nvSpPr>
        <p:spPr>
          <a:xfrm>
            <a:off x="812880" y="1370820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66053">
              <a:spcBef>
                <a:spcPts val="0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Class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template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Method or Message 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defined capability of a class </a:t>
            </a:r>
            <a:endParaRPr lang="en-US" sz="4100" b="0" dirty="0">
              <a:solidFill>
                <a:srgbClr val="FFFFFF"/>
              </a:solidFill>
              <a:latin typeface="Arial"/>
              <a:cs typeface="Arial"/>
              <a:sym typeface="Cabin"/>
            </a:endParaRP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Field or attribute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- A bit of data in a class</a:t>
            </a:r>
          </a:p>
          <a:p>
            <a:pPr marL="812810" indent="-666053">
              <a:spcBef>
                <a:spcPts val="2489"/>
              </a:spcBef>
              <a:buSzPct val="100000"/>
              <a:buFont typeface="Cabin"/>
            </a:pPr>
            <a:r>
              <a:rPr lang="en" sz="4100" b="0" dirty="0">
                <a:solidFill>
                  <a:srgbClr val="FF9300"/>
                </a:solidFill>
                <a:latin typeface="Arial"/>
                <a:cs typeface="Arial"/>
                <a:sym typeface="Cabin"/>
              </a:rPr>
              <a:t>Object or Instance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41080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1296260" y="8417927"/>
            <a:ext cx="14000834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1296260" y="2794671"/>
            <a:ext cx="14099585" cy="4797797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3600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36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36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1155813" y="762001"/>
            <a:ext cx="11029168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668154" y="8401509"/>
            <a:ext cx="15131078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1296262" y="3330090"/>
            <a:ext cx="14099585" cy="361593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4100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41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1180248" y="7415333"/>
            <a:ext cx="14036569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55812" y="762001"/>
            <a:ext cx="10914215" cy="17779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8400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8400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6" name="Shape 326"/>
          <p:cNvSpPr/>
          <p:nvPr/>
        </p:nvSpPr>
        <p:spPr>
          <a:xfrm>
            <a:off x="1296483" y="8401506"/>
            <a:ext cx="14099509" cy="627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41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41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41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1296262" y="3431178"/>
            <a:ext cx="14099585" cy="341375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3600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1509615" y="7415333"/>
            <a:ext cx="13470114" cy="5312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B00"/>
              </a:buClr>
              <a:buSzPct val="25000"/>
            </a:pPr>
            <a:r>
              <a:rPr lang="en" sz="340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151" y="1185333"/>
            <a:ext cx="2664438" cy="17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Some Python Objects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0278" y="2637697"/>
            <a:ext cx="2829621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x = '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'list'&gt;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3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7026" y="2460725"/>
            <a:ext cx="930777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2300" b="1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  <a:endParaRPr lang="en-US" sz="2300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2300" b="1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23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23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</a:t>
            </a:r>
            <a:r>
              <a:rPr lang="en-US" sz="23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']</a:t>
            </a:r>
            <a:endParaRPr lang="en-US" sz="23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69454" y="1536701"/>
            <a:ext cx="8167123" cy="3086100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74" y="1989514"/>
            <a:ext cx="6282400" cy="418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1" y="1100667"/>
            <a:ext cx="12435926" cy="846667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360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206218" y="2169890"/>
            <a:ext cx="6798362" cy="5761063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800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>
              <a:buClr>
                <a:srgbClr val="FFFFFF"/>
              </a:buClr>
            </a:pPr>
            <a:endParaRPr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8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41" y="922814"/>
            <a:ext cx="10249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9045" y="1101015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8705251" y="2300365"/>
            <a:ext cx="6798362" cy="5630588"/>
          </a:xfrm>
          <a:prstGeom prst="rect">
            <a:avLst/>
          </a:prstGeom>
          <a:noFill/>
          <a:ln>
            <a:noFill/>
          </a:ln>
        </p:spPr>
        <p:txBody>
          <a:bodyPr lIns="91912" tIns="91912" rIns="91912" bIns="91912" anchor="t" anchorCtr="0">
            <a:noAutofit/>
          </a:bodyPr>
          <a:lstStyle/>
          <a:p>
            <a:pPr>
              <a:buClr>
                <a:srgbClr val="FFFFFF"/>
              </a:buClr>
              <a:buSzPct val="25000"/>
            </a:pPr>
            <a:r>
              <a:rPr lang="en" sz="1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2240" y="878060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4"/>
              </a:buClr>
              <a:buSzPct val="25000"/>
            </a:pPr>
            <a:r>
              <a:rPr lang="en" sz="8400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xfrm>
            <a:off x="812880" y="2152805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rmAutofit lnSpcReduction="10000"/>
          </a:bodyPr>
          <a:lstStyle/>
          <a:p>
            <a:pPr marL="812810" indent="-666053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very much about definitions and mechanics for objects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This lecture is a lot more about “how it works” and less about “how you use it”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You won’t get the entire picture until this is all looked at in the context of a real problem</a:t>
            </a:r>
          </a:p>
          <a:p>
            <a:pPr marL="812810" indent="-666053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So please suspend disbelief and learn technique for the next </a:t>
            </a:r>
            <a:r>
              <a:rPr lang="en-US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4</a:t>
            </a:r>
            <a:r>
              <a:rPr lang="en" sz="41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0 or so slides..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10038" y="853850"/>
            <a:ext cx="13237515" cy="952372"/>
          </a:xfrm>
        </p:spPr>
        <p:txBody>
          <a:bodyPr/>
          <a:lstStyle/>
          <a:p>
            <a:r>
              <a:rPr lang="en-US" altLang="en-US" sz="50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10038" y="1998133"/>
            <a:ext cx="13237515" cy="595206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2000" dirty="0"/>
              <a:t>Snowman Cookie Cutter" by </a:t>
            </a:r>
            <a:r>
              <a:rPr lang="en-US" altLang="en-US" sz="2000" dirty="0" err="1"/>
              <a:t>Didriks</a:t>
            </a:r>
            <a:r>
              <a:rPr lang="en-US" altLang="en-US" sz="2000" dirty="0"/>
              <a:t> is licensed under CC BY</a:t>
            </a:r>
            <a:br>
              <a:rPr lang="en-US" altLang="en-US" sz="2000" dirty="0"/>
            </a:br>
            <a:r>
              <a:rPr lang="en-US" altLang="en-US" sz="2000" dirty="0">
                <a:hlinkClick r:id="rId2"/>
              </a:rPr>
              <a:t>https://www.flickr.com/photos/dinnerseries/23570475099</a:t>
            </a:r>
            <a:endParaRPr lang="en-US" altLang="en-US" sz="2000" dirty="0"/>
          </a:p>
          <a:p>
            <a:pPr algn="l">
              <a:buFontTx/>
              <a:buChar char="•"/>
            </a:pPr>
            <a:r>
              <a:rPr lang="en-US" altLang="en-US" sz="2000" dirty="0"/>
              <a:t>Photo from the television program </a:t>
            </a:r>
            <a:r>
              <a:rPr lang="en-US" altLang="en-US" sz="2000" i="1" dirty="0"/>
              <a:t>Lassie</a:t>
            </a:r>
            <a:r>
              <a:rPr lang="en-US" altLang="en-US" sz="2000" dirty="0"/>
              <a:t>. Lassie watches as Jeff (Tommy </a:t>
            </a:r>
            <a:r>
              <a:rPr lang="en-US" altLang="en-US" sz="2000" dirty="0" err="1"/>
              <a:t>Rettig</a:t>
            </a:r>
            <a:r>
              <a:rPr lang="en-US" altLang="en-US" sz="2000" dirty="0"/>
              <a:t>) works on his bike is Public Domain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https://en.wikipedia.org/wiki/Lassie#/media/File:Lassie_and_Tommy_Rettig_1956.JPG</a:t>
            </a:r>
            <a:endParaRPr lang="en-US" altLang="en-US" sz="2000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99" y="857200"/>
            <a:ext cx="10077990" cy="71184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05152" y="7904595"/>
            <a:ext cx="7647284" cy="547159"/>
          </a:xfrm>
          <a:prstGeom prst="rect">
            <a:avLst/>
          </a:prstGeom>
        </p:spPr>
        <p:txBody>
          <a:bodyPr wrap="none" lIns="162562" tIns="81281" rIns="162562" bIns="8128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68" y="867313"/>
            <a:ext cx="9535052" cy="7116123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444607" y="7871090"/>
            <a:ext cx="15812979" cy="704014"/>
          </a:xfrm>
          <a:prstGeom prst="rect">
            <a:avLst/>
          </a:prstGeom>
          <a:noFill/>
          <a:ln>
            <a:noFill/>
          </a:ln>
        </p:spPr>
        <p:txBody>
          <a:bodyPr lIns="67334" tIns="33645" rIns="67334" bIns="33645" anchor="t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3200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-US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</a:t>
            </a:r>
            <a:r>
              <a:rPr lang="en" sz="8400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</a:t>
            </a:r>
            <a:endParaRPr lang="en" sz="8400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1201717" y="3650161"/>
            <a:ext cx="6832566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input(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'Europe floor?'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'US floor', </a:t>
            </a:r>
            <a:r>
              <a:rPr lang="en-US" sz="28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usf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9713106" y="3181800"/>
            <a:ext cx="4570347" cy="1219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1716" y="1193800"/>
            <a:ext cx="3175210" cy="21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8235243" y="68623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4509545" y="6862355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11854492" y="6862355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6965967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10636624" y="7393659"/>
            <a:ext cx="1228996" cy="18663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accent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t" anchorCtr="0">
            <a:noAutofit/>
          </a:bodyPr>
          <a:lstStyle/>
          <a:p>
            <a:pPr marL="1151481" indent="-587030">
              <a:spcBef>
                <a:spcPts val="0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many cooperating objects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Instead of being the “whole program” - each object is a little “island” within the program and cooperatively working with other objects.</a:t>
            </a:r>
          </a:p>
          <a:p>
            <a:pPr marL="1151481" indent="-587030">
              <a:spcBef>
                <a:spcPts val="2489"/>
              </a:spcBef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4100" b="0" dirty="0">
                <a:solidFill>
                  <a:srgbClr val="FFFFFF"/>
                </a:solidFill>
                <a:latin typeface=""/>
                <a:cs typeface=""/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DCBD23"/>
              </a:buClr>
              <a:buSzPct val="25000"/>
            </a:pPr>
            <a:r>
              <a:rPr lang="en" sz="8400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idx="1"/>
          </p:nvPr>
        </p:nvSpPr>
        <p:spPr>
          <a:xfrm>
            <a:off x="812880" y="202076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marL="812810" indent="-654764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00FA00"/>
                </a:solidFill>
                <a:latin typeface="Arial"/>
                <a:cs typeface="Arial"/>
                <a:sym typeface="Cabin"/>
              </a:rPr>
              <a:t>An Object is a bit of self-contained Code and Data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Objects have boundaries that allow us to ignore un-needed detail</a:t>
            </a:r>
          </a:p>
          <a:p>
            <a:pPr marL="812810" indent="-654764">
              <a:spcBef>
                <a:spcPts val="2489"/>
              </a:spcBef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" sz="3900" b="0" dirty="0">
                <a:solidFill>
                  <a:srgbClr val="FFFFFF"/>
                </a:solidFill>
                <a:latin typeface="Arial"/>
                <a:cs typeface="Arial"/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933" y="731519"/>
            <a:ext cx="9802938" cy="6675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574030" y="2560319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270961" y="1271451"/>
            <a:ext cx="2428961" cy="108857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46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13431864" y="6958148"/>
            <a:ext cx="2428961" cy="108857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4600"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5061142" y="4728755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9754554" y="3762102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9067477" y="1637211"/>
            <a:ext cx="2428961" cy="108857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8030451" y="2060620"/>
            <a:ext cx="1128752" cy="1031006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7976140" y="2730321"/>
            <a:ext cx="1488371" cy="66970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6525932" y="3674773"/>
            <a:ext cx="76327" cy="103030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7899814" y="3588911"/>
            <a:ext cx="1889086" cy="5494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6812157" y="3709116"/>
            <a:ext cx="400715" cy="92728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3014904" y="1923246"/>
            <a:ext cx="2404292" cy="807077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11124618" y="4997004"/>
            <a:ext cx="2098985" cy="224950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415643" y="5921827"/>
            <a:ext cx="3212810" cy="1741714"/>
          </a:xfrm>
          <a:prstGeom prst="rect">
            <a:avLst/>
          </a:prstGeom>
          <a:noFill/>
          <a:ln>
            <a:noFill/>
          </a:ln>
        </p:spPr>
        <p:txBody>
          <a:bodyPr lIns="37423" tIns="37423" rIns="37423" bIns="37423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41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968</Words>
  <Application>Microsoft Macintosh PowerPoint</Application>
  <PresentationFormat>Custom</PresentationFormat>
  <Paragraphs>107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Regular</vt:lpstr>
      <vt:lpstr>Cabin</vt:lpstr>
      <vt:lpstr>Courier</vt:lpstr>
      <vt:lpstr>Courier New</vt:lpstr>
      <vt:lpstr>Georgia</vt:lpstr>
      <vt:lpstr>Gill Sans</vt:lpstr>
      <vt:lpstr>Gill Sans SemiBold</vt:lpstr>
      <vt:lpstr>Lucida Grande</vt:lpstr>
      <vt:lpstr>Merriweather Sans</vt:lpstr>
      <vt:lpstr>ヒラギノ角ゴ ProN W3</vt:lpstr>
      <vt:lpstr>Arial</vt:lpstr>
      <vt:lpstr>Title &amp; Subtitle</vt:lpstr>
      <vt:lpstr>071215_powerpoint_template_b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Microsoft Office User</cp:lastModifiedBy>
  <cp:revision>58</cp:revision>
  <dcterms:modified xsi:type="dcterms:W3CDTF">2016-12-07T17:20:14Z</dcterms:modified>
</cp:coreProperties>
</file>