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0" r:id="rId2"/>
  </p:sldMasterIdLst>
  <p:notesMasterIdLst>
    <p:notesMasterId r:id="rId14"/>
  </p:notesMasterIdLst>
  <p:sldIdLst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3" r:id="rId11"/>
    <p:sldId id="301" r:id="rId12"/>
    <p:sldId id="304" r:id="rId13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02"/>
    <p:restoredTop sz="93759"/>
  </p:normalViewPr>
  <p:slideViewPr>
    <p:cSldViewPr snapToGrid="0" snapToObjects="1">
      <p:cViewPr>
        <p:scale>
          <a:sx n="94" d="100"/>
          <a:sy n="94" d="100"/>
        </p:scale>
        <p:origin x="176" y="-376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7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7588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7"/>
            <a:ext cx="16257588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op_Bar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60716" y="114157"/>
            <a:ext cx="24368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smtClean="0">
                <a:solidFill>
                  <a:srgbClr val="FFFFFF"/>
                </a:solidFill>
                <a:latin typeface="Lucida Grande"/>
                <a:cs typeface="Lucida Grande"/>
              </a:rPr>
              <a:t>Objects – Part 3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flickr.com/photos/dinnerseries/23570475099" TargetMode="External"/><Relationship Id="rId3" Type="http://schemas.openxmlformats.org/officeDocument/2006/relationships/hyperlink" Target="https://en.wikipedia.org/wiki/Lassie#/media/File:Lassie_and_Tommy_Rettig_1956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632240" y="972644"/>
            <a:ext cx="14993109" cy="1247721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36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1" y="1100667"/>
            <a:ext cx="12435926" cy="846667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206218" y="2169890"/>
            <a:ext cx="6798362" cy="5761063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800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41" y="922814"/>
            <a:ext cx="10249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9045" y="1101015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8705251" y="2300365"/>
            <a:ext cx="6798362" cy="5630588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10038" y="853850"/>
            <a:ext cx="13237515" cy="952372"/>
          </a:xfrm>
        </p:spPr>
        <p:txBody>
          <a:bodyPr/>
          <a:lstStyle/>
          <a:p>
            <a:r>
              <a:rPr lang="en-US" altLang="en-US" sz="50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10038" y="1998133"/>
            <a:ext cx="13237515" cy="595206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2000" dirty="0"/>
              <a:t>Snowman Cookie Cutter" by </a:t>
            </a:r>
            <a:r>
              <a:rPr lang="en-US" altLang="en-US" sz="2000" dirty="0" err="1"/>
              <a:t>Didriks</a:t>
            </a:r>
            <a:r>
              <a:rPr lang="en-US" altLang="en-US" sz="2000" dirty="0"/>
              <a:t> is licensed under CC BY</a:t>
            </a:r>
            <a:br>
              <a:rPr lang="en-US" altLang="en-US" sz="2000" dirty="0"/>
            </a:br>
            <a:r>
              <a:rPr lang="en-US" altLang="en-US" sz="2000" dirty="0">
                <a:hlinkClick r:id="rId2"/>
              </a:rPr>
              <a:t>https://www.flickr.com/photos/dinnerseries/23570475099</a:t>
            </a:r>
            <a:endParaRPr lang="en-US" altLang="en-US" sz="2000" dirty="0"/>
          </a:p>
          <a:p>
            <a:pPr algn="l">
              <a:buFontTx/>
              <a:buChar char="•"/>
            </a:pPr>
            <a:r>
              <a:rPr lang="en-US" altLang="en-US" sz="2000" dirty="0"/>
              <a:t>Photo from the television program </a:t>
            </a:r>
            <a:r>
              <a:rPr lang="en-US" altLang="en-US" sz="2000" i="1" dirty="0"/>
              <a:t>Lassie</a:t>
            </a:r>
            <a:r>
              <a:rPr lang="en-US" altLang="en-US" sz="2000" dirty="0"/>
              <a:t>. Lassie watches as Jeff (Tommy </a:t>
            </a:r>
            <a:r>
              <a:rPr lang="en-US" altLang="en-US" sz="2000" dirty="0" err="1"/>
              <a:t>Rettig</a:t>
            </a:r>
            <a:r>
              <a:rPr lang="en-US" altLang="en-US" sz="2000" dirty="0"/>
              <a:t>) works on his bike is Public Domain</a:t>
            </a:r>
            <a:br>
              <a:rPr lang="en-US" altLang="en-US" sz="2000" dirty="0"/>
            </a:br>
            <a:r>
              <a:rPr lang="en-US" altLang="en-US" sz="2000" dirty="0">
                <a:hlinkClick r:id="rId3"/>
              </a:rPr>
              <a:t>https://en.wikipedia.org/wiki/Lassie#/media/File:Lassie_and_Tommy_Rettig_1956.JPG</a:t>
            </a:r>
            <a:endParaRPr lang="en-US" altLang="en-US" sz="2000" dirty="0"/>
          </a:p>
          <a:p>
            <a:pPr algn="l"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8500" dirty="0">
                <a:solidFill>
                  <a:srgbClr val="FFD966"/>
                </a:solidFill>
              </a:rPr>
              <a:t>c</a:t>
            </a:r>
            <a:r>
              <a:rPr lang="en" sz="8400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idx="1"/>
          </p:nvPr>
        </p:nvSpPr>
        <p:spPr>
          <a:xfrm>
            <a:off x="812880" y="2394630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rmAutofit lnSpcReduction="10000"/>
          </a:bodyPr>
          <a:lstStyle/>
          <a:p>
            <a:pPr marL="812810" indent="-677342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3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Objects are created, used and discarded</a:t>
            </a:r>
          </a:p>
          <a:p>
            <a:pPr marL="812810" indent="-677342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3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have special blocks of code (methods) that get </a:t>
            </a:r>
            <a:r>
              <a:rPr lang="en" sz="4300" b="0" dirty="0" smtClean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called</a:t>
            </a:r>
            <a:endParaRPr lang="en-US" sz="4300" b="0" dirty="0" smtClean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2133627" lvl="1" indent="-677342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300" b="0" dirty="0" smtClean="0">
                <a:solidFill>
                  <a:srgbClr val="FFFFFF"/>
                </a:solidFill>
                <a:latin typeface="Arial"/>
                <a:ea typeface="Arial" charset="0"/>
                <a:cs typeface="Arial"/>
                <a:sym typeface="Cabin"/>
              </a:rPr>
              <a:t>At </a:t>
            </a:r>
            <a:r>
              <a:rPr lang="en" sz="4300" b="0" dirty="0">
                <a:solidFill>
                  <a:srgbClr val="FFFFFF"/>
                </a:solidFill>
                <a:latin typeface="Arial"/>
                <a:ea typeface="Arial" charset="0"/>
                <a:cs typeface="Arial"/>
                <a:sym typeface="Cabin"/>
              </a:rPr>
              <a:t>the moment of creation (</a:t>
            </a:r>
            <a:r>
              <a:rPr lang="en" sz="4300" b="0" dirty="0" smtClean="0">
                <a:solidFill>
                  <a:srgbClr val="FFFFFF"/>
                </a:solidFill>
                <a:latin typeface="Arial"/>
                <a:ea typeface="Arial" charset="0"/>
                <a:cs typeface="Arial"/>
                <a:sym typeface="Cabin"/>
              </a:rPr>
              <a:t>constructor)</a:t>
            </a:r>
            <a:endParaRPr lang="en-US" sz="4300" b="0" dirty="0" smtClean="0">
              <a:solidFill>
                <a:srgbClr val="FFFFFF"/>
              </a:solidFill>
              <a:latin typeface="Arial"/>
              <a:ea typeface="Arial" charset="0"/>
              <a:cs typeface="Arial"/>
              <a:sym typeface="Cabin"/>
            </a:endParaRPr>
          </a:p>
          <a:p>
            <a:pPr marL="2133627" lvl="1" indent="-677342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300" b="0" dirty="0" smtClean="0">
                <a:solidFill>
                  <a:srgbClr val="FFFFFF"/>
                </a:solidFill>
                <a:latin typeface="Arial"/>
                <a:ea typeface="Arial" charset="0"/>
                <a:cs typeface="Arial"/>
                <a:sym typeface="Cabin"/>
              </a:rPr>
              <a:t>At </a:t>
            </a:r>
            <a:r>
              <a:rPr lang="en" sz="4300" b="0" dirty="0">
                <a:solidFill>
                  <a:srgbClr val="FFFFFF"/>
                </a:solidFill>
                <a:latin typeface="Arial"/>
                <a:ea typeface="Arial" charset="0"/>
                <a:cs typeface="Arial"/>
                <a:sym typeface="Cabin"/>
              </a:rPr>
              <a:t>the moment of destruction (destructor)</a:t>
            </a:r>
          </a:p>
          <a:p>
            <a:pPr marL="812810" indent="-677342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3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Constructors are used a lot </a:t>
            </a:r>
          </a:p>
          <a:p>
            <a:pPr marL="812810" indent="-677342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3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idx="1"/>
          </p:nvPr>
        </p:nvSpPr>
        <p:spPr>
          <a:xfrm>
            <a:off x="785860" y="2354094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marL="1151481" indent="-587030">
              <a:spcBef>
                <a:spcPts val="0"/>
              </a:spcBef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1267704" y="804591"/>
            <a:ext cx="7238791" cy="6995006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b="1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9774787" y="1417500"/>
            <a:ext cx="4518239" cy="397110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party</a:t>
            </a:r>
            <a:r>
              <a:rPr lang="en-US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b="1" u="none" strike="noStrike" cap="none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  <a:endParaRPr lang="en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9308931" y="5634445"/>
            <a:ext cx="6512713" cy="2509975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B00"/>
              </a:buClr>
              <a:buSzPct val="25000"/>
            </a:pPr>
            <a:r>
              <a:rPr lang="en" sz="32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idx="1"/>
          </p:nvPr>
        </p:nvSpPr>
        <p:spPr>
          <a:xfrm>
            <a:off x="1155812" y="2960512"/>
            <a:ext cx="13933361" cy="534538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marL="1151481" indent="-587030">
              <a:spcBef>
                <a:spcPts val="0"/>
              </a:spcBef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In </a:t>
            </a:r>
            <a:r>
              <a:rPr lang="en" sz="4100" b="0" dirty="0">
                <a:solidFill>
                  <a:srgbClr val="00FDFF"/>
                </a:solidFill>
                <a:latin typeface="Arial"/>
                <a:cs typeface="Arial"/>
                <a:sym typeface="Cabin"/>
              </a:rPr>
              <a:t>object</a:t>
            </a:r>
            <a:r>
              <a:rPr lang="en" b="0" dirty="0">
                <a:solidFill>
                  <a:srgbClr val="00FDFF"/>
                </a:solidFill>
                <a:latin typeface="Arial"/>
                <a:cs typeface="Arial"/>
              </a:rPr>
              <a:t> </a:t>
            </a:r>
            <a:r>
              <a:rPr lang="en" sz="4100" b="0" dirty="0">
                <a:solidFill>
                  <a:srgbClr val="00FDFF"/>
                </a:solidFill>
                <a:latin typeface="Arial"/>
                <a:cs typeface="Arial"/>
                <a:sym typeface="Cabin"/>
              </a:rPr>
              <a:t>oriented programming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, a </a:t>
            </a:r>
            <a:r>
              <a:rPr lang="en" sz="4100" b="0" dirty="0">
                <a:solidFill>
                  <a:srgbClr val="FFFF00"/>
                </a:solidFill>
                <a:latin typeface="Arial"/>
                <a:cs typeface="Arial"/>
                <a:sym typeface="Cabin"/>
              </a:rPr>
              <a:t>constructor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in a class is a special block of statements called when an </a:t>
            </a:r>
            <a:r>
              <a:rPr lang="en" sz="4100" b="0" dirty="0">
                <a:solidFill>
                  <a:srgbClr val="00FDFF"/>
                </a:solidFill>
                <a:latin typeface="Arial"/>
                <a:cs typeface="Arial"/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921088" y="7305535"/>
            <a:ext cx="12402810" cy="54879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lvl="1" algn="ctr"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118533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8400">
                <a:solidFill>
                  <a:srgbClr val="FFFFFF"/>
                </a:solidFill>
                <a:sym typeface="Cabin"/>
              </a:rPr>
              <a:t>Many </a:t>
            </a:r>
            <a:r>
              <a:rPr lang="en" sz="8400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idx="1"/>
          </p:nvPr>
        </p:nvSpPr>
        <p:spPr>
          <a:xfrm>
            <a:off x="812880" y="1692031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812810" indent="-666053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can create </a:t>
            </a: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lots of objects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- the class is the template for the object</a:t>
            </a:r>
          </a:p>
          <a:p>
            <a:pPr marL="812810" indent="-666053">
              <a:lnSpc>
                <a:spcPct val="115000"/>
              </a:lnSpc>
              <a:spcBef>
                <a:spcPts val="2489"/>
              </a:spcBef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can store each </a:t>
            </a: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distinct object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in its own variable</a:t>
            </a:r>
          </a:p>
          <a:p>
            <a:pPr marL="812810" indent="-666053">
              <a:lnSpc>
                <a:spcPct val="115000"/>
              </a:lnSpc>
              <a:spcBef>
                <a:spcPts val="2489"/>
              </a:spcBef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call this having multiple </a:t>
            </a: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instances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of the same class</a:t>
            </a:r>
          </a:p>
          <a:p>
            <a:pPr marL="812810" indent="-666053">
              <a:lnSpc>
                <a:spcPct val="115000"/>
              </a:lnSpc>
              <a:spcBef>
                <a:spcPts val="2489"/>
              </a:spcBef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Each </a:t>
            </a: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instance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has its own copy of the </a:t>
            </a:r>
            <a:r>
              <a:rPr lang="en" sz="4100" b="0" dirty="0">
                <a:solidFill>
                  <a:srgbClr val="FFFB00"/>
                </a:solidFill>
                <a:latin typeface="Arial"/>
                <a:cs typeface="Arial"/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9961643" y="737172"/>
            <a:ext cx="5854668" cy="397110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40FF"/>
              </a:buClr>
              <a:buSzPct val="25000"/>
            </a:pP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58536" y="7701077"/>
            <a:ext cx="2046915" cy="547159"/>
          </a:xfrm>
          <a:prstGeom prst="rect">
            <a:avLst/>
          </a:prstGeom>
          <a:noFill/>
        </p:spPr>
        <p:txBody>
          <a:bodyPr wrap="none" lIns="162562" tIns="81281" rIns="162562" bIns="81281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hape 464"/>
          <p:cNvSpPr/>
          <p:nvPr/>
        </p:nvSpPr>
        <p:spPr>
          <a:xfrm>
            <a:off x="539154" y="304800"/>
            <a:ext cx="10019110" cy="821226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39154" y="304800"/>
            <a:ext cx="10019110" cy="821226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11244831" y="1375954"/>
            <a:ext cx="3628925" cy="274320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>
                <a:buClr>
                  <a:srgbClr val="FFFFFF"/>
                </a:buClr>
                <a:buSzPct val="25000"/>
              </a:pPr>
              <a:r>
                <a:rPr lang="en" sz="48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" sz="5200"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" sz="4400">
                  <a:latin typeface="Arial" charset="0"/>
                  <a:ea typeface="Arial" charset="0"/>
                  <a:cs typeface="Arial" charset="0"/>
                  <a:sym typeface="Cabin"/>
                </a:rPr>
                <a:t>name:  </a:t>
              </a: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11244831" y="5155474"/>
            <a:ext cx="3628925" cy="274320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>
                <a:buClr>
                  <a:srgbClr val="FFFFFF"/>
                </a:buClr>
                <a:buSzPct val="25000"/>
              </a:pPr>
              <a:r>
                <a:rPr lang="en" sz="48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" sz="5200"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" sz="4400"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6382108" y="6175916"/>
            <a:ext cx="4316002" cy="1843141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FDFF"/>
              </a:buClr>
              <a:buSzPct val="25000"/>
            </a:pPr>
            <a:r>
              <a:rPr lang="en" sz="41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3600" b="0" u="sng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3600" b="0" u="sng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3600" b="0" u="sng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3600" b="0" u="sng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3600" b="0" u="sng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3600" b="0" u="sng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3600" b="0" u="sng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581</Words>
  <Application>Microsoft Macintosh PowerPoint</Application>
  <PresentationFormat>Custom</PresentationFormat>
  <Paragraphs>99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Cabin</vt:lpstr>
      <vt:lpstr>Courier</vt:lpstr>
      <vt:lpstr>Courier New</vt:lpstr>
      <vt:lpstr>Georgia</vt:lpstr>
      <vt:lpstr>Gill Sans</vt:lpstr>
      <vt:lpstr>Gill Sans SemiBold</vt:lpstr>
      <vt:lpstr>Lucida Grande</vt:lpstr>
      <vt:lpstr>Merriweather Sans</vt:lpstr>
      <vt:lpstr>ヒラギノ角ゴ ProN W3</vt:lpstr>
      <vt:lpstr>Arial</vt:lpstr>
      <vt:lpstr>Title &amp; Subtitle</vt:lpstr>
      <vt:lpstr>071215_powerpoint_template_b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Inheritance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Microsoft Office User</cp:lastModifiedBy>
  <cp:revision>58</cp:revision>
  <dcterms:modified xsi:type="dcterms:W3CDTF">2016-12-07T17:19:29Z</dcterms:modified>
</cp:coreProperties>
</file>