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7" r:id="rId1"/>
  </p:sldMasterIdLst>
  <p:notesMasterIdLst>
    <p:notesMasterId r:id="rId17"/>
  </p:notesMasterIdLst>
  <p:handoutMasterIdLst>
    <p:handoutMasterId r:id="rId18"/>
  </p:handout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A00"/>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14"/>
    <p:restoredTop sz="93605"/>
  </p:normalViewPr>
  <p:slideViewPr>
    <p:cSldViewPr snapToGrid="0" snapToObjects="1">
      <p:cViewPr varScale="1">
        <p:scale>
          <a:sx n="90" d="100"/>
          <a:sy n="90" d="100"/>
        </p:scale>
        <p:origin x="768" y="192"/>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A7D4D26-05B3-8743-A36E-6FB2BBD397D1}" type="datetimeFigureOut">
              <a:rPr lang="en-US" smtClean="0"/>
              <a:t>1/25/24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F79216C-DD1F-D149-A005-CBD374B1CD31}" type="slidenum">
              <a:rPr lang="en-US" smtClean="0"/>
              <a:t>‹#›</a:t>
            </a:fld>
            <a:endParaRPr lang="en-US"/>
          </a:p>
        </p:txBody>
      </p:sp>
    </p:spTree>
    <p:extLst>
      <p:ext uri="{BB962C8B-B14F-4D97-AF65-F5344CB8AC3E}">
        <p14:creationId xmlns:p14="http://schemas.microsoft.com/office/powerpoint/2010/main" val="25874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91425" rIns="91425" bIns="91425" anchor="b" anchorCtr="0">
            <a:noAutofit/>
          </a:bodyPr>
          <a:lstStyle/>
          <a:p>
            <a:pPr marL="0" marR="0" lvl="0" indent="0" algn="r" rtl="0">
              <a:spcBef>
                <a:spcPts val="0"/>
              </a:spcBef>
            </a:pPr>
            <a:endParaRPr/>
          </a:p>
          <a:p>
            <a:pPr lvl="1">
              <a:spcBef>
                <a:spcPts val="0"/>
              </a:spcBef>
            </a:pPr>
            <a:endParaRPr/>
          </a:p>
          <a:p>
            <a:pPr lvl="2">
              <a:spcBef>
                <a:spcPts val="0"/>
              </a:spcBef>
            </a:pPr>
            <a:endParaRPr/>
          </a:p>
          <a:p>
            <a:pPr lvl="3">
              <a:spcBef>
                <a:spcPts val="0"/>
              </a:spcBef>
            </a:pPr>
            <a:endParaRPr/>
          </a:p>
          <a:p>
            <a:pPr lvl="4">
              <a:spcBef>
                <a:spcPts val="0"/>
              </a:spcBef>
            </a:pPr>
            <a:endParaRPr/>
          </a:p>
          <a:p>
            <a:pPr lvl="5">
              <a:spcBef>
                <a:spcPts val="0"/>
              </a:spcBef>
            </a:pPr>
            <a:endParaRPr/>
          </a:p>
          <a:p>
            <a:pPr lvl="6">
              <a:spcBef>
                <a:spcPts val="0"/>
              </a:spcBef>
            </a:pPr>
            <a:endParaRPr/>
          </a:p>
          <a:p>
            <a:pPr lvl="7">
              <a:spcBef>
                <a:spcPts val="0"/>
              </a:spcBef>
            </a:pPr>
            <a:endParaRPr/>
          </a:p>
          <a:p>
            <a:pPr lvl="8">
              <a:spcBef>
                <a:spcPts val="0"/>
              </a:spcBef>
            </a:pPr>
            <a:endParaRPr/>
          </a:p>
        </p:txBody>
      </p:sp>
    </p:spTree>
    <p:extLst>
      <p:ext uri="{BB962C8B-B14F-4D97-AF65-F5344CB8AC3E}">
        <p14:creationId xmlns:p14="http://schemas.microsoft.com/office/powerpoint/2010/main" val="9384333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6792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969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412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5400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682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35" name="Shape 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6447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007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2808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140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4853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6398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8216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166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977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7247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678" y="889217"/>
            <a:ext cx="15174644" cy="2732951"/>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53" tIns="81276" rIns="162553" bIns="81276"/>
          <a:lstStyle>
            <a:lvl1pPr>
              <a:defRPr sz="6200" b="1" i="0" cap="none">
                <a:solidFill>
                  <a:schemeClr val="bg1"/>
                </a:solidFill>
                <a:latin typeface="Gill Sans SemiBold"/>
                <a:cs typeface="Lucida Grande"/>
              </a:defRPr>
            </a:lvl1pPr>
          </a:lstStyle>
          <a:p>
            <a:r>
              <a:rPr lang="en-US"/>
              <a:t>Click to edit Master title style</a:t>
            </a:r>
            <a:endParaRPr lang="en-US" dirty="0"/>
          </a:p>
        </p:txBody>
      </p:sp>
      <p:sp>
        <p:nvSpPr>
          <p:cNvPr id="3" name="Subtitle 2"/>
          <p:cNvSpPr>
            <a:spLocks noGrp="1"/>
          </p:cNvSpPr>
          <p:nvPr>
            <p:ph type="subTitle" idx="1"/>
          </p:nvPr>
        </p:nvSpPr>
        <p:spPr>
          <a:xfrm>
            <a:off x="1307135" y="5181600"/>
            <a:ext cx="13392187" cy="2336800"/>
          </a:xfrm>
          <a:prstGeom prst="rect">
            <a:avLst/>
          </a:prstGeom>
        </p:spPr>
        <p:txBody>
          <a:bodyPr>
            <a:normAutofit/>
          </a:bodyPr>
          <a:lstStyle>
            <a:lvl1pPr marL="0" indent="0" algn="ctr">
              <a:buNone/>
              <a:defRPr sz="5500" b="1" i="0" baseline="0">
                <a:solidFill>
                  <a:srgbClr val="FDC227"/>
                </a:solidFill>
                <a:effectLst>
                  <a:innerShdw blurRad="63500" dist="50800" dir="13500000">
                    <a:srgbClr val="000000">
                      <a:alpha val="9000"/>
                    </a:srgbClr>
                  </a:innerShdw>
                </a:effectLst>
                <a:latin typeface="Gill Sans SemiBold"/>
                <a:cs typeface="Georgia"/>
              </a:defRPr>
            </a:lvl1pPr>
            <a:lvl2pPr marL="812764" indent="0" algn="ctr">
              <a:buNone/>
              <a:defRPr>
                <a:solidFill>
                  <a:schemeClr val="tx1">
                    <a:tint val="75000"/>
                  </a:schemeClr>
                </a:solidFill>
              </a:defRPr>
            </a:lvl2pPr>
            <a:lvl3pPr marL="1625529" indent="0" algn="ctr">
              <a:buNone/>
              <a:defRPr>
                <a:solidFill>
                  <a:schemeClr val="tx1">
                    <a:tint val="75000"/>
                  </a:schemeClr>
                </a:solidFill>
              </a:defRPr>
            </a:lvl3pPr>
            <a:lvl4pPr marL="2438293" indent="0" algn="ctr">
              <a:buNone/>
              <a:defRPr>
                <a:solidFill>
                  <a:schemeClr val="tx1">
                    <a:tint val="75000"/>
                  </a:schemeClr>
                </a:solidFill>
              </a:defRPr>
            </a:lvl4pPr>
            <a:lvl5pPr marL="3251058" indent="0" algn="ctr">
              <a:buNone/>
              <a:defRPr>
                <a:solidFill>
                  <a:schemeClr val="tx1">
                    <a:tint val="75000"/>
                  </a:schemeClr>
                </a:solidFill>
              </a:defRPr>
            </a:lvl5pPr>
            <a:lvl6pPr marL="4063822" indent="0" algn="ctr">
              <a:buNone/>
              <a:defRPr>
                <a:solidFill>
                  <a:schemeClr val="tx1">
                    <a:tint val="75000"/>
                  </a:schemeClr>
                </a:solidFill>
              </a:defRPr>
            </a:lvl6pPr>
            <a:lvl7pPr marL="4876587" indent="0" algn="ctr">
              <a:buNone/>
              <a:defRPr>
                <a:solidFill>
                  <a:schemeClr val="tx1">
                    <a:tint val="75000"/>
                  </a:schemeClr>
                </a:solidFill>
              </a:defRPr>
            </a:lvl7pPr>
            <a:lvl8pPr marL="5689351" indent="0" algn="ctr">
              <a:buNone/>
              <a:defRPr>
                <a:solidFill>
                  <a:schemeClr val="tx1">
                    <a:tint val="75000"/>
                  </a:schemeClr>
                </a:solidFill>
              </a:defRPr>
            </a:lvl8pPr>
            <a:lvl9pPr marL="6502116"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12102769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760029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204"/>
        <p:cNvGrpSpPr/>
        <p:nvPr/>
      </p:nvGrpSpPr>
      <p:grpSpPr>
        <a:xfrm>
          <a:off x="0" y="0"/>
          <a:ext cx="0" cy="0"/>
          <a:chOff x="0" y="0"/>
          <a:chExt cx="0" cy="0"/>
        </a:xfrm>
      </p:grpSpPr>
    </p:spTree>
    <p:extLst>
      <p:ext uri="{BB962C8B-B14F-4D97-AF65-F5344CB8AC3E}">
        <p14:creationId xmlns:p14="http://schemas.microsoft.com/office/powerpoint/2010/main" val="344258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2178" y="905084"/>
            <a:ext cx="14991644" cy="1247721"/>
          </a:xfrm>
          <a:prstGeom prst="rect">
            <a:avLst/>
          </a:prstGeom>
        </p:spPr>
        <p:txBody>
          <a:bodyPr lIns="162553" tIns="81276" rIns="162553" bIns="81276"/>
          <a:lstStyle>
            <a:lvl1pPr>
              <a:defRPr sz="6200"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a:t>Click to edit Master title style</a:t>
            </a:r>
            <a:endParaRPr lang="en-US" dirty="0"/>
          </a:p>
        </p:txBody>
      </p:sp>
      <p:sp>
        <p:nvSpPr>
          <p:cNvPr id="3" name="Content Placeholder 2"/>
          <p:cNvSpPr>
            <a:spLocks noGrp="1"/>
          </p:cNvSpPr>
          <p:nvPr>
            <p:ph idx="1"/>
          </p:nvPr>
        </p:nvSpPr>
        <p:spPr>
          <a:xfrm>
            <a:off x="812800" y="2475702"/>
            <a:ext cx="14630400" cy="590206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655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1683" y="1366549"/>
            <a:ext cx="15400421" cy="1816100"/>
          </a:xfrm>
          <a:prstGeom prst="rect">
            <a:avLst/>
          </a:prstGeom>
        </p:spPr>
        <p:txBody>
          <a:bodyPr lIns="162553" tIns="81276" rIns="162553" bIns="81276" anchor="t"/>
          <a:lstStyle>
            <a:lvl1pPr algn="ctr">
              <a:defRPr sz="6200" b="1" i="0" cap="none">
                <a:solidFill>
                  <a:schemeClr val="bg1"/>
                </a:solidFill>
                <a:latin typeface="Gill Sans SemiBold"/>
              </a:defRPr>
            </a:lvl1pPr>
          </a:lstStyle>
          <a:p>
            <a:r>
              <a:rPr lang="en-US"/>
              <a:t>Click to edit Master title style</a:t>
            </a:r>
            <a:endParaRPr lang="en-US" dirty="0"/>
          </a:p>
        </p:txBody>
      </p:sp>
      <p:sp>
        <p:nvSpPr>
          <p:cNvPr id="3" name="Text Placeholder 2"/>
          <p:cNvSpPr>
            <a:spLocks noGrp="1"/>
          </p:cNvSpPr>
          <p:nvPr>
            <p:ph type="body" idx="1"/>
          </p:nvPr>
        </p:nvSpPr>
        <p:spPr>
          <a:xfrm>
            <a:off x="1284112" y="4919579"/>
            <a:ext cx="13817600" cy="956288"/>
          </a:xfrm>
          <a:prstGeom prst="rect">
            <a:avLst/>
          </a:prstGeom>
        </p:spPr>
        <p:txBody>
          <a:bodyPr anchor="b">
            <a:normAutofit/>
          </a:bodyPr>
          <a:lstStyle>
            <a:lvl1pPr marL="0" indent="0" algn="ctr">
              <a:buNone/>
              <a:defRPr sz="4300">
                <a:solidFill>
                  <a:srgbClr val="FDC227"/>
                </a:solidFill>
              </a:defRPr>
            </a:lvl1pPr>
            <a:lvl2pPr marL="812764" indent="0">
              <a:buNone/>
              <a:defRPr sz="3200">
                <a:solidFill>
                  <a:schemeClr val="tx1">
                    <a:tint val="75000"/>
                  </a:schemeClr>
                </a:solidFill>
              </a:defRPr>
            </a:lvl2pPr>
            <a:lvl3pPr marL="1625529" indent="0">
              <a:buNone/>
              <a:defRPr sz="2800">
                <a:solidFill>
                  <a:schemeClr val="tx1">
                    <a:tint val="75000"/>
                  </a:schemeClr>
                </a:solidFill>
              </a:defRPr>
            </a:lvl3pPr>
            <a:lvl4pPr marL="2438293" indent="0">
              <a:buNone/>
              <a:defRPr sz="2500">
                <a:solidFill>
                  <a:schemeClr val="tx1">
                    <a:tint val="75000"/>
                  </a:schemeClr>
                </a:solidFill>
              </a:defRPr>
            </a:lvl4pPr>
            <a:lvl5pPr marL="3251058" indent="0">
              <a:buNone/>
              <a:defRPr sz="2500">
                <a:solidFill>
                  <a:schemeClr val="tx1">
                    <a:tint val="75000"/>
                  </a:schemeClr>
                </a:solidFill>
              </a:defRPr>
            </a:lvl5pPr>
            <a:lvl6pPr marL="4063822" indent="0">
              <a:buNone/>
              <a:defRPr sz="2500">
                <a:solidFill>
                  <a:schemeClr val="tx1">
                    <a:tint val="75000"/>
                  </a:schemeClr>
                </a:solidFill>
              </a:defRPr>
            </a:lvl6pPr>
            <a:lvl7pPr marL="4876587" indent="0">
              <a:buNone/>
              <a:defRPr sz="2500">
                <a:solidFill>
                  <a:schemeClr val="tx1">
                    <a:tint val="75000"/>
                  </a:schemeClr>
                </a:solidFill>
              </a:defRPr>
            </a:lvl7pPr>
            <a:lvl8pPr marL="5689351" indent="0">
              <a:buNone/>
              <a:defRPr sz="2500">
                <a:solidFill>
                  <a:schemeClr val="tx1">
                    <a:tint val="75000"/>
                  </a:schemeClr>
                </a:solidFill>
              </a:defRPr>
            </a:lvl8pPr>
            <a:lvl9pPr marL="6502116" indent="0">
              <a:buNone/>
              <a:defRPr sz="2500">
                <a:solidFill>
                  <a:schemeClr val="tx1">
                    <a:tint val="75000"/>
                  </a:schemeClr>
                </a:solidFill>
              </a:defRPr>
            </a:lvl9pPr>
          </a:lstStyle>
          <a:p>
            <a:pPr lvl="0"/>
            <a:r>
              <a:rPr lang="en-US"/>
              <a:t>Click to edit Master text styles</a:t>
            </a:r>
          </a:p>
        </p:txBody>
      </p:sp>
      <p:pic>
        <p:nvPicPr>
          <p:cNvPr id="4" name="Picture 3" descr="introhtml_SC_topbar.png"/>
          <p:cNvPicPr>
            <a:picLocks noChangeAspect="1"/>
          </p:cNvPicPr>
          <p:nvPr userDrawn="1"/>
        </p:nvPicPr>
        <p:blipFill rotWithShape="1">
          <a:blip r:embed="rId2">
            <a:alphaModFix/>
            <a:extLst>
              <a:ext uri="{28A0092B-C50C-407E-A947-70E740481C1C}">
                <a14:useLocalDpi xmlns:a14="http://schemas.microsoft.com/office/drawing/2010/main" val="0"/>
              </a:ext>
            </a:extLst>
          </a:blip>
          <a:srcRect b="92428"/>
          <a:stretch/>
        </p:blipFill>
        <p:spPr>
          <a:xfrm>
            <a:off x="0" y="12096"/>
            <a:ext cx="9144000" cy="389467"/>
          </a:xfrm>
          <a:prstGeom prst="rect">
            <a:avLst/>
          </a:prstGeom>
          <a:effectLst>
            <a:outerShdw blurRad="50800" dist="38100" dir="5400000" algn="t" rotWithShape="0">
              <a:prstClr val="black">
                <a:alpha val="40000"/>
              </a:prstClr>
            </a:outerShdw>
          </a:effectLst>
        </p:spPr>
      </p:pic>
      <p:sp>
        <p:nvSpPr>
          <p:cNvPr id="5" name="TextBox 4"/>
          <p:cNvSpPr txBox="1"/>
          <p:nvPr userDrawn="1"/>
        </p:nvSpPr>
        <p:spPr>
          <a:xfrm>
            <a:off x="83918" y="52940"/>
            <a:ext cx="2586129" cy="307777"/>
          </a:xfrm>
          <a:prstGeom prst="rect">
            <a:avLst/>
          </a:prstGeom>
          <a:noFill/>
        </p:spPr>
        <p:txBody>
          <a:bodyPr wrap="square" rtlCol="0">
            <a:spAutoFit/>
          </a:bodyPr>
          <a:lstStyle/>
          <a:p>
            <a:r>
              <a:rPr lang="en-US" sz="1400" dirty="0">
                <a:solidFill>
                  <a:schemeClr val="bg1"/>
                </a:solidFill>
                <a:effectLst>
                  <a:outerShdw blurRad="50800" dist="38100" dir="2700000" algn="tl" rotWithShape="0">
                    <a:prstClr val="black">
                      <a:alpha val="40000"/>
                    </a:prstClr>
                  </a:outerShdw>
                </a:effectLst>
                <a:latin typeface="Lucida Grande"/>
                <a:cs typeface="Lucida Grande"/>
              </a:rPr>
              <a:t>LECTURE</a:t>
            </a:r>
            <a:r>
              <a:rPr lang="en-US" sz="1400" baseline="0" dirty="0">
                <a:solidFill>
                  <a:schemeClr val="bg1"/>
                </a:solidFill>
                <a:effectLst>
                  <a:outerShdw blurRad="50800" dist="38100" dir="2700000" algn="tl" rotWithShape="0">
                    <a:prstClr val="black">
                      <a:alpha val="40000"/>
                    </a:prstClr>
                  </a:outerShdw>
                </a:effectLst>
                <a:latin typeface="Lucida Grande"/>
                <a:cs typeface="Lucida Grande"/>
              </a:rPr>
              <a:t> NAME</a:t>
            </a:r>
            <a:endParaRPr lang="en-US" sz="1400" dirty="0">
              <a:solidFill>
                <a:schemeClr val="bg1"/>
              </a:solidFill>
              <a:effectLst>
                <a:outerShdw blurRad="50800" dist="38100" dir="2700000" algn="tl" rotWithShape="0">
                  <a:prstClr val="black">
                    <a:alpha val="40000"/>
                  </a:prstClr>
                </a:outerShdw>
              </a:effectLst>
              <a:latin typeface="Lucida Grande"/>
              <a:cs typeface="Lucida Grande"/>
            </a:endParaRPr>
          </a:p>
        </p:txBody>
      </p:sp>
      <p:sp>
        <p:nvSpPr>
          <p:cNvPr id="6" name="TextBox 5"/>
          <p:cNvSpPr txBox="1"/>
          <p:nvPr userDrawn="1"/>
        </p:nvSpPr>
        <p:spPr>
          <a:xfrm>
            <a:off x="7253071" y="-3374"/>
            <a:ext cx="1620762" cy="261610"/>
          </a:xfrm>
          <a:prstGeom prst="rect">
            <a:avLst/>
          </a:prstGeom>
          <a:noFill/>
        </p:spPr>
        <p:txBody>
          <a:bodyPr wrap="square" rtlCol="0">
            <a:spAutoFit/>
          </a:bodyPr>
          <a:lstStyle/>
          <a:p>
            <a:pPr marL="0" algn="ctr">
              <a:lnSpc>
                <a:spcPct val="100000"/>
              </a:lnSpc>
              <a:spcBef>
                <a:spcPts val="0"/>
              </a:spcBef>
              <a:spcAft>
                <a:spcPts val="0"/>
              </a:spcAft>
            </a:pPr>
            <a:r>
              <a:rPr lang="en-US" sz="1100" baseline="0" dirty="0">
                <a:solidFill>
                  <a:srgbClr val="FFFFFF"/>
                </a:solidFill>
                <a:effectLst>
                  <a:outerShdw blurRad="50800" dist="38100" dir="2700000" algn="tl" rotWithShape="0">
                    <a:prstClr val="black">
                      <a:alpha val="40000"/>
                    </a:prstClr>
                  </a:outerShdw>
                </a:effectLst>
              </a:rPr>
              <a:t>PYTHON FOR</a:t>
            </a:r>
          </a:p>
        </p:txBody>
      </p:sp>
      <p:sp>
        <p:nvSpPr>
          <p:cNvPr id="7" name="TextBox 6"/>
          <p:cNvSpPr txBox="1"/>
          <p:nvPr userDrawn="1"/>
        </p:nvSpPr>
        <p:spPr>
          <a:xfrm>
            <a:off x="7466609" y="126322"/>
            <a:ext cx="1203476" cy="553998"/>
          </a:xfrm>
          <a:prstGeom prst="rect">
            <a:avLst/>
          </a:prstGeom>
          <a:noFill/>
        </p:spPr>
        <p:txBody>
          <a:bodyPr wrap="square"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aseline="0" dirty="0">
                <a:solidFill>
                  <a:srgbClr val="FFFFFF"/>
                </a:solidFill>
                <a:effectLst>
                  <a:outerShdw blurRad="50800" dist="38100" dir="2700000" algn="tl" rotWithShape="0">
                    <a:prstClr val="black">
                      <a:alpha val="40000"/>
                    </a:prstClr>
                  </a:outerShdw>
                </a:effectLst>
              </a:rPr>
              <a:t>EVERYBODY</a:t>
            </a:r>
            <a:endParaRPr lang="en-US" sz="1100" dirty="0">
              <a:solidFill>
                <a:srgbClr val="FFFFFF"/>
              </a:solidFill>
              <a:effectLst>
                <a:outerShdw blurRad="50800" dist="38100" dir="2700000" algn="tl" rotWithShape="0">
                  <a:prstClr val="black">
                    <a:alpha val="40000"/>
                  </a:prstClr>
                </a:outerShdw>
              </a:effectLst>
            </a:endParaRPr>
          </a:p>
          <a:p>
            <a:endParaRPr lang="en-US" dirty="0"/>
          </a:p>
        </p:txBody>
      </p:sp>
    </p:spTree>
    <p:extLst>
      <p:ext uri="{BB962C8B-B14F-4D97-AF65-F5344CB8AC3E}">
        <p14:creationId xmlns:p14="http://schemas.microsoft.com/office/powerpoint/2010/main" val="9855389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48267" y="885296"/>
            <a:ext cx="14630400" cy="1248306"/>
          </a:xfrm>
          <a:prstGeom prst="rect">
            <a:avLst/>
          </a:prstGeom>
        </p:spPr>
        <p:txBody>
          <a:bodyPr lIns="162553" tIns="81276" rIns="162553" bIns="81276"/>
          <a:lstStyle>
            <a:lvl1pPr>
              <a:defRPr sz="5700" b="1" i="0" cap="none">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sz="half" idx="1"/>
          </p:nvPr>
        </p:nvSpPr>
        <p:spPr>
          <a:xfrm>
            <a:off x="812800" y="2133602"/>
            <a:ext cx="7179733" cy="6034617"/>
          </a:xfrm>
          <a:prstGeom prst="rect">
            <a:avLst/>
          </a:prstGeom>
        </p:spPr>
        <p:txBody>
          <a:bodyPr/>
          <a:lstStyle>
            <a:lvl1pPr>
              <a:defRPr sz="3200" b="1" i="0" cap="none">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263467" y="2133602"/>
            <a:ext cx="7179733" cy="6034617"/>
          </a:xfrm>
          <a:prstGeom prst="rect">
            <a:avLst/>
          </a:prstGeom>
        </p:spPr>
        <p:txBody>
          <a:bodyPr/>
          <a:lstStyle>
            <a:lvl1pPr>
              <a:defRPr sz="3200" b="0" i="0">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8171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820646"/>
            <a:ext cx="14630400" cy="1226172"/>
          </a:xfrm>
          <a:prstGeom prst="rect">
            <a:avLst/>
          </a:prstGeom>
        </p:spPr>
        <p:txBody>
          <a:bodyPr lIns="162553" tIns="81276" rIns="162553" bIns="81276"/>
          <a:lstStyle>
            <a:lvl1pPr>
              <a:defRPr sz="5700" b="0" i="0" cap="none">
                <a:solidFill>
                  <a:schemeClr val="bg1"/>
                </a:solidFill>
                <a:latin typeface="Gill Sans SemiBold"/>
                <a:cs typeface="Lucida Grande"/>
              </a:defRPr>
            </a:lvl1pPr>
          </a:lstStyle>
          <a:p>
            <a:r>
              <a:rPr lang="en-US"/>
              <a:t>Click to edit Master title style</a:t>
            </a:r>
            <a:endParaRPr lang="en-US" dirty="0"/>
          </a:p>
        </p:txBody>
      </p:sp>
      <p:sp>
        <p:nvSpPr>
          <p:cNvPr id="3" name="Text Placeholder 2"/>
          <p:cNvSpPr>
            <a:spLocks noGrp="1"/>
          </p:cNvSpPr>
          <p:nvPr>
            <p:ph type="body" idx="1"/>
          </p:nvPr>
        </p:nvSpPr>
        <p:spPr>
          <a:xfrm>
            <a:off x="812800" y="2046818"/>
            <a:ext cx="7182556" cy="853017"/>
          </a:xfrm>
          <a:prstGeom prst="rect">
            <a:avLst/>
          </a:prstGeom>
        </p:spPr>
        <p:txBody>
          <a:bodyPr anchor="b">
            <a:noAutofit/>
          </a:bodyPr>
          <a:lstStyle>
            <a:lvl1pPr marL="0" indent="0" algn="ctr">
              <a:buNone/>
              <a:defRPr sz="3600" b="0" i="0" cap="none">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4" name="Content Placeholder 3"/>
          <p:cNvSpPr>
            <a:spLocks noGrp="1"/>
          </p:cNvSpPr>
          <p:nvPr>
            <p:ph sz="half" idx="2"/>
          </p:nvPr>
        </p:nvSpPr>
        <p:spPr>
          <a:xfrm>
            <a:off x="812800" y="3232187"/>
            <a:ext cx="7182556" cy="5268384"/>
          </a:xfrm>
          <a:prstGeom prst="rect">
            <a:avLst/>
          </a:prstGeo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257825" y="2046818"/>
            <a:ext cx="7185378" cy="853017"/>
          </a:xfrm>
          <a:prstGeom prst="rect">
            <a:avLst/>
          </a:prstGeom>
        </p:spPr>
        <p:txBody>
          <a:bodyPr anchor="b">
            <a:normAutofit/>
          </a:bodyPr>
          <a:lstStyle>
            <a:lvl1pPr marL="0" indent="0" algn="ctr">
              <a:buNone/>
              <a:defRPr sz="3600" b="0">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6" name="Content Placeholder 5"/>
          <p:cNvSpPr>
            <a:spLocks noGrp="1"/>
          </p:cNvSpPr>
          <p:nvPr>
            <p:ph sz="quarter" idx="4"/>
          </p:nvPr>
        </p:nvSpPr>
        <p:spPr>
          <a:xfrm>
            <a:off x="8257823" y="3232187"/>
            <a:ext cx="7185378" cy="5268384"/>
          </a:xfrm>
          <a:prstGeom prst="rect">
            <a:avLst/>
          </a:prstGeo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38346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1277099"/>
            <a:ext cx="14630400" cy="1226172"/>
          </a:xfrm>
          <a:prstGeom prst="rect">
            <a:avLst/>
          </a:prstGeom>
        </p:spPr>
        <p:txBody>
          <a:bodyPr lIns="162553" tIns="81276" rIns="162553" bIns="81276"/>
          <a:lstStyle>
            <a:lvl1pPr>
              <a:defRPr sz="5300" b="1" i="0" cap="none">
                <a:solidFill>
                  <a:schemeClr val="bg1"/>
                </a:solidFill>
                <a:latin typeface="Gill Sans SemiBold"/>
                <a:cs typeface="Lucida Grande"/>
              </a:defRPr>
            </a:lvl1pPr>
          </a:lstStyle>
          <a:p>
            <a:r>
              <a:rPr lang="en-US"/>
              <a:t>Click to edit Master title style</a:t>
            </a:r>
            <a:endParaRPr lang="en-US" dirty="0"/>
          </a:p>
        </p:txBody>
      </p:sp>
    </p:spTree>
    <p:extLst>
      <p:ext uri="{BB962C8B-B14F-4D97-AF65-F5344CB8AC3E}">
        <p14:creationId xmlns:p14="http://schemas.microsoft.com/office/powerpoint/2010/main" val="360294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8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888973"/>
            <a:ext cx="5348112" cy="1238388"/>
          </a:xfrm>
          <a:prstGeom prst="rect">
            <a:avLst/>
          </a:prstGeom>
        </p:spPr>
        <p:txBody>
          <a:bodyPr lIns="162553" tIns="81276" rIns="162553" bIns="81276" anchor="b"/>
          <a:lstStyle>
            <a:lvl1pPr algn="l">
              <a:defRPr sz="3200" b="0" i="0">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idx="1"/>
          </p:nvPr>
        </p:nvSpPr>
        <p:spPr>
          <a:xfrm>
            <a:off x="6355644" y="888975"/>
            <a:ext cx="9087556" cy="7493140"/>
          </a:xfrm>
          <a:prstGeom prst="rect">
            <a:avLst/>
          </a:prstGeom>
        </p:spPr>
        <p:txBody>
          <a:bodyPr/>
          <a:lstStyle>
            <a:lvl1pPr>
              <a:defRPr sz="5000" b="0" i="0">
                <a:solidFill>
                  <a:srgbClr val="FDC227"/>
                </a:solidFill>
                <a:latin typeface="Gill Sans SemiBold"/>
                <a:cs typeface="Lucida Grande"/>
              </a:defRPr>
            </a:lvl1pPr>
            <a:lvl2pPr>
              <a:defRPr sz="5000" b="0" i="1">
                <a:latin typeface="Gill Sans SemiBold"/>
                <a:cs typeface="Lucida Grande"/>
              </a:defRPr>
            </a:lvl2pPr>
            <a:lvl3pPr>
              <a:defRPr sz="4300" b="0" i="1">
                <a:latin typeface="Gill Sans SemiBold"/>
                <a:cs typeface="Lucida Grande"/>
              </a:defRPr>
            </a:lvl3pPr>
            <a:lvl4pPr>
              <a:defRPr sz="3600" b="0" i="1">
                <a:latin typeface="Gill Sans SemiBold"/>
                <a:cs typeface="Lucida Grande"/>
              </a:defRPr>
            </a:lvl4pPr>
            <a:lvl5pPr>
              <a:defRPr sz="3600" b="0" i="1">
                <a:latin typeface="Gill Sans SemiBold"/>
                <a:cs typeface="Lucida Grande"/>
              </a:defRPr>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03" y="2127365"/>
            <a:ext cx="5348112" cy="6254750"/>
          </a:xfrm>
          <a:prstGeom prst="rect">
            <a:avLst/>
          </a:prstGeom>
        </p:spPr>
        <p:txBody>
          <a:bodyPr/>
          <a:lstStyle>
            <a:lvl1pPr marL="0" indent="0">
              <a:buNone/>
              <a:defRPr sz="2500">
                <a:solidFill>
                  <a:schemeClr val="bg1"/>
                </a:solidFill>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132795141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0" y="6400800"/>
            <a:ext cx="9753600" cy="755652"/>
          </a:xfrm>
          <a:prstGeom prst="rect">
            <a:avLst/>
          </a:prstGeom>
        </p:spPr>
        <p:txBody>
          <a:bodyPr lIns="162553" tIns="81276" rIns="162553" bIns="81276" anchor="b"/>
          <a:lstStyle>
            <a:lvl1pPr algn="l">
              <a:defRPr sz="3600" b="0">
                <a:solidFill>
                  <a:schemeClr val="bg1"/>
                </a:solidFill>
                <a:latin typeface="Gill Sans SemiBold"/>
                <a:cs typeface="Lucida Grande"/>
              </a:defRPr>
            </a:lvl1pPr>
          </a:lstStyle>
          <a:p>
            <a:r>
              <a:rPr lang="en-US"/>
              <a:t>Click to edit Master title style</a:t>
            </a:r>
            <a:endParaRPr lang="en-US" dirty="0"/>
          </a:p>
        </p:txBody>
      </p:sp>
      <p:sp>
        <p:nvSpPr>
          <p:cNvPr id="3" name="Picture Placeholder 2"/>
          <p:cNvSpPr>
            <a:spLocks noGrp="1"/>
          </p:cNvSpPr>
          <p:nvPr>
            <p:ph type="pic" idx="1"/>
          </p:nvPr>
        </p:nvSpPr>
        <p:spPr>
          <a:xfrm>
            <a:off x="3186290" y="817033"/>
            <a:ext cx="9753600" cy="5486400"/>
          </a:xfrm>
          <a:prstGeom prst="rect">
            <a:avLst/>
          </a:prstGeom>
        </p:spPr>
        <p:txBody>
          <a:bodyPr/>
          <a:lstStyle>
            <a:lvl1pPr marL="0" indent="0">
              <a:buNone/>
              <a:defRPr sz="5700"/>
            </a:lvl1pPr>
            <a:lvl2pPr marL="812764" indent="0">
              <a:buNone/>
              <a:defRPr sz="5000"/>
            </a:lvl2pPr>
            <a:lvl3pPr marL="1625529" indent="0">
              <a:buNone/>
              <a:defRPr sz="4300"/>
            </a:lvl3pPr>
            <a:lvl4pPr marL="2438293" indent="0">
              <a:buNone/>
              <a:defRPr sz="3600"/>
            </a:lvl4pPr>
            <a:lvl5pPr marL="3251058" indent="0">
              <a:buNone/>
              <a:defRPr sz="3600"/>
            </a:lvl5pPr>
            <a:lvl6pPr marL="4063822" indent="0">
              <a:buNone/>
              <a:defRPr sz="3600"/>
            </a:lvl6pPr>
            <a:lvl7pPr marL="4876587" indent="0">
              <a:buNone/>
              <a:defRPr sz="3600"/>
            </a:lvl7pPr>
            <a:lvl8pPr marL="5689351" indent="0">
              <a:buNone/>
              <a:defRPr sz="3600"/>
            </a:lvl8pPr>
            <a:lvl9pPr marL="6502116" indent="0">
              <a:buNone/>
              <a:defRPr sz="3600"/>
            </a:lvl9pPr>
          </a:lstStyle>
          <a:p>
            <a:r>
              <a:rPr lang="en-US"/>
              <a:t>Drag picture to placeholder or click icon to add</a:t>
            </a:r>
          </a:p>
        </p:txBody>
      </p:sp>
      <p:sp>
        <p:nvSpPr>
          <p:cNvPr id="4" name="Text Placeholder 3"/>
          <p:cNvSpPr>
            <a:spLocks noGrp="1"/>
          </p:cNvSpPr>
          <p:nvPr>
            <p:ph type="body" sz="half" idx="2"/>
          </p:nvPr>
        </p:nvSpPr>
        <p:spPr>
          <a:xfrm>
            <a:off x="3186290" y="7156451"/>
            <a:ext cx="9753600" cy="1073150"/>
          </a:xfrm>
          <a:prstGeom prst="rect">
            <a:avLst/>
          </a:prstGeom>
        </p:spPr>
        <p:txBody>
          <a:bodyPr/>
          <a:lstStyle>
            <a:lvl1pPr marL="0" indent="0">
              <a:buNone/>
              <a:defRPr sz="2500" b="0" i="0">
                <a:solidFill>
                  <a:schemeClr val="bg1"/>
                </a:solidFill>
                <a:latin typeface="Gill Sans SemiBold"/>
                <a:cs typeface="Lucida Grande"/>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7775029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pic>
        <p:nvPicPr>
          <p:cNvPr id="29" name="Picture 28" descr="Top_Bar_Background.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
        <p:nvSpPr>
          <p:cNvPr id="28" name="TextBox 27"/>
          <p:cNvSpPr txBox="1"/>
          <p:nvPr userDrawn="1"/>
        </p:nvSpPr>
        <p:spPr>
          <a:xfrm>
            <a:off x="160716" y="114157"/>
            <a:ext cx="3115325" cy="446276"/>
          </a:xfrm>
          <a:prstGeom prst="rect">
            <a:avLst/>
          </a:prstGeom>
          <a:noFill/>
        </p:spPr>
        <p:txBody>
          <a:bodyPr wrap="none" rtlCol="0">
            <a:spAutoFit/>
          </a:bodyPr>
          <a:lstStyle/>
          <a:p>
            <a:r>
              <a:rPr lang="en-US" sz="2300" dirty="0">
                <a:solidFill>
                  <a:srgbClr val="FFFFFF"/>
                </a:solidFill>
                <a:latin typeface="Lucida Grande"/>
                <a:cs typeface="Lucida Grande"/>
              </a:rPr>
              <a:t>Introduction</a:t>
            </a:r>
            <a:r>
              <a:rPr lang="en-US" sz="2300" baseline="0" dirty="0">
                <a:solidFill>
                  <a:srgbClr val="FFFFFF"/>
                </a:solidFill>
                <a:latin typeface="Lucida Grande"/>
                <a:cs typeface="Lucida Grande"/>
              </a:rPr>
              <a:t> – Part 1</a:t>
            </a:r>
            <a:endParaRPr lang="en-US" sz="2300" dirty="0">
              <a:solidFill>
                <a:srgbClr val="FFFFFF"/>
              </a:solidFill>
              <a:latin typeface="Lucida Grande"/>
              <a:cs typeface="Lucida Grande"/>
            </a:endParaRPr>
          </a:p>
        </p:txBody>
      </p:sp>
      <p:sp>
        <p:nvSpPr>
          <p:cNvPr id="21" name="Text Placeholder 2"/>
          <p:cNvSpPr>
            <a:spLocks noGrp="1"/>
          </p:cNvSpPr>
          <p:nvPr>
            <p:ph type="body" idx="1"/>
          </p:nvPr>
        </p:nvSpPr>
        <p:spPr>
          <a:xfrm>
            <a:off x="812800" y="2133602"/>
            <a:ext cx="14630400" cy="6034617"/>
          </a:xfrm>
          <a:prstGeom prst="rect">
            <a:avLst/>
          </a:prstGeom>
        </p:spPr>
        <p:txBody>
          <a:bodyPr vert="horz" lIns="162553" tIns="81276" rIns="162553" bIns="8127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Box 26"/>
          <p:cNvSpPr txBox="1"/>
          <p:nvPr userDrawn="1"/>
        </p:nvSpPr>
        <p:spPr>
          <a:xfrm>
            <a:off x="13602247" y="33546"/>
            <a:ext cx="1595309" cy="615553"/>
          </a:xfrm>
          <a:prstGeom prst="rect">
            <a:avLst/>
          </a:prstGeom>
          <a:noFill/>
        </p:spPr>
        <p:txBody>
          <a:bodyPr wrap="none" rtlCol="0">
            <a:spAutoFit/>
          </a:bodyPr>
          <a:lstStyle/>
          <a:p>
            <a:pPr algn="ctr"/>
            <a:r>
              <a:rPr lang="en-US" sz="1700" b="0" dirty="0">
                <a:solidFill>
                  <a:schemeClr val="bg1"/>
                </a:solidFill>
                <a:latin typeface="Georgia"/>
                <a:cs typeface="Georgia"/>
              </a:rPr>
              <a:t>PYTHON</a:t>
            </a:r>
            <a:r>
              <a:rPr lang="en-US" sz="1700" baseline="0" dirty="0">
                <a:solidFill>
                  <a:schemeClr val="bg1"/>
                </a:solidFill>
                <a:latin typeface="Georgia"/>
                <a:cs typeface="Georgia"/>
              </a:rPr>
              <a:t> FOR</a:t>
            </a:r>
          </a:p>
          <a:p>
            <a:pPr algn="ctr"/>
            <a:r>
              <a:rPr lang="en-US" sz="1700" baseline="0" dirty="0">
                <a:solidFill>
                  <a:schemeClr val="bg1"/>
                </a:solidFill>
                <a:latin typeface="Georgia"/>
                <a:cs typeface="Georgia"/>
              </a:rPr>
              <a:t>EVERYBODY</a:t>
            </a:r>
            <a:endParaRPr lang="en-US" sz="1700" dirty="0">
              <a:solidFill>
                <a:schemeClr val="bg1"/>
              </a:solidFill>
              <a:latin typeface="Georgia"/>
              <a:cs typeface="Georgia"/>
            </a:endParaRPr>
          </a:p>
        </p:txBody>
      </p:sp>
    </p:spTree>
    <p:extLst>
      <p:ext uri="{BB962C8B-B14F-4D97-AF65-F5344CB8AC3E}">
        <p14:creationId xmlns:p14="http://schemas.microsoft.com/office/powerpoint/2010/main" val="170104987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06" r:id="rId10"/>
    <p:sldLayoutId id="2147483705" r:id="rId11"/>
  </p:sldLayoutIdLst>
  <p:hf sldNum="0" hdr="0" ftr="0" dt="0"/>
  <p:txStyles>
    <p:titleStyle>
      <a:lvl1pPr algn="ctr" defTabSz="812764" rtl="0" eaLnBrk="1" latinLnBrk="0" hangingPunct="1">
        <a:spcBef>
          <a:spcPct val="0"/>
        </a:spcBef>
        <a:buNone/>
        <a:defRPr sz="7800" kern="1200">
          <a:solidFill>
            <a:schemeClr val="tx1"/>
          </a:solidFill>
          <a:latin typeface="+mj-lt"/>
          <a:ea typeface="+mj-ea"/>
          <a:cs typeface="+mj-cs"/>
        </a:defRPr>
      </a:lvl1pPr>
    </p:titleStyle>
    <p:bodyStyle>
      <a:lvl1pPr marL="0" indent="0" algn="l" defTabSz="812764"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742" indent="-507978" algn="l" defTabSz="812764"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1911" indent="-406382" algn="l" defTabSz="812764"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676" indent="-406382" algn="l" defTabSz="812764"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440" indent="-406382" algn="l" defTabSz="812764"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204" indent="-406382" algn="l" defTabSz="812764" rtl="0" eaLnBrk="1" latinLnBrk="0" hangingPunct="1">
        <a:spcBef>
          <a:spcPct val="20000"/>
        </a:spcBef>
        <a:buFont typeface="Arial"/>
        <a:buChar char="•"/>
        <a:defRPr sz="3600" kern="1200">
          <a:solidFill>
            <a:schemeClr val="tx1"/>
          </a:solidFill>
          <a:latin typeface="+mn-lt"/>
          <a:ea typeface="+mn-ea"/>
          <a:cs typeface="+mn-cs"/>
        </a:defRPr>
      </a:lvl6pPr>
      <a:lvl7pPr marL="5282969" indent="-406382" algn="l" defTabSz="812764" rtl="0" eaLnBrk="1" latinLnBrk="0" hangingPunct="1">
        <a:spcBef>
          <a:spcPct val="20000"/>
        </a:spcBef>
        <a:buFont typeface="Arial"/>
        <a:buChar char="•"/>
        <a:defRPr sz="3600" kern="1200">
          <a:solidFill>
            <a:schemeClr val="tx1"/>
          </a:solidFill>
          <a:latin typeface="+mn-lt"/>
          <a:ea typeface="+mn-ea"/>
          <a:cs typeface="+mn-cs"/>
        </a:defRPr>
      </a:lvl7pPr>
      <a:lvl8pPr marL="6095733" indent="-406382" algn="l" defTabSz="812764" rtl="0" eaLnBrk="1" latinLnBrk="0" hangingPunct="1">
        <a:spcBef>
          <a:spcPct val="20000"/>
        </a:spcBef>
        <a:buFont typeface="Arial"/>
        <a:buChar char="•"/>
        <a:defRPr sz="3600" kern="1200">
          <a:solidFill>
            <a:schemeClr val="tx1"/>
          </a:solidFill>
          <a:latin typeface="+mn-lt"/>
          <a:ea typeface="+mn-ea"/>
          <a:cs typeface="+mn-cs"/>
        </a:defRPr>
      </a:lvl8pPr>
      <a:lvl9pPr marL="6908498" indent="-406382" algn="l" defTabSz="812764"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764" rtl="0" eaLnBrk="1" latinLnBrk="0" hangingPunct="1">
        <a:defRPr sz="3200" kern="1200">
          <a:solidFill>
            <a:schemeClr val="tx1"/>
          </a:solidFill>
          <a:latin typeface="+mn-lt"/>
          <a:ea typeface="+mn-ea"/>
          <a:cs typeface="+mn-cs"/>
        </a:defRPr>
      </a:lvl1pPr>
      <a:lvl2pPr marL="812764" algn="l" defTabSz="812764" rtl="0" eaLnBrk="1" latinLnBrk="0" hangingPunct="1">
        <a:defRPr sz="3200" kern="1200">
          <a:solidFill>
            <a:schemeClr val="tx1"/>
          </a:solidFill>
          <a:latin typeface="+mn-lt"/>
          <a:ea typeface="+mn-ea"/>
          <a:cs typeface="+mn-cs"/>
        </a:defRPr>
      </a:lvl2pPr>
      <a:lvl3pPr marL="1625529" algn="l" defTabSz="812764" rtl="0" eaLnBrk="1" latinLnBrk="0" hangingPunct="1">
        <a:defRPr sz="3200" kern="1200">
          <a:solidFill>
            <a:schemeClr val="tx1"/>
          </a:solidFill>
          <a:latin typeface="+mn-lt"/>
          <a:ea typeface="+mn-ea"/>
          <a:cs typeface="+mn-cs"/>
        </a:defRPr>
      </a:lvl3pPr>
      <a:lvl4pPr marL="2438293" algn="l" defTabSz="812764" rtl="0" eaLnBrk="1" latinLnBrk="0" hangingPunct="1">
        <a:defRPr sz="3200" kern="1200">
          <a:solidFill>
            <a:schemeClr val="tx1"/>
          </a:solidFill>
          <a:latin typeface="+mn-lt"/>
          <a:ea typeface="+mn-ea"/>
          <a:cs typeface="+mn-cs"/>
        </a:defRPr>
      </a:lvl4pPr>
      <a:lvl5pPr marL="3251058" algn="l" defTabSz="812764" rtl="0" eaLnBrk="1" latinLnBrk="0" hangingPunct="1">
        <a:defRPr sz="3200" kern="1200">
          <a:solidFill>
            <a:schemeClr val="tx1"/>
          </a:solidFill>
          <a:latin typeface="+mn-lt"/>
          <a:ea typeface="+mn-ea"/>
          <a:cs typeface="+mn-cs"/>
        </a:defRPr>
      </a:lvl5pPr>
      <a:lvl6pPr marL="4063822" algn="l" defTabSz="812764" rtl="0" eaLnBrk="1" latinLnBrk="0" hangingPunct="1">
        <a:defRPr sz="3200" kern="1200">
          <a:solidFill>
            <a:schemeClr val="tx1"/>
          </a:solidFill>
          <a:latin typeface="+mn-lt"/>
          <a:ea typeface="+mn-ea"/>
          <a:cs typeface="+mn-cs"/>
        </a:defRPr>
      </a:lvl6pPr>
      <a:lvl7pPr marL="4876587" algn="l" defTabSz="812764" rtl="0" eaLnBrk="1" latinLnBrk="0" hangingPunct="1">
        <a:defRPr sz="3200" kern="1200">
          <a:solidFill>
            <a:schemeClr val="tx1"/>
          </a:solidFill>
          <a:latin typeface="+mn-lt"/>
          <a:ea typeface="+mn-ea"/>
          <a:cs typeface="+mn-cs"/>
        </a:defRPr>
      </a:lvl7pPr>
      <a:lvl8pPr marL="5689351" algn="l" defTabSz="812764" rtl="0" eaLnBrk="1" latinLnBrk="0" hangingPunct="1">
        <a:defRPr sz="3200" kern="1200">
          <a:solidFill>
            <a:schemeClr val="tx1"/>
          </a:solidFill>
          <a:latin typeface="+mn-lt"/>
          <a:ea typeface="+mn-ea"/>
          <a:cs typeface="+mn-cs"/>
        </a:defRPr>
      </a:lvl8pPr>
      <a:lvl9pPr marL="6502116" algn="l" defTabSz="81276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www.youtube.com/watch?v=vlzwuFkn88U"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www.youtube.com/watch?v=vlzwuFkn88U"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flickr.com/photos/allan_harris/4908070612/"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flickr.com/photos/allan_harris/4908070612/"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11.jp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vlzwuFkn88U"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www.youtube.com/watch?v=vlzwuFkn88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a:solidFill>
                  <a:srgbClr val="FFFF00"/>
                </a:solidFill>
                <a:latin typeface="Arial" charset="0"/>
                <a:ea typeface="Arial" charset="0"/>
                <a:cs typeface="Arial" charset="0"/>
                <a:sym typeface="Cabin"/>
              </a:rPr>
              <a:t>Why Program?</a:t>
            </a:r>
          </a:p>
        </p:txBody>
      </p:sp>
      <p:sp>
        <p:nvSpPr>
          <p:cNvPr id="212" name="Shape 212"/>
          <p:cNvSpPr txBox="1">
            <a:spLocks noGrp="1"/>
          </p:cNvSpPr>
          <p:nvPr>
            <p:ph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a:solidFill>
                  <a:schemeClr val="lt1"/>
                </a:solidFill>
                <a:latin typeface="Arial" charset="0"/>
                <a:ea typeface="Arial" charset="0"/>
                <a:cs typeface="Arial" charset="0"/>
                <a:sym typeface="Cabin"/>
              </a:rPr>
              <a:t>Chapter 1</a:t>
            </a:r>
          </a:p>
        </p:txBody>
      </p:sp>
      <p:sp>
        <p:nvSpPr>
          <p:cNvPr id="213" name="Shape 213"/>
          <p:cNvSpPr txBox="1"/>
          <p:nvPr/>
        </p:nvSpPr>
        <p:spPr>
          <a:xfrm>
            <a:off x="3857448" y="7037359"/>
            <a:ext cx="85283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for Everybody</a:t>
            </a:r>
          </a:p>
          <a:p>
            <a:pPr marL="0" marR="0" lvl="0" indent="0" algn="ctr" rtl="0">
              <a:lnSpc>
                <a:spcPct val="100000"/>
              </a:lnSpc>
              <a:spcBef>
                <a:spcPts val="0"/>
              </a:spcBef>
              <a:spcAft>
                <a:spcPts val="0"/>
              </a:spcAft>
              <a:buClr>
                <a:srgbClr val="FFFF00"/>
              </a:buClr>
              <a:buSzPct val="25000"/>
              <a:buFont typeface="Cabin"/>
              <a:buNone/>
            </a:pPr>
            <a:r>
              <a:rPr lang="en-US" sz="3200" u="sng" strike="noStrike" cap="none">
                <a:solidFill>
                  <a:srgbClr val="FFFF00"/>
                </a:solidFill>
                <a:latin typeface="Arial" charset="0"/>
                <a:ea typeface="Arial" charset="0"/>
                <a:cs typeface="Arial" charset="0"/>
                <a:sym typeface="Cabin"/>
                <a:hlinkClick r:id="rId3"/>
              </a:rPr>
              <a:t>www.py4e.com</a:t>
            </a:r>
            <a:endParaRPr lang="en-US" sz="3200" u="sng" strike="noStrike" cap="none" dirty="0">
              <a:solidFill>
                <a:srgbClr val="FFFF00"/>
              </a:solidFill>
              <a:latin typeface="Arial" charset="0"/>
              <a:ea typeface="Arial" charset="0"/>
              <a:cs typeface="Arial" charset="0"/>
              <a:sym typeface="Cabin"/>
              <a:hlinkClick r:id="rId3"/>
            </a:endParaRPr>
          </a:p>
        </p:txBody>
      </p:sp>
      <p:pic>
        <p:nvPicPr>
          <p:cNvPr id="214" name="Shape 214"/>
          <p:cNvPicPr preferRelativeResize="0"/>
          <p:nvPr/>
        </p:nvPicPr>
        <p:blipFill rotWithShape="1">
          <a:blip r:embed="rId4">
            <a:alphaModFix/>
          </a:blip>
          <a:srcRect/>
          <a:stretch/>
        </p:blipFill>
        <p:spPr>
          <a:xfrm>
            <a:off x="13790312" y="7363609"/>
            <a:ext cx="1968599" cy="668400"/>
          </a:xfrm>
          <a:prstGeom prst="rect">
            <a:avLst/>
          </a:prstGeom>
          <a:noFill/>
          <a:ln>
            <a:noFill/>
          </a:ln>
        </p:spPr>
      </p:pic>
      <p:pic>
        <p:nvPicPr>
          <p:cNvPr id="215" name="Shape 215"/>
          <p:cNvPicPr preferRelativeResize="0"/>
          <p:nvPr/>
        </p:nvPicPr>
        <p:blipFill rotWithShape="1">
          <a:blip r:embed="rId5">
            <a:alphaModFix/>
          </a:blip>
          <a:srcRect/>
          <a:stretch/>
        </p:blipFill>
        <p:spPr>
          <a:xfrm>
            <a:off x="635250" y="7033009"/>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pic>
        <p:nvPicPr>
          <p:cNvPr id="310" name="Shape 310"/>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125537" y="19421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a:t>
            </a:r>
            <a:r>
              <a:rPr lang="en-US" sz="2400" u="none" strike="noStrike" cap="none" dirty="0">
                <a:solidFill>
                  <a:srgbClr val="FFFF00"/>
                </a:solidFill>
                <a:latin typeface="Arial" charset="0"/>
                <a:ea typeface="Arial" charset="0"/>
                <a:cs typeface="Arial" charset="0"/>
                <a:sym typeface="Cabin"/>
              </a:rPr>
              <a:t>ham</a:t>
            </a:r>
            <a:r>
              <a:rPr lang="en-US" sz="2400" u="none" strike="noStrike" cap="none" dirty="0">
                <a:solidFill>
                  <a:schemeClr val="lt1"/>
                </a:solidFill>
                <a:latin typeface="Arial" charset="0"/>
                <a:ea typeface="Arial" charset="0"/>
                <a:cs typeface="Arial" charset="0"/>
                <a:sym typeface="Cabin"/>
              </a:rPr>
              <a:t>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a:t>
            </a:r>
            <a:r>
              <a:rPr lang="en-US" sz="2400" u="none" strike="noStrike" cap="none" dirty="0">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a:t>
            </a:r>
            <a:r>
              <a:rPr lang="en-US" sz="2400" u="none" strike="noStrike" cap="none" dirty="0">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https://www.youtube.com/watch?v=gwWRjvwlLKg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pic>
        <p:nvPicPr>
          <p:cNvPr id="318" name="Shape 318"/>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125537" y="19421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a:t>
            </a:r>
            <a:r>
              <a:rPr lang="en-US" sz="2400" u="none" strike="noStrike" cap="none" dirty="0">
                <a:solidFill>
                  <a:srgbClr val="00FA00"/>
                </a:solidFill>
                <a:latin typeface="Arial" charset="0"/>
                <a:ea typeface="Arial" charset="0"/>
                <a:cs typeface="Arial" charset="0"/>
                <a:sym typeface="Cabin"/>
              </a:rPr>
              <a:t>hand </a:t>
            </a:r>
            <a:r>
              <a:rPr lang="en-US" sz="2400" u="none" strike="noStrike" cap="none" dirty="0">
                <a:solidFill>
                  <a:schemeClr val="lt1"/>
                </a:solidFill>
                <a:latin typeface="Arial" charset="0"/>
                <a:ea typeface="Arial" charset="0"/>
                <a:cs typeface="Arial" charset="0"/>
                <a:sym typeface="Cabin"/>
              </a:rPr>
              <a:t>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a:t>
            </a:r>
            <a:r>
              <a:rPr lang="en-US" sz="2400" u="none" strike="noStrike" cap="none" dirty="0">
                <a:solidFill>
                  <a:srgbClr val="00FA00"/>
                </a:solidFill>
                <a:latin typeface="Arial" charset="0"/>
                <a:ea typeface="Arial" charset="0"/>
                <a:cs typeface="Arial" charset="0"/>
                <a:sym typeface="Cabin"/>
              </a:rPr>
              <a:t>hip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a:t>
            </a:r>
            <a:r>
              <a:rPr lang="en-US" sz="2400" u="none" strike="noStrike" cap="none" dirty="0">
                <a:solidFill>
                  <a:srgbClr val="00FA00"/>
                </a:solidFill>
                <a:latin typeface="Arial" charset="0"/>
                <a:ea typeface="Arial" charset="0"/>
                <a:cs typeface="Arial" charset="0"/>
                <a:sym typeface="Cabin"/>
              </a:rPr>
              <a:t>hip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https://www.youtube.com/watch?v=gwWRjvwlLKg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p:nvPr/>
        </p:nvSpPr>
        <p:spPr>
          <a:xfrm>
            <a:off x="1952625" y="3602100"/>
            <a:ext cx="124206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the clown ran after the car and the car ran into the tent and the tent fell down on the clown and the car </a:t>
            </a:r>
          </a:p>
        </p:txBody>
      </p:sp>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Python...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4" name="TextBox 3"/>
          <p:cNvSpPr txBox="1"/>
          <p:nvPr/>
        </p:nvSpPr>
        <p:spPr>
          <a:xfrm>
            <a:off x="659936" y="7665396"/>
            <a:ext cx="10437473" cy="338554"/>
          </a:xfrm>
          <a:prstGeom prst="rect">
            <a:avLst/>
          </a:prstGeom>
          <a:noFill/>
        </p:spPr>
        <p:txBody>
          <a:bodyPr wrap="none" rtlCol="0">
            <a:spAutoFit/>
          </a:bodyPr>
          <a:lstStyle/>
          <a:p>
            <a:r>
              <a:rPr lang="en-US" sz="1600" dirty="0">
                <a:solidFill>
                  <a:schemeClr val="bg1"/>
                </a:solidFill>
              </a:rPr>
              <a:t>Image: </a:t>
            </a:r>
            <a:r>
              <a:rPr lang="en-US" sz="1600" dirty="0">
                <a:solidFill>
                  <a:schemeClr val="bg1"/>
                </a:solidFill>
                <a:hlinkClick r:id="rId4"/>
              </a:rPr>
              <a:t>https://www.flickr.com/photos/allan_harris/4908070612/</a:t>
            </a:r>
            <a:r>
              <a:rPr lang="en-US" sz="1600" dirty="0">
                <a:solidFill>
                  <a:schemeClr val="bg1"/>
                </a:solidFill>
              </a:rPr>
              <a:t> Attribution-</a:t>
            </a:r>
            <a:r>
              <a:rPr lang="en-US" sz="1600" dirty="0" err="1">
                <a:solidFill>
                  <a:schemeClr val="bg1"/>
                </a:solidFill>
              </a:rPr>
              <a:t>NoDerivs</a:t>
            </a:r>
            <a:r>
              <a:rPr lang="en-US" sz="1600" dirty="0">
                <a:solidFill>
                  <a:schemeClr val="bg1"/>
                </a:solidFill>
              </a:rPr>
              <a:t> 2.0 Generic (CC BY-ND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24"/>
                                        </p:tgtEl>
                                        <p:attrNameLst>
                                          <p:attrName>style.visibility</p:attrName>
                                        </p:attrNameLst>
                                      </p:cBhvr>
                                      <p:to>
                                        <p:strVal val="visible"/>
                                      </p:to>
                                    </p:set>
                                    <p:anim calcmode="lin" valueType="num">
                                      <p:cBhvr additive="base">
                                        <p:cTn id="7" dur="1600"/>
                                        <p:tgtEl>
                                          <p:spTgt spid="324"/>
                                        </p:tgtEl>
                                        <p:attrNameLst>
                                          <p:attrName>ppt_w</p:attrName>
                                        </p:attrNameLst>
                                      </p:cBhvr>
                                      <p:tavLst>
                                        <p:tav tm="0">
                                          <p:val>
                                            <p:strVal val="0"/>
                                          </p:val>
                                        </p:tav>
                                        <p:tav tm="100000">
                                          <p:val>
                                            <p:strVal val="#ppt_w"/>
                                          </p:val>
                                        </p:tav>
                                      </p:tavLst>
                                    </p:anim>
                                    <p:anim calcmode="lin" valueType="num">
                                      <p:cBhvr additive="base">
                                        <p:cTn id="8" dur="1600"/>
                                        <p:tgtEl>
                                          <p:spTgt spid="324"/>
                                        </p:tgtEl>
                                        <p:attrNameLst>
                                          <p:attrName>ppt_h</p:attrName>
                                        </p:attrNameLst>
                                      </p:cBhvr>
                                      <p:tavLst>
                                        <p:tav tm="0">
                                          <p:val>
                                            <p:strVal val="0"/>
                                          </p:val>
                                        </p:tav>
                                        <p:tav tm="100000">
                                          <p:val>
                                            <p:strVal val="#ppt_h"/>
                                          </p:val>
                                        </p:tav>
                                      </p:tavLst>
                                    </p:anim>
                                  </p:childTnLst>
                                </p:cTn>
                              </p:par>
                            </p:childTnLst>
                          </p:cTn>
                        </p:par>
                        <p:par>
                          <p:cTn id="9" fill="hold">
                            <p:stCondLst>
                              <p:cond delay="1600"/>
                            </p:stCondLst>
                            <p:childTnLst>
                              <p:par>
                                <p:cTn id="10" presetID="8" presetClass="emph" presetSubtype="0" fill="hold" nodeType="afterEffect">
                                  <p:stCondLst>
                                    <p:cond delay="0"/>
                                  </p:stCondLst>
                                  <p:childTnLst>
                                    <p:animRot by="-21600000">
                                      <p:cBhvr>
                                        <p:cTn id="11" dur="5000" fill="hold"/>
                                        <p:tgtEl>
                                          <p:spTgt spid="324"/>
                                        </p:tgtEl>
                                        <p:attrNameLst>
                                          <p:attrName>r</p:attrName>
                                        </p:attrNameLst>
                                      </p:cBhvr>
                                    </p:animRot>
                                  </p:childTnLst>
                                </p:cTn>
                              </p:par>
                            </p:childTnLst>
                          </p:cTn>
                        </p:par>
                        <p:par>
                          <p:cTn id="12" fill="hold">
                            <p:stCondLst>
                              <p:cond delay="6600"/>
                            </p:stCondLst>
                            <p:childTnLst>
                              <p:par>
                                <p:cTn id="13" presetID="2" presetClass="exit" presetSubtype="8" fill="hold" nodeType="afterEffect">
                                  <p:stCondLst>
                                    <p:cond delay="0"/>
                                  </p:stCondLst>
                                  <p:childTnLst>
                                    <p:anim calcmode="lin" valueType="num">
                                      <p:cBhvr additive="base">
                                        <p:cTn id="14" dur="2600"/>
                                        <p:tgtEl>
                                          <p:spTgt spid="324"/>
                                        </p:tgtEl>
                                        <p:attrNameLst>
                                          <p:attrName>ppt_x</p:attrName>
                                        </p:attrNameLst>
                                      </p:cBhvr>
                                      <p:tavLst>
                                        <p:tav tm="0">
                                          <p:val>
                                            <p:strVal val="#ppt_x"/>
                                          </p:val>
                                        </p:tav>
                                        <p:tav tm="100000">
                                          <p:val>
                                            <p:strVal val="#ppt_x-1"/>
                                          </p:val>
                                        </p:tav>
                                      </p:tavLst>
                                    </p:anim>
                                    <p:set>
                                      <p:cBhvr>
                                        <p:cTn id="15" dur="1" fill="hold">
                                          <p:stCondLst>
                                            <p:cond delay="2600"/>
                                          </p:stCondLst>
                                        </p:cTn>
                                        <p:tgtEl>
                                          <p:spTgt spid="324"/>
                                        </p:tgtEl>
                                        <p:attrNameLst>
                                          <p:attrName>style.visibility</p:attrName>
                                        </p:attrNameLst>
                                      </p:cBhvr>
                                      <p:to>
                                        <p:strVal val="hidden"/>
                                      </p:to>
                                    </p:set>
                                  </p:childTnLst>
                                </p:cTn>
                              </p:par>
                            </p:childTnLst>
                          </p:cTn>
                        </p:par>
                        <p:par>
                          <p:cTn id="16" fill="hold">
                            <p:stCondLst>
                              <p:cond delay="9200"/>
                            </p:stCondLst>
                            <p:childTnLst>
                              <p:par>
                                <p:cTn id="17" presetID="2" presetClass="entr" presetSubtype="8" fill="hold" nodeType="afterEffect">
                                  <p:stCondLst>
                                    <p:cond delay="0"/>
                                  </p:stCondLst>
                                  <p:childTnLst>
                                    <p:set>
                                      <p:cBhvr>
                                        <p:cTn id="18" dur="1" fill="hold">
                                          <p:stCondLst>
                                            <p:cond delay="0"/>
                                          </p:stCondLst>
                                        </p:cTn>
                                        <p:tgtEl>
                                          <p:spTgt spid="324"/>
                                        </p:tgtEl>
                                        <p:attrNameLst>
                                          <p:attrName>style.visibility</p:attrName>
                                        </p:attrNameLst>
                                      </p:cBhvr>
                                      <p:to>
                                        <p:strVal val="visible"/>
                                      </p:to>
                                    </p:set>
                                    <p:anim calcmode="lin" valueType="num">
                                      <p:cBhvr additive="base">
                                        <p:cTn id="19" dur="3300"/>
                                        <p:tgtEl>
                                          <p:spTgt spid="3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2" name="Shape 33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Python...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7" name="TextBox 6"/>
          <p:cNvSpPr txBox="1"/>
          <p:nvPr/>
        </p:nvSpPr>
        <p:spPr>
          <a:xfrm>
            <a:off x="659936" y="7665396"/>
            <a:ext cx="10437473" cy="338554"/>
          </a:xfrm>
          <a:prstGeom prst="rect">
            <a:avLst/>
          </a:prstGeom>
          <a:noFill/>
        </p:spPr>
        <p:txBody>
          <a:bodyPr wrap="none" rtlCol="0">
            <a:spAutoFit/>
          </a:bodyPr>
          <a:lstStyle/>
          <a:p>
            <a:r>
              <a:rPr lang="en-US" sz="1600" dirty="0">
                <a:solidFill>
                  <a:schemeClr val="bg1"/>
                </a:solidFill>
              </a:rPr>
              <a:t>Image: </a:t>
            </a:r>
            <a:r>
              <a:rPr lang="en-US" sz="1600" dirty="0">
                <a:solidFill>
                  <a:schemeClr val="bg1"/>
                </a:solidFill>
                <a:hlinkClick r:id="rId4"/>
              </a:rPr>
              <a:t>https://www.flickr.com/photos/allan_harris/4908070612/</a:t>
            </a:r>
            <a:r>
              <a:rPr lang="en-US" sz="1600" dirty="0">
                <a:solidFill>
                  <a:schemeClr val="bg1"/>
                </a:solidFill>
              </a:rPr>
              <a:t> Attribution-</a:t>
            </a:r>
            <a:r>
              <a:rPr lang="en-US" sz="1600" dirty="0" err="1">
                <a:solidFill>
                  <a:schemeClr val="bg1"/>
                </a:solidFill>
              </a:rPr>
              <a:t>NoDerivs</a:t>
            </a:r>
            <a:r>
              <a:rPr lang="en-US" sz="1600" dirty="0">
                <a:solidFill>
                  <a:schemeClr val="bg1"/>
                </a:solidFill>
              </a:rPr>
              <a:t> 2.0 Generic (CC BY-ND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fade">
                                      <p:cBhvr>
                                        <p:cTn id="7" dur="1000"/>
                                        <p:tgtEl>
                                          <p:spTgt spid="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p:nvPr/>
        </p:nvSpPr>
        <p:spPr>
          <a:xfrm>
            <a:off x="574950" y="719847"/>
            <a:ext cx="9772499" cy="7529208"/>
          </a:xfrm>
          <a:prstGeom prst="rect">
            <a:avLst/>
          </a:prstGeom>
          <a:noFill/>
          <a:ln>
            <a:noFill/>
          </a:ln>
        </p:spPr>
        <p:txBody>
          <a:bodyPr lIns="0" tIns="0" rIns="0" bIns="0" anchor="ctr" anchorCtr="0">
            <a:noAutofit/>
          </a:bodyPr>
          <a:lstStyle/>
          <a:p>
            <a:pPr lvl="0">
              <a:buClr>
                <a:srgbClr val="00FF00"/>
              </a:buClr>
              <a:buSzPct val="25000"/>
            </a:pPr>
            <a:r>
              <a:rPr lang="en-US" sz="2800" b="1" dirty="0">
                <a:solidFill>
                  <a:srgbClr val="00FF00"/>
                </a:solidFill>
                <a:latin typeface="Courier New"/>
                <a:ea typeface="Courier New"/>
                <a:cs typeface="Courier New"/>
                <a:sym typeface="Courier New"/>
              </a:rPr>
              <a:t>name = input('Enter file:')</a:t>
            </a:r>
          </a:p>
          <a:p>
            <a:pPr lvl="0">
              <a:buClr>
                <a:srgbClr val="00FF00"/>
              </a:buClr>
              <a:buSzPct val="25000"/>
            </a:pPr>
            <a:r>
              <a:rPr lang="en-US" sz="2800" b="1" dirty="0">
                <a:solidFill>
                  <a:srgbClr val="00FF00"/>
                </a:solidFill>
                <a:latin typeface="Courier New"/>
                <a:ea typeface="Courier New"/>
                <a:cs typeface="Courier New"/>
                <a:sym typeface="Courier New"/>
              </a:rPr>
              <a:t>handle = open(name)</a:t>
            </a:r>
          </a:p>
          <a:p>
            <a:pPr lvl="0" algn="ct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a:solidFill>
                  <a:srgbClr val="FF00FF"/>
                </a:solidFill>
                <a:latin typeface="Courier New"/>
                <a:ea typeface="Courier New"/>
                <a:cs typeface="Courier New"/>
                <a:sym typeface="Courier New"/>
              </a:rPr>
              <a:t>counts = </a:t>
            </a:r>
            <a:r>
              <a:rPr lang="en-US" sz="2800" b="1" dirty="0" err="1">
                <a:solidFill>
                  <a:srgbClr val="FF00FF"/>
                </a:solidFill>
                <a:latin typeface="Courier New"/>
                <a:ea typeface="Courier New"/>
                <a:cs typeface="Courier New"/>
                <a:sym typeface="Courier New"/>
              </a:rPr>
              <a:t>dict</a:t>
            </a:r>
            <a:r>
              <a:rPr lang="en-US" sz="2800" b="1" dirty="0">
                <a:solidFill>
                  <a:srgbClr val="FF00FF"/>
                </a:solidFill>
                <a:latin typeface="Courier New"/>
                <a:ea typeface="Courier New"/>
                <a:cs typeface="Courier New"/>
                <a:sym typeface="Courier New"/>
              </a:rPr>
              <a:t>()</a:t>
            </a:r>
          </a:p>
          <a:p>
            <a:pPr lvl="0">
              <a:buClr>
                <a:srgbClr val="00FF00"/>
              </a:buClr>
              <a:buSzPct val="25000"/>
            </a:pPr>
            <a:r>
              <a:rPr lang="en-US" sz="2800" b="1" dirty="0">
                <a:solidFill>
                  <a:srgbClr val="FF00FF"/>
                </a:solidFill>
                <a:latin typeface="Courier New"/>
                <a:ea typeface="Courier New"/>
                <a:cs typeface="Courier New"/>
                <a:sym typeface="Courier New"/>
              </a:rPr>
              <a:t>for line in handle:</a:t>
            </a:r>
          </a:p>
          <a:p>
            <a:pPr lvl="0">
              <a:buClr>
                <a:srgbClr val="00FF00"/>
              </a:buClr>
              <a:buSzPct val="25000"/>
            </a:pPr>
            <a:r>
              <a:rPr lang="en-US" sz="2800" b="1" dirty="0">
                <a:solidFill>
                  <a:srgbClr val="FF00FF"/>
                </a:solidFill>
                <a:latin typeface="Courier New"/>
                <a:ea typeface="Courier New"/>
                <a:cs typeface="Courier New"/>
                <a:sym typeface="Courier New"/>
              </a:rPr>
              <a:t>    words = </a:t>
            </a:r>
            <a:r>
              <a:rPr lang="en-US" sz="2800" b="1" dirty="0" err="1">
                <a:solidFill>
                  <a:srgbClr val="FF00FF"/>
                </a:solidFill>
                <a:latin typeface="Courier New"/>
                <a:ea typeface="Courier New"/>
                <a:cs typeface="Courier New"/>
                <a:sym typeface="Courier New"/>
              </a:rPr>
              <a:t>line.split</a:t>
            </a:r>
            <a:r>
              <a:rPr lang="en-US" sz="2800" b="1" dirty="0">
                <a:solidFill>
                  <a:srgbClr val="FF00FF"/>
                </a:solidFill>
                <a:latin typeface="Courier New"/>
                <a:ea typeface="Courier New"/>
                <a:cs typeface="Courier New"/>
                <a:sym typeface="Courier New"/>
              </a:rPr>
              <a:t>()</a:t>
            </a:r>
          </a:p>
          <a:p>
            <a:pPr lvl="0">
              <a:buClr>
                <a:srgbClr val="00FF00"/>
              </a:buClr>
              <a:buSzPct val="25000"/>
            </a:pPr>
            <a:r>
              <a:rPr lang="en-US" sz="2800" b="1" dirty="0">
                <a:solidFill>
                  <a:srgbClr val="FF00FF"/>
                </a:solidFill>
                <a:latin typeface="Courier New"/>
                <a:ea typeface="Courier New"/>
                <a:cs typeface="Courier New"/>
                <a:sym typeface="Courier New"/>
              </a:rPr>
              <a:t>    for word in words:</a:t>
            </a:r>
          </a:p>
          <a:p>
            <a:pPr lvl="0">
              <a:buClr>
                <a:srgbClr val="00FF00"/>
              </a:buClr>
              <a:buSzPct val="25000"/>
            </a:pPr>
            <a:r>
              <a:rPr lang="en-US" sz="2800" b="1" dirty="0">
                <a:solidFill>
                  <a:srgbClr val="FF00FF"/>
                </a:solidFill>
                <a:latin typeface="Courier New"/>
                <a:ea typeface="Courier New"/>
                <a:cs typeface="Courier New"/>
                <a:sym typeface="Courier New"/>
              </a:rPr>
              <a:t>        counts[word] = </a:t>
            </a:r>
            <a:r>
              <a:rPr lang="en-US" sz="2800" b="1" dirty="0" err="1">
                <a:solidFill>
                  <a:srgbClr val="FF00FF"/>
                </a:solidFill>
                <a:latin typeface="Courier New"/>
                <a:ea typeface="Courier New"/>
                <a:cs typeface="Courier New"/>
                <a:sym typeface="Courier New"/>
              </a:rPr>
              <a:t>counts.get</a:t>
            </a:r>
            <a:r>
              <a:rPr lang="en-US" sz="2800" b="1" dirty="0">
                <a:solidFill>
                  <a:srgbClr val="FF00FF"/>
                </a:solidFill>
                <a:latin typeface="Courier New"/>
                <a:ea typeface="Courier New"/>
                <a:cs typeface="Courier New"/>
                <a:sym typeface="Courier New"/>
              </a:rPr>
              <a:t>(word,0) + 1</a:t>
            </a:r>
          </a:p>
          <a:p>
            <a:pPr lvl="0">
              <a:buClr>
                <a:srgbClr val="00FF00"/>
              </a:buClr>
            </a:pP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err="1">
                <a:solidFill>
                  <a:srgbClr val="00FFFF"/>
                </a:solidFill>
                <a:latin typeface="Courier New"/>
                <a:ea typeface="Courier New"/>
                <a:cs typeface="Courier New"/>
                <a:sym typeface="Courier New"/>
              </a:rPr>
              <a:t>bigcount</a:t>
            </a:r>
            <a:r>
              <a:rPr lang="en-US" sz="2800" b="1" dirty="0">
                <a:solidFill>
                  <a:srgbClr val="00FFFF"/>
                </a:solidFill>
                <a:latin typeface="Courier New"/>
                <a:ea typeface="Courier New"/>
                <a:cs typeface="Courier New"/>
                <a:sym typeface="Courier New"/>
              </a:rPr>
              <a:t> = None</a:t>
            </a:r>
          </a:p>
          <a:p>
            <a:pPr lvl="0">
              <a:buClr>
                <a:srgbClr val="00FF00"/>
              </a:buClr>
              <a:buSzPct val="25000"/>
            </a:pPr>
            <a:r>
              <a:rPr lang="en-US" sz="2800" b="1" dirty="0" err="1">
                <a:solidFill>
                  <a:srgbClr val="00FFFF"/>
                </a:solidFill>
                <a:latin typeface="Courier New"/>
                <a:ea typeface="Courier New"/>
                <a:cs typeface="Courier New"/>
                <a:sym typeface="Courier New"/>
              </a:rPr>
              <a:t>bigword</a:t>
            </a:r>
            <a:r>
              <a:rPr lang="en-US" sz="2800" b="1" dirty="0">
                <a:solidFill>
                  <a:srgbClr val="00FFFF"/>
                </a:solidFill>
                <a:latin typeface="Courier New"/>
                <a:ea typeface="Courier New"/>
                <a:cs typeface="Courier New"/>
                <a:sym typeface="Courier New"/>
              </a:rPr>
              <a:t> = None</a:t>
            </a:r>
          </a:p>
          <a:p>
            <a:pPr lvl="0">
              <a:buClr>
                <a:srgbClr val="00FF00"/>
              </a:buClr>
              <a:buSzPct val="25000"/>
            </a:pPr>
            <a:r>
              <a:rPr lang="en-US" sz="2800" b="1" dirty="0">
                <a:solidFill>
                  <a:srgbClr val="00FFFF"/>
                </a:solidFill>
                <a:latin typeface="Courier New"/>
                <a:ea typeface="Courier New"/>
                <a:cs typeface="Courier New"/>
                <a:sym typeface="Courier New"/>
              </a:rPr>
              <a:t>for </a:t>
            </a:r>
            <a:r>
              <a:rPr lang="en-US" sz="2800" b="1" dirty="0" err="1">
                <a:solidFill>
                  <a:srgbClr val="00FFFF"/>
                </a:solidFill>
                <a:latin typeface="Courier New"/>
                <a:ea typeface="Courier New"/>
                <a:cs typeface="Courier New"/>
                <a:sym typeface="Courier New"/>
              </a:rPr>
              <a:t>word,count</a:t>
            </a:r>
            <a:r>
              <a:rPr lang="en-US" sz="2800" b="1" dirty="0">
                <a:solidFill>
                  <a:srgbClr val="00FFFF"/>
                </a:solidFill>
                <a:latin typeface="Courier New"/>
                <a:ea typeface="Courier New"/>
                <a:cs typeface="Courier New"/>
                <a:sym typeface="Courier New"/>
              </a:rPr>
              <a:t> in </a:t>
            </a:r>
            <a:r>
              <a:rPr lang="en-US" sz="2800" b="1" dirty="0" err="1">
                <a:solidFill>
                  <a:srgbClr val="00FFFF"/>
                </a:solidFill>
                <a:latin typeface="Courier New"/>
                <a:ea typeface="Courier New"/>
                <a:cs typeface="Courier New"/>
                <a:sym typeface="Courier New"/>
              </a:rPr>
              <a:t>counts.items</a:t>
            </a:r>
            <a:r>
              <a:rPr lang="en-US" sz="2800" b="1" dirty="0">
                <a:solidFill>
                  <a:srgbClr val="00FFFF"/>
                </a:solidFill>
                <a:latin typeface="Courier New"/>
                <a:ea typeface="Courier New"/>
                <a:cs typeface="Courier New"/>
                <a:sym typeface="Courier New"/>
              </a:rPr>
              <a:t>():</a:t>
            </a:r>
          </a:p>
          <a:p>
            <a:pPr lvl="0">
              <a:buClr>
                <a:srgbClr val="00FF00"/>
              </a:buClr>
              <a:buSzPct val="25000"/>
            </a:pPr>
            <a:r>
              <a:rPr lang="en-US" sz="2800" b="1" dirty="0">
                <a:solidFill>
                  <a:srgbClr val="00FFFF"/>
                </a:solidFill>
                <a:latin typeface="Courier New"/>
                <a:ea typeface="Courier New"/>
                <a:cs typeface="Courier New"/>
                <a:sym typeface="Courier New"/>
              </a:rPr>
              <a:t>    if </a:t>
            </a:r>
            <a:r>
              <a:rPr lang="en-US" sz="2800" b="1" dirty="0" err="1">
                <a:solidFill>
                  <a:srgbClr val="00FFFF"/>
                </a:solidFill>
                <a:latin typeface="Courier New"/>
                <a:ea typeface="Courier New"/>
                <a:cs typeface="Courier New"/>
                <a:sym typeface="Courier New"/>
              </a:rPr>
              <a:t>bigcount</a:t>
            </a:r>
            <a:r>
              <a:rPr lang="en-US" sz="2800" b="1" dirty="0">
                <a:solidFill>
                  <a:srgbClr val="00FFFF"/>
                </a:solidFill>
                <a:latin typeface="Courier New"/>
                <a:ea typeface="Courier New"/>
                <a:cs typeface="Courier New"/>
                <a:sym typeface="Courier New"/>
              </a:rPr>
              <a:t> is None or count &gt; </a:t>
            </a:r>
            <a:r>
              <a:rPr lang="en-US" sz="2800" b="1" dirty="0" err="1">
                <a:solidFill>
                  <a:srgbClr val="00FFFF"/>
                </a:solidFill>
                <a:latin typeface="Courier New"/>
                <a:ea typeface="Courier New"/>
                <a:cs typeface="Courier New"/>
                <a:sym typeface="Courier New"/>
              </a:rPr>
              <a:t>bigcount</a:t>
            </a:r>
            <a:r>
              <a:rPr lang="en-US" sz="2800" b="1" dirty="0">
                <a:solidFill>
                  <a:srgbClr val="00FFFF"/>
                </a:solidFill>
                <a:latin typeface="Courier New"/>
                <a:ea typeface="Courier New"/>
                <a:cs typeface="Courier New"/>
                <a:sym typeface="Courier New"/>
              </a:rPr>
              <a:t>:</a:t>
            </a:r>
          </a:p>
          <a:p>
            <a:pPr lvl="0">
              <a:buClr>
                <a:srgbClr val="00FF00"/>
              </a:buClr>
              <a:buSzPct val="25000"/>
            </a:pPr>
            <a:r>
              <a:rPr lang="en-US" sz="2800" b="1" dirty="0">
                <a:solidFill>
                  <a:srgbClr val="00FFFF"/>
                </a:solidFill>
                <a:latin typeface="Courier New"/>
                <a:ea typeface="Courier New"/>
                <a:cs typeface="Courier New"/>
                <a:sym typeface="Courier New"/>
              </a:rPr>
              <a:t>        </a:t>
            </a:r>
            <a:r>
              <a:rPr lang="en-US" sz="2800" b="1" dirty="0" err="1">
                <a:solidFill>
                  <a:srgbClr val="00FFFF"/>
                </a:solidFill>
                <a:latin typeface="Courier New"/>
                <a:ea typeface="Courier New"/>
                <a:cs typeface="Courier New"/>
                <a:sym typeface="Courier New"/>
              </a:rPr>
              <a:t>bigword</a:t>
            </a:r>
            <a:r>
              <a:rPr lang="en-US" sz="2800" b="1" dirty="0">
                <a:solidFill>
                  <a:srgbClr val="00FFFF"/>
                </a:solidFill>
                <a:latin typeface="Courier New"/>
                <a:ea typeface="Courier New"/>
                <a:cs typeface="Courier New"/>
                <a:sym typeface="Courier New"/>
              </a:rPr>
              <a:t> = word</a:t>
            </a:r>
          </a:p>
          <a:p>
            <a:pPr lvl="0">
              <a:buClr>
                <a:srgbClr val="00FF00"/>
              </a:buClr>
              <a:buSzPct val="25000"/>
            </a:pPr>
            <a:r>
              <a:rPr lang="en-US" sz="2800" b="1" dirty="0">
                <a:solidFill>
                  <a:srgbClr val="00FFFF"/>
                </a:solidFill>
                <a:latin typeface="Courier New"/>
                <a:ea typeface="Courier New"/>
                <a:cs typeface="Courier New"/>
                <a:sym typeface="Courier New"/>
              </a:rPr>
              <a:t>        </a:t>
            </a:r>
            <a:r>
              <a:rPr lang="en-US" sz="2800" b="1" dirty="0" err="1">
                <a:solidFill>
                  <a:srgbClr val="00FFFF"/>
                </a:solidFill>
                <a:latin typeface="Courier New"/>
                <a:ea typeface="Courier New"/>
                <a:cs typeface="Courier New"/>
                <a:sym typeface="Courier New"/>
              </a:rPr>
              <a:t>bigcount</a:t>
            </a:r>
            <a:r>
              <a:rPr lang="en-US" sz="2800" b="1" dirty="0">
                <a:solidFill>
                  <a:srgbClr val="00FFFF"/>
                </a:solidFill>
                <a:latin typeface="Courier New"/>
                <a:ea typeface="Courier New"/>
                <a:cs typeface="Courier New"/>
                <a:sym typeface="Courier New"/>
              </a:rPr>
              <a:t> = count</a:t>
            </a:r>
          </a:p>
          <a:p>
            <a:pPr lvl="0">
              <a:buClr>
                <a:srgbClr val="00FF00"/>
              </a:buClr>
            </a:pP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a:solidFill>
                  <a:srgbClr val="FF7F00"/>
                </a:solidFill>
                <a:latin typeface="Courier New"/>
                <a:ea typeface="Courier New"/>
                <a:cs typeface="Courier New"/>
                <a:sym typeface="Courier New"/>
              </a:rPr>
              <a:t>print(</a:t>
            </a:r>
            <a:r>
              <a:rPr lang="en-US" sz="2800" b="1" dirty="0" err="1">
                <a:solidFill>
                  <a:srgbClr val="FF7F00"/>
                </a:solidFill>
                <a:latin typeface="Courier New"/>
                <a:ea typeface="Courier New"/>
                <a:cs typeface="Courier New"/>
                <a:sym typeface="Courier New"/>
              </a:rPr>
              <a:t>bigword</a:t>
            </a:r>
            <a:r>
              <a:rPr lang="en-US" sz="2800" b="1" dirty="0">
                <a:solidFill>
                  <a:srgbClr val="FF7F00"/>
                </a:solidFill>
                <a:latin typeface="Courier New"/>
                <a:ea typeface="Courier New"/>
                <a:cs typeface="Courier New"/>
                <a:sym typeface="Courier New"/>
              </a:rPr>
              <a:t>, </a:t>
            </a:r>
            <a:r>
              <a:rPr lang="en-US" sz="2800" b="1" dirty="0" err="1">
                <a:solidFill>
                  <a:srgbClr val="FF7F00"/>
                </a:solidFill>
                <a:latin typeface="Courier New"/>
                <a:ea typeface="Courier New"/>
                <a:cs typeface="Courier New"/>
                <a:sym typeface="Courier New"/>
              </a:rPr>
              <a:t>bigcount</a:t>
            </a:r>
            <a:r>
              <a:rPr lang="en-US" sz="2800" b="1" dirty="0">
                <a:solidFill>
                  <a:srgbClr val="FF7F00"/>
                </a:solidFill>
                <a:latin typeface="Courier New"/>
                <a:ea typeface="Courier New"/>
                <a:cs typeface="Courier New"/>
                <a:sym typeface="Courier New"/>
              </a:rPr>
              <a:t>)</a:t>
            </a:r>
          </a:p>
        </p:txBody>
      </p:sp>
      <p:sp>
        <p:nvSpPr>
          <p:cNvPr id="338" name="Shape 338"/>
          <p:cNvSpPr txBox="1"/>
          <p:nvPr/>
        </p:nvSpPr>
        <p:spPr>
          <a:xfrm>
            <a:off x="10702925" y="17780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339" name="Shape 339"/>
          <p:cNvSpPr txBox="1"/>
          <p:nvPr/>
        </p:nvSpPr>
        <p:spPr>
          <a:xfrm>
            <a:off x="10693400" y="5283200"/>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clown.txt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the 7</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Hardware Architecture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Computers want to be helpful...</a:t>
            </a:r>
          </a:p>
        </p:txBody>
      </p:sp>
      <p:sp>
        <p:nvSpPr>
          <p:cNvPr id="221" name="Shape 221"/>
          <p:cNvSpPr txBox="1">
            <a:spLocks noGrp="1"/>
          </p:cNvSpPr>
          <p:nvPr>
            <p:ph idx="1"/>
          </p:nvPr>
        </p:nvSpPr>
        <p:spPr>
          <a:xfrm>
            <a:off x="812800" y="1909500"/>
            <a:ext cx="8564664"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b="0" u="none" strike="noStrike" cap="none" dirty="0">
                <a:solidFill>
                  <a:schemeClr val="lt1"/>
                </a:solidFill>
                <a:latin typeface="Arial" charset="0"/>
                <a:ea typeface="Arial" charset="0"/>
                <a:cs typeface="Arial" charset="0"/>
                <a:sym typeface="Cabin"/>
              </a:rPr>
              <a:t>Computers are built for one purpose - to do things for us</a:t>
            </a:r>
          </a:p>
          <a:p>
            <a:pPr marL="749300" marR="0" lvl="0" indent="-345694" algn="l" rtl="0">
              <a:lnSpc>
                <a:spcPct val="100000"/>
              </a:lnSpc>
              <a:spcBef>
                <a:spcPts val="3500"/>
              </a:spcBef>
              <a:spcAft>
                <a:spcPts val="0"/>
              </a:spcAft>
              <a:buClr>
                <a:schemeClr val="lt1"/>
              </a:buClr>
              <a:buSzPct val="100000"/>
              <a:buFont typeface="Cabin"/>
              <a:buChar char="•"/>
            </a:pPr>
            <a:r>
              <a:rPr lang="en-US" sz="3200" b="0" u="none" strike="noStrike" cap="none" dirty="0">
                <a:solidFill>
                  <a:schemeClr val="lt1"/>
                </a:solidFill>
                <a:latin typeface="Arial" charset="0"/>
                <a:ea typeface="Arial" charset="0"/>
                <a:cs typeface="Arial" charset="0"/>
                <a:sym typeface="Cabin"/>
              </a:rPr>
              <a:t>But we need to speak their language to describe what we want done</a:t>
            </a:r>
          </a:p>
          <a:p>
            <a:pPr marL="749300" marR="0" lvl="0" indent="-345694" algn="l" rtl="0">
              <a:lnSpc>
                <a:spcPct val="100000"/>
              </a:lnSpc>
              <a:spcBef>
                <a:spcPts val="3500"/>
              </a:spcBef>
              <a:spcAft>
                <a:spcPts val="0"/>
              </a:spcAft>
              <a:buClr>
                <a:schemeClr val="lt1"/>
              </a:buClr>
              <a:buSzPct val="100000"/>
              <a:buFont typeface="Cabin"/>
              <a:buChar char="•"/>
            </a:pPr>
            <a:r>
              <a:rPr lang="en-US" sz="3200" b="0" u="none" strike="noStrike" cap="none" dirty="0">
                <a:solidFill>
                  <a:schemeClr val="lt1"/>
                </a:solidFill>
                <a:latin typeface="Arial" charset="0"/>
                <a:ea typeface="Arial" charset="0"/>
                <a:cs typeface="Arial" charset="0"/>
                <a:sym typeface="Cabin"/>
              </a:rPr>
              <a:t>Users have it easy - someone already put many different programs (instructions) into the computer and users just pick the ones they want to use</a:t>
            </a:r>
          </a:p>
        </p:txBody>
      </p:sp>
      <p:sp>
        <p:nvSpPr>
          <p:cNvPr id="222" name="Shape 222"/>
          <p:cNvSpPr/>
          <p:nvPr/>
        </p:nvSpPr>
        <p:spPr>
          <a:xfrm>
            <a:off x="9982200" y="51181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23" name="Shape 223"/>
          <p:cNvSpPr/>
          <p:nvPr/>
        </p:nvSpPr>
        <p:spPr>
          <a:xfrm>
            <a:off x="104013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4" name="Shape 224"/>
          <p:cNvSpPr/>
          <p:nvPr/>
        </p:nvSpPr>
        <p:spPr>
          <a:xfrm>
            <a:off x="104013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5" name="Shape 225"/>
          <p:cNvSpPr/>
          <p:nvPr/>
        </p:nvSpPr>
        <p:spPr>
          <a:xfrm>
            <a:off x="118237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6" name="Shape 226"/>
          <p:cNvSpPr/>
          <p:nvPr/>
        </p:nvSpPr>
        <p:spPr>
          <a:xfrm>
            <a:off x="118237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7" name="Shape 227"/>
          <p:cNvSpPr/>
          <p:nvPr/>
        </p:nvSpPr>
        <p:spPr>
          <a:xfrm>
            <a:off x="132461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8" name="Shape 228"/>
          <p:cNvSpPr/>
          <p:nvPr/>
        </p:nvSpPr>
        <p:spPr>
          <a:xfrm>
            <a:off x="132461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9" name="Shape 229"/>
          <p:cNvSpPr/>
          <p:nvPr/>
        </p:nvSpPr>
        <p:spPr>
          <a:xfrm>
            <a:off x="14541500" y="62484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30" name="Shape 230"/>
          <p:cNvPicPr preferRelativeResize="0"/>
          <p:nvPr/>
        </p:nvPicPr>
        <p:blipFill rotWithShape="1">
          <a:blip r:embed="rId4">
            <a:alphaModFix/>
          </a:blip>
          <a:srcRect/>
          <a:stretch/>
        </p:blipFill>
        <p:spPr>
          <a:xfrm>
            <a:off x="11557000" y="2755211"/>
            <a:ext cx="2006600" cy="1995486"/>
          </a:xfrm>
          <a:prstGeom prst="rect">
            <a:avLst/>
          </a:prstGeom>
          <a:noFill/>
          <a:ln>
            <a:noFill/>
          </a:ln>
        </p:spPr>
      </p:pic>
      <p:sp>
        <p:nvSpPr>
          <p:cNvPr id="231" name="Shape 231"/>
          <p:cNvSpPr/>
          <p:nvPr/>
        </p:nvSpPr>
        <p:spPr>
          <a:xfrm>
            <a:off x="12992100" y="2337700"/>
            <a:ext cx="1803400" cy="1270000"/>
          </a:xfrm>
          <a:prstGeom prst="wedgeEllipseCallout">
            <a:avLst>
              <a:gd name="adj1" fmla="val -29134"/>
              <a:gd name="adj2" fmla="val 66404"/>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dirty="0">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dirty="0">
                <a:solidFill>
                  <a:srgbClr val="000000"/>
                </a:solidFill>
                <a:latin typeface="Arial" charset="0"/>
                <a:ea typeface="Arial" charset="0"/>
                <a:cs typeface="Arial" charset="0"/>
                <a:sym typeface="Cabin"/>
              </a:rPr>
              <a:t>Next?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2800" y="1216296"/>
            <a:ext cx="12585700"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dirty="0">
                <a:solidFill>
                  <a:srgbClr val="FFFF00"/>
                </a:solidFill>
                <a:latin typeface="Arial" charset="0"/>
                <a:ea typeface="Arial" charset="0"/>
                <a:cs typeface="Arial" charset="0"/>
                <a:sym typeface="Cabin"/>
              </a:rPr>
              <a:t>Programmers Anticipate Needs</a:t>
            </a:r>
          </a:p>
        </p:txBody>
      </p:sp>
      <p:sp>
        <p:nvSpPr>
          <p:cNvPr id="237" name="Shape 237"/>
          <p:cNvSpPr txBox="1">
            <a:spLocks noGrp="1"/>
          </p:cNvSpPr>
          <p:nvPr>
            <p:ph idx="1"/>
          </p:nvPr>
        </p:nvSpPr>
        <p:spPr>
          <a:xfrm>
            <a:off x="505663" y="2515400"/>
            <a:ext cx="8928100"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b="0" u="none" strike="noStrike" cap="none" dirty="0">
                <a:solidFill>
                  <a:schemeClr val="lt1"/>
                </a:solidFill>
                <a:latin typeface="Arial" charset="0"/>
                <a:ea typeface="Arial" charset="0"/>
                <a:cs typeface="Arial" charset="0"/>
                <a:sym typeface="Cabin"/>
              </a:rPr>
              <a:t>iPhone Applications are a market</a:t>
            </a:r>
          </a:p>
          <a:p>
            <a:pPr marL="749300" marR="0" lvl="0" indent="-345694" algn="l" rtl="0">
              <a:lnSpc>
                <a:spcPct val="100000"/>
              </a:lnSpc>
              <a:spcBef>
                <a:spcPts val="3500"/>
              </a:spcBef>
              <a:spcAft>
                <a:spcPts val="0"/>
              </a:spcAft>
              <a:buClr>
                <a:schemeClr val="lt1"/>
              </a:buClr>
              <a:buSzPct val="100000"/>
              <a:buFont typeface="Cabin"/>
              <a:buChar char="•"/>
            </a:pPr>
            <a:r>
              <a:rPr lang="en-US" sz="3200" b="0" u="none" strike="noStrike" cap="none" dirty="0">
                <a:solidFill>
                  <a:schemeClr val="lt1"/>
                </a:solidFill>
                <a:latin typeface="Arial" charset="0"/>
                <a:ea typeface="Arial" charset="0"/>
                <a:cs typeface="Arial" charset="0"/>
                <a:sym typeface="Cabin"/>
              </a:rPr>
              <a:t>iPhone Applications have over 3 Billion downloads</a:t>
            </a:r>
          </a:p>
          <a:p>
            <a:pPr marL="749300" marR="0" lvl="0" indent="-345694" algn="l" rtl="0">
              <a:lnSpc>
                <a:spcPct val="100000"/>
              </a:lnSpc>
              <a:spcBef>
                <a:spcPts val="3500"/>
              </a:spcBef>
              <a:spcAft>
                <a:spcPts val="0"/>
              </a:spcAft>
              <a:buClr>
                <a:schemeClr val="lt1"/>
              </a:buClr>
              <a:buSzPct val="100000"/>
              <a:buFont typeface="Cabin"/>
              <a:buChar char="•"/>
            </a:pPr>
            <a:r>
              <a:rPr lang="en-US" sz="3200" b="0" u="none" strike="noStrike" cap="none" dirty="0">
                <a:solidFill>
                  <a:schemeClr val="lt1"/>
                </a:solidFill>
                <a:latin typeface="Arial" charset="0"/>
                <a:ea typeface="Arial" charset="0"/>
                <a:cs typeface="Arial" charset="0"/>
                <a:sym typeface="Cabin"/>
              </a:rPr>
              <a:t>Programmers have left their jobs to be full-time iPhone developers</a:t>
            </a:r>
          </a:p>
          <a:p>
            <a:pPr marL="749300" marR="0" lvl="0" indent="-345694" algn="l" rtl="0">
              <a:lnSpc>
                <a:spcPct val="100000"/>
              </a:lnSpc>
              <a:spcBef>
                <a:spcPts val="3500"/>
              </a:spcBef>
              <a:spcAft>
                <a:spcPts val="0"/>
              </a:spcAft>
              <a:buClr>
                <a:schemeClr val="lt1"/>
              </a:buClr>
              <a:buSzPct val="100000"/>
              <a:buFont typeface="Cabin"/>
              <a:buChar char="•"/>
            </a:pPr>
            <a:r>
              <a:rPr lang="en-US" sz="3200" b="0" u="none" strike="noStrike" cap="none" dirty="0">
                <a:solidFill>
                  <a:schemeClr val="lt1"/>
                </a:solidFill>
                <a:latin typeface="Arial" charset="0"/>
                <a:ea typeface="Arial" charset="0"/>
                <a:cs typeface="Arial" charset="0"/>
                <a:sym typeface="Cabin"/>
              </a:rPr>
              <a:t>Programmers know the </a:t>
            </a:r>
            <a:r>
              <a:rPr lang="en-US" sz="3200" b="0" u="none" strike="noStrike" cap="none" dirty="0">
                <a:solidFill>
                  <a:srgbClr val="00FF00"/>
                </a:solidFill>
                <a:latin typeface="Arial" charset="0"/>
                <a:ea typeface="Arial" charset="0"/>
                <a:cs typeface="Arial" charset="0"/>
                <a:sym typeface="Cabin"/>
              </a:rPr>
              <a:t>ways of the program</a:t>
            </a:r>
          </a:p>
        </p:txBody>
      </p:sp>
      <p:sp>
        <p:nvSpPr>
          <p:cNvPr id="238" name="Shape 238"/>
          <p:cNvSpPr/>
          <p:nvPr/>
        </p:nvSpPr>
        <p:spPr>
          <a:xfrm>
            <a:off x="9740900" y="52832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39" name="Shape 239"/>
          <p:cNvSpPr/>
          <p:nvPr/>
        </p:nvSpPr>
        <p:spPr>
          <a:xfrm>
            <a:off x="101600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0" name="Shape 240"/>
          <p:cNvSpPr/>
          <p:nvPr/>
        </p:nvSpPr>
        <p:spPr>
          <a:xfrm>
            <a:off x="101600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1" name="Shape 241"/>
          <p:cNvSpPr/>
          <p:nvPr/>
        </p:nvSpPr>
        <p:spPr>
          <a:xfrm>
            <a:off x="115824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2" name="Shape 242"/>
          <p:cNvSpPr/>
          <p:nvPr/>
        </p:nvSpPr>
        <p:spPr>
          <a:xfrm>
            <a:off x="115824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3" name="Shape 243"/>
          <p:cNvSpPr/>
          <p:nvPr/>
        </p:nvSpPr>
        <p:spPr>
          <a:xfrm>
            <a:off x="13004800" y="7073900"/>
            <a:ext cx="1092199" cy="1092199"/>
          </a:xfrm>
          <a:prstGeom prst="roundRect">
            <a:avLst>
              <a:gd name="adj" fmla="val 3767"/>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Pay</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4" name="Shape 244"/>
          <p:cNvSpPr/>
          <p:nvPr/>
        </p:nvSpPr>
        <p:spPr>
          <a:xfrm>
            <a:off x="130048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5" name="Shape 245"/>
          <p:cNvSpPr/>
          <p:nvPr/>
        </p:nvSpPr>
        <p:spPr>
          <a:xfrm>
            <a:off x="14300200" y="64135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46" name="Shape 246"/>
          <p:cNvPicPr preferRelativeResize="0"/>
          <p:nvPr/>
        </p:nvPicPr>
        <p:blipFill rotWithShape="1">
          <a:blip r:embed="rId4">
            <a:alphaModFix/>
          </a:blip>
          <a:srcRect/>
          <a:stretch/>
        </p:blipFill>
        <p:spPr>
          <a:xfrm>
            <a:off x="13398500" y="984650"/>
            <a:ext cx="2171700" cy="4025899"/>
          </a:xfrm>
          <a:prstGeom prst="rect">
            <a:avLst/>
          </a:prstGeom>
          <a:noFill/>
          <a:ln>
            <a:noFill/>
          </a:ln>
        </p:spPr>
      </p:pic>
      <p:pic>
        <p:nvPicPr>
          <p:cNvPr id="247" name="Shape 247"/>
          <p:cNvPicPr preferRelativeResize="0"/>
          <p:nvPr/>
        </p:nvPicPr>
        <p:blipFill rotWithShape="1">
          <a:blip r:embed="rId5">
            <a:alphaModFix/>
          </a:blip>
          <a:srcRect/>
          <a:stretch/>
        </p:blipFill>
        <p:spPr>
          <a:xfrm>
            <a:off x="9810750" y="3546475"/>
            <a:ext cx="800099" cy="1139825"/>
          </a:xfrm>
          <a:prstGeom prst="rect">
            <a:avLst/>
          </a:prstGeom>
          <a:noFill/>
          <a:ln>
            <a:noFill/>
          </a:ln>
        </p:spPr>
      </p:pic>
      <p:sp>
        <p:nvSpPr>
          <p:cNvPr id="248" name="Shape 248"/>
          <p:cNvSpPr/>
          <p:nvPr/>
        </p:nvSpPr>
        <p:spPr>
          <a:xfrm>
            <a:off x="10718800" y="2463800"/>
            <a:ext cx="2412999" cy="1270000"/>
          </a:xfrm>
          <a:prstGeom prst="wedgeEllipseCallout">
            <a:avLst>
              <a:gd name="adj1" fmla="val -47109"/>
              <a:gd name="adj2" fmla="val 66488"/>
            </a:avLst>
          </a:prstGeom>
          <a:blipFill rotWithShape="1">
            <a:blip r:embed="rId6">
              <a:alphaModFix/>
            </a:blip>
            <a:stretch>
              <a:fillRect/>
            </a:stretch>
          </a:blipFill>
          <a:ln w="508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cxnSp>
        <p:nvCxnSpPr>
          <p:cNvPr id="249" name="Shape 249"/>
          <p:cNvCxnSpPr/>
          <p:nvPr/>
        </p:nvCxnSpPr>
        <p:spPr>
          <a:xfrm>
            <a:off x="12376150" y="3783012"/>
            <a:ext cx="628650" cy="3290888"/>
          </a:xfrm>
          <a:prstGeom prst="straightConnector1">
            <a:avLst/>
          </a:prstGeom>
          <a:noFill/>
          <a:ln w="88900" cap="rnd" cmpd="sng">
            <a:solidFill>
              <a:srgbClr val="00FF00"/>
            </a:solidFill>
            <a:prstDash val="solid"/>
            <a:miter/>
            <a:headEnd type="none" w="med" len="med"/>
            <a:tailEnd type="stealth"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FF00"/>
                </a:solidFill>
                <a:latin typeface="Arial" charset="0"/>
                <a:ea typeface="Arial" charset="0"/>
                <a:cs typeface="Arial" charset="0"/>
                <a:sym typeface="Cabin"/>
              </a:rPr>
              <a:t>Users</a:t>
            </a:r>
            <a:r>
              <a:rPr lang="en-US" sz="7600" dirty="0">
                <a:solidFill>
                  <a:srgbClr val="FFFF00"/>
                </a:solidFill>
                <a:latin typeface="Arial" charset="0"/>
                <a:ea typeface="Arial" charset="0"/>
                <a:cs typeface="Arial" charset="0"/>
                <a:sym typeface="Cabin"/>
              </a:rPr>
              <a:t> </a:t>
            </a:r>
            <a:r>
              <a:rPr lang="en-US" sz="7600" u="none" strike="noStrike" cap="none" dirty="0">
                <a:solidFill>
                  <a:srgbClr val="FFFF00"/>
                </a:solidFill>
                <a:latin typeface="Arial" charset="0"/>
                <a:ea typeface="Arial" charset="0"/>
                <a:cs typeface="Arial" charset="0"/>
                <a:sym typeface="Cabin"/>
              </a:rPr>
              <a:t>vs. Programmers</a:t>
            </a:r>
          </a:p>
        </p:txBody>
      </p:sp>
      <p:sp>
        <p:nvSpPr>
          <p:cNvPr id="255" name="Shape 255"/>
          <p:cNvSpPr txBox="1">
            <a:spLocks noGrp="1"/>
          </p:cNvSpPr>
          <p:nvPr>
            <p:ph idx="1"/>
          </p:nvPr>
        </p:nvSpPr>
        <p:spPr>
          <a:xfrm>
            <a:off x="812800" y="1761902"/>
            <a:ext cx="14630400" cy="5902068"/>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b="0" u="none" strike="noStrike" cap="none" dirty="0">
                <a:solidFill>
                  <a:schemeClr val="lt1"/>
                </a:solidFill>
                <a:latin typeface="Arial" charset="0"/>
                <a:ea typeface="Arial" charset="0"/>
                <a:cs typeface="Arial" charset="0"/>
                <a:sym typeface="Cabin"/>
              </a:rPr>
              <a:t>Users see computers as a set of tools - word processor, spreadsheet, map, to-do list, etc.</a:t>
            </a:r>
          </a:p>
          <a:p>
            <a:pPr marL="749300" marR="0" lvl="0" indent="-345694" algn="l" rtl="0">
              <a:lnSpc>
                <a:spcPct val="100000"/>
              </a:lnSpc>
              <a:spcBef>
                <a:spcPts val="3500"/>
              </a:spcBef>
              <a:spcAft>
                <a:spcPts val="0"/>
              </a:spcAft>
              <a:buClr>
                <a:schemeClr val="lt1"/>
              </a:buClr>
              <a:buSzPct val="100000"/>
              <a:buFont typeface="Cabin"/>
              <a:buChar char="•"/>
            </a:pPr>
            <a:r>
              <a:rPr lang="en-US" sz="3200" b="0" u="none" strike="noStrike" cap="none" dirty="0">
                <a:solidFill>
                  <a:schemeClr val="lt1"/>
                </a:solidFill>
                <a:latin typeface="Arial" charset="0"/>
                <a:ea typeface="Arial" charset="0"/>
                <a:cs typeface="Arial" charset="0"/>
                <a:sym typeface="Cabin"/>
              </a:rPr>
              <a:t>Programmers learn the computer </a:t>
            </a:r>
            <a:r>
              <a:rPr lang="en-US" sz="3200" b="0" i="0" u="none" strike="noStrike" cap="none" dirty="0">
                <a:solidFill>
                  <a:schemeClr val="lt1"/>
                </a:solidFill>
                <a:latin typeface="Arial"/>
                <a:ea typeface="Arial"/>
                <a:cs typeface="Arial"/>
                <a:sym typeface="Arial"/>
              </a:rPr>
              <a:t>“</a:t>
            </a:r>
            <a:r>
              <a:rPr lang="en-US" sz="3200" b="0" u="none" strike="noStrike" cap="none" dirty="0">
                <a:solidFill>
                  <a:schemeClr val="lt1"/>
                </a:solidFill>
                <a:latin typeface="Arial" charset="0"/>
                <a:ea typeface="Arial" charset="0"/>
                <a:cs typeface="Arial" charset="0"/>
                <a:sym typeface="Cabin"/>
              </a:rPr>
              <a:t>ways</a:t>
            </a:r>
            <a:r>
              <a:rPr lang="en-US" sz="3200" b="0" i="0" u="none" strike="noStrike" cap="none" dirty="0">
                <a:solidFill>
                  <a:schemeClr val="lt1"/>
                </a:solidFill>
                <a:latin typeface="Arial"/>
                <a:ea typeface="Arial"/>
                <a:cs typeface="Arial"/>
                <a:sym typeface="Arial"/>
              </a:rPr>
              <a:t>”</a:t>
            </a:r>
            <a:r>
              <a:rPr lang="en-US" sz="3200" b="0" u="none" strike="noStrike" cap="none" dirty="0">
                <a:solidFill>
                  <a:schemeClr val="lt1"/>
                </a:solidFill>
                <a:latin typeface="Arial" charset="0"/>
                <a:ea typeface="Arial" charset="0"/>
                <a:cs typeface="Arial" charset="0"/>
                <a:sym typeface="Cabin"/>
              </a:rPr>
              <a:t> and the computer language</a:t>
            </a:r>
          </a:p>
          <a:p>
            <a:pPr marL="749300" marR="0" lvl="0" indent="-345694" algn="l" rtl="0">
              <a:lnSpc>
                <a:spcPct val="100000"/>
              </a:lnSpc>
              <a:spcBef>
                <a:spcPts val="3500"/>
              </a:spcBef>
              <a:spcAft>
                <a:spcPts val="0"/>
              </a:spcAft>
              <a:buClr>
                <a:schemeClr val="lt1"/>
              </a:buClr>
              <a:buSzPct val="100000"/>
              <a:buFont typeface="Cabin"/>
              <a:buChar char="•"/>
            </a:pPr>
            <a:r>
              <a:rPr lang="en-US" sz="3200" b="0" u="none" strike="noStrike" cap="none" dirty="0">
                <a:solidFill>
                  <a:schemeClr val="lt1"/>
                </a:solidFill>
                <a:latin typeface="Arial" charset="0"/>
                <a:ea typeface="Arial" charset="0"/>
                <a:cs typeface="Arial" charset="0"/>
                <a:sym typeface="Cabin"/>
              </a:rPr>
              <a:t>Programmers have some tools that allow them to build new tools</a:t>
            </a:r>
          </a:p>
          <a:p>
            <a:pPr marL="749300" marR="0" lvl="0" indent="-345694" algn="l" rtl="0">
              <a:lnSpc>
                <a:spcPct val="100000"/>
              </a:lnSpc>
              <a:spcBef>
                <a:spcPts val="3500"/>
              </a:spcBef>
              <a:spcAft>
                <a:spcPts val="0"/>
              </a:spcAft>
              <a:buClr>
                <a:schemeClr val="lt1"/>
              </a:buClr>
              <a:buSzPct val="100000"/>
              <a:buFont typeface="Cabin"/>
              <a:buChar char="•"/>
            </a:pPr>
            <a:r>
              <a:rPr lang="en-US" sz="3200" b="0" u="none" strike="noStrike" cap="none" dirty="0">
                <a:solidFill>
                  <a:schemeClr val="lt1"/>
                </a:solidFill>
                <a:latin typeface="Arial" charset="0"/>
                <a:ea typeface="Arial" charset="0"/>
                <a:cs typeface="Arial" charset="0"/>
                <a:sym typeface="Cabin"/>
              </a:rPr>
              <a:t>Programmers sometimes write tools for lots of users and sometimes programmers write little </a:t>
            </a:r>
            <a:r>
              <a:rPr lang="en-US" sz="3200" b="0" i="0" u="none" strike="noStrike" cap="none" dirty="0">
                <a:solidFill>
                  <a:schemeClr val="lt1"/>
                </a:solidFill>
                <a:latin typeface="Arial"/>
                <a:ea typeface="Arial"/>
                <a:cs typeface="Arial"/>
                <a:sym typeface="Arial"/>
              </a:rPr>
              <a:t>“</a:t>
            </a:r>
            <a:r>
              <a:rPr lang="en-US" sz="3200" b="0" u="none" strike="noStrike" cap="none" dirty="0">
                <a:solidFill>
                  <a:schemeClr val="lt1"/>
                </a:solidFill>
                <a:latin typeface="Arial" charset="0"/>
                <a:ea typeface="Arial" charset="0"/>
                <a:cs typeface="Arial" charset="0"/>
                <a:sym typeface="Cabin"/>
              </a:rPr>
              <a:t>helpers</a:t>
            </a:r>
            <a:r>
              <a:rPr lang="en-US" sz="3200" b="0" i="0" u="none" strike="noStrike" cap="none" dirty="0">
                <a:solidFill>
                  <a:schemeClr val="lt1"/>
                </a:solidFill>
                <a:latin typeface="Arial"/>
                <a:ea typeface="Arial"/>
                <a:cs typeface="Arial"/>
                <a:sym typeface="Arial"/>
              </a:rPr>
              <a:t>”</a:t>
            </a:r>
            <a:r>
              <a:rPr lang="en-US" sz="3200" b="0" u="none" strike="noStrike" cap="none" dirty="0">
                <a:solidFill>
                  <a:schemeClr val="lt1"/>
                </a:solidFill>
                <a:latin typeface="Arial" charset="0"/>
                <a:ea typeface="Arial" charset="0"/>
                <a:cs typeface="Arial" charset="0"/>
                <a:sym typeface="Cabin"/>
              </a:rPr>
              <a:t> for themselves to automate a task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FF00"/>
                </a:solidFill>
                <a:latin typeface="Arial" charset="0"/>
                <a:ea typeface="Arial" charset="0"/>
                <a:cs typeface="Arial" charset="0"/>
                <a:sym typeface="Cabin"/>
              </a:rPr>
              <a:t>Why be a programmer?</a:t>
            </a:r>
          </a:p>
        </p:txBody>
      </p:sp>
      <p:sp>
        <p:nvSpPr>
          <p:cNvPr id="282" name="Shape 282"/>
          <p:cNvSpPr txBox="1">
            <a:spLocks noGrp="1"/>
          </p:cNvSpPr>
          <p:nvPr>
            <p:ph idx="1"/>
          </p:nvPr>
        </p:nvSpPr>
        <p:spPr>
          <a:xfrm>
            <a:off x="812800" y="1911302"/>
            <a:ext cx="14630400" cy="5902068"/>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FFFF00"/>
              </a:buClr>
              <a:buSzPct val="100000"/>
              <a:buFont typeface="Cabin"/>
              <a:buChar char="•"/>
            </a:pPr>
            <a:r>
              <a:rPr lang="en-US" sz="3600" b="0" u="none" strike="noStrike" cap="none" dirty="0">
                <a:solidFill>
                  <a:srgbClr val="FFFF00"/>
                </a:solidFill>
                <a:latin typeface="Arial" charset="0"/>
                <a:ea typeface="Arial" charset="0"/>
                <a:cs typeface="Arial" charset="0"/>
                <a:sym typeface="Cabin"/>
              </a:rPr>
              <a:t>To get some task done - we are the user and programmer</a:t>
            </a:r>
          </a:p>
          <a:p>
            <a:pPr marL="1041400" marR="0" lvl="1" indent="-371094" algn="l" rtl="0">
              <a:lnSpc>
                <a:spcPct val="100000"/>
              </a:lnSpc>
              <a:spcBef>
                <a:spcPts val="3500"/>
              </a:spcBef>
              <a:spcAft>
                <a:spcPts val="0"/>
              </a:spcAft>
              <a:buClr>
                <a:schemeClr val="lt1"/>
              </a:buClr>
              <a:buSzPct val="100000"/>
              <a:buFont typeface="Cabin"/>
            </a:pPr>
            <a:r>
              <a:rPr lang="en-US" sz="3600" b="0" dirty="0">
                <a:solidFill>
                  <a:schemeClr val="lt1"/>
                </a:solidFill>
                <a:latin typeface="Arial" charset="0"/>
                <a:ea typeface="Arial" charset="0"/>
                <a:cs typeface="Arial" charset="0"/>
                <a:sym typeface="Cabin"/>
              </a:rPr>
              <a:t> </a:t>
            </a:r>
            <a:r>
              <a:rPr lang="en-US" sz="3600" b="0" u="none" strike="noStrike" cap="none" dirty="0">
                <a:solidFill>
                  <a:schemeClr val="lt1"/>
                </a:solidFill>
                <a:latin typeface="Arial" charset="0"/>
                <a:ea typeface="Arial" charset="0"/>
                <a:cs typeface="Arial" charset="0"/>
                <a:sym typeface="Cabin"/>
              </a:rPr>
              <a:t>Clean up survey data</a:t>
            </a:r>
          </a:p>
          <a:p>
            <a:pPr marL="749300" marR="0" lvl="0" indent="-371094" algn="l" rtl="0">
              <a:lnSpc>
                <a:spcPct val="100000"/>
              </a:lnSpc>
              <a:spcBef>
                <a:spcPts val="3500"/>
              </a:spcBef>
              <a:spcAft>
                <a:spcPts val="0"/>
              </a:spcAft>
              <a:buClr>
                <a:srgbClr val="FFFF00"/>
              </a:buClr>
              <a:buSzPct val="100000"/>
              <a:buFont typeface="Cabin"/>
              <a:buChar char="•"/>
            </a:pPr>
            <a:r>
              <a:rPr lang="en-US" sz="3600" b="0" u="none" strike="noStrike" cap="none" dirty="0">
                <a:solidFill>
                  <a:srgbClr val="FFFF00"/>
                </a:solidFill>
                <a:latin typeface="Arial" charset="0"/>
                <a:ea typeface="Arial" charset="0"/>
                <a:cs typeface="Arial" charset="0"/>
                <a:sym typeface="Cabin"/>
              </a:rPr>
              <a:t>To produce something for others to use - a programming job</a:t>
            </a:r>
          </a:p>
          <a:p>
            <a:pPr marL="1041400" marR="0" lvl="1" indent="-371094" algn="l" rtl="0">
              <a:lnSpc>
                <a:spcPct val="100000"/>
              </a:lnSpc>
              <a:spcBef>
                <a:spcPts val="3500"/>
              </a:spcBef>
              <a:spcAft>
                <a:spcPts val="0"/>
              </a:spcAft>
              <a:buClr>
                <a:schemeClr val="lt1"/>
              </a:buClr>
              <a:buSzPct val="100000"/>
              <a:buFont typeface="Cabin"/>
            </a:pPr>
            <a:r>
              <a:rPr lang="en-US" sz="3600" b="0" dirty="0">
                <a:solidFill>
                  <a:schemeClr val="lt1"/>
                </a:solidFill>
                <a:latin typeface="Arial" charset="0"/>
                <a:ea typeface="Arial" charset="0"/>
                <a:cs typeface="Arial" charset="0"/>
                <a:sym typeface="Cabin"/>
              </a:rPr>
              <a:t> </a:t>
            </a:r>
            <a:r>
              <a:rPr lang="en-US" sz="3600" b="0" u="none" strike="noStrike" cap="none" dirty="0">
                <a:solidFill>
                  <a:schemeClr val="lt1"/>
                </a:solidFill>
                <a:latin typeface="Arial" charset="0"/>
                <a:ea typeface="Arial" charset="0"/>
                <a:cs typeface="Arial" charset="0"/>
                <a:sym typeface="Cabin"/>
              </a:rPr>
              <a:t>Fix a performance problem in the Sakai software</a:t>
            </a:r>
          </a:p>
          <a:p>
            <a:pPr marL="1041400" marR="0" lvl="1" indent="-371094" algn="l" rtl="0">
              <a:lnSpc>
                <a:spcPct val="100000"/>
              </a:lnSpc>
              <a:spcBef>
                <a:spcPts val="3500"/>
              </a:spcBef>
              <a:spcAft>
                <a:spcPts val="0"/>
              </a:spcAft>
              <a:buClr>
                <a:schemeClr val="lt1"/>
              </a:buClr>
              <a:buSzPct val="100000"/>
              <a:buFont typeface="Cabin"/>
            </a:pPr>
            <a:r>
              <a:rPr lang="en-US" sz="3600" b="0" dirty="0">
                <a:solidFill>
                  <a:schemeClr val="lt1"/>
                </a:solidFill>
                <a:latin typeface="Arial" charset="0"/>
                <a:ea typeface="Arial" charset="0"/>
                <a:cs typeface="Arial" charset="0"/>
                <a:sym typeface="Cabin"/>
              </a:rPr>
              <a:t> </a:t>
            </a:r>
            <a:r>
              <a:rPr lang="en-US" sz="3600" b="0" u="none" strike="noStrike" cap="none" dirty="0">
                <a:solidFill>
                  <a:schemeClr val="lt1"/>
                </a:solidFill>
                <a:latin typeface="Arial" charset="0"/>
                <a:ea typeface="Arial" charset="0"/>
                <a:cs typeface="Arial" charset="0"/>
                <a:sym typeface="Cabin"/>
              </a:rPr>
              <a:t>Add a guestbook to a web site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cxnSp>
        <p:nvCxnSpPr>
          <p:cNvPr id="260" name="Shape 260"/>
          <p:cNvCxnSpPr/>
          <p:nvPr/>
        </p:nvCxnSpPr>
        <p:spPr>
          <a:xfrm rot="10800000" flipH="1">
            <a:off x="5083700" y="4085193"/>
            <a:ext cx="1042306" cy="1261323"/>
          </a:xfrm>
          <a:prstGeom prst="straightConnector1">
            <a:avLst/>
          </a:prstGeom>
          <a:noFill/>
          <a:ln w="215900" cap="rnd" cmpd="sng">
            <a:solidFill>
              <a:srgbClr val="2E2F30"/>
            </a:solidFill>
            <a:prstDash val="solid"/>
            <a:miter/>
            <a:headEnd type="none" w="med" len="med"/>
            <a:tailEnd type="none" w="med" len="med"/>
          </a:ln>
        </p:spPr>
      </p:cxnSp>
      <p:cxnSp>
        <p:nvCxnSpPr>
          <p:cNvPr id="261" name="Shape 261"/>
          <p:cNvCxnSpPr/>
          <p:nvPr/>
        </p:nvCxnSpPr>
        <p:spPr>
          <a:xfrm rot="10800000" flipH="1">
            <a:off x="7743561" y="4196022"/>
            <a:ext cx="67287" cy="1009322"/>
          </a:xfrm>
          <a:prstGeom prst="straightConnector1">
            <a:avLst/>
          </a:prstGeom>
          <a:noFill/>
          <a:ln w="215900" cap="rnd" cmpd="sng">
            <a:solidFill>
              <a:srgbClr val="2E2F30"/>
            </a:solidFill>
            <a:prstDash val="solid"/>
            <a:miter/>
            <a:headEnd type="none" w="med" len="med"/>
            <a:tailEnd type="none" w="med" len="med"/>
          </a:ln>
        </p:spPr>
      </p:cxnSp>
      <p:cxnSp>
        <p:nvCxnSpPr>
          <p:cNvPr id="262" name="Shape 262"/>
          <p:cNvCxnSpPr/>
          <p:nvPr/>
        </p:nvCxnSpPr>
        <p:spPr>
          <a:xfrm rot="10800000">
            <a:off x="8919123" y="4176231"/>
            <a:ext cx="2303628" cy="773154"/>
          </a:xfrm>
          <a:prstGeom prst="straightConnector1">
            <a:avLst/>
          </a:prstGeom>
          <a:noFill/>
          <a:ln w="215900" cap="rnd" cmpd="sng">
            <a:solidFill>
              <a:srgbClr val="2E2F30"/>
            </a:solidFill>
            <a:prstDash val="solid"/>
            <a:miter/>
            <a:headEnd type="none" w="med" len="med"/>
            <a:tailEnd type="none" w="med" len="med"/>
          </a:ln>
        </p:spPr>
      </p:cxnSp>
      <p:pic>
        <p:nvPicPr>
          <p:cNvPr id="263" name="Shape 263"/>
          <p:cNvPicPr preferRelativeResize="0"/>
          <p:nvPr/>
        </p:nvPicPr>
        <p:blipFill rotWithShape="1">
          <a:blip r:embed="rId3">
            <a:alphaModFix/>
          </a:blip>
          <a:srcRect/>
          <a:stretch/>
        </p:blipFill>
        <p:spPr>
          <a:xfrm>
            <a:off x="9155292" y="1148265"/>
            <a:ext cx="986892" cy="1403815"/>
          </a:xfrm>
          <a:prstGeom prst="rect">
            <a:avLst/>
          </a:prstGeom>
          <a:noFill/>
          <a:ln>
            <a:noFill/>
          </a:ln>
        </p:spPr>
      </p:pic>
      <p:sp>
        <p:nvSpPr>
          <p:cNvPr id="264" name="Shape 264"/>
          <p:cNvSpPr txBox="1"/>
          <p:nvPr/>
        </p:nvSpPr>
        <p:spPr>
          <a:xfrm>
            <a:off x="4004451" y="2963725"/>
            <a:ext cx="8254011" cy="1319374"/>
          </a:xfrm>
          <a:prstGeom prst="rect">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Computer</a:t>
            </a:r>
          </a:p>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Hardware + Software</a:t>
            </a:r>
          </a:p>
        </p:txBody>
      </p:sp>
      <p:sp>
        <p:nvSpPr>
          <p:cNvPr id="265" name="Shape 265"/>
          <p:cNvSpPr/>
          <p:nvPr/>
        </p:nvSpPr>
        <p:spPr>
          <a:xfrm>
            <a:off x="10052467" y="4853071"/>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Networks</a:t>
            </a:r>
          </a:p>
        </p:txBody>
      </p:sp>
      <p:sp>
        <p:nvSpPr>
          <p:cNvPr id="266" name="Shape 266"/>
          <p:cNvSpPr txBox="1"/>
          <p:nvPr/>
        </p:nvSpPr>
        <p:spPr>
          <a:xfrm>
            <a:off x="9155292" y="5237008"/>
            <a:ext cx="774898" cy="52775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dirty="0">
                <a:solidFill>
                  <a:schemeClr val="lt1"/>
                </a:solidFill>
                <a:latin typeface="Ovo"/>
                <a:ea typeface="Ovo"/>
                <a:cs typeface="Ovo"/>
                <a:sym typeface="Ovo"/>
              </a:rPr>
              <a:t>....</a:t>
            </a:r>
          </a:p>
        </p:txBody>
      </p:sp>
      <p:pic>
        <p:nvPicPr>
          <p:cNvPr id="267" name="Shape 267"/>
          <p:cNvPicPr preferRelativeResize="0"/>
          <p:nvPr/>
        </p:nvPicPr>
        <p:blipFill rotWithShape="1">
          <a:blip r:embed="rId5">
            <a:alphaModFix/>
          </a:blip>
          <a:srcRect/>
          <a:stretch/>
        </p:blipFill>
        <p:spPr>
          <a:xfrm>
            <a:off x="4437206" y="1053270"/>
            <a:ext cx="3018730" cy="1585888"/>
          </a:xfrm>
          <a:prstGeom prst="rect">
            <a:avLst/>
          </a:prstGeom>
          <a:noFill/>
          <a:ln>
            <a:noFill/>
          </a:ln>
        </p:spPr>
      </p:pic>
      <p:pic>
        <p:nvPicPr>
          <p:cNvPr id="268" name="Shape 268"/>
          <p:cNvPicPr preferRelativeResize="0"/>
          <p:nvPr/>
        </p:nvPicPr>
        <p:blipFill rotWithShape="1">
          <a:blip r:embed="rId6">
            <a:alphaModFix/>
          </a:blip>
          <a:srcRect/>
          <a:stretch/>
        </p:blipFill>
        <p:spPr>
          <a:xfrm>
            <a:off x="10559107" y="894945"/>
            <a:ext cx="1026473" cy="1905177"/>
          </a:xfrm>
          <a:prstGeom prst="rect">
            <a:avLst/>
          </a:prstGeom>
          <a:noFill/>
          <a:ln>
            <a:noFill/>
          </a:ln>
        </p:spPr>
      </p:pic>
      <p:sp>
        <p:nvSpPr>
          <p:cNvPr id="269" name="Shape 269"/>
          <p:cNvSpPr txBox="1"/>
          <p:nvPr/>
        </p:nvSpPr>
        <p:spPr>
          <a:xfrm>
            <a:off x="1084805" y="6137592"/>
            <a:ext cx="14086390" cy="2057551"/>
          </a:xfrm>
          <a:prstGeom prst="rect">
            <a:avLst/>
          </a:prstGeom>
          <a:noFill/>
          <a:ln>
            <a:noFill/>
          </a:ln>
        </p:spPr>
        <p:txBody>
          <a:bodyPr lIns="38100" tIns="38100" rIns="38100" bIns="38100" anchor="ctr" anchorCtr="0">
            <a:noAutofit/>
          </a:bodyPr>
          <a:lstStyle/>
          <a:p>
            <a:pPr marL="0" marR="0" lvl="0" indent="0" rtl="0">
              <a:lnSpc>
                <a:spcPct val="100000"/>
              </a:lnSpc>
              <a:spcBef>
                <a:spcPts val="0"/>
              </a:spcBef>
              <a:spcAft>
                <a:spcPts val="0"/>
              </a:spcAft>
              <a:buClr>
                <a:schemeClr val="lt1"/>
              </a:buClr>
              <a:buSzPct val="25000"/>
              <a:buFont typeface="Ovo"/>
              <a:buNone/>
            </a:pPr>
            <a:r>
              <a:rPr lang="en-US" sz="2800" u="none" strike="noStrike" cap="none" dirty="0">
                <a:solidFill>
                  <a:schemeClr val="lt1"/>
                </a:solidFill>
                <a:latin typeface="Arial" charset="0"/>
                <a:ea typeface="Arial" charset="0"/>
                <a:cs typeface="Arial" charset="0"/>
                <a:sym typeface="Cabin"/>
              </a:rPr>
              <a:t>From a software creator’s point of view, we build the software. The end users (stakeholders/actors) are our masters - who we want to please - often they pay us money when they are pleased. But the data, information, and networks are our problem to solve on their behalf. The hardware and software are our friends and allies in this quest.</a:t>
            </a:r>
          </a:p>
        </p:txBody>
      </p:sp>
      <p:sp>
        <p:nvSpPr>
          <p:cNvPr id="270" name="Shape 270"/>
          <p:cNvSpPr/>
          <p:nvPr/>
        </p:nvSpPr>
        <p:spPr>
          <a:xfrm>
            <a:off x="6251891" y="4843856"/>
            <a:ext cx="2667232"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dirty="0">
                <a:solidFill>
                  <a:schemeClr val="lt1"/>
                </a:solidFill>
                <a:latin typeface="Ovo"/>
                <a:ea typeface="Ovo"/>
                <a:cs typeface="Ovo"/>
                <a:sym typeface="Ovo"/>
              </a:rPr>
              <a:t>Information</a:t>
            </a:r>
          </a:p>
        </p:txBody>
      </p:sp>
      <p:sp>
        <p:nvSpPr>
          <p:cNvPr id="271" name="Shape 271"/>
          <p:cNvSpPr/>
          <p:nvPr/>
        </p:nvSpPr>
        <p:spPr>
          <a:xfrm>
            <a:off x="3363235" y="4843856"/>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Data</a:t>
            </a:r>
          </a:p>
        </p:txBody>
      </p:sp>
      <p:sp>
        <p:nvSpPr>
          <p:cNvPr id="272" name="Shape 272"/>
          <p:cNvSpPr txBox="1"/>
          <p:nvPr/>
        </p:nvSpPr>
        <p:spPr>
          <a:xfrm>
            <a:off x="7866261" y="1639073"/>
            <a:ext cx="1052862" cy="54886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User</a:t>
            </a:r>
          </a:p>
        </p:txBody>
      </p:sp>
      <p:pic>
        <p:nvPicPr>
          <p:cNvPr id="274" name="Shape 274"/>
          <p:cNvPicPr preferRelativeResize="0"/>
          <p:nvPr/>
        </p:nvPicPr>
        <p:blipFill rotWithShape="1">
          <a:blip r:embed="rId3">
            <a:alphaModFix/>
          </a:blip>
          <a:srcRect/>
          <a:stretch/>
        </p:blipFill>
        <p:spPr>
          <a:xfrm>
            <a:off x="11168657" y="3352940"/>
            <a:ext cx="379980" cy="540943"/>
          </a:xfrm>
          <a:prstGeom prst="rect">
            <a:avLst/>
          </a:prstGeom>
          <a:noFill/>
          <a:ln>
            <a:noFill/>
          </a:ln>
        </p:spPr>
      </p:pic>
      <p:sp>
        <p:nvSpPr>
          <p:cNvPr id="275" name="Shape 275"/>
          <p:cNvSpPr txBox="1"/>
          <p:nvPr/>
        </p:nvSpPr>
        <p:spPr>
          <a:xfrm>
            <a:off x="12399437" y="3348982"/>
            <a:ext cx="3125907" cy="5487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Programmer</a:t>
            </a:r>
          </a:p>
        </p:txBody>
      </p:sp>
      <p:cxnSp>
        <p:nvCxnSpPr>
          <p:cNvPr id="276" name="Shape 276"/>
          <p:cNvCxnSpPr/>
          <p:nvPr/>
        </p:nvCxnSpPr>
        <p:spPr>
          <a:xfrm rot="10800000">
            <a:off x="10024759" y="2479513"/>
            <a:ext cx="915646" cy="883981"/>
          </a:xfrm>
          <a:prstGeom prst="straightConnector1">
            <a:avLst/>
          </a:prstGeom>
          <a:noFill/>
          <a:ln w="101600" cap="rnd" cmpd="sng">
            <a:solidFill>
              <a:srgbClr val="FFFF00"/>
            </a:solidFill>
            <a:prstDash val="solid"/>
            <a:miter/>
            <a:headEnd type="stealth"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6000" u="none" strike="noStrike" cap="none" dirty="0">
                <a:solidFill>
                  <a:srgbClr val="FFFF00"/>
                </a:solidFill>
                <a:latin typeface="Arial" charset="0"/>
                <a:ea typeface="Arial" charset="0"/>
                <a:cs typeface="Arial" charset="0"/>
                <a:sym typeface="Cabin"/>
              </a:rPr>
              <a:t>What is Code?  Software? A Program?</a:t>
            </a:r>
          </a:p>
        </p:txBody>
      </p:sp>
      <p:sp>
        <p:nvSpPr>
          <p:cNvPr id="288" name="Shape 288"/>
          <p:cNvSpPr txBox="1">
            <a:spLocks noGrp="1"/>
          </p:cNvSpPr>
          <p:nvPr>
            <p:ph idx="1"/>
          </p:nvPr>
        </p:nvSpPr>
        <p:spPr>
          <a:xfrm>
            <a:off x="320790" y="1429902"/>
            <a:ext cx="15033350" cy="5902068"/>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rgbClr val="FFFF00"/>
              </a:buClr>
              <a:buSzPct val="100000"/>
              <a:buFont typeface="Cabin"/>
              <a:buChar char="•"/>
            </a:pPr>
            <a:r>
              <a:rPr lang="en-US" sz="3200" b="0" u="none" strike="noStrike" cap="none" dirty="0">
                <a:solidFill>
                  <a:srgbClr val="FFFF00"/>
                </a:solidFill>
                <a:latin typeface="Arial" charset="0"/>
                <a:ea typeface="Arial" charset="0"/>
                <a:cs typeface="Arial" charset="0"/>
                <a:sym typeface="Cabin"/>
              </a:rPr>
              <a:t>A sequence of stored instructions </a:t>
            </a:r>
          </a:p>
          <a:p>
            <a:pPr marL="1041400" marR="0" lvl="1" indent="-345694" algn="l" rtl="0">
              <a:lnSpc>
                <a:spcPct val="100000"/>
              </a:lnSpc>
              <a:spcBef>
                <a:spcPts val="3500"/>
              </a:spcBef>
              <a:spcAft>
                <a:spcPts val="0"/>
              </a:spcAft>
              <a:buClr>
                <a:schemeClr val="lt1"/>
              </a:buClr>
              <a:buSzPct val="100000"/>
              <a:buFont typeface="Cabin"/>
            </a:pPr>
            <a:r>
              <a:rPr lang="en-US" sz="3200" b="0" u="none" strike="noStrike" cap="none" dirty="0">
                <a:solidFill>
                  <a:schemeClr val="lt1"/>
                </a:solidFill>
                <a:latin typeface="Arial" charset="0"/>
                <a:ea typeface="Arial" charset="0"/>
                <a:cs typeface="Arial" charset="0"/>
                <a:sym typeface="Cabin"/>
              </a:rPr>
              <a:t>It is a little piece of our intelligence in the computer</a:t>
            </a:r>
          </a:p>
          <a:p>
            <a:pPr marL="1041400" marR="0" lvl="1" indent="-345694" algn="l" rtl="0">
              <a:lnSpc>
                <a:spcPct val="100000"/>
              </a:lnSpc>
              <a:spcBef>
                <a:spcPts val="3500"/>
              </a:spcBef>
              <a:spcAft>
                <a:spcPts val="0"/>
              </a:spcAft>
              <a:buClr>
                <a:schemeClr val="lt1"/>
              </a:buClr>
              <a:buSzPct val="100000"/>
              <a:buFont typeface="Cabin"/>
            </a:pPr>
            <a:r>
              <a:rPr lang="en-US" sz="3200" b="0" u="none" strike="noStrike" cap="none" dirty="0">
                <a:solidFill>
                  <a:schemeClr val="lt1"/>
                </a:solidFill>
                <a:latin typeface="Arial" charset="0"/>
                <a:ea typeface="Arial" charset="0"/>
                <a:cs typeface="Arial" charset="0"/>
                <a:sym typeface="Cabin"/>
              </a:rPr>
              <a:t>We figure something out and then we encode it and then give it to someone else to save them the time and energy of figuring it out</a:t>
            </a:r>
          </a:p>
          <a:p>
            <a:pPr marL="749300" marR="0" lvl="0" indent="-345694" algn="l" rtl="0">
              <a:lnSpc>
                <a:spcPct val="100000"/>
              </a:lnSpc>
              <a:spcBef>
                <a:spcPts val="3500"/>
              </a:spcBef>
              <a:spcAft>
                <a:spcPts val="0"/>
              </a:spcAft>
              <a:buClr>
                <a:schemeClr val="lt1"/>
              </a:buClr>
              <a:buSzPct val="100000"/>
              <a:buFont typeface="Cabin"/>
              <a:buChar char="•"/>
            </a:pPr>
            <a:r>
              <a:rPr lang="en-US" sz="3200" b="0" u="none" strike="noStrike" cap="none" dirty="0">
                <a:solidFill>
                  <a:srgbClr val="FFFF00"/>
                </a:solidFill>
                <a:latin typeface="Arial" charset="0"/>
                <a:ea typeface="Arial" charset="0"/>
                <a:cs typeface="Arial" charset="0"/>
                <a:sym typeface="Cabin"/>
              </a:rPr>
              <a:t>A piece of creative art</a:t>
            </a:r>
            <a:r>
              <a:rPr lang="en-US" sz="3200" b="0" u="none" strike="noStrike" cap="none" dirty="0">
                <a:solidFill>
                  <a:schemeClr val="lt1"/>
                </a:solidFill>
                <a:latin typeface="Arial" charset="0"/>
                <a:ea typeface="Arial" charset="0"/>
                <a:cs typeface="Arial" charset="0"/>
                <a:sym typeface="Cabin"/>
              </a:rPr>
              <a:t> - particularly when we do a good job on user experience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sp>
        <p:nvSpPr>
          <p:cNvPr id="294"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3"/>
              </a:rPr>
              <a:t>https://www.youtube.com/watch?v=gwWRjvwlLKg</a:t>
            </a:r>
          </a:p>
        </p:txBody>
      </p:sp>
      <p:pic>
        <p:nvPicPr>
          <p:cNvPr id="295" name="Shape 295"/>
          <p:cNvPicPr preferRelativeResize="0"/>
          <p:nvPr/>
        </p:nvPicPr>
        <p:blipFill rotWithShape="1">
          <a:blip r:embed="rId4">
            <a:alphaModFix/>
          </a:blip>
          <a:srcRect/>
          <a:stretch/>
        </p:blipFill>
        <p:spPr>
          <a:xfrm>
            <a:off x="8267700" y="2781300"/>
            <a:ext cx="5905500" cy="4279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sp>
        <p:nvSpPr>
          <p:cNvPr id="301" name="Shape 301"/>
          <p:cNvSpPr txBox="1"/>
          <p:nvPr/>
        </p:nvSpPr>
        <p:spPr>
          <a:xfrm>
            <a:off x="1125537" y="19421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ham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pic>
        <p:nvPicPr>
          <p:cNvPr id="302" name="Shape 302"/>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https://www.youtube.com/watch?v=gwWRjvwlLKg</a:t>
            </a:r>
          </a:p>
        </p:txBody>
      </p:sp>
    </p:spTree>
  </p:cSld>
  <p:clrMapOvr>
    <a:masterClrMapping/>
  </p:clrMapOvr>
</p:sld>
</file>

<file path=ppt/theme/theme1.xml><?xml version="1.0" encoding="utf-8"?>
<a:theme xmlns:a="http://schemas.openxmlformats.org/drawingml/2006/main" name="071215_powerpoint_template_b">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071215_powerpoint_template_b.thmx</Template>
  <TotalTime>374</TotalTime>
  <Words>925</Words>
  <Application>Microsoft Macintosh PowerPoint</Application>
  <PresentationFormat>Custom</PresentationFormat>
  <Paragraphs>150</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Cabin</vt:lpstr>
      <vt:lpstr>Ovo</vt:lpstr>
      <vt:lpstr>Arial</vt:lpstr>
      <vt:lpstr>Courier New</vt:lpstr>
      <vt:lpstr>Georgia</vt:lpstr>
      <vt:lpstr>Gill Sans SemiBold</vt:lpstr>
      <vt:lpstr>Lucida Grande</vt:lpstr>
      <vt:lpstr>071215_powerpoint_template_b</vt:lpstr>
      <vt:lpstr>Why Program?</vt:lpstr>
      <vt:lpstr>Computers want to be helpful...</vt:lpstr>
      <vt:lpstr>Programmers Anticipate Needs</vt:lpstr>
      <vt:lpstr>Users vs. Programmers</vt:lpstr>
      <vt:lpstr>Why be a programmer?</vt:lpstr>
      <vt:lpstr>PowerPoint Presentation</vt:lpstr>
      <vt:lpstr>What is Code?  Software? A Program?</vt:lpstr>
      <vt:lpstr>Programs for Humans...</vt:lpstr>
      <vt:lpstr>Programs for Humans...</vt:lpstr>
      <vt:lpstr>Programs for Humans...</vt:lpstr>
      <vt:lpstr>Programs for Humans...</vt:lpstr>
      <vt:lpstr>Programs for Python...</vt:lpstr>
      <vt:lpstr>Programs for Python...</vt:lpstr>
      <vt:lpstr>PowerPoint Presentation</vt:lpstr>
      <vt:lpstr>Hardware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Program?</dc:title>
  <cp:lastModifiedBy>Severance, Charles</cp:lastModifiedBy>
  <cp:revision>58</cp:revision>
  <dcterms:modified xsi:type="dcterms:W3CDTF">2024-01-25T23:14:01Z</dcterms:modified>
</cp:coreProperties>
</file>