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7" r:id="rId1"/>
  </p:sldMasterIdLst>
  <p:notesMasterIdLst>
    <p:notesMasterId r:id="rId21"/>
  </p:notesMasterIdLst>
  <p:sldIdLst>
    <p:sldId id="282" r:id="rId2"/>
    <p:sldId id="283" r:id="rId3"/>
    <p:sldId id="284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/>
    <p:restoredTop sz="93605"/>
  </p:normalViewPr>
  <p:slideViewPr>
    <p:cSldViewPr snapToGrid="0" snapToObjects="1">
      <p:cViewPr varScale="1">
        <p:scale>
          <a:sx n="90" d="100"/>
          <a:sy n="90" d="100"/>
        </p:scale>
        <p:origin x="768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4333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454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1109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73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964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356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9537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719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509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858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5251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231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9087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231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8234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23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7018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57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378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755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02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5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83918" y="52940"/>
            <a:ext cx="258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LECTURE</a:t>
            </a:r>
            <a:r>
              <a:rPr lang="en-US" sz="1400" baseline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 NAME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253071" y="-3374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PYTHON FOR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466609" y="126322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EVERYBODY</a:t>
            </a:r>
            <a:endParaRPr lang="en-US" sz="1100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  <a:prstGeom prst="rect">
            <a:avLst/>
          </a:prstGeo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160716" y="114157"/>
            <a:ext cx="311532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Introduction – Part 4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06" r:id="rId10"/>
    <p:sldLayoutId id="2147483705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Talking to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Scripts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idx="1"/>
          </p:nvPr>
        </p:nvSpPr>
        <p:spPr>
          <a:xfrm>
            <a:off x="812800" y="2077302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01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Interactive Python is good for experiments and programs of 3-4 lines long.</a:t>
            </a:r>
          </a:p>
          <a:p>
            <a:pPr marL="749300" marR="0" lvl="0" indent="-3801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ost programs are much longer, so we type them into a file and tell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ython to run the commands in the file.</a:t>
            </a:r>
          </a:p>
          <a:p>
            <a:pPr marL="749300" marR="0" lvl="0" indent="-3801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sense, we are 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giving Python a script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”.</a:t>
            </a:r>
          </a:p>
          <a:p>
            <a:pPr marL="749300" marR="0" lvl="0" indent="-3801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a convention, we add 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-US" sz="34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the suffix on the end of these files to indicate they contain Python.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Interactive versus Script</a:t>
            </a:r>
          </a:p>
        </p:txBody>
      </p:sp>
      <p:sp>
        <p:nvSpPr>
          <p:cNvPr id="539" name="Shape 539"/>
          <p:cNvSpPr txBox="1">
            <a:spLocks noGrp="1"/>
          </p:cNvSpPr>
          <p:nvPr>
            <p:ph idx="1"/>
          </p:nvPr>
        </p:nvSpPr>
        <p:spPr>
          <a:xfrm>
            <a:off x="679983" y="1504602"/>
            <a:ext cx="14709613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Interactive</a:t>
            </a:r>
          </a:p>
          <a:p>
            <a:pPr marL="1041400" marR="0" lvl="1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type directly to Python one line at a time and it responds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Script</a:t>
            </a:r>
          </a:p>
          <a:p>
            <a:pPr marL="1041400" marR="0" lvl="1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enter a sequence of statements (lines) into a file using a text editor and tell Python to execute the statements in the file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 Steps or Program Flow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idx="1"/>
          </p:nvPr>
        </p:nvSpPr>
        <p:spPr>
          <a:xfrm>
            <a:off x="1053529" y="1886402"/>
            <a:ext cx="14028958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Like a recipe or installation instructions, a program is a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 steps to be done in order.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steps are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they may be skipped.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a step or group of steps is to be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store a set of steps to be used over and over     as needed several places throughout the program (Chapter 4).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812800" y="803999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Sequential Steps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6582116" y="2593910"/>
            <a:ext cx="3244646" cy="326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2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6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36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3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36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x + 2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6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36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3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36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11812570" y="3092865"/>
            <a:ext cx="1734097" cy="2132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1587500" y="25102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2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1587500" y="36151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</a:p>
        </p:txBody>
      </p:sp>
      <p:cxnSp>
        <p:nvCxnSpPr>
          <p:cNvPr id="555" name="Shape 555"/>
          <p:cNvCxnSpPr/>
          <p:nvPr/>
        </p:nvCxnSpPr>
        <p:spPr>
          <a:xfrm rot="10800000">
            <a:off x="2940049" y="3092876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6" name="Shape 556"/>
          <p:cNvSpPr txBox="1"/>
          <p:nvPr/>
        </p:nvSpPr>
        <p:spPr>
          <a:xfrm>
            <a:off x="1587500" y="46819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x + 2</a:t>
            </a:r>
          </a:p>
        </p:txBody>
      </p:sp>
      <p:cxnSp>
        <p:nvCxnSpPr>
          <p:cNvPr id="557" name="Shape 557"/>
          <p:cNvCxnSpPr/>
          <p:nvPr/>
        </p:nvCxnSpPr>
        <p:spPr>
          <a:xfrm rot="10800000">
            <a:off x="2940049" y="4159676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8" name="Shape 558"/>
          <p:cNvSpPr txBox="1"/>
          <p:nvPr/>
        </p:nvSpPr>
        <p:spPr>
          <a:xfrm>
            <a:off x="1587500" y="5799565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print(x)</a:t>
            </a:r>
          </a:p>
        </p:txBody>
      </p:sp>
      <p:cxnSp>
        <p:nvCxnSpPr>
          <p:cNvPr id="559" name="Shape 559"/>
          <p:cNvCxnSpPr/>
          <p:nvPr/>
        </p:nvCxnSpPr>
        <p:spPr>
          <a:xfrm rot="10800000">
            <a:off x="2940049" y="5277276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60" name="Shape 560"/>
          <p:cNvCxnSpPr/>
          <p:nvPr/>
        </p:nvCxnSpPr>
        <p:spPr>
          <a:xfrm flipH="1">
            <a:off x="8936182" y="4436877"/>
            <a:ext cx="2600823" cy="72778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61" name="Shape 561"/>
          <p:cNvCxnSpPr/>
          <p:nvPr/>
        </p:nvCxnSpPr>
        <p:spPr>
          <a:xfrm flipH="1">
            <a:off x="8774349" y="5046565"/>
            <a:ext cx="2783186" cy="606090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62" name="Shape 562"/>
          <p:cNvSpPr txBox="1"/>
          <p:nvPr/>
        </p:nvSpPr>
        <p:spPr>
          <a:xfrm>
            <a:off x="2344327" y="6829115"/>
            <a:ext cx="11567346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program is running, it flows from one step to the next. </a:t>
            </a:r>
            <a:r>
              <a:rPr lang="en-US" sz="33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programmers, we set up </a:t>
            </a:r>
            <a:r>
              <a:rPr lang="en-US"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paths</a:t>
            </a:r>
            <a:r>
              <a:rPr lang="en-US"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program to follow.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 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'Finis'</a:t>
            </a: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364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190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0794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2970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113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080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080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463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3781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226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402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545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512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512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7895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213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166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0667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438137" y="5902719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4350265" y="4844128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395089" y="3104079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title"/>
          </p:nvPr>
        </p:nvSpPr>
        <p:spPr>
          <a:xfrm>
            <a:off x="5889608" y="768096"/>
            <a:ext cx="9553591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597" name="Shape 597"/>
          <p:cNvSpPr txBox="1"/>
          <p:nvPr/>
        </p:nvSpPr>
        <p:spPr>
          <a:xfrm>
            <a:off x="13337271" y="2406332"/>
            <a:ext cx="1993800" cy="4267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7491961" y="2611795"/>
            <a:ext cx="3895178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n &gt; 0</a:t>
            </a: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print(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</a:t>
            </a: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 = n –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'Blastoff</a:t>
            </a:r>
            <a:r>
              <a:rPr lang="en-US" sz="28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!'</a:t>
            </a: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</a:p>
        </p:txBody>
      </p:sp>
      <p:cxnSp>
        <p:nvCxnSpPr>
          <p:cNvPr id="599" name="Shape 599"/>
          <p:cNvCxnSpPr/>
          <p:nvPr/>
        </p:nvCxnSpPr>
        <p:spPr>
          <a:xfrm rot="10800000">
            <a:off x="2830035" y="1934016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00" name="Shape 600"/>
          <p:cNvCxnSpPr/>
          <p:nvPr/>
        </p:nvCxnSpPr>
        <p:spPr>
          <a:xfrm flipH="1">
            <a:off x="10129838" y="3846244"/>
            <a:ext cx="2720973" cy="1231901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01" name="Shape 601"/>
          <p:cNvSpPr/>
          <p:nvPr/>
        </p:nvSpPr>
        <p:spPr>
          <a:xfrm>
            <a:off x="1414099" y="2494367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602" name="Shape 602"/>
          <p:cNvCxnSpPr/>
          <p:nvPr/>
        </p:nvCxnSpPr>
        <p:spPr>
          <a:xfrm rot="10800000" flipH="1">
            <a:off x="2828560" y="3764317"/>
            <a:ext cx="20699" cy="2317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603" name="Shape 603"/>
          <p:cNvCxnSpPr/>
          <p:nvPr/>
        </p:nvCxnSpPr>
        <p:spPr>
          <a:xfrm rot="10800000">
            <a:off x="4271598" y="3123016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4" name="Shape 604"/>
          <p:cNvCxnSpPr/>
          <p:nvPr/>
        </p:nvCxnSpPr>
        <p:spPr>
          <a:xfrm rot="10800000" flipH="1">
            <a:off x="5016136" y="3123017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05" name="Shape 605"/>
          <p:cNvCxnSpPr>
            <a:stCxn id="606" idx="2"/>
          </p:cNvCxnSpPr>
          <p:nvPr/>
        </p:nvCxnSpPr>
        <p:spPr>
          <a:xfrm flipH="1">
            <a:off x="5016148" y="5745666"/>
            <a:ext cx="4800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7" name="Shape 607"/>
          <p:cNvCxnSpPr/>
          <p:nvPr/>
        </p:nvCxnSpPr>
        <p:spPr>
          <a:xfrm>
            <a:off x="2844435" y="6048779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08" name="Shape 608"/>
          <p:cNvCxnSpPr/>
          <p:nvPr/>
        </p:nvCxnSpPr>
        <p:spPr>
          <a:xfrm flipH="1">
            <a:off x="1058499" y="3138892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609" name="Shape 609"/>
          <p:cNvCxnSpPr/>
          <p:nvPr/>
        </p:nvCxnSpPr>
        <p:spPr>
          <a:xfrm rot="10800000" flipH="1">
            <a:off x="2831735" y="6526741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10" name="Shape 610"/>
          <p:cNvCxnSpPr/>
          <p:nvPr/>
        </p:nvCxnSpPr>
        <p:spPr>
          <a:xfrm rot="10800000">
            <a:off x="1055324" y="3110317"/>
            <a:ext cx="36512" cy="3433761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11" name="Shape 611"/>
          <p:cNvCxnSpPr/>
          <p:nvPr/>
        </p:nvCxnSpPr>
        <p:spPr>
          <a:xfrm>
            <a:off x="1075961" y="6544079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12" name="Shape 612"/>
          <p:cNvCxnSpPr/>
          <p:nvPr/>
        </p:nvCxnSpPr>
        <p:spPr>
          <a:xfrm flipH="1" flipV="1">
            <a:off x="11387138" y="6115316"/>
            <a:ext cx="1692273" cy="336016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13" name="Shape 613"/>
          <p:cNvSpPr txBox="1"/>
          <p:nvPr/>
        </p:nvSpPr>
        <p:spPr>
          <a:xfrm>
            <a:off x="5158135" y="6997697"/>
            <a:ext cx="10585500" cy="11931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loop.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4" name="Shape 614"/>
          <p:cNvSpPr txBox="1"/>
          <p:nvPr/>
        </p:nvSpPr>
        <p:spPr>
          <a:xfrm>
            <a:off x="534624" y="2380067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1329965" y="7142567"/>
            <a:ext cx="3051274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16" name="Shape 616"/>
          <p:cNvSpPr txBox="1"/>
          <p:nvPr/>
        </p:nvSpPr>
        <p:spPr>
          <a:xfrm>
            <a:off x="4651010" y="2380067"/>
            <a:ext cx="997649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1388699" y="1198967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3573099" y="3777067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n)</a:t>
            </a:r>
          </a:p>
        </p:txBody>
      </p:sp>
      <p:cxnSp>
        <p:nvCxnSpPr>
          <p:cNvPr id="619" name="Shape 619"/>
          <p:cNvCxnSpPr/>
          <p:nvPr/>
        </p:nvCxnSpPr>
        <p:spPr>
          <a:xfrm flipH="1" flipV="1">
            <a:off x="10129838" y="5206732"/>
            <a:ext cx="2798761" cy="636587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06" name="Shape 606"/>
          <p:cNvSpPr txBox="1"/>
          <p:nvPr/>
        </p:nvSpPr>
        <p:spPr>
          <a:xfrm>
            <a:off x="3560399" y="4996267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620" name="Shape 620"/>
          <p:cNvCxnSpPr>
            <a:endCxn id="618" idx="2"/>
          </p:cNvCxnSpPr>
          <p:nvPr/>
        </p:nvCxnSpPr>
        <p:spPr>
          <a:xfrm rot="10800000" flipH="1">
            <a:off x="5003048" y="4526466"/>
            <a:ext cx="30600" cy="473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/>
        </p:nvSpPr>
        <p:spPr>
          <a:xfrm>
            <a:off x="998325" y="778213"/>
            <a:ext cx="10035299" cy="7548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name = input('Enter file:')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handle = open(name)</a:t>
            </a:r>
          </a:p>
          <a:p>
            <a:pPr lvl="0" algn="ctr"/>
            <a:endParaRPr lang="en-US" sz="28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counts = </a:t>
            </a:r>
            <a:r>
              <a:rPr lang="en-US" sz="28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handle: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    words = </a:t>
            </a:r>
            <a:r>
              <a:rPr lang="en-US" sz="2800" b="1" dirty="0" err="1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line.split</a:t>
            </a:r>
            <a:r>
              <a:rPr lang="en-US" sz="2800" b="1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    for word in words: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counts[word] = </a:t>
            </a:r>
            <a:r>
              <a:rPr lang="en-US" sz="2800" b="1" dirty="0" err="1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counts.get</a:t>
            </a:r>
            <a:r>
              <a:rPr lang="en-US" sz="2800" b="1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lvl="0">
              <a:buClr>
                <a:srgbClr val="00FF00"/>
              </a:buClr>
            </a:pPr>
            <a:endParaRPr lang="en-US" sz="28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800" b="1" dirty="0" err="1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word,count</a:t>
            </a:r>
            <a:r>
              <a:rPr lang="en-US" sz="2800" b="1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800" b="1" dirty="0" err="1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counts.items</a:t>
            </a:r>
            <a:r>
              <a:rPr lang="en-US" sz="2800" b="1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800" b="1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 is None or count &gt; </a:t>
            </a:r>
            <a:r>
              <a:rPr lang="en-US" sz="2800" b="1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800" b="1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800" b="1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 = word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800" b="1" dirty="0" err="1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FF9300"/>
                </a:solidFill>
                <a:latin typeface="Courier New"/>
                <a:ea typeface="Courier New"/>
                <a:cs typeface="Courier New"/>
                <a:sym typeface="Courier New"/>
              </a:rPr>
              <a:t> = count</a:t>
            </a:r>
          </a:p>
          <a:p>
            <a:pPr lvl="0">
              <a:buClr>
                <a:srgbClr val="00FF00"/>
              </a:buClr>
            </a:pPr>
            <a:endParaRPr lang="en-US" sz="28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8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x="12082000" y="615550"/>
            <a:ext cx="2550299" cy="2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Sequential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25"/>
          <p:cNvSpPr txBox="1"/>
          <p:nvPr/>
        </p:nvSpPr>
        <p:spPr>
          <a:xfrm>
            <a:off x="998325" y="778213"/>
            <a:ext cx="10035299" cy="7548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counts =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handle: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words = </a:t>
            </a:r>
            <a:r>
              <a:rPr lang="en-US" sz="28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line.split</a:t>
            </a: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for word in words: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counts[word] = </a:t>
            </a:r>
            <a:r>
              <a:rPr lang="en-US" sz="28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counts.get</a:t>
            </a: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word,count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counts.items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28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is None or count &gt; </a:t>
            </a:r>
            <a:r>
              <a:rPr lang="en-US" sz="28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8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8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28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x="12003133" y="712245"/>
            <a:ext cx="3996000" cy="7680599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short Python “Story” about how to count words in a file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0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word used to read data from a user 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000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sentence about updating one of the many counts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00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paragraph about how  to find the largest item in a list</a:t>
            </a:r>
          </a:p>
        </p:txBody>
      </p:sp>
      <p:cxnSp>
        <p:nvCxnSpPr>
          <p:cNvPr id="633" name="Shape 633"/>
          <p:cNvCxnSpPr/>
          <p:nvPr/>
        </p:nvCxnSpPr>
        <p:spPr>
          <a:xfrm>
            <a:off x="6986588" y="1100138"/>
            <a:ext cx="5172986" cy="2323998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4" name="Shape 634"/>
          <p:cNvCxnSpPr/>
          <p:nvPr/>
        </p:nvCxnSpPr>
        <p:spPr>
          <a:xfrm>
            <a:off x="9753600" y="4318000"/>
            <a:ext cx="2405974" cy="857115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35" name="Shape 635"/>
          <p:cNvCxnSpPr/>
          <p:nvPr/>
        </p:nvCxnSpPr>
        <p:spPr>
          <a:xfrm>
            <a:off x="10214043" y="6887183"/>
            <a:ext cx="1789090" cy="680936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41" name="Shape 641"/>
          <p:cNvSpPr txBox="1">
            <a:spLocks noGrp="1"/>
          </p:cNvSpPr>
          <p:nvPr>
            <p:ph idx="1"/>
          </p:nvPr>
        </p:nvSpPr>
        <p:spPr>
          <a:xfrm>
            <a:off x="935315" y="863584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quick overview of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will revisit these concepts throughout the course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Focus on the big picture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812800" y="770799"/>
            <a:ext cx="14630400" cy="122617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940476" y="1996197"/>
            <a:ext cx="6797699" cy="59140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12997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 txBox="1"/>
          <p:nvPr/>
        </p:nvSpPr>
        <p:spPr>
          <a:xfrm>
            <a:off x="8438776" y="1996197"/>
            <a:ext cx="6797699" cy="57835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Continue</a:t>
            </a:r>
            <a:r>
              <a:rPr lang="is-IS" sz="1800" dirty="0">
                <a:solidFill>
                  <a:srgbClr val="FFFFFF"/>
                </a:solidFill>
              </a:rPr>
              <a:t>…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/>
        </p:nvSpPr>
        <p:spPr>
          <a:xfrm>
            <a:off x="1336473" y="1325287"/>
            <a:ext cx="12628499" cy="32490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3.5.1 (v3.5.1:37a07cee5969, Dec  5 2015, 21:12:44) [GCC 4.2.1 (Apple Inc. build 5666) (dot 3)] on </a:t>
            </a:r>
            <a:r>
              <a:rPr lang="en-US" sz="3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darwinType</a:t>
            </a: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"help", "copyright", "credits" or "license" for more information.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endParaRPr lang="en-US" sz="36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463" name="Shape 463"/>
          <p:cNvGrpSpPr/>
          <p:nvPr/>
        </p:nvGrpSpPr>
        <p:grpSpPr>
          <a:xfrm>
            <a:off x="2916761" y="4219476"/>
            <a:ext cx="4239245" cy="858364"/>
            <a:chOff x="6843291" y="2326012"/>
            <a:chExt cx="4239245" cy="856736"/>
          </a:xfrm>
        </p:grpSpPr>
        <p:sp>
          <p:nvSpPr>
            <p:cNvPr id="464" name="Shape 464"/>
            <p:cNvSpPr txBox="1"/>
            <p:nvPr/>
          </p:nvSpPr>
          <p:spPr>
            <a:xfrm>
              <a:off x="8807636" y="2342275"/>
              <a:ext cx="2274900" cy="84047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What next?</a:t>
              </a:r>
            </a:p>
          </p:txBody>
        </p:sp>
        <p:cxnSp>
          <p:nvCxnSpPr>
            <p:cNvPr id="465" name="Shape 465"/>
            <p:cNvCxnSpPr/>
            <p:nvPr/>
          </p:nvCxnSpPr>
          <p:spPr>
            <a:xfrm>
              <a:off x="6843291" y="2326012"/>
              <a:ext cx="2281199" cy="436500"/>
            </a:xfrm>
            <a:prstGeom prst="straightConnector1">
              <a:avLst/>
            </a:prstGeom>
            <a:noFill/>
            <a:ln w="76200" cap="rnd" cmpd="sng">
              <a:solidFill>
                <a:srgbClr val="FFFF0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/>
        </p:nvSpPr>
        <p:spPr>
          <a:xfrm>
            <a:off x="1339403" y="1552437"/>
            <a:ext cx="12628562" cy="6092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3.5.1 (v3.5.1:37a07cee5969, Dec  5 2015, 21:12:44) [GCC 4.2.1 (Apple Inc. build 5666) (dot 3)] on </a:t>
            </a:r>
            <a:r>
              <a:rPr lang="en-US" sz="3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darwinType</a:t>
            </a: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"help", "copyright", "credits" or "license" for more information.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x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&gt;&gt;&gt;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exit()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5253591" y="5538512"/>
            <a:ext cx="9536024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good test to make sure that you have Python correctly installed.  Note that quit() also works to end the interactive session.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</a:t>
            </a:r>
            <a:r>
              <a:rPr lang="en-US" sz="7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 Say?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 of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idx="1"/>
          </p:nvPr>
        </p:nvSpPr>
        <p:spPr>
          <a:xfrm>
            <a:off x="671683" y="824002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Vocabulary / Words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Variables and Reserved words (Chapter 2)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 structure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valid syntax patterns (Chapters 3-5)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Story structure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constructing a program for a purpose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19418" y="736781"/>
            <a:ext cx="9839008" cy="756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 = input('Enter file:')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handle = open(name)</a:t>
            </a:r>
          </a:p>
          <a:p>
            <a:pPr lvl="0" algn="ctr"/>
            <a:endParaRPr lang="en-US" sz="28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counts = </a:t>
            </a:r>
            <a:r>
              <a:rPr lang="en-US" sz="28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handle: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words = </a:t>
            </a:r>
            <a:r>
              <a:rPr lang="en-US" sz="28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line.split</a:t>
            </a: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for word in words: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counts[word] = </a:t>
            </a:r>
            <a:r>
              <a:rPr lang="en-US" sz="28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counts.get</a:t>
            </a:r>
            <a:r>
              <a:rPr lang="en-US" sz="28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lvl="0">
              <a:buClr>
                <a:srgbClr val="00FF00"/>
              </a:buClr>
            </a:pPr>
            <a:endParaRPr lang="en-US" sz="28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8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word,count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8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counts.items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8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is None or count &gt; </a:t>
            </a:r>
            <a:r>
              <a:rPr lang="en-US" sz="28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8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word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8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count</a:t>
            </a:r>
          </a:p>
          <a:p>
            <a:pPr lvl="0">
              <a:buClr>
                <a:srgbClr val="00FF00"/>
              </a:buClr>
            </a:pPr>
            <a:endParaRPr lang="en-US" sz="28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8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11063547" y="4690623"/>
            <a:ext cx="4445000" cy="16891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file: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16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0481239" y="1330303"/>
            <a:ext cx="5027308" cy="259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short </a:t>
            </a:r>
            <a:r>
              <a:rPr lang="en-US" sz="4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43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4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tory</a:t>
            </a:r>
            <a:r>
              <a:rPr lang="en-US" sz="4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4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about how to count words in a file in Python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idx="1"/>
          </p:nvPr>
        </p:nvSpPr>
        <p:spPr>
          <a:xfrm>
            <a:off x="779596" y="24212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7317" y="3158801"/>
            <a:ext cx="956136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3734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4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4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48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4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1306313" y="65062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79763" y="65062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64313" y="6557022"/>
            <a:ext cx="23368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260384" y="6557022"/>
            <a:ext cx="34893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599" y="2360900"/>
            <a:ext cx="887594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function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5293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3771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2057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Programming Paragraphs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427</TotalTime>
  <Words>1174</Words>
  <Application>Microsoft Macintosh PowerPoint</Application>
  <PresentationFormat>Custom</PresentationFormat>
  <Paragraphs>196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Cabin</vt:lpstr>
      <vt:lpstr>Arial</vt:lpstr>
      <vt:lpstr>Courier</vt:lpstr>
      <vt:lpstr>Courier New</vt:lpstr>
      <vt:lpstr>Georgia</vt:lpstr>
      <vt:lpstr>Gill Sans SemiBold</vt:lpstr>
      <vt:lpstr>Lucida Grande</vt:lpstr>
      <vt:lpstr>071215_powerpoint_template_b</vt:lpstr>
      <vt:lpstr>Talking to Python</vt:lpstr>
      <vt:lpstr>PowerPoint Presentation</vt:lpstr>
      <vt:lpstr>PowerPoint Presentation</vt:lpstr>
      <vt:lpstr>What Do We Say?</vt:lpstr>
      <vt:lpstr>Elements of Python</vt:lpstr>
      <vt:lpstr>PowerPoint Presentation</vt:lpstr>
      <vt:lpstr>Reserved Words</vt:lpstr>
      <vt:lpstr>Sentences or Lines</vt:lpstr>
      <vt:lpstr>Programming Paragraphs</vt:lpstr>
      <vt:lpstr>Python Scripts</vt:lpstr>
      <vt:lpstr>Interactive versus Script</vt:lpstr>
      <vt:lpstr>Program Steps or Program Flow</vt:lpstr>
      <vt:lpstr>Sequential Steps</vt:lpstr>
      <vt:lpstr>Conditional Steps</vt:lpstr>
      <vt:lpstr>Repeated Steps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Program?</dc:title>
  <cp:lastModifiedBy>Severance, Charles</cp:lastModifiedBy>
  <cp:revision>65</cp:revision>
  <dcterms:modified xsi:type="dcterms:W3CDTF">2024-01-25T23:08:35Z</dcterms:modified>
</cp:coreProperties>
</file>