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 id="2147483709" r:id="rId2"/>
  </p:sldMasterIdLst>
  <p:notesMasterIdLst>
    <p:notesMasterId r:id="rId13"/>
  </p:notesMasterIdLst>
  <p:sldIdLst>
    <p:sldId id="277" r:id="rId3"/>
    <p:sldId id="279" r:id="rId4"/>
    <p:sldId id="280" r:id="rId5"/>
    <p:sldId id="281" r:id="rId6"/>
    <p:sldId id="282" r:id="rId7"/>
    <p:sldId id="283" r:id="rId8"/>
    <p:sldId id="284" r:id="rId9"/>
    <p:sldId id="288" r:id="rId10"/>
    <p:sldId id="286" r:id="rId11"/>
    <p:sldId id="287" r:id="rId1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94558"/>
  </p:normalViewPr>
  <p:slideViewPr>
    <p:cSldViewPr snapToGrid="0" snapToObjects="1">
      <p:cViewPr varScale="1">
        <p:scale>
          <a:sx n="90" d="100"/>
          <a:sy n="90" d="100"/>
        </p:scale>
        <p:origin x="808" y="21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pn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Top_Bar_Background.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3056133" cy="446276"/>
          </a:xfrm>
          <a:prstGeom prst="rect">
            <a:avLst/>
          </a:prstGeom>
          <a:noFill/>
        </p:spPr>
        <p:txBody>
          <a:bodyPr wrap="none" rtlCol="0">
            <a:spAutoFit/>
          </a:bodyPr>
          <a:lstStyle/>
          <a:p>
            <a:r>
              <a:rPr lang="en-US" sz="2300" dirty="0">
                <a:solidFill>
                  <a:srgbClr val="FFFFFF"/>
                </a:solidFill>
                <a:latin typeface="Lucida Grande"/>
                <a:cs typeface="Lucida Grande"/>
              </a:rPr>
              <a:t>Dictionaries – Part 3</a:t>
            </a: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0" y="1268512"/>
            <a:ext cx="15866286" cy="414337"/>
          </a:xfrm>
          <a:prstGeom prst="rect">
            <a:avLst/>
          </a:prstGeom>
        </p:spPr>
        <p:txBody>
          <a:bodyPr lIns="91425" tIns="91425" rIns="91425" bIns="91425" anchor="ctr" anchorCtr="0">
            <a:noAutofit/>
          </a:bodyPr>
          <a:lstStyle/>
          <a:p>
            <a:pPr lvl="0" rtl="0">
              <a:spcBef>
                <a:spcPts val="0"/>
              </a:spcBef>
              <a:buNone/>
            </a:pPr>
            <a:r>
              <a:rPr lang="en-US" sz="3600" dirty="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812800" y="834705"/>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FF00"/>
                </a:solidFill>
                <a:latin typeface="Arial" charset="0"/>
                <a:ea typeface="Arial" charset="0"/>
                <a:cs typeface="Arial" charset="0"/>
                <a:sym typeface="Cabin"/>
              </a:rPr>
              <a:t>Counting Pattern</a:t>
            </a:r>
          </a:p>
        </p:txBody>
      </p:sp>
      <p:sp>
        <p:nvSpPr>
          <p:cNvPr id="435" name="Shape 435"/>
          <p:cNvSpPr txBox="1"/>
          <p:nvPr/>
        </p:nvSpPr>
        <p:spPr>
          <a:xfrm>
            <a:off x="875400" y="2205503"/>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'Enter a line of text:</a:t>
            </a:r>
            <a:r>
              <a:rPr lang="en-US" sz="3000" b="1" dirty="0">
                <a:solidFill>
                  <a:schemeClr val="lt1"/>
                </a:solidFill>
                <a:latin typeface="Courier New"/>
                <a:ea typeface="Courier New"/>
                <a:cs typeface="Courier New"/>
                <a:sym typeface="Courier New"/>
              </a:rPr>
              <a:t>'</a:t>
            </a:r>
            <a:r>
              <a:rPr lang="en-U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line = </a:t>
            </a:r>
            <a:r>
              <a:rPr lang="en-US" sz="3000" b="1" i="0" u="none" strike="noStrike" cap="none" dirty="0">
                <a:solidFill>
                  <a:srgbClr val="FF00FF"/>
                </a:solidFill>
                <a:latin typeface="Courier New"/>
                <a:ea typeface="Courier New"/>
                <a:cs typeface="Courier New"/>
                <a:sym typeface="Courier New"/>
              </a:rPr>
              <a:t>input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words = </a:t>
            </a:r>
            <a:r>
              <a:rPr lang="en-US" sz="3000" b="1" i="0" u="none" strike="noStrike" cap="none" dirty="0" err="1">
                <a:solidFill>
                  <a:schemeClr val="lt1"/>
                </a:solidFill>
                <a:latin typeface="Courier New"/>
                <a:ea typeface="Courier New"/>
                <a:cs typeface="Courier New"/>
                <a:sym typeface="Courier New"/>
              </a:rPr>
              <a:t>line.</a:t>
            </a:r>
            <a:r>
              <a:rPr lang="en-US" sz="3000" b="1" i="0" u="none" strike="noStrike" cap="none" dirty="0" err="1">
                <a:solidFill>
                  <a:srgbClr val="FF00FF"/>
                </a:solidFill>
                <a:latin typeface="Courier New"/>
                <a:ea typeface="Courier New"/>
                <a:cs typeface="Courier New"/>
                <a:sym typeface="Courier New"/>
              </a:rPr>
              <a:t>split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a:buClr>
                <a:srgbClr val="FFFF00"/>
              </a:buClr>
              <a:buSzPct val="25000"/>
            </a:pP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'Words:', words</a:t>
            </a:r>
            <a:r>
              <a:rPr lang="en-US" sz="3000" b="1" dirty="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'Counting...</a:t>
            </a:r>
            <a:r>
              <a:rPr lang="en-US" sz="3000" b="1" dirty="0">
                <a:solidFill>
                  <a:schemeClr val="lt1"/>
                </a:solidFill>
                <a:latin typeface="Courier New"/>
                <a:ea typeface="Courier New"/>
                <a:cs typeface="Courier New"/>
                <a:sym typeface="Courier New"/>
              </a:rPr>
              <a:t>'</a:t>
            </a:r>
            <a:r>
              <a:rPr lang="en-US" sz="3000" b="1" dirty="0">
                <a:solidFill>
                  <a:srgbClr val="FFFF00"/>
                </a:solidFill>
                <a:latin typeface="Courier New"/>
                <a:ea typeface="Courier New"/>
                <a:cs typeface="Courier New"/>
                <a:sym typeface="Courier New"/>
              </a:rPr>
              <a:t>)</a:t>
            </a:r>
            <a:endParaRPr lang="en-US" sz="30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word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[word] = </a:t>
            </a:r>
            <a:r>
              <a:rPr lang="en-US" sz="3000" b="1" i="0" u="none" strike="noStrike" cap="none" dirty="0" err="1">
                <a:solidFill>
                  <a:srgbClr val="00FF00"/>
                </a:solidFill>
                <a:latin typeface="Courier New"/>
                <a:ea typeface="Courier New"/>
                <a:cs typeface="Courier New"/>
                <a:sym typeface="Courier New"/>
              </a:rPr>
              <a:t>counts</a:t>
            </a:r>
            <a:r>
              <a:rPr lang="en-US" sz="3000" b="1" i="0" u="none" strike="noStrike" cap="none" dirty="0" err="1">
                <a:solidFill>
                  <a:schemeClr val="lt1"/>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get</a:t>
            </a:r>
            <a:r>
              <a:rPr lang="en-US" sz="30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'Counts', </a:t>
            </a:r>
            <a:r>
              <a:rPr lang="en-US" sz="3000" b="1" i="0" u="none" strike="noStrike" cap="none" dirty="0">
                <a:solidFill>
                  <a:srgbClr val="00FF00"/>
                </a:solidFill>
                <a:latin typeface="Courier New"/>
                <a:ea typeface="Courier New"/>
                <a:cs typeface="Courier New"/>
                <a:sym typeface="Courier New"/>
              </a:rPr>
              <a:t>counts</a:t>
            </a:r>
            <a:r>
              <a:rPr lang="en-US" sz="3000" b="1" dirty="0">
                <a:solidFill>
                  <a:srgbClr val="FFFF00"/>
                </a:solidFill>
                <a:latin typeface="Courier New"/>
                <a:ea typeface="Courier New"/>
                <a:cs typeface="Courier New"/>
                <a:sym typeface="Courier New"/>
              </a:rPr>
              <a:t>)</a:t>
            </a:r>
          </a:p>
        </p:txBody>
      </p:sp>
      <p:sp>
        <p:nvSpPr>
          <p:cNvPr id="436" name="Shape 436"/>
          <p:cNvSpPr txBox="1"/>
          <p:nvPr/>
        </p:nvSpPr>
        <p:spPr>
          <a:xfrm>
            <a:off x="9775075" y="2668340"/>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The general pattern to count the words in a line of text is to </a:t>
            </a:r>
            <a:r>
              <a:rPr lang="en-US" sz="3200" u="none" strike="noStrike" cap="none" dirty="0">
                <a:solidFill>
                  <a:srgbClr val="FF00FF"/>
                </a:solidFill>
                <a:latin typeface="Arial" charset="0"/>
                <a:ea typeface="Arial" charset="0"/>
                <a:cs typeface="Arial" charset="0"/>
                <a:sym typeface="Cabin"/>
              </a:rPr>
              <a:t>split</a:t>
            </a:r>
            <a:r>
              <a:rPr lang="en-US" sz="3200" u="none" strike="noStrike" cap="none" dirty="0">
                <a:solidFill>
                  <a:schemeClr val="lt1"/>
                </a:solidFill>
                <a:latin typeface="Arial" charset="0"/>
                <a:ea typeface="Arial" charset="0"/>
                <a:cs typeface="Arial" charset="0"/>
                <a:sym typeface="Cabin"/>
              </a:rPr>
              <a:t> the line into words, then loop through the words and use a </a:t>
            </a:r>
            <a:r>
              <a:rPr lang="en-US" sz="3200" u="none" strike="noStrike" cap="none" dirty="0">
                <a:solidFill>
                  <a:srgbClr val="00FF00"/>
                </a:solidFill>
                <a:latin typeface="Arial" charset="0"/>
                <a:ea typeface="Arial" charset="0"/>
                <a:cs typeface="Arial" charset="0"/>
                <a:sym typeface="Cabin"/>
              </a:rPr>
              <a:t>dictionary</a:t>
            </a:r>
            <a:r>
              <a:rPr lang="en-US" sz="3200" u="none" strike="noStrike" cap="none" dirty="0">
                <a:solidFill>
                  <a:schemeClr val="lt1"/>
                </a:solidFill>
                <a:latin typeface="Arial" charset="0"/>
                <a:ea typeface="Arial" charset="0"/>
                <a:cs typeface="Arial" charset="0"/>
                <a:sym typeface="Cabin"/>
              </a:rPr>
              <a:t> to track the count of each word independently.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python </a:t>
            </a:r>
            <a:r>
              <a:rPr lang="en-US" sz="2600" b="1" i="0" u="none" strike="noStrike" cap="none" dirty="0" err="1">
                <a:solidFill>
                  <a:srgbClr val="FFFF00"/>
                </a:solidFill>
                <a:latin typeface="Courier New"/>
                <a:ea typeface="Courier New"/>
                <a:cs typeface="Courier New"/>
                <a:sym typeface="Courier New"/>
              </a:rPr>
              <a:t>wordcount.py</a:t>
            </a: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chemeClr val="lt1"/>
                </a:solidFill>
                <a:latin typeface="Courier New"/>
                <a:ea typeface="Courier New"/>
                <a:cs typeface="Courier New"/>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ran after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ran into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fell down on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Counting</a:t>
            </a:r>
            <a:r>
              <a:rPr lang="en-US"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sz="26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Counts {'and': 3, 'on': 1, 'ran': 2, 'car': 3, 'into': 1, 'after': 1, 'clown': 2, 'down': 1, 'fell': 1, </a:t>
            </a:r>
            <a:r>
              <a:rPr lang="en-US" sz="2600" b="1" i="0" u="none" strike="noStrike" cap="none" dirty="0">
                <a:solidFill>
                  <a:srgbClr val="00FF00"/>
                </a:solidFill>
                <a:latin typeface="Courier New"/>
                <a:ea typeface="Courier New"/>
                <a:cs typeface="Courier New"/>
                <a:sym typeface="Courier New"/>
              </a:rPr>
              <a:t>'the': 7</a:t>
            </a:r>
            <a:r>
              <a:rPr lang="en-US" sz="2600" b="1" i="0" u="none" strike="noStrike" cap="none" dirty="0">
                <a:solidFill>
                  <a:schemeClr val="lt1"/>
                </a:solidFill>
                <a:latin typeface="Courier New"/>
                <a:ea typeface="Courier New"/>
                <a:cs typeface="Courier New"/>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911075" y="1038225"/>
            <a:ext cx="2927399" cy="194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649176" y="1169786"/>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counts = </a:t>
            </a:r>
            <a:r>
              <a:rPr lang="en-US" sz="2400" b="1" i="0" u="none" strike="noStrike" cap="none" dirty="0" err="1">
                <a:solidFill>
                  <a:srgbClr val="FF7F00"/>
                </a:solidFill>
                <a:latin typeface="Courier New"/>
                <a:ea typeface="Courier New"/>
                <a:cs typeface="Courier New"/>
                <a:sym typeface="Courier New"/>
              </a:rPr>
              <a:t>dict</a:t>
            </a:r>
            <a:r>
              <a:rPr lang="en-US" sz="2400" b="1" i="0" u="none" strike="noStrike" cap="none" dirty="0">
                <a:solidFill>
                  <a:schemeClr val="lt1"/>
                </a:solidFill>
                <a:latin typeface="Courier New"/>
                <a:ea typeface="Courier New"/>
                <a:cs typeface="Courier New"/>
                <a:sym typeface="Courier New"/>
              </a:rPr>
              <a:t>()</a:t>
            </a:r>
            <a:endParaRPr lang="en-US" sz="2400" b="1" dirty="0">
              <a:solidFill>
                <a:schemeClr val="lt1"/>
              </a:solidFill>
              <a:latin typeface="Courier New"/>
              <a:ea typeface="Courier New"/>
              <a:cs typeface="Courier New"/>
              <a:sym typeface="Courier New"/>
            </a:endParaRPr>
          </a:p>
          <a:p>
            <a:pPr lvl="0">
              <a:buClr>
                <a:schemeClr val="lt1"/>
              </a:buClr>
              <a:buSzPct val="25000"/>
            </a:pPr>
            <a:r>
              <a:rPr lang="en-US" sz="2400" b="1" i="0" u="none" strike="noStrike" cap="none" dirty="0">
                <a:solidFill>
                  <a:schemeClr val="lt1"/>
                </a:solidFill>
                <a:latin typeface="Courier New"/>
                <a:ea typeface="Courier New"/>
                <a:cs typeface="Courier New"/>
                <a:sym typeface="Courier New"/>
              </a:rPr>
              <a:t>line = </a:t>
            </a:r>
            <a:r>
              <a:rPr lang="en-US" sz="2400" b="1" i="0" u="none" strike="noStrike" cap="none" dirty="0">
                <a:solidFill>
                  <a:srgbClr val="FF00FF"/>
                </a:solidFill>
                <a:latin typeface="Courier New"/>
                <a:ea typeface="Courier New"/>
                <a:cs typeface="Courier New"/>
                <a:sym typeface="Courier New"/>
              </a:rPr>
              <a:t>input</a:t>
            </a:r>
            <a:r>
              <a:rPr lang="en-US" sz="2400" b="1" dirty="0">
                <a:solidFill>
                  <a:schemeClr val="lt1"/>
                </a:solidFill>
                <a:latin typeface="Courier New"/>
                <a:ea typeface="Courier New"/>
                <a:cs typeface="Courier New"/>
                <a:sym typeface="Courier New"/>
              </a:rPr>
              <a:t>('Enter a line of text:'</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words = </a:t>
            </a:r>
            <a:r>
              <a:rPr lang="en-US" sz="2400" b="1" i="0" u="none" strike="noStrike" cap="none" dirty="0" err="1">
                <a:solidFill>
                  <a:schemeClr val="lt1"/>
                </a:solidFill>
                <a:latin typeface="Courier New"/>
                <a:ea typeface="Courier New"/>
                <a:cs typeface="Courier New"/>
                <a:sym typeface="Courier New"/>
              </a:rPr>
              <a:t>line.</a:t>
            </a:r>
            <a:r>
              <a:rPr lang="en-US" sz="2400" b="1" i="0" u="none" strike="noStrike" cap="none" dirty="0" err="1">
                <a:solidFill>
                  <a:srgbClr val="FF00FF"/>
                </a:solidFill>
                <a:latin typeface="Courier New"/>
                <a:ea typeface="Courier New"/>
                <a:cs typeface="Courier New"/>
                <a:sym typeface="Courier New"/>
              </a:rPr>
              <a:t>split</a:t>
            </a:r>
            <a:r>
              <a:rPr lang="en-US" sz="24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New"/>
                <a:ea typeface="Courier New"/>
                <a:cs typeface="Courier New"/>
                <a:sym typeface="Courier New"/>
              </a:rPr>
              <a:t>print(</a:t>
            </a:r>
            <a:r>
              <a:rPr lang="en-US" sz="2400" b="1" i="0" u="none" strike="noStrike" cap="none" dirty="0">
                <a:solidFill>
                  <a:schemeClr val="lt1"/>
                </a:solidFill>
                <a:latin typeface="Courier New"/>
                <a:ea typeface="Courier New"/>
                <a:cs typeface="Courier New"/>
                <a:sym typeface="Courier New"/>
              </a:rPr>
              <a:t>'Words:', words</a:t>
            </a:r>
            <a:r>
              <a:rPr lang="en-US" sz="2400" b="1" i="0" u="none" strike="noStrike" cap="none" dirty="0">
                <a:solidFill>
                  <a:srgbClr val="FFFF00"/>
                </a:solidFill>
                <a:latin typeface="Courier New"/>
                <a:ea typeface="Courier New"/>
                <a:cs typeface="Courier New"/>
                <a:sym typeface="Courier New"/>
              </a:rPr>
              <a:t>)</a:t>
            </a:r>
          </a:p>
          <a:p>
            <a:pPr>
              <a:buClr>
                <a:srgbClr val="FFFF00"/>
              </a:buClr>
              <a:buSzPct val="25000"/>
            </a:pPr>
            <a:r>
              <a:rPr lang="en-US" sz="2400" b="1" i="0" u="none" strike="noStrike" cap="none" dirty="0">
                <a:solidFill>
                  <a:srgbClr val="FFFF00"/>
                </a:solidFill>
                <a:latin typeface="Courier New"/>
                <a:ea typeface="Courier New"/>
                <a:cs typeface="Courier New"/>
                <a:sym typeface="Courier New"/>
              </a:rPr>
              <a:t>print(</a:t>
            </a:r>
            <a:r>
              <a:rPr lang="en-US" sz="2400" b="1" i="0" u="none" strike="noStrike" cap="none" dirty="0">
                <a:solidFill>
                  <a:schemeClr val="lt1"/>
                </a:solidFill>
                <a:latin typeface="Courier New"/>
                <a:ea typeface="Courier New"/>
                <a:cs typeface="Courier New"/>
                <a:sym typeface="Courier New"/>
              </a:rPr>
              <a:t>'Counting...’</a:t>
            </a:r>
            <a:r>
              <a:rPr lang="en-US" sz="2400" b="1" dirty="0">
                <a:solidFill>
                  <a:srgbClr val="FFFF00"/>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word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counts[word] = </a:t>
            </a:r>
            <a:r>
              <a:rPr lang="en-US" sz="2400" b="1" i="0" u="none" strike="noStrike" cap="none" dirty="0" err="1">
                <a:solidFill>
                  <a:schemeClr val="lt1"/>
                </a:solidFill>
                <a:latin typeface="Courier New"/>
                <a:ea typeface="Courier New"/>
                <a:cs typeface="Courier New"/>
                <a:sym typeface="Courier New"/>
              </a:rPr>
              <a:t>counts.</a:t>
            </a:r>
            <a:r>
              <a:rPr lang="en-US" sz="2400" b="1" i="0" u="none" strike="noStrike" cap="none" dirty="0" err="1">
                <a:solidFill>
                  <a:srgbClr val="FF00FF"/>
                </a:solidFill>
                <a:latin typeface="Courier New"/>
                <a:ea typeface="Courier New"/>
                <a:cs typeface="Courier New"/>
                <a:sym typeface="Courier New"/>
              </a:rPr>
              <a:t>get</a:t>
            </a:r>
            <a:r>
              <a:rPr lang="en-US" sz="24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2400" b="1" i="0" u="none" strike="noStrike" cap="none" dirty="0">
                <a:solidFill>
                  <a:srgbClr val="FFFF00"/>
                </a:solidFill>
                <a:latin typeface="Courier New"/>
                <a:ea typeface="Courier New"/>
                <a:cs typeface="Courier New"/>
                <a:sym typeface="Courier New"/>
              </a:rPr>
              <a:t>print(</a:t>
            </a:r>
            <a:r>
              <a:rPr lang="en-US" sz="2400" b="1" i="0" u="none" strike="noStrike" cap="none" dirty="0">
                <a:solidFill>
                  <a:schemeClr val="lt1"/>
                </a:solidFill>
                <a:latin typeface="Courier New"/>
                <a:ea typeface="Courier New"/>
                <a:cs typeface="Courier New"/>
                <a:sym typeface="Courier New"/>
              </a:rPr>
              <a:t>'Counts', counts</a:t>
            </a:r>
            <a:r>
              <a:rPr lang="en-US" sz="2400" b="1" dirty="0">
                <a:solidFill>
                  <a:srgbClr val="FFFF00"/>
                </a:solidFill>
                <a:latin typeface="Courier New"/>
                <a:ea typeface="Courier New"/>
                <a:cs typeface="Courier New"/>
                <a:sym typeface="Courier New"/>
              </a:rPr>
              <a:t>)</a:t>
            </a:r>
          </a:p>
        </p:txBody>
      </p:sp>
      <p:sp>
        <p:nvSpPr>
          <p:cNvPr id="450" name="Shape 450"/>
          <p:cNvSpPr txBox="1"/>
          <p:nvPr/>
        </p:nvSpPr>
        <p:spPr>
          <a:xfrm>
            <a:off x="8752238"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New"/>
                <a:ea typeface="Courier New"/>
                <a:cs typeface="Courier New"/>
                <a:sym typeface="Courier New"/>
              </a:rPr>
              <a:t>python </a:t>
            </a:r>
            <a:r>
              <a:rPr lang="en-US" sz="2800" i="0" u="none" strike="noStrike" cap="none" dirty="0" err="1">
                <a:solidFill>
                  <a:srgbClr val="FFFF00"/>
                </a:solidFill>
                <a:latin typeface="Courier New"/>
                <a:ea typeface="Courier New"/>
                <a:cs typeface="Courier New"/>
                <a:sym typeface="Courier New"/>
              </a:rPr>
              <a:t>wordcount.py</a:t>
            </a:r>
            <a:r>
              <a:rPr lang="en-US" sz="2800"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649176" y="5554822"/>
            <a:ext cx="1689000" cy="1122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Definite Loops and Dictionaries</a:t>
            </a:r>
          </a:p>
        </p:txBody>
      </p:sp>
      <p:sp>
        <p:nvSpPr>
          <p:cNvPr id="457" name="Shape 457"/>
          <p:cNvSpPr txBox="1">
            <a:spLocks noGrp="1"/>
          </p:cNvSpPr>
          <p:nvPr>
            <p:ph idx="1"/>
          </p:nvPr>
        </p:nvSpPr>
        <p:spPr>
          <a:xfrm>
            <a:off x="1041640" y="2175370"/>
            <a:ext cx="14154884"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b="0" u="none" strike="noStrike" cap="none" dirty="0">
                <a:solidFill>
                  <a:schemeClr val="lt1"/>
                </a:solidFill>
                <a:latin typeface="Arial" charset="0"/>
                <a:ea typeface="Arial" charset="0"/>
                <a:cs typeface="Arial" charset="0"/>
                <a:sym typeface="Cabin"/>
              </a:rPr>
              <a:t>Even though </a:t>
            </a:r>
            <a:r>
              <a:rPr lang="en-US" sz="3600" b="0" u="none" strike="noStrike" cap="none" dirty="0">
                <a:solidFill>
                  <a:srgbClr val="00FF00"/>
                </a:solidFill>
                <a:latin typeface="Arial" charset="0"/>
                <a:ea typeface="Arial" charset="0"/>
                <a:cs typeface="Arial" charset="0"/>
                <a:sym typeface="Cabin"/>
              </a:rPr>
              <a:t>dictionaries</a:t>
            </a:r>
            <a:r>
              <a:rPr lang="en-US" sz="3600" b="0" u="none" strike="noStrike" cap="none" dirty="0">
                <a:solidFill>
                  <a:schemeClr val="lt1"/>
                </a:solidFill>
                <a:latin typeface="Arial" charset="0"/>
                <a:ea typeface="Arial" charset="0"/>
                <a:cs typeface="Arial" charset="0"/>
                <a:sym typeface="Cabin"/>
              </a:rPr>
              <a:t> are not stored in order, we can write a </a:t>
            </a:r>
            <a:r>
              <a:rPr lang="en-US" sz="3600" b="0" u="none" strike="noStrike" cap="none" dirty="0">
                <a:solidFill>
                  <a:srgbClr val="FFFF00"/>
                </a:solidFill>
                <a:latin typeface="Arial" charset="0"/>
                <a:ea typeface="Arial" charset="0"/>
                <a:cs typeface="Arial" charset="0"/>
                <a:sym typeface="Cabin"/>
              </a:rPr>
              <a:t>for</a:t>
            </a:r>
            <a:r>
              <a:rPr lang="en-US" sz="3600" b="0" u="none" strike="noStrike" cap="none" dirty="0">
                <a:solidFill>
                  <a:schemeClr val="lt1"/>
                </a:solidFill>
                <a:latin typeface="Arial" charset="0"/>
                <a:ea typeface="Arial" charset="0"/>
                <a:cs typeface="Arial" charset="0"/>
                <a:sym typeface="Cabin"/>
              </a:rPr>
              <a:t> loop that goes through all the </a:t>
            </a:r>
            <a:r>
              <a:rPr lang="en-US" sz="3600" b="0" u="none" strike="noStrike" cap="none" dirty="0">
                <a:solidFill>
                  <a:srgbClr val="00FFFF"/>
                </a:solidFill>
                <a:latin typeface="Arial" charset="0"/>
                <a:ea typeface="Arial" charset="0"/>
                <a:cs typeface="Arial" charset="0"/>
                <a:sym typeface="Cabin"/>
              </a:rPr>
              <a:t>entries</a:t>
            </a:r>
            <a:r>
              <a:rPr lang="en-US" sz="3600" b="0" u="none" strike="noStrike" cap="none" dirty="0">
                <a:solidFill>
                  <a:schemeClr val="lt1"/>
                </a:solidFill>
                <a:latin typeface="Arial" charset="0"/>
                <a:ea typeface="Arial" charset="0"/>
                <a:cs typeface="Arial" charset="0"/>
                <a:sym typeface="Cabin"/>
              </a:rPr>
              <a:t> in a </a:t>
            </a:r>
            <a:r>
              <a:rPr lang="en-US" sz="3600" b="0" u="none" strike="noStrike" cap="none" dirty="0">
                <a:solidFill>
                  <a:srgbClr val="00FF00"/>
                </a:solidFill>
                <a:latin typeface="Arial" charset="0"/>
                <a:ea typeface="Arial" charset="0"/>
                <a:cs typeface="Arial" charset="0"/>
                <a:sym typeface="Cabin"/>
              </a:rPr>
              <a:t>dictionary</a:t>
            </a:r>
            <a:r>
              <a:rPr lang="en-US" sz="3600" b="0" u="none" strike="noStrike" cap="none" dirty="0">
                <a:solidFill>
                  <a:schemeClr val="lt1"/>
                </a:solidFill>
                <a:latin typeface="Arial" charset="0"/>
                <a:ea typeface="Arial" charset="0"/>
                <a:cs typeface="Arial" charset="0"/>
                <a:sym typeface="Cabin"/>
              </a:rPr>
              <a:t> - actually it goes through all of the </a:t>
            </a:r>
            <a:r>
              <a:rPr lang="en-US" sz="3600" b="0" u="none" strike="noStrike" cap="none" dirty="0">
                <a:solidFill>
                  <a:srgbClr val="00FFFF"/>
                </a:solidFill>
                <a:latin typeface="Arial" charset="0"/>
                <a:ea typeface="Arial" charset="0"/>
                <a:cs typeface="Arial" charset="0"/>
                <a:sym typeface="Cabin"/>
              </a:rPr>
              <a:t>keys</a:t>
            </a:r>
            <a:r>
              <a:rPr lang="en-US" sz="3600" b="0" u="none" strike="noStrike" cap="none" dirty="0">
                <a:solidFill>
                  <a:schemeClr val="lt1"/>
                </a:solidFill>
                <a:latin typeface="Arial" charset="0"/>
                <a:ea typeface="Arial" charset="0"/>
                <a:cs typeface="Arial" charset="0"/>
                <a:sym typeface="Cabin"/>
              </a:rPr>
              <a:t> in the </a:t>
            </a:r>
            <a:r>
              <a:rPr lang="en-US" sz="3600" b="0" u="none" strike="noStrike" cap="none" dirty="0">
                <a:solidFill>
                  <a:srgbClr val="00FF00"/>
                </a:solidFill>
                <a:latin typeface="Arial" charset="0"/>
                <a:ea typeface="Arial" charset="0"/>
                <a:cs typeface="Arial" charset="0"/>
                <a:sym typeface="Cabin"/>
              </a:rPr>
              <a:t>dictionary</a:t>
            </a:r>
            <a:r>
              <a:rPr lang="en-US" sz="3600" b="0" u="none" strike="noStrike" cap="none" dirty="0">
                <a:solidFill>
                  <a:schemeClr val="lt1"/>
                </a:solidFill>
                <a:latin typeface="Arial" charset="0"/>
                <a:ea typeface="Arial" charset="0"/>
                <a:cs typeface="Arial" charset="0"/>
                <a:sym typeface="Cabin"/>
              </a:rPr>
              <a:t> and</a:t>
            </a:r>
            <a:r>
              <a:rPr lang="en-US" sz="3600" b="0" u="none" strike="noStrike" cap="none" dirty="0">
                <a:solidFill>
                  <a:srgbClr val="00FFFF"/>
                </a:solidFill>
                <a:latin typeface="Arial" charset="0"/>
                <a:ea typeface="Arial" charset="0"/>
                <a:cs typeface="Arial" charset="0"/>
                <a:sym typeface="Cabin"/>
              </a:rPr>
              <a:t> looks up</a:t>
            </a:r>
            <a:r>
              <a:rPr lang="en-US" sz="3600" b="0" u="none" strike="noStrike" cap="none" dirty="0">
                <a:solidFill>
                  <a:schemeClr val="lt1"/>
                </a:solidFill>
                <a:latin typeface="Arial" charset="0"/>
                <a:ea typeface="Arial" charset="0"/>
                <a:cs typeface="Arial" charset="0"/>
                <a:sym typeface="Cabin"/>
              </a:rPr>
              <a:t> the values</a:t>
            </a:r>
          </a:p>
        </p:txBody>
      </p:sp>
      <p:sp>
        <p:nvSpPr>
          <p:cNvPr id="458" name="Shape 458"/>
          <p:cNvSpPr txBox="1"/>
          <p:nvPr/>
        </p:nvSpPr>
        <p:spPr>
          <a:xfrm>
            <a:off x="2914649" y="4529728"/>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 { </a:t>
            </a: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 1 ,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print(</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FF00"/>
                </a:solidFill>
                <a:latin typeface="Arial" charset="0"/>
                <a:ea typeface="Arial" charset="0"/>
                <a:cs typeface="Arial" charset="0"/>
                <a:sym typeface="Cabin"/>
              </a:rPr>
              <a:t>Retrieving lists of Keys and Values</a:t>
            </a:r>
          </a:p>
        </p:txBody>
      </p:sp>
      <p:sp>
        <p:nvSpPr>
          <p:cNvPr id="464" name="Shape 464"/>
          <p:cNvSpPr txBox="1">
            <a:spLocks noGrp="1"/>
          </p:cNvSpPr>
          <p:nvPr>
            <p:ph idx="1"/>
          </p:nvPr>
        </p:nvSpPr>
        <p:spPr>
          <a:xfrm>
            <a:off x="998741" y="1182377"/>
            <a:ext cx="3878711" cy="481009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b="0" u="none" strike="noStrike" cap="none" dirty="0">
                <a:solidFill>
                  <a:schemeClr val="lt1"/>
                </a:solidFill>
                <a:latin typeface="Arial" charset="0"/>
                <a:ea typeface="Arial" charset="0"/>
                <a:cs typeface="Arial" charset="0"/>
                <a:sym typeface="Cabin"/>
              </a:rPr>
              <a:t>You can get a list of </a:t>
            </a:r>
            <a:r>
              <a:rPr lang="en-US" sz="3600" b="0" u="none" strike="noStrike" cap="none" dirty="0">
                <a:solidFill>
                  <a:srgbClr val="00FF00"/>
                </a:solidFill>
                <a:latin typeface="Arial" charset="0"/>
                <a:ea typeface="Arial" charset="0"/>
                <a:cs typeface="Arial" charset="0"/>
                <a:sym typeface="Cabin"/>
              </a:rPr>
              <a:t>keys</a:t>
            </a:r>
            <a:r>
              <a:rPr lang="en-US" sz="3600" b="0" u="none" strike="noStrike" cap="none" dirty="0">
                <a:solidFill>
                  <a:schemeClr val="lt1"/>
                </a:solidFill>
                <a:latin typeface="Arial" charset="0"/>
                <a:ea typeface="Arial" charset="0"/>
                <a:cs typeface="Arial" charset="0"/>
                <a:sym typeface="Cabin"/>
              </a:rPr>
              <a:t>, </a:t>
            </a:r>
            <a:r>
              <a:rPr lang="en-US" sz="3600" b="0" u="none" strike="noStrike" cap="none" dirty="0">
                <a:solidFill>
                  <a:srgbClr val="FF00FF"/>
                </a:solidFill>
                <a:latin typeface="Arial" charset="0"/>
                <a:ea typeface="Arial" charset="0"/>
                <a:cs typeface="Arial" charset="0"/>
                <a:sym typeface="Cabin"/>
              </a:rPr>
              <a:t>values,</a:t>
            </a:r>
            <a:r>
              <a:rPr lang="en-US" sz="3600" b="0" u="none" strike="noStrike" cap="none" dirty="0">
                <a:solidFill>
                  <a:schemeClr val="lt1"/>
                </a:solidFill>
                <a:latin typeface="Arial" charset="0"/>
                <a:ea typeface="Arial" charset="0"/>
                <a:cs typeface="Arial" charset="0"/>
                <a:sym typeface="Cabin"/>
              </a:rPr>
              <a:t> or</a:t>
            </a:r>
            <a:r>
              <a:rPr lang="en-US" sz="3600" b="0" u="none" strike="noStrike" cap="none" dirty="0">
                <a:solidFill>
                  <a:srgbClr val="FF7F00"/>
                </a:solidFill>
                <a:latin typeface="Arial" charset="0"/>
                <a:ea typeface="Arial" charset="0"/>
                <a:cs typeface="Arial" charset="0"/>
                <a:sym typeface="Cabin"/>
              </a:rPr>
              <a:t> items (both)</a:t>
            </a:r>
            <a:r>
              <a:rPr lang="en-US" sz="3600" b="0" u="none" strike="noStrike" cap="none" dirty="0">
                <a:solidFill>
                  <a:schemeClr val="lt1"/>
                </a:solidFill>
                <a:latin typeface="Arial" charset="0"/>
                <a:ea typeface="Arial" charset="0"/>
                <a:cs typeface="Arial" charset="0"/>
                <a:sym typeface="Cabin"/>
              </a:rPr>
              <a:t> from a dictionary</a:t>
            </a:r>
          </a:p>
        </p:txBody>
      </p:sp>
      <p:sp>
        <p:nvSpPr>
          <p:cNvPr id="465" name="Shape 465"/>
          <p:cNvSpPr txBox="1"/>
          <p:nvPr/>
        </p:nvSpPr>
        <p:spPr>
          <a:xfrm>
            <a:off x="5844691" y="1769366"/>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err="1">
                <a:solidFill>
                  <a:schemeClr val="lt1"/>
                </a:solidFill>
                <a:latin typeface="Courier New"/>
                <a:ea typeface="Courier New"/>
                <a:cs typeface="Courier New"/>
                <a:sym typeface="Courier New"/>
              </a:rPr>
              <a:t>jjj</a:t>
            </a:r>
            <a:r>
              <a:rPr lang="en-US" sz="2500" b="1" i="0" u="none" strike="noStrike" cap="none" dirty="0">
                <a:solidFill>
                  <a:schemeClr val="lt1"/>
                </a:solidFill>
                <a:latin typeface="Courier New"/>
                <a:ea typeface="Courier New"/>
                <a:cs typeface="Courier New"/>
                <a:sym typeface="Courier New"/>
              </a:rPr>
              <a:t> = { 'chuck' : 1 , '</a:t>
            </a:r>
            <a:r>
              <a:rPr lang="en-US" sz="2500" b="1" i="0" u="none" strike="noStrike" cap="none" dirty="0" err="1">
                <a:solidFill>
                  <a:schemeClr val="lt1"/>
                </a:solidFill>
                <a:latin typeface="Courier New"/>
                <a:ea typeface="Courier New"/>
                <a:cs typeface="Courier New"/>
                <a:sym typeface="Courier New"/>
              </a:rPr>
              <a:t>fred</a:t>
            </a:r>
            <a:r>
              <a:rPr lang="en-US" sz="2500" b="1" i="0" u="none" strike="noStrike" cap="none" dirty="0">
                <a:solidFill>
                  <a:schemeClr val="lt1"/>
                </a:solidFill>
                <a:latin typeface="Courier New"/>
                <a:ea typeface="Courier New"/>
                <a:cs typeface="Courier New"/>
                <a:sym typeface="Courier New"/>
              </a:rPr>
              <a:t>' : 42, '</a:t>
            </a:r>
            <a:r>
              <a:rPr lang="en-US" sz="2500" b="1" i="0" u="none" strike="noStrike" cap="none" dirty="0" err="1">
                <a:solidFill>
                  <a:schemeClr val="lt1"/>
                </a:solidFill>
                <a:latin typeface="Courier New"/>
                <a:ea typeface="Courier New"/>
                <a:cs typeface="Courier New"/>
                <a:sym typeface="Courier New"/>
              </a:rPr>
              <a:t>jan</a:t>
            </a:r>
            <a:r>
              <a:rPr lang="en-US" sz="2500" b="1" i="0" u="none" strike="noStrike" cap="none" dirty="0">
                <a:solidFill>
                  <a:schemeClr val="lt1"/>
                </a:solidFill>
                <a:latin typeface="Courier New"/>
                <a:ea typeface="Courier New"/>
                <a:cs typeface="Courier New"/>
                <a:sym typeface="Courier New"/>
              </a:rPr>
              <a:t>': 100}</a:t>
            </a:r>
          </a:p>
          <a:p>
            <a:pPr>
              <a:buClr>
                <a:schemeClr val="lt1"/>
              </a:buClr>
              <a:buSzPct val="25000"/>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a:solidFill>
                  <a:srgbClr val="FFFF00"/>
                </a:solidFill>
                <a:latin typeface="Courier New"/>
                <a:ea typeface="Courier New"/>
                <a:cs typeface="Courier New"/>
                <a:sym typeface="Courier New"/>
              </a:rPr>
              <a:t>print(</a:t>
            </a:r>
            <a:r>
              <a:rPr lang="en-US" sz="2500" b="1" i="0" u="none" strike="noStrike" cap="none" dirty="0">
                <a:solidFill>
                  <a:srgbClr val="FF00FF"/>
                </a:solidFill>
                <a:latin typeface="Courier New"/>
                <a:ea typeface="Courier New"/>
                <a:cs typeface="Courier New"/>
                <a:sym typeface="Courier New"/>
              </a:rPr>
              <a:t>list</a:t>
            </a:r>
            <a:r>
              <a:rPr lang="en-US" sz="2500" b="1" i="0" u="none" strike="noStrike" cap="none" dirty="0">
                <a:solidFill>
                  <a:schemeClr val="lt1"/>
                </a:solidFill>
                <a:latin typeface="Courier New"/>
                <a:ea typeface="Courier New"/>
                <a:cs typeface="Courier New"/>
                <a:sym typeface="Courier New"/>
              </a:rPr>
              <a:t>(</a:t>
            </a:r>
            <a:r>
              <a:rPr lang="en-US" sz="2500" b="1" i="0" u="none" strike="noStrike" cap="none" dirty="0" err="1">
                <a:solidFill>
                  <a:schemeClr val="lt1"/>
                </a:solidFill>
                <a:latin typeface="Courier New"/>
                <a:ea typeface="Courier New"/>
                <a:cs typeface="Courier New"/>
                <a:sym typeface="Courier New"/>
              </a:rPr>
              <a:t>jjj</a:t>
            </a:r>
            <a:r>
              <a:rPr lang="en-US" sz="2500" b="1" dirty="0">
                <a:solidFill>
                  <a:schemeClr val="lt1"/>
                </a:solidFill>
                <a:latin typeface="Courier New"/>
                <a:ea typeface="Courier New"/>
                <a:cs typeface="Courier New"/>
                <a:sym typeface="Courier New"/>
              </a:rPr>
              <a:t>)</a:t>
            </a:r>
            <a:r>
              <a:rPr lang="en-US" sz="2500" b="1" dirty="0">
                <a:solidFill>
                  <a:srgbClr val="FFFF00"/>
                </a:solidFill>
                <a:latin typeface="Courier New"/>
                <a:ea typeface="Courier New"/>
                <a:cs typeface="Courier New"/>
                <a:sym typeface="Courier New"/>
              </a:rPr>
              <a:t>)</a:t>
            </a:r>
            <a:endParaRPr lang="en-US" sz="25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a:solidFill>
                  <a:srgbClr val="FFFF00"/>
                </a:solidFill>
                <a:latin typeface="Courier New"/>
                <a:ea typeface="Courier New"/>
                <a:cs typeface="Courier New"/>
                <a:sym typeface="Courier New"/>
              </a:rPr>
              <a:t>print(</a:t>
            </a:r>
            <a:r>
              <a:rPr lang="en-US" sz="2500" b="1" i="0" u="none" strike="noStrike" cap="none" dirty="0" err="1">
                <a:solidFill>
                  <a:schemeClr val="lt1"/>
                </a:solidFill>
                <a:latin typeface="Courier New"/>
                <a:ea typeface="Courier New"/>
                <a:cs typeface="Courier New"/>
                <a:sym typeface="Courier New"/>
              </a:rPr>
              <a:t>jjj.</a:t>
            </a:r>
            <a:r>
              <a:rPr lang="en-US" sz="2500" b="1" i="0" u="none" strike="noStrike" cap="none" dirty="0" err="1">
                <a:solidFill>
                  <a:srgbClr val="FF00FF"/>
                </a:solidFill>
                <a:latin typeface="Courier New"/>
                <a:ea typeface="Courier New"/>
                <a:cs typeface="Courier New"/>
                <a:sym typeface="Courier New"/>
              </a:rPr>
              <a:t>keys</a:t>
            </a:r>
            <a:r>
              <a:rPr lang="en-US" sz="2500" b="1" i="0" u="none" strike="noStrike" cap="none" dirty="0">
                <a:solidFill>
                  <a:srgbClr val="FF00FF"/>
                </a:solidFill>
                <a:latin typeface="Courier New"/>
                <a:ea typeface="Courier New"/>
                <a:cs typeface="Courier New"/>
                <a:sym typeface="Courier New"/>
              </a:rPr>
              <a:t>()</a:t>
            </a:r>
            <a:r>
              <a:rPr lang="en-US" sz="2500" b="1" dirty="0">
                <a:solidFill>
                  <a:srgbClr val="FFFF00"/>
                </a:solidFill>
                <a:latin typeface="Courier New"/>
                <a:ea typeface="Courier New"/>
                <a:cs typeface="Courier New"/>
                <a:sym typeface="Courier New"/>
              </a:rPr>
              <a:t>)</a:t>
            </a:r>
            <a:endParaRPr lang="en-US" sz="25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a:solidFill>
                  <a:srgbClr val="FFFF00"/>
                </a:solidFill>
                <a:latin typeface="Courier New"/>
                <a:ea typeface="Courier New"/>
                <a:cs typeface="Courier New"/>
                <a:sym typeface="Courier New"/>
              </a:rPr>
              <a:t>print(</a:t>
            </a:r>
            <a:r>
              <a:rPr lang="en-US" sz="2500" b="1" i="0" u="none" strike="noStrike" cap="none" dirty="0" err="1">
                <a:solidFill>
                  <a:schemeClr val="lt1"/>
                </a:solidFill>
                <a:latin typeface="Courier New"/>
                <a:ea typeface="Courier New"/>
                <a:cs typeface="Courier New"/>
                <a:sym typeface="Courier New"/>
              </a:rPr>
              <a:t>jjj.</a:t>
            </a:r>
            <a:r>
              <a:rPr lang="en-US" sz="2500" b="1" i="0" u="none" strike="noStrike" cap="none" dirty="0" err="1">
                <a:solidFill>
                  <a:srgbClr val="FF00FF"/>
                </a:solidFill>
                <a:latin typeface="Courier New"/>
                <a:ea typeface="Courier New"/>
                <a:cs typeface="Courier New"/>
                <a:sym typeface="Courier New"/>
              </a:rPr>
              <a:t>values</a:t>
            </a:r>
            <a:r>
              <a:rPr lang="en-US" sz="2500" b="1" i="0" u="none" strike="noStrike" cap="none" dirty="0">
                <a:solidFill>
                  <a:srgbClr val="FF00FF"/>
                </a:solidFill>
                <a:latin typeface="Courier New"/>
                <a:ea typeface="Courier New"/>
                <a:cs typeface="Courier New"/>
                <a:sym typeface="Courier New"/>
              </a:rPr>
              <a:t>()</a:t>
            </a:r>
            <a:r>
              <a:rPr lang="en-US" sz="2500" b="1" dirty="0">
                <a:solidFill>
                  <a:srgbClr val="FFFF00"/>
                </a:solidFill>
                <a:latin typeface="Courier New"/>
                <a:ea typeface="Courier New"/>
                <a:cs typeface="Courier New"/>
                <a:sym typeface="Courier New"/>
              </a:rPr>
              <a:t>)</a:t>
            </a:r>
            <a:endParaRPr lang="en-US" sz="25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dirty="0">
                <a:solidFill>
                  <a:srgbClr val="FF00FF"/>
                </a:solidFill>
                <a:latin typeface="Courier New"/>
                <a:ea typeface="Courier New"/>
                <a:cs typeface="Courier New"/>
                <a:sym typeface="Courier New"/>
              </a:rPr>
              <a:t>[100, 1, 42]</a:t>
            </a:r>
          </a:p>
          <a:p>
            <a:pPr>
              <a:buClr>
                <a:schemeClr val="lt1"/>
              </a:buClr>
              <a:buSzPct val="25000"/>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a:solidFill>
                  <a:srgbClr val="FFFF00"/>
                </a:solidFill>
                <a:latin typeface="Courier New"/>
                <a:ea typeface="Courier New"/>
                <a:cs typeface="Courier New"/>
                <a:sym typeface="Courier New"/>
              </a:rPr>
              <a:t>print(</a:t>
            </a:r>
            <a:r>
              <a:rPr lang="en-US" sz="2500" b="1" i="0" u="none" strike="noStrike" cap="none" dirty="0" err="1">
                <a:solidFill>
                  <a:schemeClr val="lt1"/>
                </a:solidFill>
                <a:latin typeface="Courier New"/>
                <a:ea typeface="Courier New"/>
                <a:cs typeface="Courier New"/>
                <a:sym typeface="Courier New"/>
              </a:rPr>
              <a:t>jjj.</a:t>
            </a:r>
            <a:r>
              <a:rPr lang="en-US" sz="2500" b="1" i="0" u="none" strike="noStrike" cap="none" dirty="0" err="1">
                <a:solidFill>
                  <a:srgbClr val="FF7F00"/>
                </a:solidFill>
                <a:latin typeface="Courier New"/>
                <a:ea typeface="Courier New"/>
                <a:cs typeface="Courier New"/>
                <a:sym typeface="Courier New"/>
              </a:rPr>
              <a:t>items</a:t>
            </a:r>
            <a:r>
              <a:rPr lang="en-US" sz="2500" b="1" i="0" u="none" strike="noStrike" cap="none" dirty="0">
                <a:solidFill>
                  <a:srgbClr val="FF7F00"/>
                </a:solidFill>
                <a:latin typeface="Courier New"/>
                <a:ea typeface="Courier New"/>
                <a:cs typeface="Courier New"/>
                <a:sym typeface="Courier New"/>
              </a:rPr>
              <a:t>()</a:t>
            </a:r>
            <a:r>
              <a:rPr lang="en-US" sz="2500" b="1" dirty="0">
                <a:solidFill>
                  <a:srgbClr val="FFFF00"/>
                </a:solidFill>
                <a:latin typeface="Courier New"/>
                <a:ea typeface="Courier New"/>
                <a:cs typeface="Courier New"/>
                <a:sym typeface="Courier New"/>
              </a:rPr>
              <a:t>)</a:t>
            </a:r>
            <a:endParaRPr lang="en-US" sz="2500" b="1" i="0" u="none" strike="noStrike" cap="none" dirty="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rgbClr val="FF7F00"/>
                </a:solidFill>
                <a:latin typeface="Courier New"/>
                <a:ea typeface="Courier New"/>
                <a:cs typeface="Courier New"/>
                <a:sym typeface="Courier New"/>
              </a:rPr>
              <a:t>[('</a:t>
            </a:r>
            <a:r>
              <a:rPr lang="en-US" sz="2500" b="1" i="0" u="none" strike="noStrike" cap="none" dirty="0" err="1">
                <a:solidFill>
                  <a:srgbClr val="FF7F00"/>
                </a:solidFill>
                <a:latin typeface="Courier New"/>
                <a:ea typeface="Courier New"/>
                <a:cs typeface="Courier New"/>
                <a:sym typeface="Courier New"/>
              </a:rPr>
              <a:t>jan</a:t>
            </a:r>
            <a:r>
              <a:rPr lang="en-US" sz="2500" b="1" i="0" u="none" strike="noStrike" cap="none" dirty="0">
                <a:solidFill>
                  <a:srgbClr val="FF7F00"/>
                </a:solidFill>
                <a:latin typeface="Courier New"/>
                <a:ea typeface="Courier New"/>
                <a:cs typeface="Courier New"/>
                <a:sym typeface="Courier New"/>
              </a:rPr>
              <a:t>', 100), ('chuck', 1), ('</a:t>
            </a:r>
            <a:r>
              <a:rPr lang="en-US" sz="2500" b="1" i="0" u="none" strike="noStrike" cap="none" dirty="0" err="1">
                <a:solidFill>
                  <a:srgbClr val="FF7F00"/>
                </a:solidFill>
                <a:latin typeface="Courier New"/>
                <a:ea typeface="Courier New"/>
                <a:cs typeface="Courier New"/>
                <a:sym typeface="Courier New"/>
              </a:rPr>
              <a:t>fred</a:t>
            </a:r>
            <a:r>
              <a:rPr lang="en-US" sz="2500" b="1" i="0" u="none" strike="noStrike" cap="none" dirty="0">
                <a:solidFill>
                  <a:srgbClr val="FF7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p>
        </p:txBody>
      </p:sp>
      <p:sp>
        <p:nvSpPr>
          <p:cNvPr id="466" name="Shape 466"/>
          <p:cNvSpPr txBox="1"/>
          <p:nvPr/>
        </p:nvSpPr>
        <p:spPr>
          <a:xfrm>
            <a:off x="8388840" y="6773548"/>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a:solidFill>
                  <a:schemeClr val="lt1"/>
                </a:solidFill>
                <a:latin typeface="Arial" charset="0"/>
                <a:ea typeface="Arial" charset="0"/>
                <a:cs typeface="Arial" charset="0"/>
                <a:sym typeface="Cabin"/>
              </a:rPr>
              <a:t>“</a:t>
            </a:r>
            <a:r>
              <a:rPr lang="en-US" sz="3400" u="none" strike="noStrike" cap="none">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201479" y="6044504"/>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Bonus: Two Iteration Variables!</a:t>
            </a:r>
          </a:p>
        </p:txBody>
      </p:sp>
      <p:sp>
        <p:nvSpPr>
          <p:cNvPr id="473" name="Shape 473"/>
          <p:cNvSpPr txBox="1">
            <a:spLocks noGrp="1"/>
          </p:cNvSpPr>
          <p:nvPr>
            <p:ph idx="1"/>
          </p:nvPr>
        </p:nvSpPr>
        <p:spPr>
          <a:xfrm>
            <a:off x="741899" y="2318080"/>
            <a:ext cx="5399399" cy="5702299"/>
          </a:xfrm>
          <a:prstGeom prst="rect">
            <a:avLst/>
          </a:prstGeom>
          <a:noFill/>
          <a:ln>
            <a:noFill/>
          </a:ln>
        </p:spPr>
        <p:txBody>
          <a:bodyPr lIns="38100" tIns="38100" rIns="38100" bIns="38100" anchor="ctr" anchorCtr="0">
            <a:noAutofit/>
          </a:bodyPr>
          <a:lstStyle/>
          <a:p>
            <a:pPr marL="571500" marR="0" lvl="0" indent="-571500" algn="l" rtl="0">
              <a:lnSpc>
                <a:spcPct val="100000"/>
              </a:lnSpc>
              <a:spcBef>
                <a:spcPts val="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We loop through the </a:t>
            </a:r>
            <a:r>
              <a:rPr lang="en-US" sz="3600" b="0" u="none" strike="noStrike" cap="none" dirty="0">
                <a:solidFill>
                  <a:srgbClr val="FF7F00"/>
                </a:solidFill>
                <a:latin typeface="Arial" charset="0"/>
                <a:ea typeface="Arial" charset="0"/>
                <a:cs typeface="Arial" charset="0"/>
                <a:sym typeface="Cabin"/>
              </a:rPr>
              <a:t>key</a:t>
            </a:r>
            <a:r>
              <a:rPr lang="en-US" sz="3600" b="0" u="none" strike="noStrike" cap="none" dirty="0">
                <a:solidFill>
                  <a:schemeClr val="lt1"/>
                </a:solidFill>
                <a:latin typeface="Arial" charset="0"/>
                <a:ea typeface="Arial" charset="0"/>
                <a:cs typeface="Arial" charset="0"/>
                <a:sym typeface="Cabin"/>
              </a:rPr>
              <a:t>-</a:t>
            </a:r>
            <a:r>
              <a:rPr lang="en-US" sz="3600" b="0" u="none" strike="noStrike" cap="none" dirty="0">
                <a:solidFill>
                  <a:srgbClr val="FFFF00"/>
                </a:solidFill>
                <a:latin typeface="Arial" charset="0"/>
                <a:ea typeface="Arial" charset="0"/>
                <a:cs typeface="Arial" charset="0"/>
                <a:sym typeface="Cabin"/>
              </a:rPr>
              <a:t>value</a:t>
            </a:r>
            <a:r>
              <a:rPr lang="en-US" sz="3600" b="0" u="none" strike="noStrike" cap="none" dirty="0">
                <a:solidFill>
                  <a:schemeClr val="lt1"/>
                </a:solidFill>
                <a:latin typeface="Arial" charset="0"/>
                <a:ea typeface="Arial" charset="0"/>
                <a:cs typeface="Arial" charset="0"/>
                <a:sym typeface="Cabin"/>
              </a:rPr>
              <a:t> pairs in a dictionary using *two* iteration variables</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Each iteration, the first variable is the </a:t>
            </a:r>
            <a:r>
              <a:rPr lang="en-US" sz="3600" b="0" u="none" strike="noStrike" cap="none" dirty="0">
                <a:solidFill>
                  <a:srgbClr val="FF7F00"/>
                </a:solidFill>
                <a:latin typeface="Arial" charset="0"/>
                <a:ea typeface="Arial" charset="0"/>
                <a:cs typeface="Arial" charset="0"/>
                <a:sym typeface="Cabin"/>
              </a:rPr>
              <a:t>key</a:t>
            </a:r>
            <a:r>
              <a:rPr lang="en-US" sz="3600" b="0" u="none" strike="noStrike" cap="none" dirty="0">
                <a:solidFill>
                  <a:schemeClr val="lt1"/>
                </a:solidFill>
                <a:latin typeface="Arial" charset="0"/>
                <a:ea typeface="Arial" charset="0"/>
                <a:cs typeface="Arial" charset="0"/>
                <a:sym typeface="Cabin"/>
              </a:rPr>
              <a:t> and the second variable is the corresponding </a:t>
            </a:r>
            <a:r>
              <a:rPr lang="en-US" sz="3600" b="0" u="none" strike="noStrike" cap="none" dirty="0">
                <a:solidFill>
                  <a:srgbClr val="FFFF00"/>
                </a:solidFill>
                <a:latin typeface="Arial" charset="0"/>
                <a:ea typeface="Arial" charset="0"/>
                <a:cs typeface="Arial" charset="0"/>
                <a:sym typeface="Cabin"/>
              </a:rPr>
              <a:t>value </a:t>
            </a:r>
            <a:r>
              <a:rPr lang="en-US" sz="3600" b="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015699" y="268483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err="1">
                <a:solidFill>
                  <a:srgbClr val="00FF00"/>
                </a:solidFill>
                <a:latin typeface="Courier New"/>
                <a:ea typeface="Courier New"/>
                <a:cs typeface="Courier New"/>
                <a:sym typeface="Courier New"/>
              </a:rPr>
              <a:t>jjj</a:t>
            </a:r>
            <a:r>
              <a:rPr lang="en-US" sz="2400" b="1" i="0" u="none" strike="noStrike" cap="none" dirty="0">
                <a:solidFill>
                  <a:schemeClr val="lt1"/>
                </a:solidFill>
                <a:latin typeface="Courier New"/>
                <a:ea typeface="Courier New"/>
                <a:cs typeface="Courier New"/>
                <a:sym typeface="Courier New"/>
              </a:rPr>
              <a:t> = { 'chuck' : 1 , '</a:t>
            </a:r>
            <a:r>
              <a:rPr lang="en-US" sz="2400" b="1" i="0" u="none" strike="noStrike" cap="none" dirty="0" err="1">
                <a:solidFill>
                  <a:schemeClr val="lt1"/>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err="1">
                <a:solidFill>
                  <a:schemeClr val="lt1"/>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for </a:t>
            </a:r>
            <a:r>
              <a:rPr lang="en-US" sz="2400" b="1" i="0" u="none" strike="noStrike" cap="none" dirty="0" err="1">
                <a:solidFill>
                  <a:srgbClr val="FF7F00"/>
                </a:solidFill>
                <a:latin typeface="Courier New"/>
                <a:ea typeface="Courier New"/>
                <a:cs typeface="Courier New"/>
                <a:sym typeface="Courier New"/>
              </a:rPr>
              <a:t>aaa</a:t>
            </a:r>
            <a:r>
              <a:rPr lang="en-US" sz="2400" b="1" i="0" u="none" strike="noStrike" cap="none" dirty="0" err="1">
                <a:solidFill>
                  <a:schemeClr val="lt1"/>
                </a:solidFill>
                <a:latin typeface="Courier New"/>
                <a:ea typeface="Courier New"/>
                <a:cs typeface="Courier New"/>
                <a:sym typeface="Courier New"/>
              </a:rPr>
              <a:t>,</a:t>
            </a:r>
            <a:r>
              <a:rPr lang="en-US" sz="2400" b="1" i="0" u="none" strike="noStrike" cap="none" dirty="0" err="1">
                <a:solidFill>
                  <a:srgbClr val="FFFF00"/>
                </a:solidFill>
                <a:latin typeface="Courier New"/>
                <a:ea typeface="Courier New"/>
                <a:cs typeface="Courier New"/>
                <a:sym typeface="Courier New"/>
              </a:rPr>
              <a:t>bbb</a:t>
            </a:r>
            <a:r>
              <a:rPr lang="en-US" sz="2400" b="1" i="0" u="none" strike="noStrike" cap="none" dirty="0">
                <a:solidFill>
                  <a:schemeClr val="lt1"/>
                </a:solidFill>
                <a:latin typeface="Courier New"/>
                <a:ea typeface="Courier New"/>
                <a:cs typeface="Courier New"/>
                <a:sym typeface="Courier New"/>
              </a:rPr>
              <a:t> in </a:t>
            </a:r>
            <a:r>
              <a:rPr lang="en-US" sz="2400" b="1" i="0" u="none" strike="noStrike" cap="none" dirty="0" err="1">
                <a:solidFill>
                  <a:srgbClr val="00FF00"/>
                </a:solidFill>
                <a:latin typeface="Courier New"/>
                <a:ea typeface="Courier New"/>
                <a:cs typeface="Courier New"/>
                <a:sym typeface="Courier New"/>
              </a:rPr>
              <a:t>jjj</a:t>
            </a:r>
            <a:r>
              <a:rPr lang="en-US" sz="2400" b="1" i="0" u="none" strike="noStrike" cap="none" dirty="0" err="1">
                <a:solidFill>
                  <a:srgbClr val="FF00FF"/>
                </a:solidFill>
                <a:latin typeface="Courier New"/>
                <a:ea typeface="Courier New"/>
                <a:cs typeface="Courier New"/>
                <a:sym typeface="Courier New"/>
              </a:rPr>
              <a:t>.items</a:t>
            </a:r>
            <a:r>
              <a:rPr lang="en-US" sz="24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n-US" sz="2400" b="1" i="0" u="none" strike="noStrike" cap="none" dirty="0">
                <a:solidFill>
                  <a:schemeClr val="lt1"/>
                </a:solidFill>
                <a:latin typeface="Courier New"/>
                <a:ea typeface="Courier New"/>
                <a:cs typeface="Courier New"/>
                <a:sym typeface="Courier New"/>
              </a:rPr>
              <a:t>    print(</a:t>
            </a:r>
            <a:r>
              <a:rPr lang="en-US" sz="2400" b="1" i="0" u="none" strike="noStrike" cap="none" dirty="0" err="1">
                <a:solidFill>
                  <a:srgbClr val="FF7F00"/>
                </a:solidFill>
                <a:latin typeface="Courier New"/>
                <a:ea typeface="Courier New"/>
                <a:cs typeface="Courier New"/>
                <a:sym typeface="Courier New"/>
              </a:rPr>
              <a:t>aaa</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err="1">
                <a:solidFill>
                  <a:srgbClr val="FFFF00"/>
                </a:solidFill>
                <a:latin typeface="Courier New"/>
                <a:ea typeface="Courier New"/>
                <a:cs typeface="Courier New"/>
                <a:sym typeface="Courier New"/>
              </a:rPr>
              <a:t>bbb</a:t>
            </a:r>
            <a:r>
              <a:rPr lang="en-US" sz="2400" b="1" dirty="0">
                <a:solidFill>
                  <a:schemeClr val="lt1"/>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New"/>
                <a:ea typeface="Courier New"/>
                <a:cs typeface="Courier New"/>
                <a:sym typeface="Courier New"/>
              </a:rPr>
              <a:t>jan</a:t>
            </a:r>
            <a:r>
              <a:rPr lang="en-US" sz="2400" b="1" i="0" u="none" strike="noStrike" cap="none" dirty="0">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a:solidFill>
                  <a:srgbClr val="FF7F00"/>
                </a:solidFill>
                <a:latin typeface="Courier New"/>
                <a:ea typeface="Courier New"/>
                <a:cs typeface="Courier New"/>
                <a:sym typeface="Courier New"/>
              </a:rPr>
              <a:t>chuck</a:t>
            </a:r>
            <a:r>
              <a:rPr lang="en-US" sz="2400" b="1" i="0" u="none" strike="noStrike" cap="none" dirty="0">
                <a:solidFill>
                  <a:srgbClr val="FFFF00"/>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New"/>
                <a:ea typeface="Courier New"/>
                <a:cs typeface="Courier New"/>
                <a:sym typeface="Courier New"/>
              </a:rPr>
              <a:t>fred</a:t>
            </a:r>
            <a:r>
              <a:rPr lang="en-US" sz="2400" b="1" i="0" u="none" strike="noStrike" cap="none" dirty="0">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 </a:t>
            </a:r>
          </a:p>
          <a:p>
            <a:pPr marL="0" marR="0" lvl="0" indent="0" algn="ctr" rtl="0">
              <a:lnSpc>
                <a:spcPct val="100000"/>
              </a:lnSpc>
              <a:spcBef>
                <a:spcPts val="0"/>
              </a:spcBef>
              <a:spcAft>
                <a:spcPts val="0"/>
              </a:spcAft>
              <a:buNone/>
            </a:pPr>
            <a:endParaRPr sz="2400" b="1" dirty="0">
              <a:latin typeface="Courier New"/>
              <a:ea typeface="Courier New"/>
              <a:cs typeface="Courier New"/>
              <a:sym typeface="Courier New"/>
            </a:endParaRPr>
          </a:p>
        </p:txBody>
      </p:sp>
      <p:sp>
        <p:nvSpPr>
          <p:cNvPr id="475" name="Shape 475"/>
          <p:cNvSpPr txBox="1"/>
          <p:nvPr/>
        </p:nvSpPr>
        <p:spPr>
          <a:xfrm>
            <a:off x="12070300" y="578676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3861000" y="577406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357636" y="661226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3810200" y="659956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2610050" y="422466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3794325" y="422466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2610050" y="497396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3848300" y="496126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850484" y="757353"/>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name = input('Enter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handle = open(name)</a:t>
            </a:r>
          </a:p>
          <a:p>
            <a:pPr marL="0" marR="0" lvl="0" indent="0" algn="ctr" rtl="0">
              <a:lnSpc>
                <a:spcPct val="100000"/>
              </a:lnSpc>
              <a:spcBef>
                <a:spcPts val="0"/>
              </a:spcBef>
              <a:spcAft>
                <a:spcPts val="0"/>
              </a:spcAft>
              <a:buNone/>
            </a:pPr>
            <a:endParaRPr sz="26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counts = </a:t>
            </a:r>
            <a:r>
              <a:rPr lang="en-US" sz="2600" b="1" i="0" u="none" strike="noStrike" cap="none" dirty="0" err="1">
                <a:solidFill>
                  <a:srgbClr val="FF00FF"/>
                </a:solidFill>
                <a:latin typeface="Courier New"/>
                <a:ea typeface="Courier New"/>
                <a:cs typeface="Courier New"/>
                <a:sym typeface="Courier New"/>
              </a:rPr>
              <a:t>dict</a:t>
            </a:r>
            <a:r>
              <a:rPr lang="en-US" sz="2600" b="1" i="0" u="none" strike="noStrike" cap="none" dirty="0">
                <a:solidFill>
                  <a:srgbClr val="FF00FF"/>
                </a:solidFill>
                <a:latin typeface="Courier New"/>
                <a:ea typeface="Courier New"/>
                <a:cs typeface="Courier New"/>
                <a:sym typeface="Courier New"/>
              </a:rPr>
              <a:t>()</a:t>
            </a:r>
          </a:p>
          <a:p>
            <a:pPr lvl="0">
              <a:buClr>
                <a:srgbClr val="00FF00"/>
              </a:buClr>
              <a:buSzPct val="25000"/>
            </a:pPr>
            <a:r>
              <a:rPr lang="en-US" sz="2600" b="1" dirty="0">
                <a:solidFill>
                  <a:srgbClr val="FF00FF"/>
                </a:solidFill>
                <a:latin typeface="Courier New"/>
                <a:ea typeface="Courier New"/>
                <a:cs typeface="Courier New"/>
                <a:sym typeface="Courier New"/>
              </a:rPr>
              <a:t>for line in handle:</a:t>
            </a:r>
          </a:p>
          <a:p>
            <a:pPr lvl="0">
              <a:buClr>
                <a:srgbClr val="00FF00"/>
              </a:buClr>
              <a:buSzPct val="25000"/>
            </a:pPr>
            <a:r>
              <a:rPr lang="en-US" sz="2600" b="1" dirty="0">
                <a:solidFill>
                  <a:srgbClr val="FF00FF"/>
                </a:solidFill>
                <a:latin typeface="Courier New"/>
                <a:ea typeface="Courier New"/>
                <a:cs typeface="Courier New"/>
                <a:sym typeface="Courier New"/>
              </a:rPr>
              <a:t>    words = </a:t>
            </a:r>
            <a:r>
              <a:rPr lang="en-US" sz="2600" b="1" dirty="0" err="1">
                <a:solidFill>
                  <a:srgbClr val="FF00FF"/>
                </a:solidFill>
                <a:latin typeface="Courier New"/>
                <a:ea typeface="Courier New"/>
                <a:cs typeface="Courier New"/>
                <a:sym typeface="Courier New"/>
              </a:rPr>
              <a:t>line.split</a:t>
            </a:r>
            <a:r>
              <a:rPr lang="en-US" sz="26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    for 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        counts[word] = </a:t>
            </a:r>
            <a:r>
              <a:rPr lang="en-US" sz="2600" b="1" i="0" u="none" strike="noStrike" cap="none" dirty="0" err="1">
                <a:solidFill>
                  <a:srgbClr val="FF00FF"/>
                </a:solidFill>
                <a:latin typeface="Courier New"/>
                <a:ea typeface="Courier New"/>
                <a:cs typeface="Courier New"/>
                <a:sym typeface="Courier New"/>
              </a:rPr>
              <a:t>counts.get</a:t>
            </a:r>
            <a:r>
              <a:rPr lang="en-US" sz="2600" b="1" i="0" u="none" strike="noStrike" cap="none" dirty="0">
                <a:solidFill>
                  <a:srgbClr val="FF00FF"/>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for </a:t>
            </a:r>
            <a:r>
              <a:rPr lang="en-US" sz="2600" b="1" i="0" u="none" strike="noStrike" cap="none" dirty="0" err="1">
                <a:solidFill>
                  <a:srgbClr val="00FFFF"/>
                </a:solidFill>
                <a:latin typeface="Courier New"/>
                <a:ea typeface="Courier New"/>
                <a:cs typeface="Courier New"/>
                <a:sym typeface="Courier New"/>
              </a:rPr>
              <a:t>word,count</a:t>
            </a:r>
            <a:r>
              <a:rPr lang="en-US" sz="2600" b="1" i="0" u="none" strike="noStrike" cap="none" dirty="0">
                <a:solidFill>
                  <a:srgbClr val="00FFFF"/>
                </a:solidFill>
                <a:latin typeface="Courier New"/>
                <a:ea typeface="Courier New"/>
                <a:cs typeface="Courier New"/>
                <a:sym typeface="Courier New"/>
              </a:rPr>
              <a:t> in </a:t>
            </a:r>
            <a:r>
              <a:rPr lang="en-US" sz="2600" b="1" i="0" u="none" strike="noStrike" cap="none" dirty="0" err="1">
                <a:solidFill>
                  <a:srgbClr val="00FFFF"/>
                </a:solidFill>
                <a:latin typeface="Courier New"/>
                <a:ea typeface="Courier New"/>
                <a:cs typeface="Courier New"/>
                <a:sym typeface="Courier New"/>
              </a:rPr>
              <a:t>counts.items</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if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is None or count &gt;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7F00"/>
                </a:solidFill>
                <a:latin typeface="Courier New"/>
                <a:ea typeface="Courier New"/>
                <a:cs typeface="Courier New"/>
                <a:sym typeface="Courier New"/>
              </a:rPr>
              <a:t>print(</a:t>
            </a:r>
            <a:r>
              <a:rPr lang="en-US" sz="2600" b="1" i="0" u="none" strike="noStrike" cap="none" dirty="0" err="1">
                <a:solidFill>
                  <a:srgbClr val="FF7F00"/>
                </a:solidFill>
                <a:latin typeface="Courier New"/>
                <a:ea typeface="Courier New"/>
                <a:cs typeface="Courier New"/>
                <a:sym typeface="Courier New"/>
              </a:rPr>
              <a:t>bigword</a:t>
            </a:r>
            <a:r>
              <a:rPr lang="en-US" sz="2600" b="1" i="0" u="none" strike="noStrike" cap="none" dirty="0">
                <a:solidFill>
                  <a:srgbClr val="FF7F00"/>
                </a:solidFill>
                <a:latin typeface="Courier New"/>
                <a:ea typeface="Courier New"/>
                <a:cs typeface="Courier New"/>
                <a:sym typeface="Courier New"/>
              </a:rPr>
              <a:t>, </a:t>
            </a:r>
            <a:r>
              <a:rPr lang="en-US" sz="2600" b="1" i="0" u="none" strike="noStrike" cap="none" dirty="0" err="1">
                <a:solidFill>
                  <a:srgbClr val="FF7F00"/>
                </a:solidFill>
                <a:latin typeface="Courier New"/>
                <a:ea typeface="Courier New"/>
                <a:cs typeface="Courier New"/>
                <a:sym typeface="Courier New"/>
              </a:rPr>
              <a:t>bigcount</a:t>
            </a:r>
            <a:r>
              <a:rPr lang="en-US" sz="2600" b="1" i="0" u="none" strike="noStrike" cap="none" dirty="0">
                <a:solidFill>
                  <a:srgbClr val="FF7F00"/>
                </a:solidFill>
                <a:latin typeface="Courier New"/>
                <a:ea typeface="Courier New"/>
                <a:cs typeface="Courier New"/>
                <a:sym typeface="Courier New"/>
              </a:rPr>
              <a:t>)</a:t>
            </a:r>
          </a:p>
        </p:txBody>
      </p:sp>
      <p:sp>
        <p:nvSpPr>
          <p:cNvPr id="488" name="Shape 488"/>
          <p:cNvSpPr txBox="1"/>
          <p:nvPr/>
        </p:nvSpPr>
        <p:spPr>
          <a:xfrm>
            <a:off x="10783684" y="4688003"/>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783684" y="1605578"/>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986884" y="7530641"/>
            <a:ext cx="4421403" cy="584775"/>
          </a:xfrm>
          <a:prstGeom prst="rect">
            <a:avLst/>
          </a:prstGeom>
          <a:noFill/>
        </p:spPr>
        <p:txBody>
          <a:bodyPr wrap="none" rtlCol="0">
            <a:spAutoFit/>
          </a:bodyPr>
          <a:lstStyle/>
          <a:p>
            <a:r>
              <a:rPr lang="en-US" sz="3200" dirty="0">
                <a:solidFill>
                  <a:schemeClr val="bg1"/>
                </a:solidFill>
              </a:rPr>
              <a:t>Using two nested loops</a:t>
            </a:r>
          </a:p>
        </p:txBody>
      </p:sp>
    </p:spTree>
    <p:extLst>
      <p:ext uri="{BB962C8B-B14F-4D97-AF65-F5344CB8AC3E}">
        <p14:creationId xmlns:p14="http://schemas.microsoft.com/office/powerpoint/2010/main" val="157231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2525" y="2286000"/>
            <a:ext cx="13935074" cy="6022974"/>
          </a:xfrm>
          <a:prstGeom prst="rect">
            <a:avLst/>
          </a:prstGeom>
          <a:noFill/>
          <a:ln>
            <a:noFill/>
          </a:ln>
        </p:spPr>
      </p:pic>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71215_powerpoint_template_b">
  <a:themeElements>
    <a:clrScheme name="Custom 9">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128887"/>
      </a:hlink>
      <a:folHlink>
        <a:srgbClr val="128887"/>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1202</Words>
  <Application>Microsoft Macintosh PowerPoint</Application>
  <PresentationFormat>Custom</PresentationFormat>
  <Paragraphs>120</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Cabin</vt:lpstr>
      <vt:lpstr>Arial</vt:lpstr>
      <vt:lpstr>Courier New</vt:lpstr>
      <vt:lpstr>Georgia</vt:lpstr>
      <vt:lpstr>Gill Sans</vt:lpstr>
      <vt:lpstr>Gill Sans SemiBold</vt:lpstr>
      <vt:lpstr>Lucida Grande</vt:lpstr>
      <vt:lpstr>1_Title &amp; Subtitle</vt:lpstr>
      <vt:lpstr>071215_powerpoint_template_b</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Severance, Charles</cp:lastModifiedBy>
  <cp:revision>47</cp:revision>
  <dcterms:modified xsi:type="dcterms:W3CDTF">2024-01-25T23:16:36Z</dcterms:modified>
</cp:coreProperties>
</file>