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422"/>
  </p:normalViewPr>
  <p:slideViewPr>
    <p:cSldViewPr snapToGrid="0" snapToObjects="1">
      <p:cViewPr varScale="1">
        <p:scale>
          <a:sx n="90" d="100"/>
          <a:sy n="90" d="100"/>
        </p:scale>
        <p:origin x="984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5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82" y="889219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2" tIns="81276" rIns="162552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9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6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397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59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797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6"/>
            <a:ext cx="14991644" cy="1247721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6" y="1366551"/>
            <a:ext cx="15400421" cy="1816100"/>
          </a:xfrm>
          <a:prstGeom prst="rect">
            <a:avLst/>
          </a:prstGeom>
        </p:spPr>
        <p:txBody>
          <a:bodyPr lIns="162552" tIns="81276" rIns="162552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382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1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7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7"/>
            <a:ext cx="14630400" cy="1248307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5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5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7"/>
            <a:ext cx="14630400" cy="1226172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21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7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3" indent="0">
              <a:buNone/>
              <a:defRPr sz="3700" b="1"/>
            </a:lvl2pPr>
            <a:lvl3pPr marL="1625525" indent="0">
              <a:buNone/>
              <a:defRPr sz="3200" b="1"/>
            </a:lvl3pPr>
            <a:lvl4pPr marL="2438288" indent="0">
              <a:buNone/>
              <a:defRPr sz="2900" b="1"/>
            </a:lvl4pPr>
            <a:lvl5pPr marL="3251052" indent="0">
              <a:buNone/>
              <a:defRPr sz="2900" b="1"/>
            </a:lvl5pPr>
            <a:lvl6pPr marL="4063813" indent="0">
              <a:buNone/>
              <a:defRPr sz="2900" b="1"/>
            </a:lvl6pPr>
            <a:lvl7pPr marL="4876578" indent="0">
              <a:buNone/>
              <a:defRPr sz="2900" b="1"/>
            </a:lvl7pPr>
            <a:lvl8pPr marL="5689339" indent="0">
              <a:buNone/>
              <a:defRPr sz="2900" b="1"/>
            </a:lvl8pPr>
            <a:lvl9pPr marL="6502103" indent="0">
              <a:buNone/>
              <a:defRPr sz="2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8" y="2046821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7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3" indent="0">
              <a:buNone/>
              <a:defRPr sz="3700" b="1"/>
            </a:lvl2pPr>
            <a:lvl3pPr marL="1625525" indent="0">
              <a:buNone/>
              <a:defRPr sz="3200" b="1"/>
            </a:lvl3pPr>
            <a:lvl4pPr marL="2438288" indent="0">
              <a:buNone/>
              <a:defRPr sz="2900" b="1"/>
            </a:lvl4pPr>
            <a:lvl5pPr marL="3251052" indent="0">
              <a:buNone/>
              <a:defRPr sz="2900" b="1"/>
            </a:lvl5pPr>
            <a:lvl6pPr marL="4063813" indent="0">
              <a:buNone/>
              <a:defRPr sz="2900" b="1"/>
            </a:lvl6pPr>
            <a:lvl7pPr marL="4876578" indent="0">
              <a:buNone/>
              <a:defRPr sz="2900" b="1"/>
            </a:lvl7pPr>
            <a:lvl8pPr marL="5689339" indent="0">
              <a:buNone/>
              <a:defRPr sz="2900" b="1"/>
            </a:lvl8pPr>
            <a:lvl9pPr marL="6502103" indent="0">
              <a:buNone/>
              <a:defRPr sz="2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7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4" y="888975"/>
            <a:ext cx="5348112" cy="1238388"/>
          </a:xfrm>
          <a:prstGeom prst="rect">
            <a:avLst/>
          </a:prstGeom>
        </p:spPr>
        <p:txBody>
          <a:bodyPr lIns="162552" tIns="81276" rIns="162552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1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1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700" b="0" i="1">
                <a:latin typeface="Gill Sans SemiBold"/>
                <a:cs typeface="Lucida Grande"/>
              </a:defRPr>
            </a:lvl4pPr>
            <a:lvl5pPr>
              <a:defRPr sz="3700" b="0" i="1">
                <a:latin typeface="Gill Sans SemiBold"/>
                <a:cs typeface="Lucida Grande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4" y="2127367"/>
            <a:ext cx="5348112" cy="6254751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3" indent="0">
              <a:buNone/>
              <a:defRPr sz="2100"/>
            </a:lvl2pPr>
            <a:lvl3pPr marL="1625525" indent="0">
              <a:buNone/>
              <a:defRPr sz="1700"/>
            </a:lvl3pPr>
            <a:lvl4pPr marL="2438288" indent="0">
              <a:buNone/>
              <a:defRPr sz="1600"/>
            </a:lvl4pPr>
            <a:lvl5pPr marL="3251052" indent="0">
              <a:buNone/>
              <a:defRPr sz="1600"/>
            </a:lvl5pPr>
            <a:lvl6pPr marL="4063813" indent="0">
              <a:buNone/>
              <a:defRPr sz="1600"/>
            </a:lvl6pPr>
            <a:lvl7pPr marL="4876578" indent="0">
              <a:buNone/>
              <a:defRPr sz="1600"/>
            </a:lvl7pPr>
            <a:lvl8pPr marL="5689339" indent="0">
              <a:buNone/>
              <a:defRPr sz="1600"/>
            </a:lvl8pPr>
            <a:lvl9pPr marL="6502103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  <a:prstGeom prst="rect">
            <a:avLst/>
          </a:prstGeom>
        </p:spPr>
        <p:txBody>
          <a:bodyPr lIns="162552" tIns="81276" rIns="162552" bIns="81276" anchor="b"/>
          <a:lstStyle>
            <a:lvl1pPr algn="l">
              <a:defRPr sz="37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3" indent="0">
              <a:buNone/>
              <a:defRPr sz="5100"/>
            </a:lvl2pPr>
            <a:lvl3pPr marL="1625525" indent="0">
              <a:buNone/>
              <a:defRPr sz="4300"/>
            </a:lvl3pPr>
            <a:lvl4pPr marL="2438288" indent="0">
              <a:buNone/>
              <a:defRPr sz="3700"/>
            </a:lvl4pPr>
            <a:lvl5pPr marL="3251052" indent="0">
              <a:buNone/>
              <a:defRPr sz="3700"/>
            </a:lvl5pPr>
            <a:lvl6pPr marL="4063813" indent="0">
              <a:buNone/>
              <a:defRPr sz="3700"/>
            </a:lvl6pPr>
            <a:lvl7pPr marL="4876578" indent="0">
              <a:buNone/>
              <a:defRPr sz="3700"/>
            </a:lvl7pPr>
            <a:lvl8pPr marL="5689339" indent="0">
              <a:buNone/>
              <a:defRPr sz="3700"/>
            </a:lvl8pPr>
            <a:lvl9pPr marL="6502103" indent="0">
              <a:buNone/>
              <a:defRPr sz="37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3"/>
            <a:ext cx="9753600" cy="1073151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3" indent="0">
              <a:buNone/>
              <a:defRPr sz="2100"/>
            </a:lvl2pPr>
            <a:lvl3pPr marL="1625525" indent="0">
              <a:buNone/>
              <a:defRPr sz="1700"/>
            </a:lvl3pPr>
            <a:lvl4pPr marL="2438288" indent="0">
              <a:buNone/>
              <a:defRPr sz="1600"/>
            </a:lvl4pPr>
            <a:lvl5pPr marL="3251052" indent="0">
              <a:buNone/>
              <a:defRPr sz="1600"/>
            </a:lvl5pPr>
            <a:lvl6pPr marL="4063813" indent="0">
              <a:buNone/>
              <a:defRPr sz="1600"/>
            </a:lvl6pPr>
            <a:lvl7pPr marL="4876578" indent="0">
              <a:buNone/>
              <a:defRPr sz="1600"/>
            </a:lvl7pPr>
            <a:lvl8pPr marL="5689339" indent="0">
              <a:buNone/>
              <a:defRPr sz="1600"/>
            </a:lvl8pPr>
            <a:lvl9pPr marL="6502103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5"/>
            <a:ext cx="14630400" cy="6034617"/>
          </a:xfrm>
          <a:prstGeom prst="rect">
            <a:avLst/>
          </a:prstGeom>
        </p:spPr>
        <p:txBody>
          <a:bodyPr vert="horz" lIns="162552" tIns="81276" rIns="162552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2474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Regular Expressions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3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3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38" indent="-507977" algn="l" defTabSz="812763" rtl="0" eaLnBrk="1" latinLnBrk="0" hangingPunct="1">
        <a:spcBef>
          <a:spcPct val="20000"/>
        </a:spcBef>
        <a:buFont typeface="Arial"/>
        <a:buChar char="–"/>
        <a:defRPr sz="37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07" indent="-406382" algn="l" defTabSz="812763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0" indent="-406382" algn="l" defTabSz="812763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33" indent="-406382" algn="l" defTabSz="812763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196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58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21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85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5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88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2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1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78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39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0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6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8" y="6669171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82251" y="814288"/>
            <a:ext cx="150877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2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200" b="1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7200" b="1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72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200" b="1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</a:t>
            </a:r>
            <a:r>
              <a:rPr lang="en-US" sz="7200" b="1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40554" y="600113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  <p:sp>
        <p:nvSpPr>
          <p:cNvPr id="6" name="Shape 259"/>
          <p:cNvSpPr txBox="1"/>
          <p:nvPr/>
        </p:nvSpPr>
        <p:spPr>
          <a:xfrm>
            <a:off x="8371600" y="235176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/>
            <a:endParaRPr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</a:p>
        </p:txBody>
      </p:sp>
      <p:sp>
        <p:nvSpPr>
          <p:cNvPr id="7" name="Shape 260"/>
          <p:cNvSpPr txBox="1"/>
          <p:nvPr/>
        </p:nvSpPr>
        <p:spPr>
          <a:xfrm>
            <a:off x="985841" y="2593412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32178" y="90508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xfrm>
            <a:off x="112892" y="2161359"/>
            <a:ext cx="15776222" cy="21542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298" indent="-37109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700" b="0" dirty="0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“any number of times”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69743" y="4532387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9350" y="4790736"/>
            <a:ext cx="2469001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32178" y="90508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8" y="5090483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6" y="601365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6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2" y="4825007"/>
            <a:ext cx="4962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2" y="7512283"/>
            <a:ext cx="481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23481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9" y="6991681"/>
            <a:ext cx="81001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49301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402" y="547982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274"/>
          <p:cNvSpPr txBox="1">
            <a:spLocks noGrp="1"/>
          </p:cNvSpPr>
          <p:nvPr>
            <p:ph idx="1"/>
          </p:nvPr>
        </p:nvSpPr>
        <p:spPr>
          <a:xfrm>
            <a:off x="112892" y="2161359"/>
            <a:ext cx="15776222" cy="21542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298" indent="-37109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700" b="0" dirty="0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“any number of times”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632178" y="94271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xfrm>
            <a:off x="1155700" y="2443569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“clean”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467838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5486864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6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90" y="4199717"/>
            <a:ext cx="3619020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2" y="6985467"/>
            <a:ext cx="481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3708001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90" y="6464865"/>
            <a:ext cx="81001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4966201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7" y="4997863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32178" y="94271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idx="1"/>
          </p:nvPr>
        </p:nvSpPr>
        <p:spPr>
          <a:xfrm>
            <a:off x="1155700" y="2443572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“clean”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4" y="4686883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1" y="5585341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6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5" y="4240392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6950586"/>
            <a:ext cx="826769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6" y="3953392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6" y="6563341"/>
            <a:ext cx="254974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81" y="5096392"/>
            <a:ext cx="357001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1" y="5096393"/>
            <a:ext cx="285749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51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000" u="sng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539900"/>
            <a:ext cx="1064250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7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“regex” or “</a:t>
            </a:r>
            <a:r>
              <a:rPr lang="en-US" sz="3700" dirty="0" err="1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7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”, provides a concise and flexible means for matching strings of text, such as particular characters, words, or patterns of characters. A regular expression is written in a formal language that can be interpreted by a regular expression processor.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2641600" y="2684878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“wild card”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4" y="7370335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000" u="sng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6" name="Shape 213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6" y="914475"/>
            <a:ext cx="9148571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2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8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“Find” or “Search”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2636451" y="1343102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67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xfrm>
            <a:off x="1155700" y="2152807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897" indent="-603377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“marker characters” - programming with characters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“old school”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9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9" y="6931027"/>
            <a:ext cx="515279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800" u="sng" dirty="0">
                <a:solidFill>
                  <a:srgbClr val="FF00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http://xkcd.com</a:t>
            </a:r>
            <a:r>
              <a:rPr lang="en-US" sz="3800" u="sng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55700" y="51335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67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1" y="2163604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1" y="7683859"/>
            <a:ext cx="9379491" cy="461667"/>
          </a:xfrm>
          <a:prstGeom prst="rect">
            <a:avLst/>
          </a:prstGeom>
          <a:noFill/>
        </p:spPr>
        <p:txBody>
          <a:bodyPr wrap="none" lIns="91440" tIns="45721" rIns="91440" bIns="45721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32178" y="87686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idx="1"/>
          </p:nvPr>
        </p:nvSpPr>
        <p:spPr>
          <a:xfrm>
            <a:off x="812800" y="203206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298" indent="-37109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“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700" b="0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similar to using the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700" b="0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700" b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extract portions of a string that match your regular expression, similar to a combination of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</a:t>
            </a:r>
            <a:r>
              <a:rPr lang="en-US" sz="3700" b="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[5:10]</a:t>
            </a:r>
            <a:r>
              <a:rPr lang="en-US" sz="3700" b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b="1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7600" b="1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b="1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235176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/>
            <a:endParaRPr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85841" y="2593412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767</TotalTime>
  <Words>833</Words>
  <Application>Microsoft Macintosh PowerPoint</Application>
  <PresentationFormat>Custom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Regular</vt:lpstr>
      <vt:lpstr>Cabin</vt:lpstr>
      <vt:lpstr>Arial</vt:lpstr>
      <vt:lpstr>Courier New</vt:lpstr>
      <vt:lpstr>Georgia</vt:lpstr>
      <vt:lpstr>Gill Sans SemiBold</vt:lpstr>
      <vt:lpstr>Lucida Grande</vt:lpstr>
      <vt:lpstr>150831 Lung MOOC Hayman Early Stage Definitive_JK-090815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Severance, Charles</cp:lastModifiedBy>
  <cp:revision>56</cp:revision>
  <dcterms:modified xsi:type="dcterms:W3CDTF">2024-01-25T23:11:13Z</dcterms:modified>
</cp:coreProperties>
</file>