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23"/>
  </p:notesMasterIdLst>
  <p:sldIdLst>
    <p:sldId id="270" r:id="rId2"/>
    <p:sldId id="271" r:id="rId3"/>
    <p:sldId id="272" r:id="rId4"/>
    <p:sldId id="273" r:id="rId5"/>
    <p:sldId id="29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422"/>
  </p:normalViewPr>
  <p:slideViewPr>
    <p:cSldViewPr snapToGrid="0" snapToObjects="1">
      <p:cViewPr varScale="1">
        <p:scale>
          <a:sx n="90" d="100"/>
          <a:sy n="90" d="100"/>
        </p:scale>
        <p:origin x="984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397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597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797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3194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82" y="889219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2" tIns="81276" rIns="162552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9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6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397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59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797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6"/>
            <a:ext cx="14991644" cy="1247721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6" y="1366551"/>
            <a:ext cx="15400421" cy="1816100"/>
          </a:xfrm>
          <a:prstGeom prst="rect">
            <a:avLst/>
          </a:prstGeom>
        </p:spPr>
        <p:txBody>
          <a:bodyPr lIns="162552" tIns="81276" rIns="162552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382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1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7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0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7"/>
            <a:ext cx="14630400" cy="1248307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5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5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7"/>
            <a:ext cx="14630400" cy="1226172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21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7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3" indent="0">
              <a:buNone/>
              <a:defRPr sz="3700" b="1"/>
            </a:lvl2pPr>
            <a:lvl3pPr marL="1625525" indent="0">
              <a:buNone/>
              <a:defRPr sz="3200" b="1"/>
            </a:lvl3pPr>
            <a:lvl4pPr marL="2438288" indent="0">
              <a:buNone/>
              <a:defRPr sz="2900" b="1"/>
            </a:lvl4pPr>
            <a:lvl5pPr marL="3251052" indent="0">
              <a:buNone/>
              <a:defRPr sz="2900" b="1"/>
            </a:lvl5pPr>
            <a:lvl6pPr marL="4063813" indent="0">
              <a:buNone/>
              <a:defRPr sz="2900" b="1"/>
            </a:lvl6pPr>
            <a:lvl7pPr marL="4876578" indent="0">
              <a:buNone/>
              <a:defRPr sz="2900" b="1"/>
            </a:lvl7pPr>
            <a:lvl8pPr marL="5689339" indent="0">
              <a:buNone/>
              <a:defRPr sz="2900" b="1"/>
            </a:lvl8pPr>
            <a:lvl9pPr marL="6502103" indent="0">
              <a:buNone/>
              <a:defRPr sz="2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8" y="2046821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7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3" indent="0">
              <a:buNone/>
              <a:defRPr sz="3700" b="1"/>
            </a:lvl2pPr>
            <a:lvl3pPr marL="1625525" indent="0">
              <a:buNone/>
              <a:defRPr sz="3200" b="1"/>
            </a:lvl3pPr>
            <a:lvl4pPr marL="2438288" indent="0">
              <a:buNone/>
              <a:defRPr sz="2900" b="1"/>
            </a:lvl4pPr>
            <a:lvl5pPr marL="3251052" indent="0">
              <a:buNone/>
              <a:defRPr sz="2900" b="1"/>
            </a:lvl5pPr>
            <a:lvl6pPr marL="4063813" indent="0">
              <a:buNone/>
              <a:defRPr sz="2900" b="1"/>
            </a:lvl6pPr>
            <a:lvl7pPr marL="4876578" indent="0">
              <a:buNone/>
              <a:defRPr sz="2900" b="1"/>
            </a:lvl7pPr>
            <a:lvl8pPr marL="5689339" indent="0">
              <a:buNone/>
              <a:defRPr sz="2900" b="1"/>
            </a:lvl8pPr>
            <a:lvl9pPr marL="6502103" indent="0">
              <a:buNone/>
              <a:defRPr sz="2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7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900" b="0" i="1">
                <a:latin typeface="Gill Sans SemiBold"/>
                <a:cs typeface="Lucida Grande"/>
              </a:defRPr>
            </a:lvl2pPr>
            <a:lvl3pPr>
              <a:defRPr sz="2900" b="0" i="1">
                <a:latin typeface="Gill Sans SemiBold"/>
                <a:cs typeface="Lucida Grande"/>
              </a:defRPr>
            </a:lvl3pPr>
            <a:lvl4pPr>
              <a:defRPr sz="2900" b="0" i="1">
                <a:latin typeface="Gill Sans SemiBold"/>
                <a:cs typeface="Lucida Grande"/>
              </a:defRPr>
            </a:lvl4pPr>
            <a:lvl5pPr>
              <a:defRPr sz="2900" b="0" i="1">
                <a:latin typeface="Gill Sans SemiBold"/>
                <a:cs typeface="Lucida Grande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2" tIns="81276" rIns="162552" bIns="81276"/>
          <a:lstStyle>
            <a:lvl1pPr>
              <a:defRPr sz="5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4" y="888975"/>
            <a:ext cx="5348112" cy="1238388"/>
          </a:xfrm>
          <a:prstGeom prst="rect">
            <a:avLst/>
          </a:prstGeom>
        </p:spPr>
        <p:txBody>
          <a:bodyPr lIns="162552" tIns="81276" rIns="162552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1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1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700" b="0" i="1">
                <a:latin typeface="Gill Sans SemiBold"/>
                <a:cs typeface="Lucida Grande"/>
              </a:defRPr>
            </a:lvl4pPr>
            <a:lvl5pPr>
              <a:defRPr sz="3700" b="0" i="1">
                <a:latin typeface="Gill Sans SemiBold"/>
                <a:cs typeface="Lucida Grande"/>
              </a:defRPr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4" y="2127367"/>
            <a:ext cx="5348112" cy="6254751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3" indent="0">
              <a:buNone/>
              <a:defRPr sz="2100"/>
            </a:lvl2pPr>
            <a:lvl3pPr marL="1625525" indent="0">
              <a:buNone/>
              <a:defRPr sz="1700"/>
            </a:lvl3pPr>
            <a:lvl4pPr marL="2438288" indent="0">
              <a:buNone/>
              <a:defRPr sz="1600"/>
            </a:lvl4pPr>
            <a:lvl5pPr marL="3251052" indent="0">
              <a:buNone/>
              <a:defRPr sz="1600"/>
            </a:lvl5pPr>
            <a:lvl6pPr marL="4063813" indent="0">
              <a:buNone/>
              <a:defRPr sz="1600"/>
            </a:lvl6pPr>
            <a:lvl7pPr marL="4876578" indent="0">
              <a:buNone/>
              <a:defRPr sz="1600"/>
            </a:lvl7pPr>
            <a:lvl8pPr marL="5689339" indent="0">
              <a:buNone/>
              <a:defRPr sz="1600"/>
            </a:lvl8pPr>
            <a:lvl9pPr marL="6502103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2"/>
            <a:ext cx="9753600" cy="755652"/>
          </a:xfrm>
          <a:prstGeom prst="rect">
            <a:avLst/>
          </a:prstGeom>
        </p:spPr>
        <p:txBody>
          <a:bodyPr lIns="162552" tIns="81276" rIns="162552" bIns="81276" anchor="b"/>
          <a:lstStyle>
            <a:lvl1pPr algn="l">
              <a:defRPr sz="37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3" indent="0">
              <a:buNone/>
              <a:defRPr sz="5100"/>
            </a:lvl2pPr>
            <a:lvl3pPr marL="1625525" indent="0">
              <a:buNone/>
              <a:defRPr sz="4300"/>
            </a:lvl3pPr>
            <a:lvl4pPr marL="2438288" indent="0">
              <a:buNone/>
              <a:defRPr sz="3700"/>
            </a:lvl4pPr>
            <a:lvl5pPr marL="3251052" indent="0">
              <a:buNone/>
              <a:defRPr sz="3700"/>
            </a:lvl5pPr>
            <a:lvl6pPr marL="4063813" indent="0">
              <a:buNone/>
              <a:defRPr sz="3700"/>
            </a:lvl6pPr>
            <a:lvl7pPr marL="4876578" indent="0">
              <a:buNone/>
              <a:defRPr sz="3700"/>
            </a:lvl7pPr>
            <a:lvl8pPr marL="5689339" indent="0">
              <a:buNone/>
              <a:defRPr sz="3700"/>
            </a:lvl8pPr>
            <a:lvl9pPr marL="6502103" indent="0">
              <a:buNone/>
              <a:defRPr sz="37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3"/>
            <a:ext cx="9753600" cy="1073151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3" indent="0">
              <a:buNone/>
              <a:defRPr sz="2100"/>
            </a:lvl2pPr>
            <a:lvl3pPr marL="1625525" indent="0">
              <a:buNone/>
              <a:defRPr sz="1700"/>
            </a:lvl3pPr>
            <a:lvl4pPr marL="2438288" indent="0">
              <a:buNone/>
              <a:defRPr sz="1600"/>
            </a:lvl4pPr>
            <a:lvl5pPr marL="3251052" indent="0">
              <a:buNone/>
              <a:defRPr sz="1600"/>
            </a:lvl5pPr>
            <a:lvl6pPr marL="4063813" indent="0">
              <a:buNone/>
              <a:defRPr sz="1600"/>
            </a:lvl6pPr>
            <a:lvl7pPr marL="4876578" indent="0">
              <a:buNone/>
              <a:defRPr sz="1600"/>
            </a:lvl7pPr>
            <a:lvl8pPr marL="5689339" indent="0">
              <a:buNone/>
              <a:defRPr sz="1600"/>
            </a:lvl8pPr>
            <a:lvl9pPr marL="6502103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5"/>
            <a:ext cx="14630400" cy="6034617"/>
          </a:xfrm>
          <a:prstGeom prst="rect">
            <a:avLst/>
          </a:prstGeom>
        </p:spPr>
        <p:txBody>
          <a:bodyPr vert="horz" lIns="162552" tIns="81276" rIns="162552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42474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Regular Expressions – Part 2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hf sldNum="0" hdr="0" ftr="0" dt="0"/>
  <p:txStyles>
    <p:titleStyle>
      <a:lvl1pPr algn="ctr" defTabSz="812763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3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38" indent="-507977" algn="l" defTabSz="812763" rtl="0" eaLnBrk="1" latinLnBrk="0" hangingPunct="1">
        <a:spcBef>
          <a:spcPct val="20000"/>
        </a:spcBef>
        <a:buFont typeface="Arial"/>
        <a:buChar char="–"/>
        <a:defRPr sz="37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07" indent="-406382" algn="l" defTabSz="812763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0" indent="-406382" algn="l" defTabSz="812763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33" indent="-406382" algn="l" defTabSz="812763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196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58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21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85" indent="-406382" algn="l" defTabSz="812763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3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5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88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2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13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78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39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03" algn="l" defTabSz="81276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632178" y="76397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idx="1"/>
          </p:nvPr>
        </p:nvSpPr>
        <p:spPr>
          <a:xfrm>
            <a:off x="1155700" y="2169271"/>
            <a:ext cx="13932000" cy="29400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298" indent="-371093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298" indent="-371093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700" b="0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6" y="5005733"/>
            <a:ext cx="10330798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5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5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322829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1" y="6910331"/>
            <a:ext cx="41544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7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2" y="6253105"/>
            <a:ext cx="81001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1" y="5412440"/>
            <a:ext cx="4386261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5" y="7133292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 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2" y="6180791"/>
            <a:ext cx="530224" cy="996951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8" y="2114597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9" name="Shape 420"/>
          <p:cNvSpPr txBox="1"/>
          <p:nvPr/>
        </p:nvSpPr>
        <p:spPr>
          <a:xfrm>
            <a:off x="707599" y="3160915"/>
            <a:ext cx="14919049" cy="25968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1" name="Shape 438"/>
          <p:cNvSpPr txBox="1">
            <a:spLocks noGrp="1"/>
          </p:cNvSpPr>
          <p:nvPr>
            <p:ph type="title"/>
          </p:nvPr>
        </p:nvSpPr>
        <p:spPr>
          <a:xfrm>
            <a:off x="1155700" y="526381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7035801" y="5384801"/>
            <a:ext cx="4386261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156453"/>
            <a:ext cx="6125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9" y="627062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2" y="6234113"/>
            <a:ext cx="747106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264277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9" y="7156453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8" y="2114597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4" name="Shape 420"/>
          <p:cNvSpPr txBox="1"/>
          <p:nvPr/>
        </p:nvSpPr>
        <p:spPr>
          <a:xfrm>
            <a:off x="707599" y="3160915"/>
            <a:ext cx="14919049" cy="25968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5" name="Shape 438"/>
          <p:cNvSpPr txBox="1">
            <a:spLocks noGrp="1"/>
          </p:cNvSpPr>
          <p:nvPr>
            <p:ph type="title"/>
          </p:nvPr>
        </p:nvSpPr>
        <p:spPr>
          <a:xfrm>
            <a:off x="1155700" y="526381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55700" y="526381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736" y="5387303"/>
            <a:ext cx="4386261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10" y="7184355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662" y="6257253"/>
            <a:ext cx="793749" cy="91598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772" y="6298527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8" y="2114597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9" y="3160915"/>
            <a:ext cx="14919049" cy="25968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1155700" y="52803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384801"/>
            <a:ext cx="7896226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89" y="7281452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797" y="6153151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89" y="6218839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8" y="21181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053346"/>
            <a:ext cx="14983147" cy="2814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1155700" y="528034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7973" y="5384801"/>
            <a:ext cx="7896226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8" y="7427679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7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 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6345" y="6191252"/>
            <a:ext cx="236812" cy="1033463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4383" y="6213475"/>
            <a:ext cx="415719" cy="132238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8" y="21181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2" name="Shape 466"/>
          <p:cNvSpPr txBox="1"/>
          <p:nvPr/>
        </p:nvSpPr>
        <p:spPr>
          <a:xfrm>
            <a:off x="707596" y="3053346"/>
            <a:ext cx="14983147" cy="2814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155700" y="529687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7971" y="5382883"/>
            <a:ext cx="7896226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3193" y="7622410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70154" y="6265535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9" name="Shape 419"/>
          <p:cNvSpPr txBox="1"/>
          <p:nvPr/>
        </p:nvSpPr>
        <p:spPr>
          <a:xfrm>
            <a:off x="707598" y="21181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0" name="Shape 466"/>
          <p:cNvSpPr txBox="1"/>
          <p:nvPr/>
        </p:nvSpPr>
        <p:spPr>
          <a:xfrm>
            <a:off x="707596" y="3053346"/>
            <a:ext cx="14983147" cy="2814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1155700" y="529687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3" y="5384801"/>
            <a:ext cx="7896226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296153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7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8" y="6213478"/>
            <a:ext cx="868363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90" y="6194428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9" y="6213477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296153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19"/>
          <p:cNvSpPr txBox="1"/>
          <p:nvPr/>
        </p:nvSpPr>
        <p:spPr>
          <a:xfrm>
            <a:off x="707598" y="21181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4" name="Shape 466"/>
          <p:cNvSpPr txBox="1"/>
          <p:nvPr/>
        </p:nvSpPr>
        <p:spPr>
          <a:xfrm>
            <a:off x="707596" y="3053346"/>
            <a:ext cx="14983147" cy="2814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1155700" y="530514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3" y="5387346"/>
            <a:ext cx="7896226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]+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36975" y="7640009"/>
            <a:ext cx="439420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370656"/>
            <a:ext cx="330201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9" name="Shape 419"/>
          <p:cNvSpPr txBox="1"/>
          <p:nvPr/>
        </p:nvSpPr>
        <p:spPr>
          <a:xfrm>
            <a:off x="707598" y="21181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053346"/>
            <a:ext cx="14983147" cy="2814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>
              <a:buClr>
                <a:schemeClr val="lt1"/>
              </a:buClr>
              <a:buSzPct val="25000"/>
            </a:pP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0" y="489539"/>
            <a:ext cx="16256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7600" b="1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50" y="1826253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list()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line.rstrip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float(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numlist.append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print('Maximum:', max(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000029" y="6735310"/>
            <a:ext cx="4717198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python </a:t>
            </a:r>
            <a:r>
              <a:rPr lang="en-US" sz="4000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4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40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50" y="7044909"/>
            <a:ext cx="10618798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4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632178" y="740457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78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idx="1"/>
          </p:nvPr>
        </p:nvSpPr>
        <p:spPr>
          <a:xfrm>
            <a:off x="812800" y="2227256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2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700" b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700" b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9" y="3861807"/>
            <a:ext cx="10826100" cy="24052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5673590"/>
            <a:ext cx="3370172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4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6" y="7108690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8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61" y="7045190"/>
            <a:ext cx="401952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8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40" y="6553066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9" y="6451489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9" y="6459189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3666991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8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8" y="4886190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632178" y="811012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idx="1"/>
          </p:nvPr>
        </p:nvSpPr>
        <p:spPr>
          <a:xfrm>
            <a:off x="1155700" y="2274242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700" b="0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3" y="3936284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632178" y="82888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8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idx="1"/>
          </p:nvPr>
        </p:nvSpPr>
        <p:spPr>
          <a:xfrm>
            <a:off x="460963" y="1119011"/>
            <a:ext cx="14626737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897" indent="-603377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897" indent="-603377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0" y="1009652"/>
            <a:ext cx="12469813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7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099" y="2150355"/>
            <a:ext cx="6797700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7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7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7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7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700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endParaRPr sz="1700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90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700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32178" y="698123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idx="1"/>
          </p:nvPr>
        </p:nvSpPr>
        <p:spPr>
          <a:xfrm>
            <a:off x="760839" y="2131643"/>
            <a:ext cx="13932000" cy="156527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700" b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700" b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700" b="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7" y="3565210"/>
            <a:ext cx="10033001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37878" y="4972794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6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85603" y="3245592"/>
            <a:ext cx="3238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70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81553" y="4388591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318380" y="6871443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48813" y="6003080"/>
            <a:ext cx="514500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814180" y="6884143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7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700" b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33454" y="5893619"/>
            <a:ext cx="863401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6756161"/>
            <a:ext cx="4030201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7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547512" y="66246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FF"/>
              </a:buClr>
              <a:buSzPct val="25000"/>
            </a:pPr>
            <a:r>
              <a:rPr lang="en-US" sz="7600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idx="1"/>
          </p:nvPr>
        </p:nvSpPr>
        <p:spPr>
          <a:xfrm>
            <a:off x="2389483" y="2175616"/>
            <a:ext cx="11317110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700" b="0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204" y="4597402"/>
            <a:ext cx="10033001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550878" y="5281606"/>
            <a:ext cx="2966398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6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300656" y="3504781"/>
            <a:ext cx="32385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700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 flipH="1">
            <a:off x="11869331" y="4632130"/>
            <a:ext cx="547801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007580" y="7180255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361812" y="6311892"/>
            <a:ext cx="514500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503380" y="7192955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70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700" b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201526" y="6217055"/>
            <a:ext cx="384601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ED354"/>
                </a:solidFill>
              </a:rPr>
              <a:t>Advanced </a:t>
            </a:r>
            <a:r>
              <a:rPr lang="en-US" b="1" dirty="0" err="1">
                <a:solidFill>
                  <a:srgbClr val="FED354"/>
                </a:solidFill>
              </a:rPr>
              <a:t>RegEx</a:t>
            </a:r>
            <a:r>
              <a:rPr lang="is-IS" b="1" dirty="0">
                <a:solidFill>
                  <a:srgbClr val="FED354"/>
                </a:solidFill>
              </a:rPr>
              <a:t>…</a:t>
            </a:r>
            <a:endParaRPr lang="en-US" b="1" dirty="0">
              <a:solidFill>
                <a:srgbClr val="FED3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5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</a:t>
            </a:r>
            <a:r>
              <a:rPr lang="en-US" sz="7600" dirty="0">
                <a:solidFill>
                  <a:srgbClr val="FED354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</a:t>
            </a: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idx="1"/>
          </p:nvPr>
        </p:nvSpPr>
        <p:spPr>
          <a:xfrm>
            <a:off x="1155700" y="2279053"/>
            <a:ext cx="13932000" cy="16429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3700" b="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sz="3700" b="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700" b="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sz="3700" b="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700" b="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9" y="3663097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155700" y="4732271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’]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1945943" y="4414983"/>
            <a:ext cx="32385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377100"/>
            <a:ext cx="32385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3" y="54181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35626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idx="1"/>
          </p:nvPr>
        </p:nvSpPr>
        <p:spPr>
          <a:xfrm>
            <a:off x="1155700" y="2377723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Parentheses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700" b="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3" y="3848053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799" y="5118152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4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 </a:t>
            </a:r>
            <a:r>
              <a:rPr lang="en-US" sz="4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8" y="6170652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3" y="6097701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4715982"/>
            <a:ext cx="9100210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9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29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29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9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9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 (\S+@\S+)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print(y)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1031427" y="3088501"/>
            <a:ext cx="15182700" cy="47837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9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9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9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9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9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9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9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9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9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9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9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9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9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9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9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9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9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631227" y="184456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7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7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37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7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7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440106" y="674983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9295972" y="674983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7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725856" y="1330621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575369" y="1335382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652612" y="2295820"/>
            <a:ext cx="2541588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03093" y="4666758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41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idx="1"/>
          </p:nvPr>
        </p:nvSpPr>
        <p:spPr>
          <a:xfrm>
            <a:off x="1155700" y="2349503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3700" b="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5653579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5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1" y="3853328"/>
            <a:ext cx="133427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4920801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5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5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5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5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5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010128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2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169904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50831 Lung MOOC Hayman Early Stage Definitive_JK-090815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765</TotalTime>
  <Words>1577</Words>
  <Application>Microsoft Macintosh PowerPoint</Application>
  <PresentationFormat>Custom</PresentationFormat>
  <Paragraphs>203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Regular</vt:lpstr>
      <vt:lpstr>Cabin</vt:lpstr>
      <vt:lpstr>Arial</vt:lpstr>
      <vt:lpstr>Courier New</vt:lpstr>
      <vt:lpstr>Georgia</vt:lpstr>
      <vt:lpstr>Gill Sans SemiBold</vt:lpstr>
      <vt:lpstr>Lucida Grande</vt:lpstr>
      <vt:lpstr>150831 Lung MOOC Hayman Early Stage Definitive_JK-090815</vt:lpstr>
      <vt:lpstr>Matching and Extracting Data</vt:lpstr>
      <vt:lpstr>Matching and Extracting Data</vt:lpstr>
      <vt:lpstr>Warning: Greedy Matching</vt:lpstr>
      <vt:lpstr>Non-Greedy Matching</vt:lpstr>
      <vt:lpstr>Advanced RegEx…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Severance, Charles</cp:lastModifiedBy>
  <cp:revision>57</cp:revision>
  <dcterms:modified xsi:type="dcterms:W3CDTF">2024-01-25T23:09:22Z</dcterms:modified>
</cp:coreProperties>
</file>