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9" r:id="rId1"/>
  </p:sldMasterIdLst>
  <p:notesMasterIdLst>
    <p:notesMasterId r:id="rId15"/>
  </p:notesMasterIdLst>
  <p:sldIdLst>
    <p:sldId id="256" r:id="rId2"/>
    <p:sldId id="34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349" r:id="rId13"/>
    <p:sldId id="315" r:id="rId1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66"/>
    <a:srgbClr val="FFCB0B"/>
    <a:srgbClr val="FFFF0B"/>
    <a:srgbClr val="00FA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/>
    <p:restoredTop sz="93605"/>
  </p:normalViewPr>
  <p:slideViewPr>
    <p:cSldViewPr snapToGrid="0" snapToObjects="1">
      <p:cViewPr varScale="1">
        <p:scale>
          <a:sx n="90" d="100"/>
          <a:sy n="90" d="100"/>
        </p:scale>
        <p:origin x="856" y="19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0324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</a:t>
            </a:r>
            <a:r>
              <a:rPr lang="en-US">
                <a:solidFill>
                  <a:schemeClr val="dk2"/>
                </a:solidFill>
              </a:rPr>
              <a:t>as the</a:t>
            </a:r>
            <a:r>
              <a:rPr lang="en-US" baseline="0">
                <a:solidFill>
                  <a:schemeClr val="dk2"/>
                </a:solidFill>
              </a:rPr>
              <a:t> acknowledgement page(s) at the end</a:t>
            </a:r>
            <a:r>
              <a:rPr lang="en-US">
                <a:solidFill>
                  <a:schemeClr val="dk2"/>
                </a:solidFill>
              </a:rPr>
              <a:t>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090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1932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2579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7324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6792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8356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5662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6603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9281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5834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155700" y="847164"/>
            <a:ext cx="13932000" cy="16927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111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9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4" name="Picture 13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60716" y="114157"/>
            <a:ext cx="330250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Network Data – Part 1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16" r:id="rId10"/>
    <p:sldLayoutId id="2147483717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library/socket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353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.jpg"/><Relationship Id="rId4" Type="http://schemas.openxmlformats.org/officeDocument/2006/relationships/hyperlink" Target="http://open.umich.ed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Internet_Protocol_Suit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kitcowan/2103850699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n.wikipedia.org/wiki/Tin_can_telephone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ternet_sock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CP_and_UDP_por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en.wikipedia.org/wiki/List_of_TCP_and_UDP_port_number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Networked Programs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12</a:t>
            </a:r>
          </a:p>
        </p:txBody>
      </p:sp>
      <p:sp>
        <p:nvSpPr>
          <p:cNvPr id="7" name="Shape 206"/>
          <p:cNvSpPr txBox="1"/>
          <p:nvPr/>
        </p:nvSpPr>
        <p:spPr>
          <a:xfrm>
            <a:off x="2990025" y="6988169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8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0212" y="7346944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325" y="6669169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Sockets in Python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idx="1"/>
          </p:nvPr>
        </p:nvSpPr>
        <p:spPr>
          <a:xfrm>
            <a:off x="1155700" y="2603501"/>
            <a:ext cx="13932000" cy="1635924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4572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built-in support for TCP Sockets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1574800" y="3882180"/>
            <a:ext cx="14092799" cy="17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socket.socket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socket.AF_INET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socket.SOCK_STREAM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mysock.connect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 ('</a:t>
            </a:r>
            <a:r>
              <a:rPr lang="en-US" sz="30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data.pr4e.org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80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 )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3212625" y="7415055"/>
            <a:ext cx="89639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http://docs.python.org/library/socket.html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3117850" y="6372980"/>
            <a:ext cx="10794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Host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10909300" y="6372980"/>
            <a:ext cx="9761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Port</a:t>
            </a:r>
          </a:p>
        </p:txBody>
      </p:sp>
      <p:cxnSp>
        <p:nvCxnSpPr>
          <p:cNvPr id="416" name="Shape 416"/>
          <p:cNvCxnSpPr/>
          <p:nvPr/>
        </p:nvCxnSpPr>
        <p:spPr>
          <a:xfrm flipH="1">
            <a:off x="4289375" y="5904666"/>
            <a:ext cx="2089199" cy="725399"/>
          </a:xfrm>
          <a:prstGeom prst="straightConnector1">
            <a:avLst/>
          </a:prstGeom>
          <a:noFill/>
          <a:ln w="1016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7" name="Shape 417"/>
          <p:cNvCxnSpPr/>
          <p:nvPr/>
        </p:nvCxnSpPr>
        <p:spPr>
          <a:xfrm>
            <a:off x="9810750" y="5518104"/>
            <a:ext cx="988949" cy="1332786"/>
          </a:xfrm>
          <a:prstGeom prst="straightConnector1">
            <a:avLst/>
          </a:prstGeom>
          <a:noFill/>
          <a:ln w="1016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/>
        </p:nvSpPr>
        <p:spPr>
          <a:xfrm>
            <a:off x="11212692" y="4254500"/>
            <a:ext cx="4557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http://xkcd.com/353/</a:t>
            </a:r>
          </a:p>
        </p:txBody>
      </p:sp>
      <p:pic>
        <p:nvPicPr>
          <p:cNvPr id="423" name="Shape 4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57701" y="858055"/>
            <a:ext cx="6115050" cy="752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DA66"/>
                </a:solidFill>
              </a:rPr>
              <a:t>Communicating on Sockets in Python</a:t>
            </a:r>
          </a:p>
        </p:txBody>
      </p:sp>
    </p:spTree>
    <p:extLst>
      <p:ext uri="{BB962C8B-B14F-4D97-AF65-F5344CB8AC3E}">
        <p14:creationId xmlns:p14="http://schemas.microsoft.com/office/powerpoint/2010/main" val="1914107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0" y="946150"/>
            <a:ext cx="12469813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96" name="Shape 796"/>
          <p:cNvSpPr txBox="1"/>
          <p:nvPr/>
        </p:nvSpPr>
        <p:spPr>
          <a:xfrm>
            <a:off x="1206100" y="2086575"/>
            <a:ext cx="6797699" cy="5762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 slide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here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8277906" cy="2242153"/>
          </a:xfrm>
        </p:spPr>
        <p:txBody>
          <a:bodyPr/>
          <a:lstStyle/>
          <a:p>
            <a:r>
              <a:rPr lang="en-US" dirty="0"/>
              <a:t>A Free Book on Network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3615070"/>
            <a:ext cx="7523126" cy="4125432"/>
          </a:xfrm>
        </p:spPr>
        <p:txBody>
          <a:bodyPr/>
          <a:lstStyle/>
          <a:p>
            <a:r>
              <a:rPr lang="en-US" dirty="0"/>
              <a:t>If you find this topic area interesting and/or need more detail</a:t>
            </a:r>
          </a:p>
          <a:p>
            <a:r>
              <a:rPr lang="en-US" dirty="0" err="1"/>
              <a:t>www.net-intro.com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735" y="1297172"/>
            <a:ext cx="4506035" cy="64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5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Transport Control Protocol (TCP)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idx="1"/>
          </p:nvPr>
        </p:nvSpPr>
        <p:spPr>
          <a:xfrm>
            <a:off x="632178" y="2346455"/>
            <a:ext cx="821178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 on top of IP (Internet Protocol)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Assumes IP might lose some data - stores and retransmits data if it seems to be lost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flow control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a transmit window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Provides a nice reliable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pipe</a:t>
            </a:r>
          </a:p>
        </p:txBody>
      </p:sp>
      <p:pic>
        <p:nvPicPr>
          <p:cNvPr id="305" name="Shape 3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100" y="2501900"/>
            <a:ext cx="6007199" cy="46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Shape 306"/>
          <p:cNvSpPr txBox="1"/>
          <p:nvPr/>
        </p:nvSpPr>
        <p:spPr>
          <a:xfrm>
            <a:off x="9607600" y="3826250"/>
            <a:ext cx="5410200" cy="6731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Shape 307"/>
          <p:cNvSpPr txBox="1"/>
          <p:nvPr/>
        </p:nvSpPr>
        <p:spPr>
          <a:xfrm>
            <a:off x="8686825" y="7562850"/>
            <a:ext cx="7264499" cy="83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Source: </a:t>
            </a:r>
            <a:r>
              <a:rPr lang="en-US" sz="2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http://en.wikipedia.org/wiki/Internet_Protocol_Suite</a:t>
            </a:r>
            <a:r>
              <a:rPr lang="en-US" sz="2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/>
        </p:nvSpPr>
        <p:spPr>
          <a:xfrm>
            <a:off x="5494410" y="7311987"/>
            <a:ext cx="11093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http://www.flickr.com/photos/kitcowan/2103850699/</a:t>
            </a:r>
          </a:p>
        </p:txBody>
      </p:sp>
      <p:pic>
        <p:nvPicPr>
          <p:cNvPr id="313" name="Shape 3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07711" y="1049337"/>
            <a:ext cx="4064000" cy="60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2500" y="1049337"/>
            <a:ext cx="74676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 txBox="1"/>
          <p:nvPr/>
        </p:nvSpPr>
        <p:spPr>
          <a:xfrm>
            <a:off x="-45354" y="6450130"/>
            <a:ext cx="9704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6"/>
              </a:rPr>
              <a:t>http://en.wikipedia.org/wiki/Tin_can_telephone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325" idx="3"/>
            <a:endCxn id="326" idx="1"/>
          </p:cNvCxnSpPr>
          <p:nvPr/>
        </p:nvCxnSpPr>
        <p:spPr>
          <a:xfrm>
            <a:off x="5473700" y="6167741"/>
            <a:ext cx="5473700" cy="0"/>
          </a:xfrm>
          <a:prstGeom prst="straightConnector1">
            <a:avLst/>
          </a:prstGeom>
          <a:ln w="63500">
            <a:solidFill>
              <a:srgbClr val="FFC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812800" y="1050299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TCP Connections /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Sockets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3685901" y="7642626"/>
            <a:ext cx="9547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http://en.wikipedia.org/wiki/Internet_socket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1490475" y="2539900"/>
            <a:ext cx="13369500" cy="2403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computer networking, an Internet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network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an endpoint of a bidirectional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inter-process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communication flow across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Protocol-based computer network, such as the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Internet.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pic>
        <p:nvPicPr>
          <p:cNvPr id="323" name="Shape 3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42062" y="5272756"/>
            <a:ext cx="3600599" cy="178996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/>
          <p:nvPr/>
        </p:nvSpPr>
        <p:spPr>
          <a:xfrm>
            <a:off x="7213600" y="5892376"/>
            <a:ext cx="2190900" cy="5507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50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</a:t>
            </a:r>
          </a:p>
        </p:txBody>
      </p:sp>
      <p:sp>
        <p:nvSpPr>
          <p:cNvPr id="325" name="Shape 325"/>
          <p:cNvSpPr/>
          <p:nvPr/>
        </p:nvSpPr>
        <p:spPr>
          <a:xfrm>
            <a:off x="3187700" y="5312475"/>
            <a:ext cx="2286000" cy="1710531"/>
          </a:xfrm>
          <a:prstGeom prst="roundRect">
            <a:avLst>
              <a:gd name="adj" fmla="val 1800"/>
            </a:avLst>
          </a:prstGeom>
          <a:solidFill>
            <a:srgbClr val="CCCCCC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39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  <p:sp>
        <p:nvSpPr>
          <p:cNvPr id="326" name="Shape 326"/>
          <p:cNvSpPr/>
          <p:nvPr/>
        </p:nvSpPr>
        <p:spPr>
          <a:xfrm>
            <a:off x="10947400" y="5312475"/>
            <a:ext cx="2286000" cy="1710531"/>
          </a:xfrm>
          <a:prstGeom prst="roundRect">
            <a:avLst>
              <a:gd name="adj" fmla="val 1800"/>
            </a:avLst>
          </a:prstGeom>
          <a:solidFill>
            <a:srgbClr val="CCCCCC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39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TCP</a:t>
            </a: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Port Numbers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idx="1"/>
          </p:nvPr>
        </p:nvSpPr>
        <p:spPr>
          <a:xfrm>
            <a:off x="1155700" y="2391821"/>
            <a:ext cx="13932000" cy="412115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-US" sz="38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port</a:t>
            </a: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an </a:t>
            </a:r>
            <a:r>
              <a:rPr lang="en-US" sz="38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application-specific</a:t>
            </a: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process-specific software communications endpoint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allows multiple networked applications to coexist on the same server.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a list of well-known TCP port numbers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2373298" y="7033690"/>
            <a:ext cx="10902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http://en.wikipedia.org/wiki/TCP_and_UDP_port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Shape 3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2426" y="3557065"/>
            <a:ext cx="2755900" cy="14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/>
        </p:nvSpPr>
        <p:spPr>
          <a:xfrm>
            <a:off x="1517378" y="944040"/>
            <a:ext cx="6667500" cy="7416799"/>
          </a:xfrm>
          <a:prstGeom prst="rect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www.umich.edu</a:t>
            </a:r>
          </a:p>
        </p:txBody>
      </p:sp>
      <p:grpSp>
        <p:nvGrpSpPr>
          <p:cNvPr id="341" name="Shape 341"/>
          <p:cNvGrpSpPr/>
          <p:nvPr/>
        </p:nvGrpSpPr>
        <p:grpSpPr>
          <a:xfrm>
            <a:off x="12460014" y="2842690"/>
            <a:ext cx="2578099" cy="1854200"/>
            <a:chOff x="0" y="0"/>
            <a:chExt cx="2576512" cy="1854200"/>
          </a:xfrm>
        </p:grpSpPr>
        <p:grpSp>
          <p:nvGrpSpPr>
            <p:cNvPr id="342" name="Shape 342"/>
            <p:cNvGrpSpPr/>
            <p:nvPr/>
          </p:nvGrpSpPr>
          <p:grpSpPr>
            <a:xfrm>
              <a:off x="0" y="0"/>
              <a:ext cx="2576512" cy="1854200"/>
              <a:chOff x="0" y="0"/>
              <a:chExt cx="2576512" cy="1854200"/>
            </a:xfrm>
          </p:grpSpPr>
          <p:grpSp>
            <p:nvGrpSpPr>
              <p:cNvPr id="343" name="Shape 343"/>
              <p:cNvGrpSpPr/>
              <p:nvPr/>
            </p:nvGrpSpPr>
            <p:grpSpPr>
              <a:xfrm>
                <a:off x="352425" y="0"/>
                <a:ext cx="1878011" cy="1184275"/>
                <a:chOff x="0" y="0"/>
                <a:chExt cx="1878011" cy="1184275"/>
              </a:xfrm>
            </p:grpSpPr>
            <p:sp>
              <p:nvSpPr>
                <p:cNvPr id="344" name="Shape 344"/>
                <p:cNvSpPr txBox="1"/>
                <p:nvPr/>
              </p:nvSpPr>
              <p:spPr>
                <a:xfrm>
                  <a:off x="0" y="0"/>
                  <a:ext cx="1878011" cy="1184275"/>
                </a:xfrm>
                <a:prstGeom prst="rect">
                  <a:avLst/>
                </a:prstGeom>
                <a:solidFill>
                  <a:schemeClr val="accent1"/>
                </a:solidFill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Shape 345"/>
                <p:cNvSpPr/>
                <p:nvPr/>
              </p:nvSpPr>
              <p:spPr>
                <a:xfrm>
                  <a:off x="149225" y="106361"/>
                  <a:ext cx="1576386" cy="973136"/>
                </a:xfrm>
                <a:prstGeom prst="roundRect">
                  <a:avLst>
                    <a:gd name="adj" fmla="val 1490"/>
                  </a:avLst>
                </a:prstGeom>
                <a:solidFill>
                  <a:srgbClr val="FFFFFF"/>
                </a:solidFill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Shape 346"/>
              <p:cNvGrpSpPr/>
              <p:nvPr/>
            </p:nvGrpSpPr>
            <p:grpSpPr>
              <a:xfrm>
                <a:off x="0" y="1543050"/>
                <a:ext cx="2576512" cy="311150"/>
                <a:chOff x="0" y="0"/>
                <a:chExt cx="2576512" cy="309562"/>
              </a:xfrm>
            </p:grpSpPr>
            <p:cxnSp>
              <p:nvCxnSpPr>
                <p:cNvPr id="347" name="Shape 347"/>
                <p:cNvCxnSpPr/>
                <p:nvPr/>
              </p:nvCxnSpPr>
              <p:spPr>
                <a:xfrm flipH="1">
                  <a:off x="0" y="0"/>
                  <a:ext cx="341311" cy="24129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8" name="Shape 348"/>
                <p:cNvCxnSpPr/>
                <p:nvPr/>
              </p:nvCxnSpPr>
              <p:spPr>
                <a:xfrm>
                  <a:off x="0" y="241300"/>
                  <a:ext cx="2574924" cy="158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Shape 349"/>
                <p:cNvCxnSpPr/>
                <p:nvPr/>
              </p:nvCxnSpPr>
              <p:spPr>
                <a:xfrm>
                  <a:off x="0" y="306387"/>
                  <a:ext cx="2574924" cy="3174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0" name="Shape 350"/>
                <p:cNvCxnSpPr/>
                <p:nvPr/>
              </p:nvCxnSpPr>
              <p:spPr>
                <a:xfrm>
                  <a:off x="0" y="241300"/>
                  <a:ext cx="1587" cy="65086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1" name="Shape 351"/>
                <p:cNvCxnSpPr/>
                <p:nvPr/>
              </p:nvCxnSpPr>
              <p:spPr>
                <a:xfrm>
                  <a:off x="2239961" y="0"/>
                  <a:ext cx="334961" cy="24129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2" name="Shape 352"/>
                <p:cNvCxnSpPr/>
                <p:nvPr/>
              </p:nvCxnSpPr>
              <p:spPr>
                <a:xfrm>
                  <a:off x="2574925" y="241300"/>
                  <a:ext cx="1587" cy="65086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3" name="Shape 353"/>
              <p:cNvSpPr txBox="1"/>
              <p:nvPr/>
            </p:nvSpPr>
            <p:spPr>
              <a:xfrm>
                <a:off x="357187" y="1220787"/>
                <a:ext cx="1874836" cy="304799"/>
              </a:xfrm>
              <a:prstGeom prst="rect">
                <a:avLst/>
              </a:prstGeom>
              <a:noFill/>
              <a:ln w="12700" cap="rnd" cmpd="sng">
                <a:solidFill>
                  <a:srgbClr val="618FFD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4" name="Shape 354"/>
              <p:cNvCxnSpPr/>
              <p:nvPr/>
            </p:nvCxnSpPr>
            <p:spPr>
              <a:xfrm>
                <a:off x="1763711" y="1373187"/>
                <a:ext cx="374649" cy="3174"/>
              </a:xfrm>
              <a:prstGeom prst="straightConnector1">
                <a:avLst/>
              </a:prstGeom>
              <a:noFill/>
              <a:ln w="50800" cap="rnd" cmpd="sng">
                <a:solidFill>
                  <a:srgbClr val="618FFD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355" name="Shape 355"/>
            <p:cNvSpPr txBox="1"/>
            <p:nvPr/>
          </p:nvSpPr>
          <p:spPr>
            <a:xfrm rot="10800000" flipH="1">
              <a:off x="474662" y="1319212"/>
              <a:ext cx="203199" cy="31750"/>
            </a:xfrm>
            <a:prstGeom prst="rect">
              <a:avLst/>
            </a:prstGeom>
            <a:solidFill>
              <a:srgbClr val="000000"/>
            </a:solidFill>
            <a:ln w="50800" cap="rnd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Shape 356"/>
          <p:cNvSpPr txBox="1"/>
          <p:nvPr/>
        </p:nvSpPr>
        <p:spPr>
          <a:xfrm>
            <a:off x="2495278" y="1566340"/>
            <a:ext cx="2603499" cy="11811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Incoming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E-Mail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2495278" y="3166540"/>
            <a:ext cx="2603499" cy="7239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Login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2495278" y="4881040"/>
            <a:ext cx="2603499" cy="7239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Web Server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5987778" y="170604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</a:t>
            </a:r>
          </a:p>
        </p:txBody>
      </p:sp>
      <p:pic>
        <p:nvPicPr>
          <p:cNvPr id="360" name="Shape 3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248878" y="944040"/>
            <a:ext cx="2717799" cy="1385887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Shape 361"/>
          <p:cNvSpPr txBox="1"/>
          <p:nvPr/>
        </p:nvSpPr>
        <p:spPr>
          <a:xfrm>
            <a:off x="2495278" y="6506640"/>
            <a:ext cx="2603499" cy="12700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Personal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Mail Box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5987778" y="319194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5987778" y="424604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80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5987778" y="5173140"/>
            <a:ext cx="1270000" cy="685799"/>
          </a:xfrm>
          <a:prstGeom prst="rect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443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5987778" y="641774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109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5987778" y="744644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110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7638778" y="4017440"/>
            <a:ext cx="2997199" cy="660400"/>
          </a:xfrm>
          <a:prstGeom prst="rect">
            <a:avLst/>
          </a:prstGeom>
          <a:solidFill>
            <a:srgbClr val="000000"/>
          </a:solidFill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74.208.28.177</a:t>
            </a:r>
          </a:p>
        </p:txBody>
      </p:sp>
      <p:cxnSp>
        <p:nvCxnSpPr>
          <p:cNvPr id="368" name="Shape 368"/>
          <p:cNvCxnSpPr>
            <a:stCxn id="362" idx="3"/>
          </p:cNvCxnSpPr>
          <p:nvPr/>
        </p:nvCxnSpPr>
        <p:spPr>
          <a:xfrm flipV="1">
            <a:off x="7257778" y="3520552"/>
            <a:ext cx="5422900" cy="14288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9" name="Shape 369"/>
          <p:cNvCxnSpPr>
            <a:endCxn id="359" idx="3"/>
          </p:cNvCxnSpPr>
          <p:nvPr/>
        </p:nvCxnSpPr>
        <p:spPr>
          <a:xfrm flipH="1">
            <a:off x="7257778" y="1653652"/>
            <a:ext cx="4975224" cy="395288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grpSp>
        <p:nvGrpSpPr>
          <p:cNvPr id="370" name="Shape 370"/>
          <p:cNvGrpSpPr/>
          <p:nvPr/>
        </p:nvGrpSpPr>
        <p:grpSpPr>
          <a:xfrm>
            <a:off x="12460014" y="5065190"/>
            <a:ext cx="2578099" cy="1854200"/>
            <a:chOff x="0" y="0"/>
            <a:chExt cx="2576512" cy="1854200"/>
          </a:xfrm>
        </p:grpSpPr>
        <p:grpSp>
          <p:nvGrpSpPr>
            <p:cNvPr id="371" name="Shape 371"/>
            <p:cNvGrpSpPr/>
            <p:nvPr/>
          </p:nvGrpSpPr>
          <p:grpSpPr>
            <a:xfrm>
              <a:off x="0" y="0"/>
              <a:ext cx="2576512" cy="1854200"/>
              <a:chOff x="0" y="0"/>
              <a:chExt cx="2576512" cy="1854200"/>
            </a:xfrm>
          </p:grpSpPr>
          <p:grpSp>
            <p:nvGrpSpPr>
              <p:cNvPr id="372" name="Shape 372"/>
              <p:cNvGrpSpPr/>
              <p:nvPr/>
            </p:nvGrpSpPr>
            <p:grpSpPr>
              <a:xfrm>
                <a:off x="0" y="0"/>
                <a:ext cx="2576512" cy="1854200"/>
                <a:chOff x="0" y="0"/>
                <a:chExt cx="2576512" cy="1854200"/>
              </a:xfrm>
            </p:grpSpPr>
            <p:grpSp>
              <p:nvGrpSpPr>
                <p:cNvPr id="373" name="Shape 373"/>
                <p:cNvGrpSpPr/>
                <p:nvPr/>
              </p:nvGrpSpPr>
              <p:grpSpPr>
                <a:xfrm>
                  <a:off x="352425" y="0"/>
                  <a:ext cx="1878011" cy="1184275"/>
                  <a:chOff x="0" y="0"/>
                  <a:chExt cx="1878011" cy="1184275"/>
                </a:xfrm>
              </p:grpSpPr>
              <p:sp>
                <p:nvSpPr>
                  <p:cNvPr id="374" name="Shape 374"/>
                  <p:cNvSpPr txBox="1"/>
                  <p:nvPr/>
                </p:nvSpPr>
                <p:spPr>
                  <a:xfrm>
                    <a:off x="0" y="0"/>
                    <a:ext cx="1878011" cy="1184275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0" tIns="0" rIns="0" bIns="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" name="Shape 375"/>
                  <p:cNvSpPr/>
                  <p:nvPr/>
                </p:nvSpPr>
                <p:spPr>
                  <a:xfrm>
                    <a:off x="149225" y="106361"/>
                    <a:ext cx="1576386" cy="973136"/>
                  </a:xfrm>
                  <a:prstGeom prst="roundRect">
                    <a:avLst>
                      <a:gd name="adj" fmla="val 1490"/>
                    </a:avLst>
                  </a:prstGeom>
                  <a:solidFill>
                    <a:srgbClr val="FFFFFF"/>
                  </a:solidFill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0" tIns="0" rIns="0" bIns="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76" name="Shape 376"/>
                <p:cNvGrpSpPr/>
                <p:nvPr/>
              </p:nvGrpSpPr>
              <p:grpSpPr>
                <a:xfrm>
                  <a:off x="0" y="1543050"/>
                  <a:ext cx="2576512" cy="311150"/>
                  <a:chOff x="0" y="0"/>
                  <a:chExt cx="2576512" cy="309562"/>
                </a:xfrm>
              </p:grpSpPr>
              <p:cxnSp>
                <p:nvCxnSpPr>
                  <p:cNvPr id="377" name="Shape 377"/>
                  <p:cNvCxnSpPr/>
                  <p:nvPr/>
                </p:nvCxnSpPr>
                <p:spPr>
                  <a:xfrm flipH="1">
                    <a:off x="0" y="0"/>
                    <a:ext cx="341311" cy="241299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8" name="Shape 378"/>
                  <p:cNvCxnSpPr/>
                  <p:nvPr/>
                </p:nvCxnSpPr>
                <p:spPr>
                  <a:xfrm>
                    <a:off x="0" y="241300"/>
                    <a:ext cx="2574924" cy="1587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9" name="Shape 379"/>
                  <p:cNvCxnSpPr/>
                  <p:nvPr/>
                </p:nvCxnSpPr>
                <p:spPr>
                  <a:xfrm>
                    <a:off x="0" y="306387"/>
                    <a:ext cx="2574924" cy="3174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0" name="Shape 380"/>
                  <p:cNvCxnSpPr/>
                  <p:nvPr/>
                </p:nvCxnSpPr>
                <p:spPr>
                  <a:xfrm>
                    <a:off x="0" y="241300"/>
                    <a:ext cx="1587" cy="65086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1" name="Shape 381"/>
                  <p:cNvCxnSpPr/>
                  <p:nvPr/>
                </p:nvCxnSpPr>
                <p:spPr>
                  <a:xfrm>
                    <a:off x="2239961" y="0"/>
                    <a:ext cx="334961" cy="241299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2" name="Shape 382"/>
                  <p:cNvCxnSpPr/>
                  <p:nvPr/>
                </p:nvCxnSpPr>
                <p:spPr>
                  <a:xfrm>
                    <a:off x="2574925" y="241300"/>
                    <a:ext cx="1587" cy="65086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383" name="Shape 383"/>
                <p:cNvSpPr txBox="1"/>
                <p:nvPr/>
              </p:nvSpPr>
              <p:spPr>
                <a:xfrm>
                  <a:off x="357187" y="1220787"/>
                  <a:ext cx="1874836" cy="304799"/>
                </a:xfrm>
                <a:prstGeom prst="rect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84" name="Shape 384"/>
                <p:cNvCxnSpPr/>
                <p:nvPr/>
              </p:nvCxnSpPr>
              <p:spPr>
                <a:xfrm>
                  <a:off x="1763711" y="1373187"/>
                  <a:ext cx="374649" cy="3174"/>
                </a:xfrm>
                <a:prstGeom prst="straightConnector1">
                  <a:avLst/>
                </a:prstGeom>
                <a:noFill/>
                <a:ln w="508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85" name="Shape 385"/>
              <p:cNvSpPr txBox="1"/>
              <p:nvPr/>
            </p:nvSpPr>
            <p:spPr>
              <a:xfrm rot="10800000" flipH="1">
                <a:off x="474662" y="1319212"/>
                <a:ext cx="203199" cy="31750"/>
              </a:xfrm>
              <a:prstGeom prst="rect">
                <a:avLst/>
              </a:pr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86" name="Shape 3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84212" y="158750"/>
              <a:ext cx="1206499" cy="863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7" name="Shape 387"/>
          <p:cNvSpPr txBox="1"/>
          <p:nvPr/>
        </p:nvSpPr>
        <p:spPr>
          <a:xfrm>
            <a:off x="12921978" y="2937940"/>
            <a:ext cx="1701799" cy="10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blah blah blah blah</a:t>
            </a:r>
          </a:p>
        </p:txBody>
      </p:sp>
      <p:cxnSp>
        <p:nvCxnSpPr>
          <p:cNvPr id="388" name="Shape 388"/>
          <p:cNvCxnSpPr>
            <a:stCxn id="364" idx="3"/>
          </p:cNvCxnSpPr>
          <p:nvPr/>
        </p:nvCxnSpPr>
        <p:spPr>
          <a:xfrm>
            <a:off x="7257778" y="5516040"/>
            <a:ext cx="5461000" cy="131761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9" name="Shape 389"/>
          <p:cNvCxnSpPr>
            <a:stCxn id="365" idx="3"/>
          </p:cNvCxnSpPr>
          <p:nvPr/>
        </p:nvCxnSpPr>
        <p:spPr>
          <a:xfrm flipV="1">
            <a:off x="7257778" y="5797026"/>
            <a:ext cx="5460999" cy="963614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1" name="Shape 391"/>
          <p:cNvSpPr txBox="1"/>
          <p:nvPr/>
        </p:nvSpPr>
        <p:spPr>
          <a:xfrm>
            <a:off x="7376876" y="8586314"/>
            <a:ext cx="8562900" cy="469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Clipart: </a:t>
            </a:r>
            <a:r>
              <a:rPr lang="en-US" sz="2500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-US" sz="2500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www.clker.com</a:t>
            </a:r>
            <a:r>
              <a:rPr lang="en-US" sz="2500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/search/</a:t>
            </a:r>
            <a:r>
              <a:rPr lang="en-US" sz="2500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networksym</a:t>
            </a:r>
            <a:r>
              <a:rPr lang="en-US" sz="2500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Shape 3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2525" y="2141071"/>
            <a:ext cx="13934999" cy="5430839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xfrm>
            <a:off x="812800" y="914219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Common TCP Ports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1405425" y="7302240"/>
            <a:ext cx="13682099" cy="660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http://en.wikipedia.org/wiki/List_of_TCP_and_UDP_port_numbers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26" y="730250"/>
            <a:ext cx="9576360" cy="7442200"/>
          </a:xfrm>
          <a:prstGeom prst="rect">
            <a:avLst/>
          </a:prstGeom>
        </p:spPr>
      </p:pic>
      <p:sp>
        <p:nvSpPr>
          <p:cNvPr id="404" name="Shape 404"/>
          <p:cNvSpPr txBox="1"/>
          <p:nvPr/>
        </p:nvSpPr>
        <p:spPr>
          <a:xfrm>
            <a:off x="10325366" y="2876550"/>
            <a:ext cx="5318125" cy="2857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see the port number in the URL if the web server is running on a 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non-standard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port.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260556" y="1879600"/>
            <a:ext cx="1829080" cy="2571750"/>
          </a:xfrm>
          <a:prstGeom prst="straightConnector1">
            <a:avLst/>
          </a:prstGeom>
          <a:ln w="63500">
            <a:solidFill>
              <a:srgbClr val="00FA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Custom 10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18987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1080</TotalTime>
  <Words>548</Words>
  <Application>Microsoft Macintosh PowerPoint</Application>
  <PresentationFormat>Custom</PresentationFormat>
  <Paragraphs>63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 Regular</vt:lpstr>
      <vt:lpstr>Cabin</vt:lpstr>
      <vt:lpstr>Arial</vt:lpstr>
      <vt:lpstr>Courier New</vt:lpstr>
      <vt:lpstr>Georgia</vt:lpstr>
      <vt:lpstr>Gill Sans SemiBold</vt:lpstr>
      <vt:lpstr>Lucida Grande</vt:lpstr>
      <vt:lpstr>071215_powerpoint_template_b</vt:lpstr>
      <vt:lpstr>Networked Programs</vt:lpstr>
      <vt:lpstr>A Free Book on Network Architecture</vt:lpstr>
      <vt:lpstr>Transport Control Protocol (TCP)</vt:lpstr>
      <vt:lpstr>PowerPoint Presentation</vt:lpstr>
      <vt:lpstr>TCP Connections / Sockets</vt:lpstr>
      <vt:lpstr>TCP Port Numbers</vt:lpstr>
      <vt:lpstr>PowerPoint Presentation</vt:lpstr>
      <vt:lpstr>Common TCP Ports</vt:lpstr>
      <vt:lpstr>PowerPoint Presentation</vt:lpstr>
      <vt:lpstr>Sockets in Python</vt:lpstr>
      <vt:lpstr>PowerPoint Presentation</vt:lpstr>
      <vt:lpstr>Communicating on Sockets in Python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Networked Programs</dc:title>
  <cp:lastModifiedBy>Severance, Charles</cp:lastModifiedBy>
  <cp:revision>51</cp:revision>
  <dcterms:modified xsi:type="dcterms:W3CDTF">2024-01-25T23:12:54Z</dcterms:modified>
</cp:coreProperties>
</file>