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</p:sldMasterIdLst>
  <p:notesMasterIdLst>
    <p:notesMasterId r:id="rId24"/>
  </p:notesMasterIdLst>
  <p:sldIdLst>
    <p:sldId id="269" r:id="rId2"/>
    <p:sldId id="270" r:id="rId3"/>
    <p:sldId id="271" r:id="rId4"/>
    <p:sldId id="272" r:id="rId5"/>
    <p:sldId id="273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5" r:id="rId14"/>
    <p:sldId id="326" r:id="rId15"/>
    <p:sldId id="327" r:id="rId16"/>
    <p:sldId id="328" r:id="rId17"/>
    <p:sldId id="329" r:id="rId18"/>
    <p:sldId id="330" r:id="rId19"/>
    <p:sldId id="296" r:id="rId20"/>
    <p:sldId id="297" r:id="rId21"/>
    <p:sldId id="333" r:id="rId22"/>
    <p:sldId id="315" r:id="rId2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FF"/>
    <a:srgbClr val="0082FF"/>
    <a:srgbClr val="FFDA66"/>
    <a:srgbClr val="FFCB0B"/>
    <a:srgbClr val="FFFF0B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85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8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18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133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991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86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032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83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94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561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17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85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08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5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4003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Network Programs – Part 2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16" r:id="rId10"/>
    <p:sldLayoutId id="2147483717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Internet_Protocol_Sui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t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youtube.com/watch?v=x2GylLq59r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idx="1"/>
          </p:nvPr>
        </p:nvSpPr>
        <p:spPr>
          <a:xfrm>
            <a:off x="774703" y="2448279"/>
            <a:ext cx="7493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TCP (and Python) gives us a reliable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what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we want to do with the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 What problem do we want to solve?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Protocols</a:t>
            </a: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</a:t>
            </a:r>
            <a:endParaRPr lang="en-US" sz="34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0323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515123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835548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2775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2777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5370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5037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3800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380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3806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6397" name="TextBox 14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14141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1" y="51420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9194801" y="5446890"/>
            <a:ext cx="1600201" cy="990601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8432707" y="5827891"/>
            <a:ext cx="15552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7424" name="TextBox 18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0207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FFFF00"/>
                </a:solidFill>
              </a:rPr>
              <a:t>Internet Standards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-310442" y="2590801"/>
            <a:ext cx="8954912" cy="5607755"/>
          </a:xfrm>
        </p:spPr>
        <p:txBody>
          <a:bodyPr>
            <a:normAutofit fontScale="62500" lnSpcReduction="20000"/>
          </a:bodyPr>
          <a:lstStyle/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>
                <a:latin typeface="Arial"/>
                <a:cs typeface="Arial"/>
              </a:rPr>
              <a:t>The standards for all of the Internet protocols (inner workings) are developed by an organization</a:t>
            </a:r>
          </a:p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>
                <a:latin typeface="Arial"/>
                <a:cs typeface="Arial"/>
              </a:rPr>
              <a:t>Internet Engineering Task Force (IETF)</a:t>
            </a:r>
          </a:p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 err="1">
                <a:latin typeface="Arial"/>
                <a:cs typeface="Arial"/>
              </a:rPr>
              <a:t>www.ietf.org</a:t>
            </a:r>
            <a:endParaRPr lang="en-US" altLang="en-US" b="0" dirty="0">
              <a:latin typeface="Arial"/>
              <a:cs typeface="Arial"/>
            </a:endParaRPr>
          </a:p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>
                <a:latin typeface="Arial"/>
                <a:cs typeface="Arial"/>
              </a:rPr>
              <a:t>Standards are called </a:t>
            </a:r>
            <a:r>
              <a:rPr lang="ja-JP" altLang="en-US" b="0" dirty="0">
                <a:latin typeface="Arial"/>
                <a:cs typeface="Arial"/>
              </a:rPr>
              <a:t>“</a:t>
            </a:r>
            <a:r>
              <a:rPr lang="en-US" altLang="ja-JP" b="0" dirty="0">
                <a:latin typeface="Arial"/>
                <a:cs typeface="Arial"/>
              </a:rPr>
              <a:t>RFCs</a:t>
            </a:r>
            <a:r>
              <a:rPr lang="ja-JP" altLang="en-US" b="0" dirty="0">
                <a:latin typeface="Arial"/>
                <a:cs typeface="Arial"/>
              </a:rPr>
              <a:t>”</a:t>
            </a:r>
            <a:r>
              <a:rPr lang="en-US" altLang="ja-JP" b="0" dirty="0">
                <a:latin typeface="Arial"/>
                <a:cs typeface="Arial"/>
              </a:rPr>
              <a:t> - </a:t>
            </a:r>
            <a:r>
              <a:rPr lang="ja-JP" altLang="en-US" b="0" dirty="0">
                <a:latin typeface="Arial"/>
                <a:cs typeface="Arial"/>
              </a:rPr>
              <a:t>“</a:t>
            </a:r>
            <a:r>
              <a:rPr lang="en-US" altLang="ja-JP" b="0" dirty="0">
                <a:latin typeface="Arial"/>
                <a:cs typeface="Arial"/>
              </a:rPr>
              <a:t>Request for Comments</a:t>
            </a:r>
            <a:r>
              <a:rPr lang="ja-JP" altLang="en-US" b="0" dirty="0">
                <a:latin typeface="Arial"/>
                <a:cs typeface="Arial"/>
              </a:rPr>
              <a:t>”</a:t>
            </a:r>
            <a:endParaRPr lang="en-US" altLang="en-US" b="0" dirty="0">
              <a:latin typeface="Arial"/>
              <a:cs typeface="Arial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8925544" y="7466913"/>
            <a:ext cx="66204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Source: </a:t>
            </a:r>
            <a:r>
              <a:rPr lang="en-US" altLang="en-US" sz="3200" u="sng">
                <a:solidFill>
                  <a:srgbClr val="FFFF00"/>
                </a:solidFill>
                <a:ea typeface="ＭＳ Ｐゴシック" charset="-128"/>
                <a:hlinkClick r:id="rId3"/>
              </a:rPr>
              <a:t>http://tools.ietf.org/html/rfc791</a:t>
            </a: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912" y="2794000"/>
            <a:ext cx="6578599" cy="253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445" y="5827891"/>
            <a:ext cx="6587067" cy="123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07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67" y="1049867"/>
            <a:ext cx="7597422" cy="697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/>
          </p:cNvSpPr>
          <p:nvPr/>
        </p:nvSpPr>
        <p:spPr bwMode="auto">
          <a:xfrm>
            <a:off x="505180" y="2909712"/>
            <a:ext cx="12206110" cy="62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>
                <a:solidFill>
                  <a:srgbClr val="00FF00"/>
                </a:solidFill>
                <a:ea typeface="ＭＳ Ｐゴシック" charset="-128"/>
              </a:rPr>
              <a:t>http://www.w3.org/Protocols/rfc2616/rfc2616.txt</a:t>
            </a:r>
          </a:p>
        </p:txBody>
      </p:sp>
    </p:spTree>
    <p:extLst>
      <p:ext uri="{BB962C8B-B14F-4D97-AF65-F5344CB8AC3E}">
        <p14:creationId xmlns:p14="http://schemas.microsoft.com/office/powerpoint/2010/main" val="186989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57" y="891822"/>
            <a:ext cx="13653911" cy="743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812800" y="2405147"/>
            <a:ext cx="14630400" cy="5902068"/>
          </a:xfrm>
        </p:spPr>
        <p:txBody>
          <a:bodyPr/>
          <a:lstStyle/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Connect to the server like </a:t>
            </a:r>
            <a:r>
              <a:rPr lang="en-US" sz="3401" b="0" dirty="0" err="1">
                <a:solidFill>
                  <a:srgbClr val="FFFF00"/>
                </a:solidFill>
                <a:latin typeface="Arial"/>
                <a:cs typeface="Arial"/>
              </a:rPr>
              <a:t>www.dr-chuck.com</a:t>
            </a:r>
            <a:r>
              <a:rPr lang="en-US" sz="3401" b="0" dirty="0">
                <a:latin typeface="Arial"/>
                <a:cs typeface="Arial"/>
              </a:rPr>
              <a:t>"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Request a document (or the default document)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www.dr-chuck.com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/page1.htm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www.mlive.com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ann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-arbor/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www.facebook.com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 HTTP/1.0</a:t>
            </a:r>
          </a:p>
        </p:txBody>
      </p:sp>
    </p:spTree>
    <p:extLst>
      <p:ext uri="{BB962C8B-B14F-4D97-AF65-F5344CB8AC3E}">
        <p14:creationId xmlns:p14="http://schemas.microsoft.com/office/powerpoint/2010/main" val="647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3072533" y="1780823"/>
            <a:ext cx="1752601" cy="2819399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39938" name="Rectangle 1"/>
          <p:cNvSpPr>
            <a:spLocks/>
          </p:cNvSpPr>
          <p:nvPr/>
        </p:nvSpPr>
        <p:spPr bwMode="auto">
          <a:xfrm>
            <a:off x="245534" y="1219448"/>
            <a:ext cx="12877801" cy="689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solidFill>
                  <a:srgbClr val="DDDDDD"/>
                </a:solidFill>
                <a:latin typeface="Courier" charset="0"/>
                <a:ea typeface="ＭＳ Ｐゴシック" charset="-128"/>
              </a:rPr>
              <a:t>$</a:t>
            </a:r>
            <a:r>
              <a:rPr lang="en-US" altLang="en-US" sz="2800" b="1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en-US" sz="2800" b="1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</a:t>
            </a:r>
            <a:r>
              <a:rPr lang="en-US" altLang="en-US" sz="2800" b="1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b="1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80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chemeClr val="accent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chemeClr val="accent1"/>
                </a:solidFill>
                <a:latin typeface="Courier" charset="0"/>
                <a:ea typeface="ＭＳ Ｐゴシック" charset="-128"/>
              </a:rPr>
              <a:t>Connected to </a:t>
            </a:r>
            <a:r>
              <a:rPr lang="en-US" altLang="en-US" sz="2800" b="1" dirty="0" err="1">
                <a:solidFill>
                  <a:schemeClr val="accent1"/>
                </a:solidFill>
                <a:latin typeface="Courier" charset="0"/>
                <a:ea typeface="ＭＳ Ｐゴシック" charset="-128"/>
              </a:rPr>
              <a:t>www.dr-chuck.com.Escape</a:t>
            </a:r>
            <a:r>
              <a:rPr lang="en-US" altLang="en-US" sz="2800" b="1" dirty="0">
                <a:solidFill>
                  <a:schemeClr val="accent1"/>
                </a:solidFill>
                <a:latin typeface="Courier" charset="0"/>
                <a:ea typeface="ＭＳ Ｐゴシック" charset="-128"/>
              </a:rPr>
              <a:t> character is '^]'.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</a:t>
            </a:r>
            <a:r>
              <a:rPr lang="en-US" altLang="en-US" sz="2800" b="1" dirty="0" err="1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b="1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/page1.htm HTTP/1.0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08 Jan 2015 01:57:52 GMT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Sun, 19 Jan 2014 14:25:43 GMT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Connection: close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en-US" sz="2800" b="1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en-US" sz="2800" b="1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12606319" y="4405258"/>
            <a:ext cx="2685029" cy="9233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0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39940" name="Rectangle 6"/>
          <p:cNvSpPr>
            <a:spLocks/>
          </p:cNvSpPr>
          <p:nvPr/>
        </p:nvSpPr>
        <p:spPr bwMode="auto">
          <a:xfrm>
            <a:off x="12300145" y="1050514"/>
            <a:ext cx="3297377" cy="8002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13422489" y="2063045"/>
            <a:ext cx="22578" cy="2065867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rot="10800000" flipH="1">
            <a:off x="13938956" y="2085623"/>
            <a:ext cx="22578" cy="2108199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rot="10800000" flipH="1">
            <a:off x="14458245" y="2051757"/>
            <a:ext cx="19755" cy="2108199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</p:spTree>
    <p:extLst>
      <p:ext uri="{BB962C8B-B14F-4D97-AF65-F5344CB8AC3E}">
        <p14:creationId xmlns:p14="http://schemas.microsoft.com/office/powerpoint/2010/main" val="73803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199446" y="770467"/>
            <a:ext cx="8243710" cy="2286000"/>
          </a:xfrm>
        </p:spPr>
        <p:txBody>
          <a:bodyPr/>
          <a:lstStyle/>
          <a:p>
            <a:pPr eaLnBrk="1" hangingPunct="1"/>
            <a:r>
              <a:rPr lang="en-US" altLang="en-US" sz="6400" dirty="0">
                <a:solidFill>
                  <a:srgbClr val="1FF6D6"/>
                </a:solidFill>
              </a:rPr>
              <a:t>Accurate Hacking</a:t>
            </a:r>
            <a:br>
              <a:rPr lang="en-US" altLang="en-US" sz="6400" dirty="0">
                <a:solidFill>
                  <a:srgbClr val="1FF6D6"/>
                </a:solidFill>
              </a:rPr>
            </a:br>
            <a:r>
              <a:rPr lang="en-US" altLang="en-US" sz="6400" dirty="0">
                <a:solidFill>
                  <a:srgbClr val="1FF6D6"/>
                </a:solidFill>
              </a:rPr>
              <a:t>in the Movies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2796823" y="3158067"/>
            <a:ext cx="13236222" cy="3742267"/>
          </a:xfrm>
        </p:spPr>
        <p:txBody>
          <a:bodyPr/>
          <a:lstStyle/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Matrix Reloaded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Bourne Ultimatum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Die Hard 4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...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045" y="5170311"/>
            <a:ext cx="4817534" cy="288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3" y="1069623"/>
            <a:ext cx="4800601" cy="397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/>
          </p:cNvSpPr>
          <p:nvPr/>
        </p:nvSpPr>
        <p:spPr bwMode="auto">
          <a:xfrm>
            <a:off x="2568423" y="7177902"/>
            <a:ext cx="52658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http://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nmap.org</a:t>
            </a: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movies.html</a:t>
            </a:r>
            <a:endParaRPr lang="en-US" altLang="en-US" dirty="0">
              <a:solidFill>
                <a:srgbClr val="1FF6D6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6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731" y="2539899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n'.encode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812800" y="1037212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96" y="5327650"/>
            <a:ext cx="496570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- Hypertext Trans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dominant Application Layer Protocol on the Internet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Invented for the Web - to Retrieve HTML,  Images, Documents, 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Extended to be data in addition to documents - RSS, Web Services, 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etc..Basic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443550" y="7022398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http://en.wikipedia.org/wiki/Http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38150" y="1768476"/>
            <a:ext cx="9431337" cy="5643562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mysock.recv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data.decode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0158411" y="1824831"/>
            <a:ext cx="32337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158411" y="6789739"/>
            <a:ext cx="29638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Body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Characters and Strings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5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0" y="946150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4294967295"/>
          </p:nvPr>
        </p:nvSpPr>
        <p:spPr>
          <a:xfrm>
            <a:off x="1511300" y="1806228"/>
            <a:ext cx="13931900" cy="4508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700" b="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47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yper</a:t>
            </a:r>
            <a:r>
              <a:rPr lang="en-US" sz="4700" b="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47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b="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rans</a:t>
            </a:r>
            <a:r>
              <a:rPr lang="en-US" sz="47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b="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idx="1"/>
          </p:nvPr>
        </p:nvSpPr>
        <p:spPr>
          <a:xfrm>
            <a:off x="859369" y="2130780"/>
            <a:ext cx="955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that all parties follow so we can predict each other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behavior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not bump into each other</a:t>
            </a: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USA, drive on the right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the UK, drive on the left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3868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9107" y="5479345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1498603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240437" y="2514603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1387" y="2514603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10051576" y="2514603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4065" y="4194074"/>
            <a:ext cx="3736182" cy="34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670597" y="6191250"/>
            <a:ext cx="3244850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141045" y="58356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335159" y="6813348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1:17 - 2:19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 dirty="0">
                <a:solidFill>
                  <a:srgbClr val="00FF00"/>
                </a:solidFill>
              </a:rPr>
              <a:t>Getting Data From The Server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altLang="en-US" sz="3401" b="0" dirty="0">
                <a:latin typeface="Arial"/>
                <a:cs typeface="Arial"/>
              </a:rPr>
              <a:t>Each the user clicks on an anchor tag with an </a:t>
            </a:r>
            <a:r>
              <a:rPr lang="en-US" altLang="en-US" sz="3401" b="0" dirty="0" err="1">
                <a:latin typeface="Arial"/>
                <a:cs typeface="Arial"/>
              </a:rPr>
              <a:t>href</a:t>
            </a:r>
            <a:r>
              <a:rPr lang="en-US" altLang="en-US" sz="3401" b="0" dirty="0">
                <a:latin typeface="Arial"/>
                <a:cs typeface="Arial"/>
              </a:rPr>
              <a:t>= value to switch to a new page, the browser makes a connection to the web server and issues a </a:t>
            </a:r>
            <a:r>
              <a:rPr lang="ja-JP" altLang="en-US" sz="3401" b="0" dirty="0">
                <a:latin typeface="Arial"/>
                <a:cs typeface="Arial"/>
              </a:rPr>
              <a:t>“</a:t>
            </a:r>
            <a:r>
              <a:rPr lang="en-US" altLang="ja-JP" sz="3401" b="0" dirty="0">
                <a:latin typeface="Arial"/>
                <a:cs typeface="Arial"/>
              </a:rPr>
              <a:t>GET</a:t>
            </a:r>
            <a:r>
              <a:rPr lang="ja-JP" altLang="en-US" sz="3401" b="0" dirty="0">
                <a:latin typeface="Arial"/>
                <a:cs typeface="Arial"/>
              </a:rPr>
              <a:t>”</a:t>
            </a:r>
            <a:r>
              <a:rPr lang="en-US" altLang="ja-JP" sz="3401" b="0" dirty="0">
                <a:latin typeface="Arial"/>
                <a:cs typeface="Arial"/>
              </a:rPr>
              <a:t> request - to GET the content of the page at the specified URL</a:t>
            </a:r>
          </a:p>
          <a:p>
            <a:pPr marL="749309">
              <a:defRPr/>
            </a:pPr>
            <a:r>
              <a:rPr lang="en-US" altLang="en-US" sz="3401" b="0" dirty="0">
                <a:latin typeface="Arial"/>
                <a:cs typeface="Arial"/>
              </a:rPr>
              <a:t>The server returns the HTML document to the Browser which formats and displays the document to the user.</a:t>
            </a:r>
          </a:p>
        </p:txBody>
      </p:sp>
    </p:spTree>
    <p:extLst>
      <p:ext uri="{BB962C8B-B14F-4D97-AF65-F5344CB8AC3E}">
        <p14:creationId xmlns:p14="http://schemas.microsoft.com/office/powerpoint/2010/main" val="128715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7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3319" name="TextBox 17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0423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1754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60060201"/>
      </p:ext>
    </p:extLst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1083</TotalTime>
  <Words>1080</Words>
  <Application>Microsoft Macintosh PowerPoint</Application>
  <PresentationFormat>Custom</PresentationFormat>
  <Paragraphs>145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Cabin</vt:lpstr>
      <vt:lpstr>Arial</vt:lpstr>
      <vt:lpstr>Courier</vt:lpstr>
      <vt:lpstr>Courier New</vt:lpstr>
      <vt:lpstr>Georgia</vt:lpstr>
      <vt:lpstr>Gill Sans</vt:lpstr>
      <vt:lpstr>Gill Sans SemiBold</vt:lpstr>
      <vt:lpstr>Lucida Grande</vt:lpstr>
      <vt:lpstr>071215_powerpoint_template_b</vt:lpstr>
      <vt:lpstr>Application Protocol </vt:lpstr>
      <vt:lpstr>HTTP - Hypertext Transfer Protocol</vt:lpstr>
      <vt:lpstr>HTTP</vt:lpstr>
      <vt:lpstr>What is a Protocol?</vt:lpstr>
      <vt:lpstr>PowerPoint Presentation</vt:lpstr>
      <vt:lpstr>Getting Data From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PowerPoint Presentation</vt:lpstr>
      <vt:lpstr>Accurate Hacking in the Movies</vt:lpstr>
      <vt:lpstr>An HTTP Request in Python</vt:lpstr>
      <vt:lpstr>PowerPoint Presentation</vt:lpstr>
      <vt:lpstr>About Characters and Strings…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Severance, Charles</cp:lastModifiedBy>
  <cp:revision>50</cp:revision>
  <dcterms:modified xsi:type="dcterms:W3CDTF">2024-01-25T23:11:03Z</dcterms:modified>
</cp:coreProperties>
</file>