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9" r:id="rId1"/>
  </p:sldMasterIdLst>
  <p:notesMasterIdLst>
    <p:notesMasterId r:id="rId10"/>
  </p:notesMasterIdLst>
  <p:sldIdLst>
    <p:sldId id="299" r:id="rId2"/>
    <p:sldId id="300" r:id="rId3"/>
    <p:sldId id="301" r:id="rId4"/>
    <p:sldId id="302" r:id="rId5"/>
    <p:sldId id="331" r:id="rId6"/>
    <p:sldId id="304" r:id="rId7"/>
    <p:sldId id="305" r:id="rId8"/>
    <p:sldId id="315" r:id="rId9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A66"/>
    <a:srgbClr val="FFCB0B"/>
    <a:srgbClr val="FFFF0B"/>
    <a:srgbClr val="00FA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/>
    <p:restoredTop sz="93605"/>
  </p:normalViewPr>
  <p:slideViewPr>
    <p:cSldViewPr snapToGrid="0" snapToObjects="1">
      <p:cViewPr varScale="1">
        <p:scale>
          <a:sx n="90" d="100"/>
          <a:sy n="90" d="100"/>
        </p:scale>
        <p:origin x="856" y="19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lvl="1">
              <a:spcBef>
                <a:spcPts val="0"/>
              </a:spcBef>
            </a:pPr>
            <a:endParaRPr/>
          </a:p>
          <a:p>
            <a:pPr lvl="2">
              <a:spcBef>
                <a:spcPts val="0"/>
              </a:spcBef>
            </a:pPr>
            <a:endParaRPr/>
          </a:p>
          <a:p>
            <a:pPr lvl="3">
              <a:spcBef>
                <a:spcPts val="0"/>
              </a:spcBef>
            </a:pPr>
            <a:endParaRPr/>
          </a:p>
          <a:p>
            <a:pPr lvl="4">
              <a:spcBef>
                <a:spcPts val="0"/>
              </a:spcBef>
            </a:pPr>
            <a:endParaRPr/>
          </a:p>
          <a:p>
            <a:pPr lvl="5">
              <a:spcBef>
                <a:spcPts val="0"/>
              </a:spcBef>
            </a:pPr>
            <a:endParaRPr/>
          </a:p>
          <a:p>
            <a:pPr lvl="6">
              <a:spcBef>
                <a:spcPts val="0"/>
              </a:spcBef>
            </a:pPr>
            <a:endParaRPr/>
          </a:p>
          <a:p>
            <a:pPr lvl="7">
              <a:spcBef>
                <a:spcPts val="0"/>
              </a:spcBef>
            </a:pPr>
            <a:endParaRPr/>
          </a:p>
          <a:p>
            <a:pPr lvl="8">
              <a:spcBef>
                <a:spcPts val="0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0324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2" name="Shape 6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6222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1" name="Shape 6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882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9" name="Shape 6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1262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6" name="Shape 6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7224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6" name="Shape 6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7047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1" name="Shape 7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8819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7" name="Shape 7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3875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1155700" y="847164"/>
            <a:ext cx="13932000" cy="16927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111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9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4" name="Picture 13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60716" y="114157"/>
            <a:ext cx="400301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Network Programs</a:t>
            </a:r>
            <a:r>
              <a:rPr lang="en-US" sz="2300" baseline="0" dirty="0">
                <a:solidFill>
                  <a:srgbClr val="FFFFFF"/>
                </a:solidFill>
                <a:latin typeface="Lucida Grande"/>
                <a:cs typeface="Lucida Grande"/>
              </a:rPr>
              <a:t> – Part 4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16" r:id="rId10"/>
    <p:sldLayoutId id="2147483717" r:id="rId11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urllib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Python</a:t>
            </a:r>
          </a:p>
        </p:txBody>
      </p:sp>
      <p:sp>
        <p:nvSpPr>
          <p:cNvPr id="675" name="Shape 67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HTTP is so common, we have a library that does all the socket work for us and makes web pages look like a file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438150" y="4768850"/>
            <a:ext cx="15678150" cy="276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32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2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('http://data.pr4e.org/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romeo.txt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for line in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line.decode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().strip())</a:t>
            </a:r>
            <a:endParaRPr lang="en-US" sz="31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678" name="Shape 678"/>
          <p:cNvSpPr txBox="1"/>
          <p:nvPr/>
        </p:nvSpPr>
        <p:spPr>
          <a:xfrm>
            <a:off x="13500717" y="7518350"/>
            <a:ext cx="22511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urllib1.py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/>
        </p:nvSpPr>
        <p:spPr>
          <a:xfrm>
            <a:off x="3238500" y="4930775"/>
            <a:ext cx="10239000" cy="235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But soft what light through yonder window breaks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the east and Juliet is the sun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Arise fair sun and kill the envious moon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Who is already sick and pale with grief</a:t>
            </a:r>
          </a:p>
        </p:txBody>
      </p:sp>
      <p:sp>
        <p:nvSpPr>
          <p:cNvPr id="685" name="Shape 685"/>
          <p:cNvSpPr txBox="1"/>
          <p:nvPr/>
        </p:nvSpPr>
        <p:spPr>
          <a:xfrm>
            <a:off x="13315950" y="7541537"/>
            <a:ext cx="242264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urllib1.py</a:t>
            </a:r>
          </a:p>
        </p:txBody>
      </p:sp>
      <p:sp>
        <p:nvSpPr>
          <p:cNvPr id="9" name="Shape 676"/>
          <p:cNvSpPr txBox="1"/>
          <p:nvPr/>
        </p:nvSpPr>
        <p:spPr>
          <a:xfrm>
            <a:off x="247650" y="1301750"/>
            <a:ext cx="15678150" cy="276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32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2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('http://data.pr4e.org/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romeo.txt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for line in 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3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line.decode</a:t>
            </a:r>
            <a:r>
              <a:rPr lang="en-US" sz="3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().strip())</a:t>
            </a:r>
            <a:endParaRPr lang="en-US" sz="31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Like a File...</a:t>
            </a:r>
          </a:p>
        </p:txBody>
      </p:sp>
      <p:sp>
        <p:nvSpPr>
          <p:cNvPr id="692" name="Shape 692"/>
          <p:cNvSpPr txBox="1"/>
          <p:nvPr/>
        </p:nvSpPr>
        <p:spPr>
          <a:xfrm>
            <a:off x="247650" y="2901950"/>
            <a:ext cx="16008350" cy="5137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3200" b="1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200" b="1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200" b="1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3200" b="1" dirty="0">
              <a:solidFill>
                <a:srgbClr val="FF4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200" b="1" dirty="0">
              <a:solidFill>
                <a:srgbClr val="FF40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('http://data.pr4e.org/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romeo.txt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endParaRPr lang="en-US" sz="3200" b="1" dirty="0">
              <a:solidFill>
                <a:srgbClr val="FF40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counts = </a:t>
            </a:r>
            <a:r>
              <a:rPr lang="en-US" sz="3200" b="1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for line in </a:t>
            </a:r>
            <a:r>
              <a:rPr lang="en-US" sz="3200" b="1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words = </a:t>
            </a:r>
            <a:r>
              <a:rPr lang="en-US" sz="3200" b="1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line.decode</a:t>
            </a:r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().split()</a:t>
            </a:r>
          </a:p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for word in words:</a:t>
            </a:r>
          </a:p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    counts[word] = </a:t>
            </a:r>
            <a:r>
              <a:rPr lang="en-US" sz="3200" b="1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counts.get</a:t>
            </a:r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(word, 0) + 1</a:t>
            </a:r>
          </a:p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print(counts)</a:t>
            </a:r>
            <a:endParaRPr lang="en-US" sz="3000" b="1" u="none" strike="noStrike" cap="none" dirty="0">
              <a:solidFill>
                <a:srgbClr val="FF40FF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693" name="Shape 693"/>
          <p:cNvSpPr txBox="1"/>
          <p:nvPr/>
        </p:nvSpPr>
        <p:spPr>
          <a:xfrm>
            <a:off x="13469937" y="7683600"/>
            <a:ext cx="2414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urlwords.py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title"/>
          </p:nvPr>
        </p:nvSpPr>
        <p:spPr>
          <a:xfrm>
            <a:off x="812800" y="994879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Web Pages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546100" y="2539899"/>
            <a:ext cx="15557500" cy="245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28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8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('http://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www.dr-chuck.com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/page1.htm')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for line in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line.decode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().strip())</a:t>
            </a:r>
            <a:endParaRPr lang="en-US" sz="28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700" name="Shape 700"/>
          <p:cNvSpPr txBox="1"/>
          <p:nvPr/>
        </p:nvSpPr>
        <p:spPr>
          <a:xfrm>
            <a:off x="3683100" y="5397499"/>
            <a:ext cx="12055499" cy="25400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&lt;h1&gt;The First Page&lt;/h1&gt;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&lt;p&gt;If you like, you can switch to the &lt;a </a:t>
            </a:r>
            <a:r>
              <a:rPr lang="en-US" sz="33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="http://</a:t>
            </a:r>
            <a:r>
              <a:rPr lang="en-US" sz="33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www.dr-chuck.com</a:t>
            </a: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/page2.htm"&gt;Second Page&lt;/a&gt;.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</a:p>
        </p:txBody>
      </p:sp>
      <p:sp>
        <p:nvSpPr>
          <p:cNvPr id="701" name="Shape 701"/>
          <p:cNvSpPr txBox="1"/>
          <p:nvPr/>
        </p:nvSpPr>
        <p:spPr>
          <a:xfrm>
            <a:off x="13509601" y="7594700"/>
            <a:ext cx="242264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urllib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title"/>
          </p:nvPr>
        </p:nvSpPr>
        <p:spPr>
          <a:xfrm>
            <a:off x="812800" y="994879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Following Links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546100" y="2539899"/>
            <a:ext cx="15557500" cy="245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28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8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('http://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www.dr-chuck.com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/page1.htm')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for line in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line.decode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().strip())</a:t>
            </a:r>
            <a:endParaRPr lang="en-US" sz="28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700" name="Shape 700"/>
          <p:cNvSpPr txBox="1"/>
          <p:nvPr/>
        </p:nvSpPr>
        <p:spPr>
          <a:xfrm>
            <a:off x="3683100" y="5397499"/>
            <a:ext cx="12055499" cy="25400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&lt;h1&gt;The First Page&lt;/h1&gt;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&lt;p&gt;If you like, you can switch to the &lt;a </a:t>
            </a:r>
            <a:r>
              <a:rPr lang="en-US" sz="33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-US" sz="33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-US" sz="3300" b="1" i="0" u="none" strike="noStrike" cap="none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www.dr-chuck.com</a:t>
            </a:r>
            <a:r>
              <a:rPr lang="en-US" sz="33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/page2.htm</a:t>
            </a: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"&gt;Second Page&lt;/a&gt;.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</a:p>
        </p:txBody>
      </p:sp>
      <p:sp>
        <p:nvSpPr>
          <p:cNvPr id="701" name="Shape 701"/>
          <p:cNvSpPr txBox="1"/>
          <p:nvPr/>
        </p:nvSpPr>
        <p:spPr>
          <a:xfrm>
            <a:off x="13509601" y="7594700"/>
            <a:ext cx="242264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urllib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</p:txBody>
      </p:sp>
    </p:spTree>
    <p:extLst>
      <p:ext uri="{BB962C8B-B14F-4D97-AF65-F5344CB8AC3E}">
        <p14:creationId xmlns:p14="http://schemas.microsoft.com/office/powerpoint/2010/main" val="675977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first lines of code @ </a:t>
            </a:r>
            <a:r>
              <a:rPr lang="en-US" sz="7200" u="none" strike="noStrike" cap="none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</a:t>
            </a:r>
            <a:r>
              <a:rPr lang="en-US" sz="7200" u="none" strike="noStrike" cap="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  <a:r>
              <a:rPr lang="en-US" sz="7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  <a:r>
              <a:rPr lang="en-US" sz="7200" u="none" strike="noStrike" cap="none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</a:t>
            </a:r>
            <a:r>
              <a:rPr lang="en-US" sz="7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7200" u="none" strike="noStrike" cap="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e?</a:t>
            </a:r>
          </a:p>
        </p:txBody>
      </p:sp>
      <p:sp>
        <p:nvSpPr>
          <p:cNvPr id="5" name="Shape 699"/>
          <p:cNvSpPr txBox="1"/>
          <p:nvPr/>
        </p:nvSpPr>
        <p:spPr>
          <a:xfrm>
            <a:off x="1155700" y="2238781"/>
            <a:ext cx="14389200" cy="245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28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8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('http://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www.dr-chuck.com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/page1.htm')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for line in 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8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line.decode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().strip())</a:t>
            </a:r>
            <a:endParaRPr lang="en-US" sz="28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 txBox="1">
            <a:spLocks noGrp="1"/>
          </p:cNvSpPr>
          <p:nvPr>
            <p:ph type="title"/>
          </p:nvPr>
        </p:nvSpPr>
        <p:spPr>
          <a:xfrm>
            <a:off x="632178" y="1892854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Parsing HTML </a:t>
            </a:r>
            <a:b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(a.k.a. Web Scraping)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0" y="946150"/>
            <a:ext cx="12469813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796" name="Shape 796"/>
          <p:cNvSpPr txBox="1"/>
          <p:nvPr/>
        </p:nvSpPr>
        <p:spPr>
          <a:xfrm>
            <a:off x="1206100" y="2086575"/>
            <a:ext cx="6797699" cy="5762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 slide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here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71215_powerpoint_template_b">
  <a:themeElements>
    <a:clrScheme name="Custom 10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18987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1067</TotalTime>
  <Words>615</Words>
  <Application>Microsoft Macintosh PowerPoint</Application>
  <PresentationFormat>Custom</PresentationFormat>
  <Paragraphs>64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Cabin</vt:lpstr>
      <vt:lpstr>Arial</vt:lpstr>
      <vt:lpstr>Courier</vt:lpstr>
      <vt:lpstr>Courier New</vt:lpstr>
      <vt:lpstr>Georgia</vt:lpstr>
      <vt:lpstr>Gill Sans SemiBold</vt:lpstr>
      <vt:lpstr>Lucida Grande</vt:lpstr>
      <vt:lpstr>071215_powerpoint_template_b</vt:lpstr>
      <vt:lpstr>Using urllib in Python</vt:lpstr>
      <vt:lpstr>PowerPoint Presentation</vt:lpstr>
      <vt:lpstr>Like a File...</vt:lpstr>
      <vt:lpstr>Reading Web Pages</vt:lpstr>
      <vt:lpstr>Following Links</vt:lpstr>
      <vt:lpstr>The first lines of code @ Google?</vt:lpstr>
      <vt:lpstr>Parsing HTML  (a.k.a. Web Scraping)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Networked Programs</dc:title>
  <cp:lastModifiedBy>Severance, Charles</cp:lastModifiedBy>
  <cp:revision>50</cp:revision>
  <dcterms:modified xsi:type="dcterms:W3CDTF">2024-01-25T23:07:31Z</dcterms:modified>
</cp:coreProperties>
</file>