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3"/>
  </p:notes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312" r:id="rId1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114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84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6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3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2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13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4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63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79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Web Services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_schem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books.org/wiki/XML_Schem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ializ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en-US" sz="6600" b="1" i="0" u="none" strike="noStrike" cap="none">
                <a:solidFill>
                  <a:srgbClr val="FFD966"/>
                </a:solidFill>
                <a:sym typeface="Arial"/>
              </a:rPr>
              <a:t>“</a:t>
            </a:r>
            <a:r>
              <a:rPr lang="en-US" sz="6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6600" b="1" i="0" u="none" strike="noStrike" cap="none">
                <a:solidFill>
                  <a:srgbClr val="FFD966"/>
                </a:solidFill>
                <a:sym typeface="Arial"/>
              </a:rPr>
              <a:t>”</a:t>
            </a:r>
            <a:r>
              <a:rPr lang="en-US" sz="6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Nodes)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Simple Element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Complex Element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16786" y="2228851"/>
            <a:ext cx="7295999" cy="59742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&lt;people&gt;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&lt;phone&gt;303 4456&lt;/phone&gt;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&lt;name&gt;Noah&lt;/name&gt;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&lt;phone&gt;622 7421&lt;/phone&gt;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&lt;/people&gt;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812800" y="237717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Describing a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contract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to what is acceptable XML.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http://en.wikipedia.org/wiki/Xml_schema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http://en.wikibooks.org/wiki/XML_Schema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eXtensible Markup Language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purpose is to help information systems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share structured data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started as a simplified subset of the Standard Generalized Markup Language (SGML), and is designed to be relatively human-legible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948060" y="7170531"/>
            <a:ext cx="674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en.wikipedia.org/wiki/XML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Basics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Tag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End Tag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Content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Attribute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 Closing Tag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32774" y="3136900"/>
            <a:ext cx="6394799" cy="46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4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&lt;name&gt;</a:t>
            </a: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  <a:r>
              <a:rPr lang="en-US" sz="4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4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&lt;phone </a:t>
            </a:r>
            <a:r>
              <a:rPr lang="en-US" sz="45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type=</a:t>
            </a:r>
            <a:r>
              <a:rPr lang="en-US" sz="4500">
                <a:solidFill>
                  <a:srgbClr val="FF7F00"/>
                </a:solidFill>
              </a:rPr>
              <a:t>"</a:t>
            </a:r>
            <a:r>
              <a:rPr lang="en-US" sz="45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4500">
                <a:solidFill>
                  <a:srgbClr val="FF7F00"/>
                </a:solidFill>
              </a:rPr>
              <a:t>"</a:t>
            </a:r>
            <a:r>
              <a:rPr lang="en-US" sz="4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4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45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&lt;email</a:t>
            </a: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5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hide=</a:t>
            </a:r>
            <a:r>
              <a:rPr lang="en-US" sz="4500">
                <a:solidFill>
                  <a:srgbClr val="FF7F00"/>
                </a:solidFill>
              </a:rPr>
              <a:t>"</a:t>
            </a:r>
            <a:r>
              <a:rPr lang="en-US" sz="45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4500">
                <a:solidFill>
                  <a:srgbClr val="FF7F00"/>
                </a:solidFill>
              </a:rPr>
              <a:t>"</a:t>
            </a: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5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12800" y="882971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1C23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69661" y="2133600"/>
            <a:ext cx="5915025" cy="3973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&lt;phone type=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hide=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460974" y="5473700"/>
            <a:ext cx="9117495" cy="2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&lt;phone type=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&gt;+1 734 303 4456&lt;/phone&gt;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&lt;email hide=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9204325" y="2571750"/>
            <a:ext cx="6019799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ends do not matter.  White space is generally discarded on text elements.  We indent only to be readable.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812800" y="642115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XML...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707066" y="7534223"/>
            <a:ext cx="7058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896" y="1857580"/>
            <a:ext cx="14020800" cy="55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Terminology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idx="1"/>
          </p:nvPr>
        </p:nvSpPr>
        <p:spPr>
          <a:xfrm>
            <a:off x="632178" y="2333378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Tags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indicate the beginning and ending of elements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Attributes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Keyword/value pairs on the opening tag of XML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Serialize / De-Serialize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Convert data in one program into a common format that can be stored and/or transmitted between systems in a programming language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independent manner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045750" y="7458765"/>
            <a:ext cx="8151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en.wikipedia.org/wiki/Serialization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812800" y="926763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as a Tree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578100" y="3160711"/>
            <a:ext cx="2727325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&lt;b&gt;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0185400" y="2527300"/>
            <a:ext cx="5143499" cy="5524499"/>
            <a:chOff x="0" y="0"/>
            <a:chExt cx="5143499" cy="5524499"/>
          </a:xfrm>
        </p:grpSpPr>
        <p:cxnSp>
          <p:nvCxnSpPr>
            <p:cNvPr id="309" name="Shape 309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9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20" name="Shape 320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24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554450" y="7226300"/>
            <a:ext cx="92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812800" y="937711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Text and Attributes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578100" y="3160711"/>
            <a:ext cx="367506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10615611" y="4581525"/>
            <a:ext cx="558799" cy="9382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13054011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>
            <a:off x="14895512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5" name="Shape 335"/>
          <p:cNvSpPr/>
          <p:nvPr/>
        </p:nvSpPr>
        <p:spPr>
          <a:xfrm>
            <a:off x="11976100" y="25273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36" name="Shape 336"/>
          <p:cNvSpPr/>
          <p:nvPr/>
        </p:nvSpPr>
        <p:spPr>
          <a:xfrm>
            <a:off x="101854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37" name="Shape 337"/>
          <p:cNvSpPr/>
          <p:nvPr/>
        </p:nvSpPr>
        <p:spPr>
          <a:xfrm>
            <a:off x="134620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10922000" y="5410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39" name="Shape 339"/>
          <p:cNvSpPr/>
          <p:nvPr/>
        </p:nvSpPr>
        <p:spPr>
          <a:xfrm>
            <a:off x="126238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</a:p>
        </p:txBody>
      </p:sp>
      <p:sp>
        <p:nvSpPr>
          <p:cNvPr id="340" name="Shape 340"/>
          <p:cNvSpPr/>
          <p:nvPr/>
        </p:nvSpPr>
        <p:spPr>
          <a:xfrm>
            <a:off x="144653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341" name="Shape 341"/>
          <p:cNvSpPr/>
          <p:nvPr/>
        </p:nvSpPr>
        <p:spPr>
          <a:xfrm>
            <a:off x="126238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42" name="Shape 342"/>
          <p:cNvSpPr/>
          <p:nvPr/>
        </p:nvSpPr>
        <p:spPr>
          <a:xfrm>
            <a:off x="144653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cxnSp>
        <p:nvCxnSpPr>
          <p:cNvPr id="343" name="Shape 343"/>
          <p:cNvCxnSpPr>
            <a:stCxn id="335" idx="3"/>
          </p:cNvCxnSpPr>
          <p:nvPr/>
        </p:nvCxnSpPr>
        <p:spPr>
          <a:xfrm flipH="1">
            <a:off x="10807699" y="3264428"/>
            <a:ext cx="1294872" cy="86465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12630150" y="3184525"/>
            <a:ext cx="1054100" cy="87947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flipH="1">
            <a:off x="13179424" y="4611687"/>
            <a:ext cx="549275" cy="966787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14058900" y="4591050"/>
            <a:ext cx="768349" cy="85566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10029824" y="4706937"/>
            <a:ext cx="417511" cy="76993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9436100" y="5410200"/>
            <a:ext cx="863599" cy="863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8674100" y="4298950"/>
            <a:ext cx="1124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attrib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277600" y="4305300"/>
            <a:ext cx="10461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node</a:t>
            </a:r>
          </a:p>
        </p:txBody>
      </p:sp>
      <p:sp>
        <p:nvSpPr>
          <p:cNvPr id="27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</a:p>
        </p:txBody>
      </p:sp>
      <p:sp>
        <p:nvSpPr>
          <p:cNvPr id="28" name="Shape 325"/>
          <p:cNvSpPr txBox="1"/>
          <p:nvPr/>
        </p:nvSpPr>
        <p:spPr>
          <a:xfrm>
            <a:off x="4554450" y="7226300"/>
            <a:ext cx="92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5700" y="630624"/>
            <a:ext cx="8320084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as Paths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1943" y="2790616"/>
            <a:ext cx="2470149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  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10058400" y="1026940"/>
            <a:ext cx="5143499" cy="5524499"/>
            <a:chOff x="0" y="0"/>
            <a:chExt cx="5143499" cy="5524499"/>
          </a:xfrm>
        </p:grpSpPr>
        <p:cxnSp>
          <p:nvCxnSpPr>
            <p:cNvPr id="360" name="Shape 360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2" name="Shape 362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9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75" name="Shape 375"/>
          <p:cNvSpPr txBox="1"/>
          <p:nvPr/>
        </p:nvSpPr>
        <p:spPr>
          <a:xfrm>
            <a:off x="5953543" y="3740562"/>
            <a:ext cx="2693569" cy="1684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/a/b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/a/c/d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</a:t>
            </a:r>
          </a:p>
        </p:txBody>
      </p:sp>
      <p:sp>
        <p:nvSpPr>
          <p:cNvPr id="376" name="Shape 376"/>
          <p:cNvSpPr/>
          <p:nvPr/>
        </p:nvSpPr>
        <p:spPr>
          <a:xfrm>
            <a:off x="4022303" y="3947904"/>
            <a:ext cx="1270000" cy="1270000"/>
          </a:xfrm>
          <a:prstGeom prst="rightArrow">
            <a:avLst>
              <a:gd name="adj1" fmla="val 43456"/>
              <a:gd name="adj2" fmla="val 18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</a:p>
        </p:txBody>
      </p:sp>
      <p:sp>
        <p:nvSpPr>
          <p:cNvPr id="26" name="Shape 325"/>
          <p:cNvSpPr txBox="1"/>
          <p:nvPr/>
        </p:nvSpPr>
        <p:spPr>
          <a:xfrm>
            <a:off x="4554450" y="7226300"/>
            <a:ext cx="92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1087</TotalTime>
  <Words>676</Words>
  <Application>Microsoft Macintosh PowerPoint</Application>
  <PresentationFormat>Custom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Cabin</vt:lpstr>
      <vt:lpstr>Arial</vt:lpstr>
      <vt:lpstr>Georgia</vt:lpstr>
      <vt:lpstr>Gill Sans SemiBold</vt:lpstr>
      <vt:lpstr>Lucida Grande</vt:lpstr>
      <vt:lpstr>071215_powerpoint_template_b</vt:lpstr>
      <vt:lpstr>XML “Elements” (or Nodes)</vt:lpstr>
      <vt:lpstr>eXtensible Markup Language</vt:lpstr>
      <vt:lpstr>XML Basics</vt:lpstr>
      <vt:lpstr>White Space</vt:lpstr>
      <vt:lpstr>Some XML...</vt:lpstr>
      <vt:lpstr>XML Terminology</vt:lpstr>
      <vt:lpstr>XML as a Tree</vt:lpstr>
      <vt:lpstr>XML Text and Attributes</vt:lpstr>
      <vt:lpstr>XML as Paths</vt:lpstr>
      <vt:lpstr>XML Schema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Severance, Charles</cp:lastModifiedBy>
  <cp:revision>30</cp:revision>
  <dcterms:modified xsi:type="dcterms:W3CDTF">2024-01-25T23:27:57Z</dcterms:modified>
</cp:coreProperties>
</file>