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16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313" r:id="rId14"/>
    <p:sldId id="312" r:id="rId1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/>
    <p:restoredTop sz="93605"/>
  </p:normalViewPr>
  <p:slideViewPr>
    <p:cSldViewPr snapToGrid="0" snapToObjects="1">
      <p:cViewPr varScale="1">
        <p:scale>
          <a:sx n="90" d="100"/>
          <a:sy n="90" d="100"/>
        </p:scale>
        <p:origin x="1144" y="19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7476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7079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3592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0444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0932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Shape 6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18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480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036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2312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8031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8603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5405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2023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2656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932000" cy="177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60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2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716" y="114157"/>
            <a:ext cx="319831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Web Services – Part 3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04" r:id="rId10"/>
    <p:sldLayoutId id="2147483705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Xml_schem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books.org/wiki/XML_Schem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SO_860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en.wikipedia.org/wiki/Coordinated_Universal_Tim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chema/schema_example.as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hyperlink" Target="http://open.umich.ed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X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Xml_schem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Xml_schem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XML/Schem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XML_Schema_(W3C)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chema/schema_complex_indicators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chema/schema_dtypes_numeric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Schema</a:t>
            </a:r>
          </a:p>
        </p:txBody>
      </p:sp>
      <p:sp>
        <p:nvSpPr>
          <p:cNvPr id="384" name="Shape 384"/>
          <p:cNvSpPr txBox="1">
            <a:spLocks noGrp="1"/>
          </p:cNvSpPr>
          <p:nvPr>
            <p:ph idx="1"/>
          </p:nvPr>
        </p:nvSpPr>
        <p:spPr>
          <a:xfrm>
            <a:off x="812800" y="2377170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Describing a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contract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to what is acceptable XML.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4056250" y="6499455"/>
            <a:ext cx="8570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http://en.wikipedia.org/wiki/Xml_schema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3848100" y="7107030"/>
            <a:ext cx="8879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http://en.wikibooks.org/wiki/XML_Schema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ISO 8601 Date/Time Format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1231900" y="2825750"/>
            <a:ext cx="11482500" cy="115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2002-05-30</a:t>
            </a:r>
            <a:r>
              <a:rPr lang="en-US" sz="7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7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09:30:10</a:t>
            </a:r>
            <a:r>
              <a:rPr lang="en-US" sz="7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1228725" y="5143500"/>
            <a:ext cx="38075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Year-month-day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6351587" y="5257800"/>
            <a:ext cx="22937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Time of day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9793275" y="5092700"/>
            <a:ext cx="52943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Timezone - typically specified in UTC / GMT rather than local time zone.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3695100" y="7193415"/>
            <a:ext cx="8387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http://en.wikipedia.org/wiki/ISO_8601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2343325" y="7750865"/>
            <a:ext cx="11482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http://en.wikipedia.org/wiki/Coordinated_Universal_Time</a:t>
            </a:r>
          </a:p>
        </p:txBody>
      </p:sp>
      <p:cxnSp>
        <p:nvCxnSpPr>
          <p:cNvPr id="470" name="Shape 470"/>
          <p:cNvCxnSpPr/>
          <p:nvPr/>
        </p:nvCxnSpPr>
        <p:spPr>
          <a:xfrm flipH="1">
            <a:off x="2874961" y="4135437"/>
            <a:ext cx="314324" cy="9524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1" name="Shape 471"/>
          <p:cNvCxnSpPr/>
          <p:nvPr/>
        </p:nvCxnSpPr>
        <p:spPr>
          <a:xfrm flipH="1">
            <a:off x="7556461" y="4025900"/>
            <a:ext cx="4799" cy="11318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2" name="Shape 472"/>
          <p:cNvCxnSpPr/>
          <p:nvPr/>
        </p:nvCxnSpPr>
        <p:spPr>
          <a:xfrm>
            <a:off x="10995025" y="4002087"/>
            <a:ext cx="358799" cy="8888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Shape 4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28870"/>
            <a:ext cx="12555882" cy="7576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Shape 4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13983" y="4956312"/>
            <a:ext cx="8615568" cy="344556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Shape 479"/>
          <p:cNvSpPr/>
          <p:nvPr/>
        </p:nvSpPr>
        <p:spPr>
          <a:xfrm>
            <a:off x="635000" y="4826000"/>
            <a:ext cx="1270000" cy="1270000"/>
          </a:xfrm>
          <a:prstGeom prst="rightArrow">
            <a:avLst>
              <a:gd name="adj1" fmla="val 12096"/>
              <a:gd name="adj2" fmla="val 260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/>
        </p:nvSpPr>
        <p:spPr>
          <a:xfrm>
            <a:off x="2265502" y="7783014"/>
            <a:ext cx="12270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http://www.w3schools.com/Schema/schema_example.asp</a:t>
            </a:r>
          </a:p>
        </p:txBody>
      </p:sp>
      <p:pic>
        <p:nvPicPr>
          <p:cNvPr id="485" name="Shape 4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0623" y="808383"/>
            <a:ext cx="7574755" cy="709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Parsing XML in Python</a:t>
            </a:r>
          </a:p>
        </p:txBody>
      </p:sp>
    </p:spTree>
    <p:extLst>
      <p:ext uri="{BB962C8B-B14F-4D97-AF65-F5344CB8AC3E}">
        <p14:creationId xmlns:p14="http://schemas.microsoft.com/office/powerpoint/2010/main" val="133421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>
            <a:spLocks noGrp="1"/>
          </p:cNvSpPr>
          <p:nvPr>
            <p:ph type="title" idx="4294967295"/>
          </p:nvPr>
        </p:nvSpPr>
        <p:spPr>
          <a:xfrm>
            <a:off x="0" y="1120775"/>
            <a:ext cx="12206288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x="1206100" y="2261619"/>
            <a:ext cx="6797699" cy="57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>
                <a:solidFill>
                  <a:srgbClr val="FFFFFF"/>
                </a:solidFill>
              </a:rPr>
              <a:t>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here</a:t>
            </a:r>
          </a:p>
        </p:txBody>
      </p:sp>
      <p:pic>
        <p:nvPicPr>
          <p:cNvPr id="687" name="Shape 6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01454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Shape 68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9274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Shape 689"/>
          <p:cNvSpPr txBox="1"/>
          <p:nvPr/>
        </p:nvSpPr>
        <p:spPr>
          <a:xfrm>
            <a:off x="8704400" y="2392094"/>
            <a:ext cx="6797699" cy="56477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title"/>
          </p:nvPr>
        </p:nvSpPr>
        <p:spPr>
          <a:xfrm>
            <a:off x="632178" y="677012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Schema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idx="1"/>
          </p:nvPr>
        </p:nvSpPr>
        <p:spPr>
          <a:xfrm>
            <a:off x="812800" y="1950198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Description of the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legal format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 an </a:t>
            </a:r>
            <a:r>
              <a:rPr lang="en-US" sz="3600" b="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XML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document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Expressed in terms of constraints on the structure and content of documents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used to specify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contract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between systems -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My system will only accept XML that conforms to this particular Schema.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a particular piece of XML meets the specification of the Schema - it is said to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validate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0" y="7779807"/>
            <a:ext cx="16256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http://en.wikipedia.org/wiki/Xml_schema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11036300" y="2692400"/>
            <a:ext cx="3962399" cy="3962399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Validator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768350" y="5759450"/>
            <a:ext cx="6724499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Schema Contract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2419350" y="2520950"/>
            <a:ext cx="4794250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5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Document</a:t>
            </a:r>
          </a:p>
        </p:txBody>
      </p:sp>
      <p:cxnSp>
        <p:nvCxnSpPr>
          <p:cNvPr id="401" name="Shape 401"/>
          <p:cNvCxnSpPr/>
          <p:nvPr/>
        </p:nvCxnSpPr>
        <p:spPr>
          <a:xfrm rot="10800000">
            <a:off x="7666037" y="3184524"/>
            <a:ext cx="3097211" cy="85725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402" name="Shape 4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9936" y="3022600"/>
            <a:ext cx="1617662" cy="163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3" name="Shape 403"/>
          <p:cNvCxnSpPr/>
          <p:nvPr/>
        </p:nvCxnSpPr>
        <p:spPr>
          <a:xfrm flipH="1">
            <a:off x="7862225" y="4986337"/>
            <a:ext cx="2878799" cy="1156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4" name="Shape 404"/>
          <p:cNvSpPr txBox="1"/>
          <p:nvPr/>
        </p:nvSpPr>
        <p:spPr>
          <a:xfrm>
            <a:off x="10566400" y="762000"/>
            <a:ext cx="4883149" cy="1003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Validation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/>
        </p:nvSpPr>
        <p:spPr>
          <a:xfrm>
            <a:off x="11036300" y="2692400"/>
            <a:ext cx="3962399" cy="3962399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Validator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1062024" y="1816100"/>
            <a:ext cx="6330900" cy="2324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&lt;lastname&gt;Severance&lt;/lastname&gt;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&lt;age&gt;17&lt;/age&gt;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&lt;dateborn&gt;2001-04-17&lt;/dateborn&gt;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&lt;/person&gt;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795325" y="5035550"/>
            <a:ext cx="8870399" cy="32603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&lt;xs:complexType name=</a:t>
            </a:r>
            <a:r>
              <a:rPr lang="en-US" sz="29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person</a:t>
            </a:r>
            <a:r>
              <a:rPr lang="en-US" sz="29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&lt;xs:sequence&gt;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name="lastname" type="xs:string"/&gt;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name="age" type="xs:integer"/&gt;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name="dateborn" type="xs:date"/&gt;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&lt;/xs:sequence&gt;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&lt;/xs:complexType&gt;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2403475" y="4349800"/>
            <a:ext cx="4645096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Schema Contract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2403475" y="1117600"/>
            <a:ext cx="402382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Document</a:t>
            </a:r>
          </a:p>
        </p:txBody>
      </p:sp>
      <p:cxnSp>
        <p:nvCxnSpPr>
          <p:cNvPr id="414" name="Shape 414"/>
          <p:cNvCxnSpPr/>
          <p:nvPr/>
        </p:nvCxnSpPr>
        <p:spPr>
          <a:xfrm rot="10800000">
            <a:off x="7666037" y="3184524"/>
            <a:ext cx="3097211" cy="85725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415" name="Shape 4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9936" y="3022600"/>
            <a:ext cx="1617662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Shape 416"/>
          <p:cNvSpPr txBox="1"/>
          <p:nvPr/>
        </p:nvSpPr>
        <p:spPr>
          <a:xfrm>
            <a:off x="10566400" y="762000"/>
            <a:ext cx="4883149" cy="1003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Validation</a:t>
            </a:r>
          </a:p>
        </p:txBody>
      </p:sp>
      <p:cxnSp>
        <p:nvCxnSpPr>
          <p:cNvPr id="417" name="Shape 417"/>
          <p:cNvCxnSpPr/>
          <p:nvPr/>
        </p:nvCxnSpPr>
        <p:spPr>
          <a:xfrm flipH="1">
            <a:off x="7392924" y="4986337"/>
            <a:ext cx="3348101" cy="76510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632178" y="795604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Many XML Schema Languages</a:t>
            </a:r>
          </a:p>
        </p:txBody>
      </p:sp>
      <p:sp>
        <p:nvSpPr>
          <p:cNvPr id="423" name="Shape 423"/>
          <p:cNvSpPr txBox="1">
            <a:spLocks noGrp="1"/>
          </p:cNvSpPr>
          <p:nvPr>
            <p:ph idx="1"/>
          </p:nvPr>
        </p:nvSpPr>
        <p:spPr>
          <a:xfrm>
            <a:off x="812800" y="2158210"/>
            <a:ext cx="14630400" cy="546696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rmAutofit fontScale="92500" lnSpcReduction="20000"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Document Type Definition (DTD)</a:t>
            </a:r>
          </a:p>
          <a:p>
            <a:pPr marL="1892242" lvl="1" indent="-5715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endParaRPr lang="en-US" sz="15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892242" lvl="1" indent="-5715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-US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-US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</a:t>
            </a:r>
            <a:r>
              <a:rPr lang="en-US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Document_Type_Definition</a:t>
            </a:r>
            <a:endParaRPr lang="en-US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Standard Generalized Markup Language (ISO 8879:1986 SGML)</a:t>
            </a:r>
          </a:p>
          <a:p>
            <a:pPr marL="1892242" lvl="1" indent="-571500"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-US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-US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/wiki/SGML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Schema  from W3C - (XSD)</a:t>
            </a:r>
          </a:p>
          <a:p>
            <a:pPr marL="1892242" lvl="1" indent="-571500"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-US" b="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-US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</a:t>
            </a:r>
            <a:r>
              <a:rPr lang="en-US" b="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XML_Schema</a:t>
            </a:r>
            <a:r>
              <a:rPr lang="en-US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_(W3C)</a:t>
            </a:r>
          </a:p>
        </p:txBody>
      </p:sp>
      <p:sp>
        <p:nvSpPr>
          <p:cNvPr id="424" name="Shape 424"/>
          <p:cNvSpPr/>
          <p:nvPr/>
        </p:nvSpPr>
        <p:spPr>
          <a:xfrm flipH="1">
            <a:off x="13079778" y="5873581"/>
            <a:ext cx="1269899" cy="1269899"/>
          </a:xfrm>
          <a:prstGeom prst="rightArrow">
            <a:avLst>
              <a:gd name="adj1" fmla="val 45342"/>
              <a:gd name="adj2" fmla="val 23151"/>
            </a:avLst>
          </a:prstGeom>
          <a:blipFill rotWithShape="0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Shape 425"/>
          <p:cNvSpPr txBox="1"/>
          <p:nvPr/>
        </p:nvSpPr>
        <p:spPr>
          <a:xfrm>
            <a:off x="0" y="7762641"/>
            <a:ext cx="16256000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http://en.wikipedia.org/wiki/Xml_schema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XSD XML Schema (W3C spec)</a:t>
            </a:r>
          </a:p>
        </p:txBody>
      </p:sp>
      <p:sp>
        <p:nvSpPr>
          <p:cNvPr id="431" name="Shape 43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will focus on the World Wide Web Consortium (W3C) version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often called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W3C Schema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Schema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considered generic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More commonly it is called XSD because the file names end in .</a:t>
            </a:r>
            <a:r>
              <a:rPr lang="en-US" sz="36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xsd</a:t>
            </a:r>
            <a:endParaRPr lang="en-US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4375325" y="6813273"/>
            <a:ext cx="6822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http://www.w3.org/XML/Schema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2836300" y="7422873"/>
            <a:ext cx="10736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http://en.wikipedia.org/wiki/XML_Schema_(W3C)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812800" y="1145166"/>
            <a:ext cx="4542735" cy="221973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XSD Structure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</a:pPr>
            <a:r>
              <a:rPr lang="en-US" sz="3600" b="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xs:element</a:t>
            </a:r>
            <a:endParaRPr lang="en-US" sz="3600" b="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 b="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xs:sequence</a:t>
            </a:r>
            <a:endParaRPr lang="en-US" sz="3600" b="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en-US" sz="3600" b="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xs:complexType</a:t>
            </a:r>
            <a:endParaRPr lang="en-US" sz="3600" b="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6449375" y="4628800"/>
            <a:ext cx="89756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&lt;xs:complexType name=</a:t>
            </a:r>
            <a:r>
              <a:rPr lang="en-US" sz="30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person</a:t>
            </a:r>
            <a:r>
              <a:rPr lang="en-US" sz="30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&lt;xs:sequence&gt;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name="lastname" type="xs:string"/&gt;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name="age" type="xs:integer"/&gt;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name="dateborn" type="xs:date"/&gt;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&lt;/xs:sequence&gt;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&lt;/xs:complexType&gt;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6530261" y="1371325"/>
            <a:ext cx="7196099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lastname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&gt;Severance&lt;/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lastname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&lt;age&gt;17&lt;/age&gt;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dateborn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&gt;2001-04-17&lt;/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dateborn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&lt;/person&gt;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title"/>
          </p:nvPr>
        </p:nvSpPr>
        <p:spPr>
          <a:xfrm>
            <a:off x="9687338" y="761999"/>
            <a:ext cx="5400361" cy="219323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XSD</a:t>
            </a:r>
            <a:br>
              <a:rPr lang="en-US" sz="60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60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Constraints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1164099" y="8414297"/>
            <a:ext cx="139236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http://www.w3schools.com/Schema/schema_complex_indicators.asp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339725" y="1195819"/>
            <a:ext cx="10960099" cy="46086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  <a:r>
              <a:rPr lang="en-US" sz="30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xs:element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name="person"&gt;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</a:t>
            </a:r>
            <a:r>
              <a:rPr lang="en-US" sz="30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xs:complexType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</a:t>
            </a:r>
            <a:r>
              <a:rPr lang="en-US" sz="30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xs:sequence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&lt;</a:t>
            </a:r>
            <a:r>
              <a:rPr lang="en-US" sz="30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xs:element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name="</a:t>
            </a:r>
            <a:r>
              <a:rPr lang="en-US" sz="30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full_name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type="</a:t>
            </a:r>
            <a:r>
              <a:rPr lang="en-US" sz="30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xs:string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   minOccurs="1" </a:t>
            </a:r>
            <a:r>
              <a:rPr lang="en-US" sz="30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maxOccurs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="1" 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xs:element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name="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child_name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type="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xs:string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     minOccurs="0" 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maxOccurs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="10" 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&lt;/</a:t>
            </a:r>
            <a:r>
              <a:rPr lang="en-US" sz="30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xs:sequence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&lt;/</a:t>
            </a:r>
            <a:r>
              <a:rPr lang="en-US" sz="30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xs:complexType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</a:t>
            </a:r>
            <a:r>
              <a:rPr lang="en-US" sz="30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xs:element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8509502" y="4784035"/>
            <a:ext cx="7505699" cy="3114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</a:t>
            </a:r>
            <a:r>
              <a:rPr lang="en-US" sz="30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full_name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0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Tove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Refsnes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</a:t>
            </a:r>
            <a:r>
              <a:rPr lang="en-US" sz="30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full_name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child_name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Hege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child_name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child_name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&gt;Stale&lt;/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child_name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child_name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&gt;Jim&lt;/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child_name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child_name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Borge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child_name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&lt;/person&gt;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title"/>
          </p:nvPr>
        </p:nvSpPr>
        <p:spPr>
          <a:xfrm>
            <a:off x="11078816" y="1371600"/>
            <a:ext cx="4008883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XSD Data Types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1488423" y="8426174"/>
            <a:ext cx="13382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http://www.w3schools.com/Schema/</a:t>
            </a: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schema_dtypes_numeric.asp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695325" y="1371600"/>
            <a:ext cx="101853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name="customer" type="xs:string"/&gt;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name="start" type="xs:date"/&gt;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name="startdate" type="xs:dateTime"/&gt;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name="prize" type="xs:decimal"/&gt;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name="weeks" type="xs:integer"/&gt;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6432550" y="4808537"/>
            <a:ext cx="8880475" cy="3324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&lt;customer&gt;John Smith&lt;/customer&gt;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&lt;start&gt;2002-09-24&lt;/start&gt;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&lt;startdate&gt;2002-05-30T09:30:10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&lt;/startdate&gt;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&lt;prize&gt;999.50&lt;/prize&gt;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&lt;weeks&gt;30&lt;/weeks&gt;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Shape 458"/>
          <p:cNvSpPr txBox="1"/>
          <p:nvPr/>
        </p:nvSpPr>
        <p:spPr>
          <a:xfrm>
            <a:off x="1087500" y="5187275"/>
            <a:ext cx="4189499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common to represent time in UTC/GMT, given that servers are often scattered around the world.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Custom 10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18987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1086</TotalTime>
  <Words>1014</Words>
  <Application>Microsoft Macintosh PowerPoint</Application>
  <PresentationFormat>Custom</PresentationFormat>
  <Paragraphs>111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Cabin</vt:lpstr>
      <vt:lpstr>Arial</vt:lpstr>
      <vt:lpstr>Georgia</vt:lpstr>
      <vt:lpstr>Gill Sans SemiBold</vt:lpstr>
      <vt:lpstr>Lucida Grande</vt:lpstr>
      <vt:lpstr>071215_powerpoint_template_b</vt:lpstr>
      <vt:lpstr>XML Schema</vt:lpstr>
      <vt:lpstr>XML Schema</vt:lpstr>
      <vt:lpstr>PowerPoint Presentation</vt:lpstr>
      <vt:lpstr>PowerPoint Presentation</vt:lpstr>
      <vt:lpstr>Many XML Schema Languages</vt:lpstr>
      <vt:lpstr>XSD XML Schema (W3C spec)</vt:lpstr>
      <vt:lpstr>XSD Structure</vt:lpstr>
      <vt:lpstr>XSD Constraints</vt:lpstr>
      <vt:lpstr>XSD Data Types</vt:lpstr>
      <vt:lpstr>ISO 8601 Date/Time Format</vt:lpstr>
      <vt:lpstr>PowerPoint Presentation</vt:lpstr>
      <vt:lpstr>PowerPoint Presentation</vt:lpstr>
      <vt:lpstr>Parsing XML in Python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Web Services</dc:title>
  <cp:lastModifiedBy>Severance, Charles</cp:lastModifiedBy>
  <cp:revision>31</cp:revision>
  <dcterms:modified xsi:type="dcterms:W3CDTF">2024-01-25T23:09:03Z</dcterms:modified>
</cp:coreProperties>
</file>