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  <p:sldMasterId id="2147483689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75" r:id="rId9"/>
    <p:sldId id="274" r:id="rId10"/>
  </p:sldIdLst>
  <p:sldSz cx="16257588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/>
    <p:restoredTop sz="94558"/>
  </p:normalViewPr>
  <p:slideViewPr>
    <p:cSldViewPr snapToGrid="0" snapToObjects="1">
      <p:cViewPr varScale="1">
        <p:scale>
          <a:sx n="90" d="100"/>
          <a:sy n="90" d="100"/>
        </p:scale>
        <p:origin x="848" y="216"/>
      </p:cViewPr>
      <p:guideLst>
        <p:guide orient="horz" pos="2880"/>
        <p:guide pos="512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23801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281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2562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3843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5124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6405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7686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68967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0248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" sz="1100" b="0" i="0" u="none" strike="noStrike" cap="none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rPr>
              <a:t>Note from Chuck.  If you are using these materials, you can remove the UM logo and replace it with your own, but please retain the CC-BY logo on the first page as well as retain the </a:t>
            </a:r>
            <a:r>
              <a:rPr lang="en-US" sz="1100" b="0" i="0" u="none" strike="noStrike" cap="none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rPr>
              <a:t>acknowledgement </a:t>
            </a:r>
            <a:r>
              <a:rPr lang="en" sz="1100" b="0" i="0" u="none" strike="noStrike" cap="none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rPr>
              <a:t>page</a:t>
            </a:r>
            <a:r>
              <a:rPr lang="en-US" sz="1100" b="0" i="0" u="none" strike="noStrike" cap="none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rPr>
              <a:t>(s) at the end</a:t>
            </a:r>
            <a:r>
              <a:rPr lang="en" sz="1100" b="0" i="0" u="none" strike="noStrike" cap="none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rPr>
              <a:t>.</a:t>
            </a:r>
            <a:endParaRPr lang="en" sz="1100" b="0" i="0" u="none" strike="noStrike" cap="none" dirty="0">
              <a:solidFill>
                <a:schemeClr val="dk2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391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0323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We will call my approach "Personal Data Mining" – mostly focused on getting better as Python Programmers.</a:t>
            </a:r>
          </a:p>
        </p:txBody>
      </p:sp>
    </p:spTree>
    <p:extLst>
      <p:ext uri="{BB962C8B-B14F-4D97-AF65-F5344CB8AC3E}">
        <p14:creationId xmlns:p14="http://schemas.microsoft.com/office/powerpoint/2010/main" val="648717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370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9610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208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193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813" y="1536701"/>
            <a:ext cx="13933261" cy="3086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813" y="4711700"/>
            <a:ext cx="13933261" cy="1054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342904" lvl="0" indent="-342904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9" lvl="1" indent="-285753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15" lvl="2" indent="-228604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21" lvl="3" indent="-228604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27" lvl="4" indent="-22860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71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1277099"/>
            <a:ext cx="14631829" cy="1226172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2" y="888973"/>
            <a:ext cx="5348634" cy="1238388"/>
          </a:xfrm>
          <a:prstGeom prst="rect">
            <a:avLst/>
          </a:prstGeom>
        </p:spPr>
        <p:txBody>
          <a:bodyPr lIns="162562" tIns="81281" rIns="162562" bIns="81281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265" y="888975"/>
            <a:ext cx="9088443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82" y="2127365"/>
            <a:ext cx="5348634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810" indent="0">
              <a:buNone/>
              <a:defRPr sz="2100"/>
            </a:lvl2pPr>
            <a:lvl3pPr marL="1625620" indent="0">
              <a:buNone/>
              <a:defRPr sz="1800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601" y="6400800"/>
            <a:ext cx="9754553" cy="755652"/>
          </a:xfrm>
          <a:prstGeom prst="rect">
            <a:avLst/>
          </a:prstGeom>
        </p:spPr>
        <p:txBody>
          <a:bodyPr lIns="162562" tIns="81281" rIns="162562" bIns="81281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601" y="817033"/>
            <a:ext cx="9754553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810" indent="0">
              <a:buNone/>
              <a:defRPr sz="5000"/>
            </a:lvl2pPr>
            <a:lvl3pPr marL="1625620" indent="0">
              <a:buNone/>
              <a:defRPr sz="4300"/>
            </a:lvl3pPr>
            <a:lvl4pPr marL="2438430" indent="0">
              <a:buNone/>
              <a:defRPr sz="3600"/>
            </a:lvl4pPr>
            <a:lvl5pPr marL="3251241" indent="0">
              <a:buNone/>
              <a:defRPr sz="3600"/>
            </a:lvl5pPr>
            <a:lvl6pPr marL="4064051" indent="0">
              <a:buNone/>
              <a:defRPr sz="3600"/>
            </a:lvl6pPr>
            <a:lvl7pPr marL="4876861" indent="0">
              <a:buNone/>
              <a:defRPr sz="3600"/>
            </a:lvl7pPr>
            <a:lvl8pPr marL="5689671" indent="0">
              <a:buNone/>
              <a:defRPr sz="3600"/>
            </a:lvl8pPr>
            <a:lvl9pPr marL="6502481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601" y="7156451"/>
            <a:ext cx="9754553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810" indent="0">
              <a:buNone/>
              <a:defRPr sz="2100"/>
            </a:lvl2pPr>
            <a:lvl3pPr marL="1625620" indent="0">
              <a:buNone/>
              <a:defRPr sz="1800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826125"/>
            <a:ext cx="13933361" cy="1713776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812" y="2603501"/>
            <a:ext cx="13933361" cy="5702398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711209" lvl="0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5000"/>
            </a:lvl1pPr>
            <a:lvl2pPr marL="1003312" lvl="1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17" lvl="2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21" lvl="3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24" lvl="4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30" lvl="5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36" lvl="6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41" lvl="7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47" lvl="8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40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826125"/>
            <a:ext cx="13933361" cy="1713776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19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7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731" y="889217"/>
            <a:ext cx="15176126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62" tIns="81281" rIns="162562" bIns="81281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263" y="5181600"/>
            <a:ext cx="13393495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240" y="905084"/>
            <a:ext cx="14993109" cy="1247721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80" y="2475702"/>
            <a:ext cx="14631829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745" y="1366549"/>
            <a:ext cx="15401926" cy="1816100"/>
          </a:xfrm>
          <a:prstGeom prst="rect">
            <a:avLst/>
          </a:prstGeom>
        </p:spPr>
        <p:txBody>
          <a:bodyPr lIns="162562" tIns="81281" rIns="162562" bIns="81281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37" y="4919579"/>
            <a:ext cx="1381895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359" y="885296"/>
            <a:ext cx="14631829" cy="1248306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79" y="2133602"/>
            <a:ext cx="7180435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4274" y="2133602"/>
            <a:ext cx="7180435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820646"/>
            <a:ext cx="14631829" cy="1226172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79" y="2046818"/>
            <a:ext cx="7183258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810" indent="0">
              <a:buNone/>
              <a:defRPr sz="36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00" b="1"/>
            </a:lvl4pPr>
            <a:lvl5pPr marL="3251241" indent="0">
              <a:buNone/>
              <a:defRPr sz="2800" b="1"/>
            </a:lvl5pPr>
            <a:lvl6pPr marL="4064051" indent="0">
              <a:buNone/>
              <a:defRPr sz="2800" b="1"/>
            </a:lvl6pPr>
            <a:lvl7pPr marL="4876861" indent="0">
              <a:buNone/>
              <a:defRPr sz="2800" b="1"/>
            </a:lvl7pPr>
            <a:lvl8pPr marL="5689671" indent="0">
              <a:buNone/>
              <a:defRPr sz="2800" b="1"/>
            </a:lvl8pPr>
            <a:lvl9pPr marL="6502481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79" y="3232187"/>
            <a:ext cx="718325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631" y="2046818"/>
            <a:ext cx="7186080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810" indent="0">
              <a:buNone/>
              <a:defRPr sz="36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00" b="1"/>
            </a:lvl4pPr>
            <a:lvl5pPr marL="3251241" indent="0">
              <a:buNone/>
              <a:defRPr sz="2800" b="1"/>
            </a:lvl5pPr>
            <a:lvl6pPr marL="4064051" indent="0">
              <a:buNone/>
              <a:defRPr sz="2800" b="1"/>
            </a:lvl6pPr>
            <a:lvl7pPr marL="4876861" indent="0">
              <a:buNone/>
              <a:defRPr sz="2800" b="1"/>
            </a:lvl7pPr>
            <a:lvl8pPr marL="5689671" indent="0">
              <a:buNone/>
              <a:defRPr sz="2800" b="1"/>
            </a:lvl8pPr>
            <a:lvl9pPr marL="6502481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630" y="3232187"/>
            <a:ext cx="7186080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Top_Bar_Background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813" y="1536701"/>
            <a:ext cx="13933261" cy="3086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813" y="4711700"/>
            <a:ext cx="13933261" cy="1054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" name="TextBox 14"/>
          <p:cNvSpPr txBox="1"/>
          <p:nvPr userDrawn="1"/>
        </p:nvSpPr>
        <p:spPr>
          <a:xfrm>
            <a:off x="160716" y="114157"/>
            <a:ext cx="240329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SEGMENT TITLE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5918954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7" r:id="rId3"/>
    <p:sldLayoutId id="214748368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80" y="2133602"/>
            <a:ext cx="14631829" cy="6034617"/>
          </a:xfrm>
          <a:prstGeom prst="rect">
            <a:avLst/>
          </a:prstGeom>
        </p:spPr>
        <p:txBody>
          <a:bodyPr vert="horz" lIns="162562" tIns="81281" rIns="162562" bIns="8128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0716" y="114157"/>
            <a:ext cx="319029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>
                <a:solidFill>
                  <a:srgbClr val="FFFFFF"/>
                </a:solidFill>
                <a:latin typeface="Lucida Grande"/>
                <a:cs typeface="Lucida Grande"/>
              </a:rPr>
              <a:t>Visualization</a:t>
            </a:r>
            <a:r>
              <a:rPr lang="en-US" sz="2300" baseline="0">
                <a:solidFill>
                  <a:srgbClr val="FFFFFF"/>
                </a:solidFill>
                <a:latin typeface="Lucida Grande"/>
                <a:cs typeface="Lucida Grande"/>
              </a:rPr>
              <a:t> – Part 1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</p:sldLayoutIdLst>
  <p:hf sldNum="0" hdr="0" ftr="0" dt="0"/>
  <p:txStyles>
    <p:titleStyle>
      <a:lvl1pPr algn="ctr" defTabSz="812810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810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817" indent="-508006" algn="l" defTabSz="812810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2025" indent="-406405" algn="l" defTabSz="812810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836" indent="-406405" algn="l" defTabSz="812810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646" indent="-406405" algn="l" defTabSz="812810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45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.png"/><Relationship Id="rId5" Type="http://schemas.openxmlformats.org/officeDocument/2006/relationships/image" Target="../media/image3.jpg"/><Relationship Id="rId4" Type="http://schemas.openxmlformats.org/officeDocument/2006/relationships/hyperlink" Target="http://open.umich.ed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089" tIns="38089" rIns="38089" bIns="38089" anchor="b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" sz="7600" dirty="0">
                <a:solidFill>
                  <a:srgbClr val="FFD966"/>
                </a:solidFill>
                <a:latin typeface="Arial"/>
                <a:cs typeface="Arial"/>
                <a:sym typeface="Cabin"/>
              </a:rPr>
              <a:t>Retrieving and Visualizing Data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089" tIns="38089" rIns="38089" bIns="38089" anchor="t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" sz="320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Charles Severance</a:t>
            </a:r>
          </a:p>
        </p:txBody>
      </p:sp>
      <p:sp>
        <p:nvSpPr>
          <p:cNvPr id="5" name="Shape 206"/>
          <p:cNvSpPr txBox="1"/>
          <p:nvPr/>
        </p:nvSpPr>
        <p:spPr>
          <a:xfrm>
            <a:off x="3009420" y="6895107"/>
            <a:ext cx="10518028" cy="10701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32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for Everybody</a:t>
            </a:r>
          </a:p>
          <a:p>
            <a:pPr algn="ctr">
              <a:buClr>
                <a:srgbClr val="FFFF00"/>
              </a:buClr>
              <a:buSzPct val="25000"/>
            </a:pPr>
            <a:r>
              <a:rPr lang="en-US" sz="32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www.py4e.com</a:t>
            </a:r>
          </a:p>
        </p:txBody>
      </p:sp>
      <p:pic>
        <p:nvPicPr>
          <p:cNvPr id="6" name="Shape 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0064" y="7272967"/>
            <a:ext cx="2073419" cy="703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2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4407" y="6559137"/>
            <a:ext cx="1417845" cy="1417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Shape 126"/>
          <p:cNvCxnSpPr/>
          <p:nvPr/>
        </p:nvCxnSpPr>
        <p:spPr>
          <a:xfrm>
            <a:off x="7578406" y="4753850"/>
            <a:ext cx="0" cy="1687109"/>
          </a:xfrm>
          <a:prstGeom prst="straightConnector1">
            <a:avLst/>
          </a:prstGeom>
          <a:noFill/>
          <a:ln w="57150" cap="flat" cmpd="sng">
            <a:solidFill>
              <a:srgbClr val="773F9B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812880" y="845030"/>
            <a:ext cx="14631829" cy="1226172"/>
          </a:xfrm>
          <a:prstGeom prst="rect">
            <a:avLst/>
          </a:prstGeom>
          <a:noFill/>
          <a:ln>
            <a:noFill/>
          </a:ln>
        </p:spPr>
        <p:txBody>
          <a:bodyPr lIns="38089" tIns="38089" rIns="38089" bIns="38089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" sz="7600" dirty="0">
                <a:solidFill>
                  <a:srgbClr val="FFD966"/>
                </a:solidFill>
                <a:latin typeface="Arial"/>
                <a:cs typeface="Arial"/>
                <a:sym typeface="Cabin"/>
              </a:rPr>
              <a:t>Multi-Step Data Analysis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465712" y="2827681"/>
            <a:ext cx="2869082" cy="192616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/>
          <p:nvPr/>
        </p:nvSpPr>
        <p:spPr>
          <a:xfrm>
            <a:off x="6294332" y="3081680"/>
            <a:ext cx="2624921" cy="1672167"/>
          </a:xfrm>
          <a:prstGeom prst="can">
            <a:avLst>
              <a:gd name="adj" fmla="val 25000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/>
            <a:endParaRPr sz="2700">
              <a:solidFill>
                <a:srgbClr val="FFFFFF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pic>
        <p:nvPicPr>
          <p:cNvPr id="130" name="Shape 130" descr="google-map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489553" y="2427873"/>
            <a:ext cx="3302323" cy="237407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/>
          <p:nvPr/>
        </p:nvSpPr>
        <p:spPr>
          <a:xfrm>
            <a:off x="6294332" y="6440960"/>
            <a:ext cx="2624921" cy="1672167"/>
          </a:xfrm>
          <a:prstGeom prst="can">
            <a:avLst>
              <a:gd name="adj" fmla="val 25000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/>
            <a:endParaRPr sz="2700">
              <a:solidFill>
                <a:srgbClr val="FFFFFF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132" name="Shape 132"/>
          <p:cNvCxnSpPr>
            <a:stCxn id="128" idx="3"/>
            <a:endCxn id="129" idx="2"/>
          </p:cNvCxnSpPr>
          <p:nvPr/>
        </p:nvCxnSpPr>
        <p:spPr>
          <a:xfrm>
            <a:off x="3334795" y="3790765"/>
            <a:ext cx="2959756" cy="126933"/>
          </a:xfrm>
          <a:prstGeom prst="straightConnector1">
            <a:avLst/>
          </a:prstGeom>
          <a:noFill/>
          <a:ln w="57150" cap="flat" cmpd="sng">
            <a:solidFill>
              <a:srgbClr val="773F9B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33" name="Shape 133"/>
          <p:cNvSpPr txBox="1"/>
          <p:nvPr/>
        </p:nvSpPr>
        <p:spPr>
          <a:xfrm>
            <a:off x="3906352" y="3513663"/>
            <a:ext cx="1514109" cy="656588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50801" tIns="50801" rIns="50801" bIns="50801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Gather</a:t>
            </a:r>
          </a:p>
        </p:txBody>
      </p:sp>
      <p:cxnSp>
        <p:nvCxnSpPr>
          <p:cNvPr id="134" name="Shape 134"/>
          <p:cNvCxnSpPr>
            <a:stCxn id="131" idx="4"/>
            <a:endCxn id="130" idx="1"/>
          </p:cNvCxnSpPr>
          <p:nvPr/>
        </p:nvCxnSpPr>
        <p:spPr>
          <a:xfrm rot="10800000" flipH="1">
            <a:off x="8919254" y="3615177"/>
            <a:ext cx="3570480" cy="3661867"/>
          </a:xfrm>
          <a:prstGeom prst="straightConnector1">
            <a:avLst/>
          </a:prstGeom>
          <a:noFill/>
          <a:ln w="57150" cap="flat" cmpd="sng">
            <a:solidFill>
              <a:srgbClr val="773F9B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35" name="Shape 135"/>
          <p:cNvCxnSpPr>
            <a:stCxn id="131" idx="4"/>
          </p:cNvCxnSpPr>
          <p:nvPr/>
        </p:nvCxnSpPr>
        <p:spPr>
          <a:xfrm>
            <a:off x="8919254" y="7277044"/>
            <a:ext cx="3300587" cy="0"/>
          </a:xfrm>
          <a:prstGeom prst="straightConnector1">
            <a:avLst/>
          </a:prstGeom>
          <a:noFill/>
          <a:ln w="57150" cap="flat" cmpd="sng">
            <a:solidFill>
              <a:srgbClr val="773F9B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36" name="Shape 136"/>
          <p:cNvSpPr txBox="1"/>
          <p:nvPr/>
        </p:nvSpPr>
        <p:spPr>
          <a:xfrm>
            <a:off x="9697042" y="6946901"/>
            <a:ext cx="1745189" cy="656588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Analyze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9907977" y="4753850"/>
            <a:ext cx="1950343" cy="656588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Visualize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6054258" y="4999567"/>
            <a:ext cx="3104835" cy="656532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Clean/Process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12489552" y="6580801"/>
            <a:ext cx="3768034" cy="1487586"/>
          </a:xfrm>
          <a:prstGeom prst="rect">
            <a:avLst/>
          </a:prstGeom>
          <a:noFill/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(5, 1.0, 0.985, 3, u'http://www.dr..')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(3, 1.0, 2.135, 4, u'http://www.dr..')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(1, 1.0, 0.659, 2, u'http://www.dr..')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(1, 1.0, 0.659, 5, u'http://www.dr..')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....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1240487" y="3218305"/>
            <a:ext cx="1402964" cy="1087476"/>
          </a:xfrm>
          <a:prstGeom prst="rect">
            <a:avLst/>
          </a:prstGeom>
          <a:noFill/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>
              <a:buClr>
                <a:srgbClr val="660066"/>
              </a:buClr>
              <a:buSzPct val="25000"/>
            </a:pPr>
            <a:r>
              <a:rPr lang="en" sz="3200">
                <a:solidFill>
                  <a:srgbClr val="66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</a:t>
            </a:r>
          </a:p>
          <a:p>
            <a:pPr>
              <a:buClr>
                <a:srgbClr val="660066"/>
              </a:buClr>
              <a:buSzPct val="25000"/>
            </a:pPr>
            <a:r>
              <a:rPr lang="en" sz="3200">
                <a:solidFill>
                  <a:srgbClr val="66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Source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632240" y="878898"/>
            <a:ext cx="14993109" cy="1247721"/>
          </a:xfrm>
          <a:prstGeom prst="rect">
            <a:avLst/>
          </a:prstGeom>
          <a:noFill/>
          <a:ln>
            <a:noFill/>
          </a:ln>
        </p:spPr>
        <p:txBody>
          <a:bodyPr lIns="38089" tIns="38089" rIns="38089" bIns="38089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" sz="6400" dirty="0">
                <a:solidFill>
                  <a:srgbClr val="FFD966"/>
                </a:solidFill>
                <a:latin typeface="Arial"/>
                <a:cs typeface="Arial"/>
                <a:sym typeface="Cabin"/>
              </a:rPr>
              <a:t>Many Data Mining Technologies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idx="1"/>
          </p:nvPr>
        </p:nvSpPr>
        <p:spPr>
          <a:xfrm>
            <a:off x="812880" y="1938889"/>
            <a:ext cx="14631829" cy="5902068"/>
          </a:xfrm>
          <a:prstGeom prst="rect">
            <a:avLst/>
          </a:prstGeom>
          <a:noFill/>
          <a:ln>
            <a:noFill/>
          </a:ln>
        </p:spPr>
        <p:txBody>
          <a:bodyPr lIns="38089" tIns="38089" rIns="38089" bIns="38089" anchor="ctr" anchorCtr="0">
            <a:noAutofit/>
          </a:bodyPr>
          <a:lstStyle/>
          <a:p>
            <a:pPr marL="902406" indent="-85725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b="0" baseline="3000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https://hadoop.apache.org/</a:t>
            </a:r>
          </a:p>
          <a:p>
            <a:pPr marL="902406" indent="-857250">
              <a:spcBef>
                <a:spcPts val="3556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b="0" baseline="3000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http://spark.apache.org/</a:t>
            </a:r>
          </a:p>
          <a:p>
            <a:pPr marL="902406" indent="-857250">
              <a:spcBef>
                <a:spcPts val="3556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b="0" baseline="3000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https://aws.amazon.com/redshift/</a:t>
            </a:r>
          </a:p>
          <a:p>
            <a:pPr marL="902406" indent="-857250">
              <a:spcBef>
                <a:spcPts val="3556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b="0" baseline="3000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http://community.pentaho.com/</a:t>
            </a:r>
          </a:p>
          <a:p>
            <a:pPr marL="902406" indent="-857250">
              <a:spcBef>
                <a:spcPts val="3556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b="0" baseline="3000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....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089" tIns="38089" rIns="38089" bIns="38089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" sz="7600" dirty="0">
                <a:solidFill>
                  <a:srgbClr val="FFD966"/>
                </a:solidFill>
                <a:latin typeface="Arial"/>
                <a:cs typeface="Arial"/>
                <a:sym typeface="Cabin"/>
              </a:rPr>
              <a:t>"Personal Data Mining"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idx="1"/>
          </p:nvPr>
        </p:nvSpPr>
        <p:spPr>
          <a:xfrm>
            <a:off x="812880" y="2331679"/>
            <a:ext cx="14631829" cy="5902068"/>
          </a:xfrm>
          <a:prstGeom prst="rect">
            <a:avLst/>
          </a:prstGeom>
          <a:noFill/>
          <a:ln>
            <a:noFill/>
          </a:ln>
        </p:spPr>
        <p:txBody>
          <a:bodyPr lIns="38089" tIns="38089" rIns="38089" bIns="38089" anchor="t" anchorCtr="0">
            <a:noAutofit/>
          </a:bodyPr>
          <a:lstStyle/>
          <a:p>
            <a:pPr marL="812810" indent="-632186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Our goal is to make you better programmers – not to make you data mining experts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632240" y="878898"/>
            <a:ext cx="14993109" cy="1247721"/>
          </a:xfrm>
          <a:prstGeom prst="rect">
            <a:avLst/>
          </a:prstGeom>
          <a:noFill/>
          <a:ln>
            <a:noFill/>
          </a:ln>
        </p:spPr>
        <p:txBody>
          <a:bodyPr lIns="38089" tIns="38089" rIns="38089" bIns="38089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" sz="7600" dirty="0">
                <a:solidFill>
                  <a:srgbClr val="FFD966"/>
                </a:solidFill>
                <a:latin typeface="Arial"/>
                <a:cs typeface="Arial"/>
                <a:sym typeface="Cabin"/>
              </a:rPr>
              <a:t>GeoData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idx="1"/>
          </p:nvPr>
        </p:nvSpPr>
        <p:spPr>
          <a:xfrm>
            <a:off x="448845" y="2367097"/>
            <a:ext cx="7500640" cy="5702398"/>
          </a:xfrm>
          <a:prstGeom prst="rect">
            <a:avLst/>
          </a:prstGeom>
          <a:noFill/>
          <a:ln>
            <a:noFill/>
          </a:ln>
        </p:spPr>
        <p:txBody>
          <a:bodyPr lIns="38089" tIns="38089" rIns="38089" bIns="38089" anchor="ctr" anchorCtr="0">
            <a:noAutofit/>
          </a:bodyPr>
          <a:lstStyle/>
          <a:p>
            <a:pPr marL="812810" indent="-632186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Makes a Google Map from user entered data</a:t>
            </a:r>
          </a:p>
          <a:p>
            <a:pPr marL="812810" indent="-632186">
              <a:spcBef>
                <a:spcPts val="3556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Uses the Google </a:t>
            </a:r>
            <a:r>
              <a:rPr lang="en" sz="3600" b="0" dirty="0" err="1">
                <a:solidFill>
                  <a:srgbClr val="FFFFFF"/>
                </a:solidFill>
                <a:latin typeface="Arial"/>
                <a:cs typeface="Arial"/>
                <a:sym typeface="Cabin"/>
              </a:rPr>
              <a:t>Geodata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API</a:t>
            </a:r>
          </a:p>
          <a:p>
            <a:pPr marL="812810" indent="-632186">
              <a:spcBef>
                <a:spcPts val="3556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Caches data in a database to avoid rate limiting and allow restarting</a:t>
            </a:r>
          </a:p>
          <a:p>
            <a:pPr marL="812810" indent="-632186">
              <a:spcBef>
                <a:spcPts val="3556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Visualized in a browser using the Google Maps API</a:t>
            </a:r>
          </a:p>
        </p:txBody>
      </p:sp>
      <p:pic>
        <p:nvPicPr>
          <p:cNvPr id="159" name="Shape 159" descr="google-ma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25662" y="2458748"/>
            <a:ext cx="6397807" cy="459946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/>
          <p:nvPr/>
        </p:nvSpPr>
        <p:spPr>
          <a:xfrm>
            <a:off x="8740304" y="7578558"/>
            <a:ext cx="7536822" cy="502700"/>
          </a:xfrm>
          <a:prstGeom prst="rect">
            <a:avLst/>
          </a:prstGeom>
          <a:noFill/>
          <a:ln>
            <a:noFill/>
          </a:ln>
        </p:spPr>
        <p:txBody>
          <a:bodyPr lIns="91423" tIns="45689" rIns="91423" bIns="45689" anchor="t" anchorCtr="0">
            <a:noAutofit/>
          </a:bodyPr>
          <a:lstStyle/>
          <a:p>
            <a:pPr>
              <a:buSzPct val="25000"/>
            </a:pPr>
            <a:r>
              <a:rPr lang="en" sz="4100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http://www.py4e.com/code3/</a:t>
            </a:r>
            <a:r>
              <a:rPr lang="en" sz="4100" baseline="30000" dirty="0" err="1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geodata.zip</a:t>
            </a:r>
            <a:endParaRPr lang="en" sz="4100" baseline="30000" dirty="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6294332" y="3046127"/>
            <a:ext cx="2624921" cy="799266"/>
          </a:xfrm>
          <a:prstGeom prst="can">
            <a:avLst>
              <a:gd name="adj" fmla="val 25000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660066"/>
              </a:buClr>
              <a:buSzPct val="25000"/>
            </a:pPr>
            <a:r>
              <a:rPr lang="en" sz="270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geodata.sqlite</a:t>
            </a:r>
          </a:p>
        </p:txBody>
      </p:sp>
      <p:pic>
        <p:nvPicPr>
          <p:cNvPr id="166" name="Shape 166" descr="google-map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58716" y="2461077"/>
            <a:ext cx="3302323" cy="23740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Shape 167"/>
          <p:cNvCxnSpPr>
            <a:endCxn id="165" idx="2"/>
          </p:cNvCxnSpPr>
          <p:nvPr/>
        </p:nvCxnSpPr>
        <p:spPr>
          <a:xfrm>
            <a:off x="3334577" y="3445759"/>
            <a:ext cx="2959754" cy="0"/>
          </a:xfrm>
          <a:prstGeom prst="straightConnector1">
            <a:avLst/>
          </a:prstGeom>
          <a:noFill/>
          <a:ln w="57150" cap="flat" cmpd="sng">
            <a:solidFill>
              <a:srgbClr val="773F9B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68" name="Shape 168"/>
          <p:cNvSpPr txBox="1"/>
          <p:nvPr/>
        </p:nvSpPr>
        <p:spPr>
          <a:xfrm>
            <a:off x="3609987" y="3072437"/>
            <a:ext cx="2128996" cy="59503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50801" tIns="50801" rIns="50801" bIns="50801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3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geoload.py</a:t>
            </a:r>
          </a:p>
        </p:txBody>
      </p:sp>
      <p:cxnSp>
        <p:nvCxnSpPr>
          <p:cNvPr id="169" name="Shape 169"/>
          <p:cNvCxnSpPr/>
          <p:nvPr/>
        </p:nvCxnSpPr>
        <p:spPr>
          <a:xfrm flipH="1">
            <a:off x="4674486" y="4687346"/>
            <a:ext cx="1745968" cy="1062821"/>
          </a:xfrm>
          <a:prstGeom prst="straightConnector1">
            <a:avLst/>
          </a:prstGeom>
          <a:noFill/>
          <a:ln w="57150" cap="flat" cmpd="sng">
            <a:solidFill>
              <a:srgbClr val="773F9B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70" name="Shape 170"/>
          <p:cNvCxnSpPr>
            <a:stCxn id="165" idx="3"/>
          </p:cNvCxnSpPr>
          <p:nvPr/>
        </p:nvCxnSpPr>
        <p:spPr>
          <a:xfrm>
            <a:off x="7606793" y="3845393"/>
            <a:ext cx="0" cy="544533"/>
          </a:xfrm>
          <a:prstGeom prst="straightConnector1">
            <a:avLst/>
          </a:prstGeom>
          <a:noFill/>
          <a:ln w="57150" cap="flat" cmpd="sng">
            <a:solidFill>
              <a:srgbClr val="773F9B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71" name="Shape 171"/>
          <p:cNvSpPr txBox="1"/>
          <p:nvPr/>
        </p:nvSpPr>
        <p:spPr>
          <a:xfrm>
            <a:off x="6168201" y="4389841"/>
            <a:ext cx="2624790" cy="595198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geodump.py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696676" y="5750169"/>
            <a:ext cx="7955614" cy="2595582"/>
          </a:xfrm>
          <a:prstGeom prst="rect">
            <a:avLst/>
          </a:prstGeom>
          <a:noFill/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Northeastern University, ... Boston, MA 02115, USA 42.3396998 -71.08975 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Bradley University, 1501 ... Peoria, IL 61625, USA 40.6963857 -89.6160811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Technion, Viazman 87, Kesalsaba, 32000, Israel 32.7775 35.0216667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Monash University Clayton ... VIC 3800, Australia -37.9152113 145.134682 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Kokshetau, Kazakhstan 53.2833333 69.3833333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 records written to where.js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where.html to view the data in a browser</a:t>
            </a:r>
          </a:p>
        </p:txBody>
      </p:sp>
      <p:grpSp>
        <p:nvGrpSpPr>
          <p:cNvPr id="173" name="Shape 173"/>
          <p:cNvGrpSpPr/>
          <p:nvPr/>
        </p:nvGrpSpPr>
        <p:grpSpPr>
          <a:xfrm>
            <a:off x="465712" y="2461077"/>
            <a:ext cx="2869082" cy="1926167"/>
            <a:chOff x="465666" y="2827680"/>
            <a:chExt cx="2868802" cy="1926167"/>
          </a:xfrm>
        </p:grpSpPr>
        <p:pic>
          <p:nvPicPr>
            <p:cNvPr id="174" name="Shape 17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10800000" flipH="1">
              <a:off x="465666" y="2827680"/>
              <a:ext cx="2868802" cy="19261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Shape 175"/>
            <p:cNvSpPr txBox="1"/>
            <p:nvPr/>
          </p:nvSpPr>
          <p:spPr>
            <a:xfrm>
              <a:off x="1240354" y="3112888"/>
              <a:ext cx="1745700" cy="1087500"/>
            </a:xfrm>
            <a:prstGeom prst="rect">
              <a:avLst/>
            </a:prstGeom>
            <a:noFill/>
            <a:ln>
              <a:noFill/>
            </a:ln>
          </p:spPr>
          <p:txBody>
            <a:bodyPr lIns="28575" tIns="28575" rIns="28575" bIns="28575" anchor="ctr" anchorCtr="0">
              <a:noAutofit/>
            </a:bodyPr>
            <a:lstStyle/>
            <a:p>
              <a:pPr>
                <a:buClr>
                  <a:srgbClr val="660066"/>
                </a:buClr>
                <a:buSzPct val="25000"/>
              </a:pPr>
              <a:r>
                <a:rPr lang="en" sz="3200">
                  <a:solidFill>
                    <a:srgbClr val="66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Google</a:t>
              </a:r>
            </a:p>
            <a:p>
              <a:pPr>
                <a:buClr>
                  <a:srgbClr val="660066"/>
                </a:buClr>
                <a:buSzPct val="25000"/>
              </a:pPr>
              <a:r>
                <a:rPr lang="en" sz="3200">
                  <a:solidFill>
                    <a:srgbClr val="66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geodata</a:t>
              </a:r>
            </a:p>
          </p:txBody>
        </p:sp>
      </p:grpSp>
      <p:sp>
        <p:nvSpPr>
          <p:cNvPr id="176" name="Shape 176"/>
          <p:cNvSpPr/>
          <p:nvPr/>
        </p:nvSpPr>
        <p:spPr>
          <a:xfrm>
            <a:off x="3334795" y="1074849"/>
            <a:ext cx="2624921" cy="799266"/>
          </a:xfrm>
          <a:prstGeom prst="can">
            <a:avLst>
              <a:gd name="adj" fmla="val 25000"/>
            </a:avLst>
          </a:prstGeom>
          <a:solidFill>
            <a:srgbClr val="92D050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660066"/>
              </a:buClr>
              <a:buSzPct val="25000"/>
            </a:pPr>
            <a:r>
              <a:rPr lang="en" sz="270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where.data</a:t>
            </a:r>
          </a:p>
        </p:txBody>
      </p:sp>
      <p:cxnSp>
        <p:nvCxnSpPr>
          <p:cNvPr id="177" name="Shape 177"/>
          <p:cNvCxnSpPr>
            <a:stCxn id="176" idx="3"/>
            <a:endCxn id="168" idx="0"/>
          </p:cNvCxnSpPr>
          <p:nvPr/>
        </p:nvCxnSpPr>
        <p:spPr>
          <a:xfrm>
            <a:off x="4647256" y="1874116"/>
            <a:ext cx="27203" cy="1198400"/>
          </a:xfrm>
          <a:prstGeom prst="straightConnector1">
            <a:avLst/>
          </a:prstGeom>
          <a:noFill/>
          <a:ln w="57150" cap="flat" cmpd="sng">
            <a:solidFill>
              <a:srgbClr val="773F9B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78" name="Shape 178"/>
          <p:cNvSpPr/>
          <p:nvPr/>
        </p:nvSpPr>
        <p:spPr>
          <a:xfrm>
            <a:off x="9830046" y="3610814"/>
            <a:ext cx="2083240" cy="799266"/>
          </a:xfrm>
          <a:prstGeom prst="can">
            <a:avLst>
              <a:gd name="adj" fmla="val 25000"/>
            </a:avLst>
          </a:prstGeom>
          <a:solidFill>
            <a:srgbClr val="CCFFCC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660066"/>
              </a:buClr>
              <a:buSzPct val="25000"/>
            </a:pPr>
            <a:r>
              <a:rPr lang="en" sz="270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where.js</a:t>
            </a:r>
          </a:p>
        </p:txBody>
      </p:sp>
      <p:sp>
        <p:nvSpPr>
          <p:cNvPr id="179" name="Shape 179"/>
          <p:cNvSpPr/>
          <p:nvPr/>
        </p:nvSpPr>
        <p:spPr>
          <a:xfrm>
            <a:off x="13202559" y="910889"/>
            <a:ext cx="2214634" cy="799266"/>
          </a:xfrm>
          <a:prstGeom prst="can">
            <a:avLst>
              <a:gd name="adj" fmla="val 25000"/>
            </a:avLst>
          </a:prstGeom>
          <a:solidFill>
            <a:srgbClr val="92D050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660066"/>
              </a:buClr>
              <a:buSzPct val="25000"/>
            </a:pPr>
            <a:r>
              <a:rPr lang="en" sz="2700" dirty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where.html</a:t>
            </a:r>
          </a:p>
        </p:txBody>
      </p:sp>
      <p:cxnSp>
        <p:nvCxnSpPr>
          <p:cNvPr id="180" name="Shape 180"/>
          <p:cNvCxnSpPr>
            <a:stCxn id="171" idx="3"/>
            <a:endCxn id="178" idx="2"/>
          </p:cNvCxnSpPr>
          <p:nvPr/>
        </p:nvCxnSpPr>
        <p:spPr>
          <a:xfrm rot="10800000" flipH="1">
            <a:off x="8792991" y="4010639"/>
            <a:ext cx="1036901" cy="676800"/>
          </a:xfrm>
          <a:prstGeom prst="straightConnector1">
            <a:avLst/>
          </a:prstGeom>
          <a:noFill/>
          <a:ln w="57150" cap="flat" cmpd="sng">
            <a:solidFill>
              <a:srgbClr val="773F9B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81" name="Shape 181"/>
          <p:cNvCxnSpPr>
            <a:stCxn id="178" idx="4"/>
            <a:endCxn id="166" idx="1"/>
          </p:cNvCxnSpPr>
          <p:nvPr/>
        </p:nvCxnSpPr>
        <p:spPr>
          <a:xfrm rot="10800000" flipH="1">
            <a:off x="11913286" y="3648314"/>
            <a:ext cx="745673" cy="362133"/>
          </a:xfrm>
          <a:prstGeom prst="straightConnector1">
            <a:avLst/>
          </a:prstGeom>
          <a:noFill/>
          <a:ln w="57150" cap="flat" cmpd="sng">
            <a:solidFill>
              <a:srgbClr val="773F9B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82" name="Shape 182"/>
          <p:cNvCxnSpPr>
            <a:endCxn id="166" idx="0"/>
          </p:cNvCxnSpPr>
          <p:nvPr/>
        </p:nvCxnSpPr>
        <p:spPr>
          <a:xfrm>
            <a:off x="14309878" y="1715216"/>
            <a:ext cx="0" cy="745861"/>
          </a:xfrm>
          <a:prstGeom prst="straightConnector1">
            <a:avLst/>
          </a:prstGeom>
          <a:noFill/>
          <a:ln w="57150" cap="flat" cmpd="sng">
            <a:solidFill>
              <a:srgbClr val="773F9B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83" name="Shape 183"/>
          <p:cNvSpPr/>
          <p:nvPr/>
        </p:nvSpPr>
        <p:spPr>
          <a:xfrm>
            <a:off x="8367172" y="7987670"/>
            <a:ext cx="7593867" cy="502700"/>
          </a:xfrm>
          <a:prstGeom prst="rect">
            <a:avLst/>
          </a:prstGeom>
          <a:noFill/>
          <a:ln>
            <a:noFill/>
          </a:ln>
        </p:spPr>
        <p:txBody>
          <a:bodyPr lIns="91423" tIns="45689" rIns="91423" bIns="45689" anchor="t" anchorCtr="0">
            <a:noAutofit/>
          </a:bodyPr>
          <a:lstStyle/>
          <a:p>
            <a:pPr>
              <a:buSzPct val="25000"/>
            </a:pPr>
            <a:r>
              <a:rPr lang="en" sz="4100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http://www.py4e.com/code3/</a:t>
            </a:r>
            <a:r>
              <a:rPr lang="en" sz="4100" baseline="30000" dirty="0" err="1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geodata.zip</a:t>
            </a:r>
            <a:endParaRPr lang="en" sz="4100" baseline="30000" dirty="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Engine and PageRank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 idx="4294967295"/>
          </p:nvPr>
        </p:nvSpPr>
        <p:spPr>
          <a:xfrm>
            <a:off x="1" y="1063979"/>
            <a:ext cx="12675839" cy="680155"/>
          </a:xfrm>
          <a:prstGeom prst="rect">
            <a:avLst/>
          </a:prstGeom>
          <a:noFill/>
          <a:ln>
            <a:noFill/>
          </a:ln>
        </p:spPr>
        <p:txBody>
          <a:bodyPr lIns="91423" tIns="91423" rIns="91423" bIns="91423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" sz="3600">
                <a:solidFill>
                  <a:srgbClr val="FFFF00"/>
                </a:solidFill>
                <a:sym typeface="Cabin"/>
              </a:rPr>
              <a:t>Acknowledgements / Contributions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206218" y="2143725"/>
            <a:ext cx="6798362" cy="5865742"/>
          </a:xfrm>
          <a:prstGeom prst="rect">
            <a:avLst/>
          </a:prstGeom>
          <a:noFill/>
          <a:ln>
            <a:noFill/>
          </a:ln>
        </p:spPr>
        <p:txBody>
          <a:bodyPr lIns="91423" tIns="91423" rIns="91423" bIns="91423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180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</a:t>
            </a:r>
            <a:r>
              <a:rPr lang="en-US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lang="en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slide</a:t>
            </a:r>
            <a:r>
              <a:rPr lang="en-US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Copyright 2010-  Charles R. Severance (</a:t>
            </a:r>
            <a:r>
              <a:rPr lang="en" sz="1800" u="sng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www.dr-chuck.com</a:t>
            </a:r>
            <a:r>
              <a:rPr lang="en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of the University of Michigan School of Information and </a:t>
            </a:r>
            <a:r>
              <a:rPr lang="en" sz="1800" u="sng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open.umich.edu</a:t>
            </a:r>
            <a:r>
              <a:rPr lang="en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sz="18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Initial Development: Charles Severance, University of Michigan School of Information</a:t>
            </a:r>
          </a:p>
          <a:p>
            <a:endParaRPr sz="18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 Insert new Contributors here</a:t>
            </a:r>
          </a:p>
        </p:txBody>
      </p:sp>
      <p:pic>
        <p:nvPicPr>
          <p:cNvPr id="322" name="Shape 3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42" y="896650"/>
            <a:ext cx="1024898" cy="1024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Shape 3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9045" y="1074850"/>
            <a:ext cx="1968790" cy="668398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 txBox="1"/>
          <p:nvPr/>
        </p:nvSpPr>
        <p:spPr>
          <a:xfrm>
            <a:off x="8705251" y="2274199"/>
            <a:ext cx="6798362" cy="5735268"/>
          </a:xfrm>
          <a:prstGeom prst="rect">
            <a:avLst/>
          </a:prstGeom>
          <a:noFill/>
          <a:ln>
            <a:noFill/>
          </a:ln>
        </p:spPr>
        <p:txBody>
          <a:bodyPr lIns="91423" tIns="91423" rIns="91423" bIns="91423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487</Words>
  <Application>Microsoft Macintosh PowerPoint</Application>
  <PresentationFormat>Custom</PresentationFormat>
  <Paragraphs>58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 Regular</vt:lpstr>
      <vt:lpstr>Cabin</vt:lpstr>
      <vt:lpstr>Arial</vt:lpstr>
      <vt:lpstr>Georgia</vt:lpstr>
      <vt:lpstr>Gill Sans SemiBold</vt:lpstr>
      <vt:lpstr>Helvetica Neue</vt:lpstr>
      <vt:lpstr>Lucida Grande</vt:lpstr>
      <vt:lpstr>Merriweather Sans</vt:lpstr>
      <vt:lpstr>Title &amp; Subtitle</vt:lpstr>
      <vt:lpstr>071215_powerpoint_template_b</vt:lpstr>
      <vt:lpstr>Retrieving and Visualizing Data</vt:lpstr>
      <vt:lpstr>Multi-Step Data Analysis</vt:lpstr>
      <vt:lpstr>Many Data Mining Technologies</vt:lpstr>
      <vt:lpstr>"Personal Data Mining"</vt:lpstr>
      <vt:lpstr>GeoData</vt:lpstr>
      <vt:lpstr>PowerPoint Presentation</vt:lpstr>
      <vt:lpstr>Search Engine and PageRank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Retrieving and Visualizing Data</dc:title>
  <cp:lastModifiedBy>Severance, Charles</cp:lastModifiedBy>
  <cp:revision>19</cp:revision>
  <dcterms:modified xsi:type="dcterms:W3CDTF">2024-01-25T23:17:02Z</dcterms:modified>
</cp:coreProperties>
</file>