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9" r:id="rId1"/>
  </p:sldMasterIdLst>
  <p:notesMasterIdLst>
    <p:notesMasterId r:id="rId24"/>
  </p:notesMasterIdLst>
  <p:sldIdLst>
    <p:sldId id="269" r:id="rId2"/>
    <p:sldId id="270" r:id="rId3"/>
    <p:sldId id="271" r:id="rId4"/>
    <p:sldId id="272" r:id="rId5"/>
    <p:sldId id="273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5" r:id="rId14"/>
    <p:sldId id="326" r:id="rId15"/>
    <p:sldId id="327" r:id="rId16"/>
    <p:sldId id="328" r:id="rId17"/>
    <p:sldId id="334" r:id="rId18"/>
    <p:sldId id="330" r:id="rId19"/>
    <p:sldId id="296" r:id="rId20"/>
    <p:sldId id="297" r:id="rId21"/>
    <p:sldId id="333" r:id="rId22"/>
    <p:sldId id="315" r:id="rId23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FF"/>
    <a:srgbClr val="0082FF"/>
    <a:srgbClr val="FFDA66"/>
    <a:srgbClr val="FFCB0B"/>
    <a:srgbClr val="FFFF0B"/>
    <a:srgbClr val="00FA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5"/>
    <p:restoredTop sz="93605"/>
  </p:normalViewPr>
  <p:slideViewPr>
    <p:cSldViewPr snapToGrid="0" snapToObjects="1">
      <p:cViewPr varScale="1">
        <p:scale>
          <a:sx n="90" d="100"/>
          <a:sy n="90" d="100"/>
        </p:scale>
        <p:origin x="504" y="19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/>
          </a:p>
          <a:p>
            <a:pPr lvl="1">
              <a:spcBef>
                <a:spcPts val="0"/>
              </a:spcBef>
            </a:pPr>
            <a:endParaRPr/>
          </a:p>
          <a:p>
            <a:pPr lvl="2">
              <a:spcBef>
                <a:spcPts val="0"/>
              </a:spcBef>
            </a:pPr>
            <a:endParaRPr/>
          </a:p>
          <a:p>
            <a:pPr lvl="3">
              <a:spcBef>
                <a:spcPts val="0"/>
              </a:spcBef>
            </a:pPr>
            <a:endParaRPr/>
          </a:p>
          <a:p>
            <a:pPr lvl="4">
              <a:spcBef>
                <a:spcPts val="0"/>
              </a:spcBef>
            </a:pPr>
            <a:endParaRPr/>
          </a:p>
          <a:p>
            <a:pPr lvl="5">
              <a:spcBef>
                <a:spcPts val="0"/>
              </a:spcBef>
            </a:pPr>
            <a:endParaRPr/>
          </a:p>
          <a:p>
            <a:pPr lvl="6">
              <a:spcBef>
                <a:spcPts val="0"/>
              </a:spcBef>
            </a:pPr>
            <a:endParaRPr/>
          </a:p>
          <a:p>
            <a:pPr lvl="7">
              <a:spcBef>
                <a:spcPts val="0"/>
              </a:spcBef>
            </a:pPr>
            <a:endParaRPr/>
          </a:p>
          <a:p>
            <a:pPr lvl="8">
              <a:spcBef>
                <a:spcPts val="0"/>
              </a:spcBef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903243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6" name="Shape 4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06982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1480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8186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81331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29914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68682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60321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28388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1943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25614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1" name="Shape 6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2901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99577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78475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Shape 7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954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982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0979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577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1174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5856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9087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3951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1155700" y="847164"/>
            <a:ext cx="13932000" cy="16927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111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09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4" name="Picture 13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160716" y="114157"/>
            <a:ext cx="400301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FFFF"/>
                </a:solidFill>
                <a:latin typeface="Lucida Grande"/>
                <a:cs typeface="Lucida Grande"/>
              </a:rPr>
              <a:t>Network Programs – Part 2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16" r:id="rId10"/>
    <p:sldLayoutId id="2147483717" r:id="rId11"/>
  </p:sldLayoutIdLst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Internet_Protocol_Suit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rfc791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Htt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jpg"/><Relationship Id="rId4" Type="http://schemas.openxmlformats.org/officeDocument/2006/relationships/hyperlink" Target="http://open.umich.edu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youtube.com/watch?v=x2GylLq59rI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Application Protocol </a:t>
            </a:r>
          </a:p>
        </p:txBody>
      </p:sp>
      <p:sp>
        <p:nvSpPr>
          <p:cNvPr id="429" name="Shape 429"/>
          <p:cNvSpPr txBox="1">
            <a:spLocks noGrp="1"/>
          </p:cNvSpPr>
          <p:nvPr>
            <p:ph idx="1"/>
          </p:nvPr>
        </p:nvSpPr>
        <p:spPr>
          <a:xfrm>
            <a:off x="774703" y="2448279"/>
            <a:ext cx="74930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Since TCP (and Python) gives us a reliable </a:t>
            </a:r>
            <a:r>
              <a:rPr lang="en-US" sz="34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socket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what </a:t>
            </a:r>
            <a:r>
              <a:rPr lang="en-US" sz="3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 we want to do with the </a:t>
            </a:r>
            <a:r>
              <a:rPr lang="en-US" sz="34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socket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  What problem do we want to solve?</a:t>
            </a:r>
          </a:p>
          <a:p>
            <a:pPr marL="4699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Application Protocols</a:t>
            </a:r>
          </a:p>
          <a:p>
            <a:pPr marL="1790642" lvl="1" indent="-457200"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Mail</a:t>
            </a:r>
            <a:endParaRPr lang="en-US" sz="3400" b="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790642" lvl="1" indent="-457200"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World Wide Web</a:t>
            </a:r>
          </a:p>
        </p:txBody>
      </p:sp>
      <p:pic>
        <p:nvPicPr>
          <p:cNvPr id="430" name="Shape 4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10323" y="2806700"/>
            <a:ext cx="6007100" cy="4698999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Shape 431"/>
          <p:cNvSpPr txBox="1"/>
          <p:nvPr/>
        </p:nvSpPr>
        <p:spPr>
          <a:xfrm>
            <a:off x="9515123" y="3390900"/>
            <a:ext cx="5410200" cy="6730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Shape 432"/>
          <p:cNvSpPr txBox="1"/>
          <p:nvPr/>
        </p:nvSpPr>
        <p:spPr>
          <a:xfrm>
            <a:off x="7835548" y="7610950"/>
            <a:ext cx="8152200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Source: </a:t>
            </a:r>
            <a:r>
              <a:rPr lang="en-US" sz="24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http://en.wikipedia.org/wiki/Internet_Protocol_Suite</a:t>
            </a:r>
            <a:r>
              <a:rPr lang="en-US" sz="2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355600" y="4608690"/>
            <a:ext cx="15544800" cy="396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401" dirty="0">
                <a:solidFill>
                  <a:srgbClr val="0050FF"/>
                </a:solidFill>
                <a:ea typeface="ＭＳ Ｐゴシック" charset="-128"/>
              </a:rPr>
              <a:t>Browser</a:t>
            </a:r>
            <a:endParaRPr lang="en-US" altLang="en-US" sz="5401" dirty="0">
              <a:solidFill>
                <a:srgbClr val="0050FF"/>
              </a:solidFill>
            </a:endParaRPr>
          </a:p>
        </p:txBody>
      </p:sp>
      <p:pic>
        <p:nvPicPr>
          <p:cNvPr id="1536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934" y="2853269"/>
            <a:ext cx="1645356" cy="124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3"/>
          <p:cNvSpPr>
            <a:spLocks/>
          </p:cNvSpPr>
          <p:nvPr/>
        </p:nvSpPr>
        <p:spPr bwMode="auto">
          <a:xfrm>
            <a:off x="6297280" y="702614"/>
            <a:ext cx="3297377" cy="1600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200" dirty="0">
                <a:solidFill>
                  <a:srgbClr val="0050FF"/>
                </a:solidFill>
                <a:ea typeface="ＭＳ Ｐゴシック" charset="-128"/>
              </a:rPr>
              <a:t>Web Server</a:t>
            </a:r>
          </a:p>
          <a:p>
            <a:pPr algn="ctr" eaLnBrk="1" hangingPunct="1">
              <a:defRPr/>
            </a:pPr>
            <a:endParaRPr lang="en-US" altLang="en-US" sz="5200" dirty="0">
              <a:solidFill>
                <a:srgbClr val="0000FF"/>
              </a:solidFill>
              <a:ea typeface="ＭＳ Ｐゴシック" charset="-128"/>
            </a:endParaRPr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 flipH="1">
            <a:off x="7560734" y="2404533"/>
            <a:ext cx="22578" cy="2065867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pic>
        <p:nvPicPr>
          <p:cNvPr id="153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90" y="5243689"/>
            <a:ext cx="4978400" cy="2946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6872" name="Line 8"/>
          <p:cNvSpPr>
            <a:spLocks noChangeShapeType="1"/>
          </p:cNvSpPr>
          <p:nvPr/>
        </p:nvSpPr>
        <p:spPr bwMode="auto">
          <a:xfrm flipH="1">
            <a:off x="4363156" y="5294490"/>
            <a:ext cx="2393244" cy="1349022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>
              <a:ea typeface="ヒラギノ角ゴ ProN W3" charset="0"/>
            </a:endParaRPr>
          </a:p>
        </p:txBody>
      </p:sp>
      <p:sp>
        <p:nvSpPr>
          <p:cNvPr id="32775" name="Rectangle 10"/>
          <p:cNvSpPr>
            <a:spLocks/>
          </p:cNvSpPr>
          <p:nvPr/>
        </p:nvSpPr>
        <p:spPr bwMode="auto">
          <a:xfrm>
            <a:off x="533401" y="3874913"/>
            <a:ext cx="6984999" cy="5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3100">
                <a:solidFill>
                  <a:srgbClr val="FFFF00"/>
                </a:solidFill>
                <a:ea typeface="ＭＳ Ｐゴシック" charset="-128"/>
              </a:rPr>
              <a:t>GET http://www.dr-chuck.com/page2.htm</a:t>
            </a:r>
          </a:p>
        </p:txBody>
      </p:sp>
      <p:sp>
        <p:nvSpPr>
          <p:cNvPr id="50188" name="Rectangle 12"/>
          <p:cNvSpPr>
            <a:spLocks/>
          </p:cNvSpPr>
          <p:nvPr/>
        </p:nvSpPr>
        <p:spPr bwMode="auto">
          <a:xfrm>
            <a:off x="7315201" y="1763891"/>
            <a:ext cx="1270000" cy="544688"/>
          </a:xfrm>
          <a:prstGeom prst="rect">
            <a:avLst/>
          </a:prstGeom>
          <a:solidFill>
            <a:srgbClr val="0050FF"/>
          </a:solidFill>
          <a:ln>
            <a:noFill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60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32777" name="TextBox 2"/>
          <p:cNvSpPr txBox="1">
            <a:spLocks noChangeArrowheads="1"/>
          </p:cNvSpPr>
          <p:nvPr/>
        </p:nvSpPr>
        <p:spPr bwMode="auto">
          <a:xfrm>
            <a:off x="1803139" y="685802"/>
            <a:ext cx="16995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solidFill>
                  <a:srgbClr val="FFFF00"/>
                </a:solidFill>
              </a:rPr>
              <a:t>Request</a:t>
            </a:r>
          </a:p>
        </p:txBody>
      </p:sp>
      <p:sp>
        <p:nvSpPr>
          <p:cNvPr id="15370" name="TextBox 11"/>
          <p:cNvSpPr txBox="1">
            <a:spLocks noChangeArrowheads="1"/>
          </p:cNvSpPr>
          <p:nvPr/>
        </p:nvSpPr>
        <p:spPr bwMode="auto">
          <a:xfrm>
            <a:off x="5649146" y="5980291"/>
            <a:ext cx="10743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3200">
                <a:solidFill>
                  <a:schemeClr val="bg1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450377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355600" y="4608690"/>
            <a:ext cx="15544800" cy="396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401" dirty="0">
                <a:solidFill>
                  <a:srgbClr val="0050FF"/>
                </a:solidFill>
                <a:ea typeface="ＭＳ Ｐゴシック" charset="-128"/>
              </a:rPr>
              <a:t>Browser</a:t>
            </a:r>
            <a:endParaRPr lang="en-US" altLang="en-US" sz="5401" dirty="0">
              <a:solidFill>
                <a:srgbClr val="0050FF"/>
              </a:solidFill>
            </a:endParaRPr>
          </a:p>
        </p:txBody>
      </p:sp>
      <p:pic>
        <p:nvPicPr>
          <p:cNvPr id="1638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934" y="2853269"/>
            <a:ext cx="1645356" cy="124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Rectangle 3"/>
          <p:cNvSpPr>
            <a:spLocks/>
          </p:cNvSpPr>
          <p:nvPr/>
        </p:nvSpPr>
        <p:spPr bwMode="auto">
          <a:xfrm>
            <a:off x="6297280" y="702614"/>
            <a:ext cx="3297377" cy="1600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200" dirty="0">
                <a:solidFill>
                  <a:srgbClr val="0050FF"/>
                </a:solidFill>
                <a:ea typeface="ＭＳ Ｐゴシック" charset="-128"/>
              </a:rPr>
              <a:t>Web Server</a:t>
            </a:r>
          </a:p>
          <a:p>
            <a:pPr algn="ctr" eaLnBrk="1" hangingPunct="1">
              <a:defRPr/>
            </a:pPr>
            <a:endParaRPr lang="en-US" altLang="en-US" sz="5200" dirty="0">
              <a:solidFill>
                <a:srgbClr val="0000FF"/>
              </a:solidFill>
              <a:ea typeface="ＭＳ Ｐゴシック" charset="-128"/>
            </a:endParaRPr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 flipH="1">
            <a:off x="7560734" y="2404533"/>
            <a:ext cx="22578" cy="2065867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 rot="10800000" flipH="1">
            <a:off x="8308622" y="2427112"/>
            <a:ext cx="22578" cy="2108201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90" y="5243689"/>
            <a:ext cx="4978400" cy="2946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6872" name="Line 8"/>
          <p:cNvSpPr>
            <a:spLocks noChangeShapeType="1"/>
          </p:cNvSpPr>
          <p:nvPr/>
        </p:nvSpPr>
        <p:spPr bwMode="auto">
          <a:xfrm flipH="1">
            <a:off x="4363156" y="5294490"/>
            <a:ext cx="2393244" cy="1349022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>
              <a:ea typeface="ヒラギノ角ゴ ProN W3" charset="0"/>
            </a:endParaRPr>
          </a:p>
        </p:txBody>
      </p:sp>
      <p:sp>
        <p:nvSpPr>
          <p:cNvPr id="33800" name="Rectangle 11"/>
          <p:cNvSpPr>
            <a:spLocks/>
          </p:cNvSpPr>
          <p:nvPr/>
        </p:nvSpPr>
        <p:spPr bwMode="auto">
          <a:xfrm>
            <a:off x="10986912" y="1586090"/>
            <a:ext cx="4967111" cy="3211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3100">
                <a:solidFill>
                  <a:srgbClr val="00FF00"/>
                </a:solidFill>
                <a:ea typeface="ＭＳ Ｐゴシック" charset="-128"/>
              </a:rPr>
              <a:t>&lt;h1&gt;The Second Page&lt;/h1&gt;&lt;p&gt;If you like, you can switch back to the &lt;a href="page1.htm"&gt;First Page&lt;/a&gt;.&lt;/p&gt;</a:t>
            </a:r>
          </a:p>
        </p:txBody>
      </p:sp>
      <p:sp>
        <p:nvSpPr>
          <p:cNvPr id="50188" name="Rectangle 12"/>
          <p:cNvSpPr>
            <a:spLocks/>
          </p:cNvSpPr>
          <p:nvPr/>
        </p:nvSpPr>
        <p:spPr bwMode="auto">
          <a:xfrm>
            <a:off x="7315201" y="1763891"/>
            <a:ext cx="1270000" cy="544688"/>
          </a:xfrm>
          <a:prstGeom prst="rect">
            <a:avLst/>
          </a:prstGeom>
          <a:solidFill>
            <a:srgbClr val="0050FF"/>
          </a:solidFill>
          <a:ln>
            <a:noFill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60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33802" name="TextBox 2"/>
          <p:cNvSpPr txBox="1">
            <a:spLocks noChangeArrowheads="1"/>
          </p:cNvSpPr>
          <p:nvPr/>
        </p:nvSpPr>
        <p:spPr bwMode="auto">
          <a:xfrm>
            <a:off x="1803139" y="685802"/>
            <a:ext cx="16995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solidFill>
                  <a:srgbClr val="FFFF00"/>
                </a:solidFill>
              </a:rPr>
              <a:t>Request</a:t>
            </a:r>
          </a:p>
        </p:txBody>
      </p:sp>
      <p:sp>
        <p:nvSpPr>
          <p:cNvPr id="33803" name="TextBox 15"/>
          <p:cNvSpPr txBox="1">
            <a:spLocks noChangeArrowheads="1"/>
          </p:cNvSpPr>
          <p:nvPr/>
        </p:nvSpPr>
        <p:spPr bwMode="auto">
          <a:xfrm>
            <a:off x="12242777" y="685802"/>
            <a:ext cx="197842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solidFill>
                  <a:srgbClr val="00FF00"/>
                </a:solidFill>
              </a:rPr>
              <a:t>Response</a:t>
            </a:r>
          </a:p>
        </p:txBody>
      </p:sp>
      <p:sp>
        <p:nvSpPr>
          <p:cNvPr id="33806" name="Rectangle 10"/>
          <p:cNvSpPr>
            <a:spLocks/>
          </p:cNvSpPr>
          <p:nvPr/>
        </p:nvSpPr>
        <p:spPr bwMode="auto">
          <a:xfrm>
            <a:off x="533401" y="3874913"/>
            <a:ext cx="6984999" cy="5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3100">
                <a:solidFill>
                  <a:srgbClr val="FFFF00"/>
                </a:solidFill>
                <a:ea typeface="ＭＳ Ｐゴシック" charset="-128"/>
              </a:rPr>
              <a:t>GET http://www.dr-chuck.com/page2.htm</a:t>
            </a:r>
          </a:p>
        </p:txBody>
      </p:sp>
      <p:sp>
        <p:nvSpPr>
          <p:cNvPr id="16397" name="TextBox 14"/>
          <p:cNvSpPr txBox="1">
            <a:spLocks noChangeArrowheads="1"/>
          </p:cNvSpPr>
          <p:nvPr/>
        </p:nvSpPr>
        <p:spPr bwMode="auto">
          <a:xfrm>
            <a:off x="5649146" y="5980291"/>
            <a:ext cx="10743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3200">
                <a:solidFill>
                  <a:schemeClr val="bg1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2141412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355600" y="4608690"/>
            <a:ext cx="15544800" cy="396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401" dirty="0">
                <a:solidFill>
                  <a:srgbClr val="0050FF"/>
                </a:solidFill>
                <a:ea typeface="ＭＳ Ｐゴシック" charset="-128"/>
              </a:rPr>
              <a:t>Browser</a:t>
            </a:r>
            <a:endParaRPr lang="en-US" altLang="en-US" sz="5401" dirty="0">
              <a:solidFill>
                <a:srgbClr val="0050FF"/>
              </a:solidFill>
            </a:endParaRPr>
          </a:p>
        </p:txBody>
      </p:sp>
      <p:pic>
        <p:nvPicPr>
          <p:cNvPr id="1741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934" y="2853269"/>
            <a:ext cx="1645356" cy="124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Rectangle 3"/>
          <p:cNvSpPr>
            <a:spLocks/>
          </p:cNvSpPr>
          <p:nvPr/>
        </p:nvSpPr>
        <p:spPr bwMode="auto">
          <a:xfrm>
            <a:off x="6297280" y="702614"/>
            <a:ext cx="3297377" cy="1600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200" dirty="0">
                <a:solidFill>
                  <a:srgbClr val="0050FF"/>
                </a:solidFill>
                <a:ea typeface="ＭＳ Ｐゴシック" charset="-128"/>
              </a:rPr>
              <a:t>Web Server</a:t>
            </a:r>
          </a:p>
          <a:p>
            <a:pPr algn="ctr" eaLnBrk="1" hangingPunct="1">
              <a:defRPr/>
            </a:pPr>
            <a:endParaRPr lang="en-US" altLang="en-US" sz="5200" dirty="0">
              <a:solidFill>
                <a:srgbClr val="0000FF"/>
              </a:solidFill>
              <a:ea typeface="ＭＳ Ｐゴシック" charset="-128"/>
            </a:endParaRPr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 flipH="1">
            <a:off x="7560734" y="2404533"/>
            <a:ext cx="22578" cy="2065867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 rot="10800000" flipH="1">
            <a:off x="8308622" y="2427112"/>
            <a:ext cx="22578" cy="2108201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90" y="5243689"/>
            <a:ext cx="4978400" cy="2946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1" y="5142089"/>
            <a:ext cx="4978400" cy="2946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6872" name="Line 8"/>
          <p:cNvSpPr>
            <a:spLocks noChangeShapeType="1"/>
          </p:cNvSpPr>
          <p:nvPr/>
        </p:nvSpPr>
        <p:spPr bwMode="auto">
          <a:xfrm flipH="1">
            <a:off x="4363156" y="5294490"/>
            <a:ext cx="2393244" cy="1349022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>
              <a:ea typeface="ヒラギノ角ゴ ProN W3" charset="0"/>
            </a:endParaRPr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 rot="10800000">
            <a:off x="9194801" y="5446890"/>
            <a:ext cx="1600201" cy="990601"/>
          </a:xfrm>
          <a:prstGeom prst="line">
            <a:avLst/>
          </a:prstGeom>
          <a:noFill/>
          <a:ln w="114300">
            <a:solidFill>
              <a:schemeClr val="bg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sp>
        <p:nvSpPr>
          <p:cNvPr id="34826" name="Rectangle 11"/>
          <p:cNvSpPr>
            <a:spLocks/>
          </p:cNvSpPr>
          <p:nvPr/>
        </p:nvSpPr>
        <p:spPr bwMode="auto">
          <a:xfrm>
            <a:off x="10986912" y="1586090"/>
            <a:ext cx="4967111" cy="3211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3100">
                <a:solidFill>
                  <a:srgbClr val="00FF00"/>
                </a:solidFill>
                <a:ea typeface="ＭＳ Ｐゴシック" charset="-128"/>
              </a:rPr>
              <a:t>&lt;h1&gt;The Second Page&lt;/h1&gt;&lt;p&gt;If you like, you can switch back to the &lt;a href="page1.htm"&gt;First Page&lt;/a&gt;.&lt;/p&gt;</a:t>
            </a:r>
          </a:p>
        </p:txBody>
      </p:sp>
      <p:sp>
        <p:nvSpPr>
          <p:cNvPr id="50188" name="Rectangle 12"/>
          <p:cNvSpPr>
            <a:spLocks/>
          </p:cNvSpPr>
          <p:nvPr/>
        </p:nvSpPr>
        <p:spPr bwMode="auto">
          <a:xfrm>
            <a:off x="7315201" y="1763891"/>
            <a:ext cx="1270000" cy="544688"/>
          </a:xfrm>
          <a:prstGeom prst="rect">
            <a:avLst/>
          </a:prstGeom>
          <a:solidFill>
            <a:srgbClr val="0050FF"/>
          </a:solidFill>
          <a:ln>
            <a:noFill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60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34828" name="TextBox 2"/>
          <p:cNvSpPr txBox="1">
            <a:spLocks noChangeArrowheads="1"/>
          </p:cNvSpPr>
          <p:nvPr/>
        </p:nvSpPr>
        <p:spPr bwMode="auto">
          <a:xfrm>
            <a:off x="1803139" y="685802"/>
            <a:ext cx="16995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solidFill>
                  <a:srgbClr val="FFFF00"/>
                </a:solidFill>
              </a:rPr>
              <a:t>Request</a:t>
            </a:r>
          </a:p>
        </p:txBody>
      </p:sp>
      <p:sp>
        <p:nvSpPr>
          <p:cNvPr id="34829" name="TextBox 15"/>
          <p:cNvSpPr txBox="1">
            <a:spLocks noChangeArrowheads="1"/>
          </p:cNvSpPr>
          <p:nvPr/>
        </p:nvSpPr>
        <p:spPr bwMode="auto">
          <a:xfrm>
            <a:off x="12242777" y="685802"/>
            <a:ext cx="197842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solidFill>
                  <a:srgbClr val="00FF00"/>
                </a:solidFill>
              </a:rPr>
              <a:t>Response</a:t>
            </a:r>
          </a:p>
        </p:txBody>
      </p:sp>
      <p:sp>
        <p:nvSpPr>
          <p:cNvPr id="34832" name="TextBox 19"/>
          <p:cNvSpPr txBox="1">
            <a:spLocks noChangeArrowheads="1"/>
          </p:cNvSpPr>
          <p:nvPr/>
        </p:nvSpPr>
        <p:spPr bwMode="auto">
          <a:xfrm>
            <a:off x="8432707" y="5827891"/>
            <a:ext cx="155523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solidFill>
                  <a:schemeClr val="bg1"/>
                </a:solidFill>
              </a:rPr>
              <a:t>Parse/</a:t>
            </a:r>
          </a:p>
          <a:p>
            <a:pPr algn="ctr" eaLnBrk="1" hangingPunct="1">
              <a:defRPr/>
            </a:pPr>
            <a:r>
              <a:rPr lang="en-US" altLang="en-US">
                <a:solidFill>
                  <a:schemeClr val="bg1"/>
                </a:solidFill>
              </a:rPr>
              <a:t>Render</a:t>
            </a:r>
          </a:p>
        </p:txBody>
      </p:sp>
      <p:sp>
        <p:nvSpPr>
          <p:cNvPr id="34833" name="Rectangle 10"/>
          <p:cNvSpPr>
            <a:spLocks/>
          </p:cNvSpPr>
          <p:nvPr/>
        </p:nvSpPr>
        <p:spPr bwMode="auto">
          <a:xfrm>
            <a:off x="533401" y="3874913"/>
            <a:ext cx="6984999" cy="5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3100">
                <a:solidFill>
                  <a:srgbClr val="FFFF00"/>
                </a:solidFill>
                <a:ea typeface="ＭＳ Ｐゴシック" charset="-128"/>
              </a:rPr>
              <a:t>GET http://www.dr-chuck.com/page2.htm</a:t>
            </a:r>
          </a:p>
        </p:txBody>
      </p:sp>
      <p:sp>
        <p:nvSpPr>
          <p:cNvPr id="17424" name="TextBox 18"/>
          <p:cNvSpPr txBox="1">
            <a:spLocks noChangeArrowheads="1"/>
          </p:cNvSpPr>
          <p:nvPr/>
        </p:nvSpPr>
        <p:spPr bwMode="auto">
          <a:xfrm>
            <a:off x="5649146" y="5980291"/>
            <a:ext cx="10743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3200">
                <a:solidFill>
                  <a:schemeClr val="bg1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502075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7401">
                <a:solidFill>
                  <a:srgbClr val="FFFF00"/>
                </a:solidFill>
              </a:rPr>
              <a:t>Internet Standards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idx="1"/>
          </p:nvPr>
        </p:nvSpPr>
        <p:spPr>
          <a:xfrm>
            <a:off x="-310442" y="2590801"/>
            <a:ext cx="8954912" cy="5607755"/>
          </a:xfrm>
        </p:spPr>
        <p:txBody>
          <a:bodyPr>
            <a:normAutofit fontScale="62500" lnSpcReduction="20000"/>
          </a:bodyPr>
          <a:lstStyle/>
          <a:p>
            <a:pPr marL="1606559" indent="-857250">
              <a:lnSpc>
                <a:spcPct val="120000"/>
              </a:lnSpc>
              <a:buFont typeface="Arial"/>
              <a:buChar char="•"/>
              <a:defRPr/>
            </a:pPr>
            <a:r>
              <a:rPr lang="en-US" altLang="en-US" b="0" dirty="0">
                <a:latin typeface="Arial"/>
                <a:cs typeface="Arial"/>
              </a:rPr>
              <a:t>The standards for all of the Internet protocols (inner workings) are developed by an organization</a:t>
            </a:r>
          </a:p>
          <a:p>
            <a:pPr marL="1606559" indent="-857250">
              <a:lnSpc>
                <a:spcPct val="120000"/>
              </a:lnSpc>
              <a:buFont typeface="Arial"/>
              <a:buChar char="•"/>
              <a:defRPr/>
            </a:pPr>
            <a:r>
              <a:rPr lang="en-US" altLang="en-US" b="0" dirty="0">
                <a:latin typeface="Arial"/>
                <a:cs typeface="Arial"/>
              </a:rPr>
              <a:t>Internet Engineering Task Force (IETF)</a:t>
            </a:r>
          </a:p>
          <a:p>
            <a:pPr marL="1606559" indent="-857250">
              <a:lnSpc>
                <a:spcPct val="120000"/>
              </a:lnSpc>
              <a:buFont typeface="Arial"/>
              <a:buChar char="•"/>
              <a:defRPr/>
            </a:pPr>
            <a:r>
              <a:rPr lang="en-US" altLang="en-US" b="0" dirty="0" err="1">
                <a:latin typeface="Arial"/>
                <a:cs typeface="Arial"/>
              </a:rPr>
              <a:t>www.ietf.org</a:t>
            </a:r>
            <a:endParaRPr lang="en-US" altLang="en-US" b="0" dirty="0">
              <a:latin typeface="Arial"/>
              <a:cs typeface="Arial"/>
            </a:endParaRPr>
          </a:p>
          <a:p>
            <a:pPr marL="1606559" indent="-857250">
              <a:lnSpc>
                <a:spcPct val="120000"/>
              </a:lnSpc>
              <a:buFont typeface="Arial"/>
              <a:buChar char="•"/>
              <a:defRPr/>
            </a:pPr>
            <a:r>
              <a:rPr lang="en-US" altLang="en-US" b="0" dirty="0">
                <a:latin typeface="Arial"/>
                <a:cs typeface="Arial"/>
              </a:rPr>
              <a:t>Standards are called </a:t>
            </a:r>
            <a:r>
              <a:rPr lang="ja-JP" altLang="en-US" b="0" dirty="0">
                <a:latin typeface="Arial"/>
                <a:cs typeface="Arial"/>
              </a:rPr>
              <a:t>“</a:t>
            </a:r>
            <a:r>
              <a:rPr lang="en-US" altLang="ja-JP" b="0" dirty="0">
                <a:latin typeface="Arial"/>
                <a:cs typeface="Arial"/>
              </a:rPr>
              <a:t>RFCs</a:t>
            </a:r>
            <a:r>
              <a:rPr lang="ja-JP" altLang="en-US" b="0" dirty="0">
                <a:latin typeface="Arial"/>
                <a:cs typeface="Arial"/>
              </a:rPr>
              <a:t>”</a:t>
            </a:r>
            <a:r>
              <a:rPr lang="en-US" altLang="ja-JP" b="0" dirty="0">
                <a:latin typeface="Arial"/>
                <a:cs typeface="Arial"/>
              </a:rPr>
              <a:t> - </a:t>
            </a:r>
            <a:r>
              <a:rPr lang="ja-JP" altLang="en-US" b="0" dirty="0">
                <a:latin typeface="Arial"/>
                <a:cs typeface="Arial"/>
              </a:rPr>
              <a:t>“</a:t>
            </a:r>
            <a:r>
              <a:rPr lang="en-US" altLang="ja-JP" b="0" dirty="0">
                <a:latin typeface="Arial"/>
                <a:cs typeface="Arial"/>
              </a:rPr>
              <a:t>Request for Comments</a:t>
            </a:r>
            <a:r>
              <a:rPr lang="ja-JP" altLang="en-US" b="0" dirty="0">
                <a:latin typeface="Arial"/>
                <a:cs typeface="Arial"/>
              </a:rPr>
              <a:t>”</a:t>
            </a:r>
            <a:endParaRPr lang="en-US" altLang="en-US" b="0" dirty="0">
              <a:latin typeface="Arial"/>
              <a:cs typeface="Arial"/>
            </a:endParaRPr>
          </a:p>
        </p:txBody>
      </p:sp>
      <p:sp>
        <p:nvSpPr>
          <p:cNvPr id="18435" name="Rectangle 3"/>
          <p:cNvSpPr>
            <a:spLocks/>
          </p:cNvSpPr>
          <p:nvPr/>
        </p:nvSpPr>
        <p:spPr bwMode="auto">
          <a:xfrm>
            <a:off x="8925544" y="7466913"/>
            <a:ext cx="662040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3200">
                <a:solidFill>
                  <a:srgbClr val="FFFF00"/>
                </a:solidFill>
                <a:ea typeface="ＭＳ Ｐゴシック" charset="-128"/>
              </a:rPr>
              <a:t>Source: </a:t>
            </a:r>
            <a:r>
              <a:rPr lang="en-US" altLang="en-US" sz="3200" u="sng">
                <a:solidFill>
                  <a:srgbClr val="FFFF00"/>
                </a:solidFill>
                <a:ea typeface="ＭＳ Ｐゴシック" charset="-128"/>
                <a:hlinkClick r:id="rId3"/>
              </a:rPr>
              <a:t>http://tools.ietf.org/html/rfc791</a:t>
            </a:r>
            <a:r>
              <a:rPr lang="en-US" altLang="en-US" sz="3200">
                <a:solidFill>
                  <a:srgbClr val="FFFF00"/>
                </a:solidFill>
                <a:ea typeface="ＭＳ Ｐゴシック" charset="-128"/>
              </a:rPr>
              <a:t> 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4912" y="2794000"/>
            <a:ext cx="6578599" cy="2531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6445" y="5827891"/>
            <a:ext cx="6587067" cy="1233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4079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067" y="1049867"/>
            <a:ext cx="7597422" cy="6979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6" name="Rectangle 2"/>
          <p:cNvSpPr>
            <a:spLocks/>
          </p:cNvSpPr>
          <p:nvPr/>
        </p:nvSpPr>
        <p:spPr bwMode="auto">
          <a:xfrm>
            <a:off x="505180" y="2909712"/>
            <a:ext cx="12206110" cy="620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b="1">
                <a:solidFill>
                  <a:srgbClr val="00FF00"/>
                </a:solidFill>
                <a:ea typeface="ＭＳ Ｐゴシック" charset="-128"/>
              </a:rPr>
              <a:t>http://www.w3.org/Protocols/rfc2616/rfc2616.txt</a:t>
            </a:r>
          </a:p>
        </p:txBody>
      </p:sp>
    </p:spTree>
    <p:extLst>
      <p:ext uri="{BB962C8B-B14F-4D97-AF65-F5344CB8AC3E}">
        <p14:creationId xmlns:p14="http://schemas.microsoft.com/office/powerpoint/2010/main" val="1869892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557" y="891822"/>
            <a:ext cx="13653911" cy="7433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951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7401">
                <a:solidFill>
                  <a:srgbClr val="00FF00"/>
                </a:solidFill>
              </a:rPr>
              <a:t>Making an HTTP request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812800" y="2405147"/>
            <a:ext cx="14630400" cy="5902068"/>
          </a:xfrm>
        </p:spPr>
        <p:txBody>
          <a:bodyPr/>
          <a:lstStyle/>
          <a:p>
            <a:pPr marL="749309">
              <a:defRPr/>
            </a:pPr>
            <a:r>
              <a:rPr lang="en-US" sz="3401" b="0" dirty="0">
                <a:latin typeface="Arial"/>
                <a:cs typeface="Arial"/>
              </a:rPr>
              <a:t>Connect to the server like </a:t>
            </a:r>
            <a:r>
              <a:rPr lang="en-US" sz="3401" b="0" dirty="0" err="1">
                <a:solidFill>
                  <a:srgbClr val="FFFF00"/>
                </a:solidFill>
                <a:latin typeface="Arial"/>
                <a:cs typeface="Arial"/>
              </a:rPr>
              <a:t>www.dr-chuck.com</a:t>
            </a:r>
            <a:r>
              <a:rPr lang="en-US" sz="3401" b="0" dirty="0">
                <a:latin typeface="Arial"/>
                <a:cs typeface="Arial"/>
              </a:rPr>
              <a:t>"</a:t>
            </a:r>
          </a:p>
          <a:p>
            <a:pPr marL="749309">
              <a:defRPr/>
            </a:pPr>
            <a:r>
              <a:rPr lang="en-US" sz="3401" b="0" dirty="0">
                <a:latin typeface="Arial"/>
                <a:cs typeface="Arial"/>
              </a:rPr>
              <a:t>Request a document (or the default document)</a:t>
            </a:r>
          </a:p>
          <a:p>
            <a:pPr marL="1638321" lvl="3">
              <a:defRPr/>
            </a:pPr>
            <a:r>
              <a:rPr lang="en-US" sz="3401" dirty="0">
                <a:solidFill>
                  <a:srgbClr val="00FF00"/>
                </a:solidFill>
                <a:latin typeface="Arial"/>
                <a:cs typeface="Arial"/>
              </a:rPr>
              <a:t>GET http://</a:t>
            </a:r>
            <a:r>
              <a:rPr lang="en-US" sz="3401" dirty="0" err="1">
                <a:solidFill>
                  <a:srgbClr val="00FF00"/>
                </a:solidFill>
                <a:latin typeface="Arial"/>
                <a:cs typeface="Arial"/>
              </a:rPr>
              <a:t>www.dr-chuck.com</a:t>
            </a:r>
            <a:r>
              <a:rPr lang="en-US" sz="3401" dirty="0">
                <a:solidFill>
                  <a:srgbClr val="00FF00"/>
                </a:solidFill>
                <a:latin typeface="Arial"/>
                <a:cs typeface="Arial"/>
              </a:rPr>
              <a:t>/page1.htm HTTP/1.0</a:t>
            </a:r>
          </a:p>
          <a:p>
            <a:pPr marL="1638321" lvl="3">
              <a:defRPr/>
            </a:pPr>
            <a:r>
              <a:rPr lang="en-US" sz="3401" dirty="0">
                <a:solidFill>
                  <a:srgbClr val="00FF00"/>
                </a:solidFill>
                <a:latin typeface="Arial"/>
                <a:cs typeface="Arial"/>
              </a:rPr>
              <a:t>GET http://</a:t>
            </a:r>
            <a:r>
              <a:rPr lang="en-US" sz="3401" dirty="0" err="1">
                <a:solidFill>
                  <a:srgbClr val="00FF00"/>
                </a:solidFill>
                <a:latin typeface="Arial"/>
                <a:cs typeface="Arial"/>
              </a:rPr>
              <a:t>www.mlive.com</a:t>
            </a:r>
            <a:r>
              <a:rPr lang="en-US" sz="3401" dirty="0">
                <a:solidFill>
                  <a:srgbClr val="00FF00"/>
                </a:solidFill>
                <a:latin typeface="Arial"/>
                <a:cs typeface="Arial"/>
              </a:rPr>
              <a:t>/</a:t>
            </a:r>
            <a:r>
              <a:rPr lang="en-US" sz="3401" dirty="0" err="1">
                <a:solidFill>
                  <a:srgbClr val="00FF00"/>
                </a:solidFill>
                <a:latin typeface="Arial"/>
                <a:cs typeface="Arial"/>
              </a:rPr>
              <a:t>ann</a:t>
            </a:r>
            <a:r>
              <a:rPr lang="en-US" sz="3401" dirty="0">
                <a:solidFill>
                  <a:srgbClr val="00FF00"/>
                </a:solidFill>
                <a:latin typeface="Arial"/>
                <a:cs typeface="Arial"/>
              </a:rPr>
              <a:t>-arbor/ HTTP/1.0</a:t>
            </a:r>
          </a:p>
          <a:p>
            <a:pPr marL="1638321" lvl="3">
              <a:defRPr/>
            </a:pPr>
            <a:r>
              <a:rPr lang="en-US" sz="3401" dirty="0">
                <a:solidFill>
                  <a:srgbClr val="00FF00"/>
                </a:solidFill>
                <a:latin typeface="Arial"/>
                <a:cs typeface="Arial"/>
              </a:rPr>
              <a:t>GET http://</a:t>
            </a:r>
            <a:r>
              <a:rPr lang="en-US" sz="3401" dirty="0" err="1">
                <a:solidFill>
                  <a:srgbClr val="00FF00"/>
                </a:solidFill>
                <a:latin typeface="Arial"/>
                <a:cs typeface="Arial"/>
              </a:rPr>
              <a:t>www.facebook.com</a:t>
            </a:r>
            <a:r>
              <a:rPr lang="en-US" sz="3401" dirty="0">
                <a:solidFill>
                  <a:srgbClr val="00FF00"/>
                </a:solidFill>
                <a:latin typeface="Arial"/>
                <a:cs typeface="Arial"/>
              </a:rPr>
              <a:t> HTTP/1.0</a:t>
            </a:r>
          </a:p>
        </p:txBody>
      </p:sp>
    </p:spTree>
    <p:extLst>
      <p:ext uri="{BB962C8B-B14F-4D97-AF65-F5344CB8AC3E}">
        <p14:creationId xmlns:p14="http://schemas.microsoft.com/office/powerpoint/2010/main" val="6470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3072533" y="1780823"/>
            <a:ext cx="1752601" cy="2819399"/>
          </a:xfrm>
          <a:prstGeom prst="rect">
            <a:avLst/>
          </a:prstGeom>
          <a:solidFill>
            <a:srgbClr val="FFFF00">
              <a:alpha val="47058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/>
          </a:p>
        </p:txBody>
      </p:sp>
      <p:sp>
        <p:nvSpPr>
          <p:cNvPr id="39938" name="Rectangle 1"/>
          <p:cNvSpPr>
            <a:spLocks/>
          </p:cNvSpPr>
          <p:nvPr/>
        </p:nvSpPr>
        <p:spPr bwMode="auto">
          <a:xfrm>
            <a:off x="887588" y="988938"/>
            <a:ext cx="12877801" cy="7755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b="1" dirty="0">
                <a:solidFill>
                  <a:srgbClr val="DDDDDD"/>
                </a:solidFill>
                <a:latin typeface="Courier" charset="0"/>
                <a:ea typeface="ＭＳ Ｐゴシック" charset="-128"/>
              </a:rPr>
              <a:t>$</a:t>
            </a:r>
            <a:r>
              <a:rPr lang="en-US" altLang="en-US" sz="2800" b="1" dirty="0">
                <a:solidFill>
                  <a:schemeClr val="tx1"/>
                </a:solidFill>
                <a:latin typeface="Courier" charset="0"/>
                <a:ea typeface="ＭＳ Ｐゴシック" charset="-128"/>
              </a:rPr>
              <a:t> </a:t>
            </a:r>
            <a:r>
              <a:rPr lang="en-US" altLang="en-US" sz="2800" b="1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telnet data.pr4e.org 80</a:t>
            </a:r>
          </a:p>
          <a:p>
            <a:pPr eaLnBrk="1" hangingPunct="1">
              <a:defRPr/>
            </a:pPr>
            <a:r>
              <a:rPr lang="en-US" altLang="en-US" sz="2800" b="1" dirty="0">
                <a:solidFill>
                  <a:schemeClr val="accent1"/>
                </a:solidFill>
                <a:latin typeface="Courier" charset="0"/>
                <a:ea typeface="ＭＳ Ｐゴシック" charset="-128"/>
              </a:rPr>
              <a:t>Trying 74.208.28.177...</a:t>
            </a:r>
          </a:p>
          <a:p>
            <a:pPr eaLnBrk="1" hangingPunct="1">
              <a:defRPr/>
            </a:pPr>
            <a:r>
              <a:rPr lang="en-US" altLang="en-US" sz="2800" b="1" dirty="0">
                <a:solidFill>
                  <a:schemeClr val="accent1"/>
                </a:solidFill>
                <a:latin typeface="Courier" charset="0"/>
                <a:ea typeface="ＭＳ Ｐゴシック" charset="-128"/>
              </a:rPr>
              <a:t>Connected to data.pr4e.org.</a:t>
            </a:r>
          </a:p>
          <a:p>
            <a:pPr eaLnBrk="1" hangingPunct="1">
              <a:defRPr/>
            </a:pPr>
            <a:r>
              <a:rPr lang="en-US" altLang="en-US" sz="2800" b="1" dirty="0">
                <a:solidFill>
                  <a:schemeClr val="accent1"/>
                </a:solidFill>
                <a:latin typeface="Courier" charset="0"/>
                <a:ea typeface="ＭＳ Ｐゴシック" charset="-128"/>
              </a:rPr>
              <a:t>Escape character is '^]'.</a:t>
            </a:r>
          </a:p>
          <a:p>
            <a:pPr eaLnBrk="1" hangingPunct="1">
              <a:defRPr/>
            </a:pPr>
            <a:r>
              <a:rPr lang="en-US" altLang="en-US" sz="2800" b="1" dirty="0">
                <a:solidFill>
                  <a:srgbClr val="00FF00"/>
                </a:solidFill>
                <a:latin typeface="Courier" charset="0"/>
                <a:ea typeface="ＭＳ Ｐゴシック" charset="-128"/>
              </a:rPr>
              <a:t>GET http://data.pr4e.org/page1.htm HTTP/1.0</a:t>
            </a:r>
          </a:p>
          <a:p>
            <a:pPr eaLnBrk="1" hangingPunct="1">
              <a:defRPr/>
            </a:pPr>
            <a:endParaRPr lang="en-US" altLang="en-US" sz="2800" b="1" dirty="0">
              <a:solidFill>
                <a:schemeClr val="tx1"/>
              </a:solidFill>
              <a:latin typeface="Courier" charset="0"/>
              <a:ea typeface="ＭＳ Ｐゴシック" charset="-128"/>
            </a:endParaRPr>
          </a:p>
          <a:p>
            <a:pPr eaLnBrk="1" hangingPunct="1">
              <a:defRPr/>
            </a:pPr>
            <a:r>
              <a:rPr lang="en-US" altLang="en-US" sz="2800" b="1" dirty="0">
                <a:solidFill>
                  <a:srgbClr val="FF00FF"/>
                </a:solidFill>
                <a:latin typeface="Courier" charset="0"/>
                <a:ea typeface="ＭＳ Ｐゴシック" charset="-128"/>
              </a:rPr>
              <a:t>HTTP/1.1 200 OK</a:t>
            </a:r>
          </a:p>
          <a:p>
            <a:pPr eaLnBrk="1" hangingPunct="1">
              <a:defRPr/>
            </a:pPr>
            <a:r>
              <a:rPr lang="en-US" altLang="en-US" sz="2800" b="1" dirty="0">
                <a:solidFill>
                  <a:srgbClr val="FF00FF"/>
                </a:solidFill>
                <a:latin typeface="Courier" charset="0"/>
                <a:ea typeface="ＭＳ Ｐゴシック" charset="-128"/>
              </a:rPr>
              <a:t>Date: Tue, 30 Jan 2024 15:30:13 GMT</a:t>
            </a:r>
          </a:p>
          <a:p>
            <a:pPr eaLnBrk="1" hangingPunct="1">
              <a:defRPr/>
            </a:pPr>
            <a:r>
              <a:rPr lang="en-US" altLang="en-US" sz="2800" b="1" dirty="0">
                <a:solidFill>
                  <a:srgbClr val="FF00FF"/>
                </a:solidFill>
                <a:latin typeface="Courier" charset="0"/>
                <a:ea typeface="ＭＳ Ｐゴシック" charset="-128"/>
              </a:rPr>
              <a:t>Server: Apache/2.4.18 (Ubuntu)</a:t>
            </a:r>
          </a:p>
          <a:p>
            <a:pPr eaLnBrk="1" hangingPunct="1">
              <a:defRPr/>
            </a:pPr>
            <a:r>
              <a:rPr lang="en-US" altLang="en-US" sz="2800" b="1" dirty="0">
                <a:solidFill>
                  <a:srgbClr val="FF00FF"/>
                </a:solidFill>
                <a:latin typeface="Courier" charset="0"/>
                <a:ea typeface="ＭＳ Ｐゴシック" charset="-128"/>
              </a:rPr>
              <a:t>Last-Modified: Mon, 15 May 2017 11:11:47 GMT</a:t>
            </a:r>
          </a:p>
          <a:p>
            <a:pPr eaLnBrk="1" hangingPunct="1">
              <a:defRPr/>
            </a:pPr>
            <a:r>
              <a:rPr lang="en-US" altLang="en-US" sz="2800" b="1" dirty="0">
                <a:solidFill>
                  <a:srgbClr val="FF00FF"/>
                </a:solidFill>
                <a:latin typeface="Courier" charset="0"/>
                <a:ea typeface="ＭＳ Ｐゴシック" charset="-128"/>
              </a:rPr>
              <a:t>Content-Length: 128</a:t>
            </a:r>
          </a:p>
          <a:p>
            <a:pPr eaLnBrk="1" hangingPunct="1">
              <a:defRPr/>
            </a:pPr>
            <a:r>
              <a:rPr lang="en-US" altLang="en-US" sz="2800" b="1" dirty="0">
                <a:solidFill>
                  <a:srgbClr val="FF00FF"/>
                </a:solidFill>
                <a:latin typeface="Courier" charset="0"/>
                <a:ea typeface="ＭＳ Ｐゴシック" charset="-128"/>
              </a:rPr>
              <a:t>Content-Type: text/html</a:t>
            </a:r>
          </a:p>
          <a:p>
            <a:pPr eaLnBrk="1" hangingPunct="1">
              <a:defRPr/>
            </a:pPr>
            <a:endParaRPr lang="en-US" altLang="en-US" sz="2800" b="1" dirty="0">
              <a:solidFill>
                <a:srgbClr val="FF00FF"/>
              </a:solidFill>
              <a:latin typeface="Courier" charset="0"/>
              <a:ea typeface="ＭＳ Ｐゴシック" charset="-128"/>
            </a:endParaRPr>
          </a:p>
          <a:p>
            <a:pPr eaLnBrk="1" hangingPunct="1">
              <a:defRPr/>
            </a:pPr>
            <a:r>
              <a:rPr lang="en-US" altLang="en-US" sz="2800" b="1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&lt;h1&gt;The First Page&lt;/h1&gt;</a:t>
            </a:r>
          </a:p>
          <a:p>
            <a:pPr eaLnBrk="1" hangingPunct="1">
              <a:defRPr/>
            </a:pPr>
            <a:r>
              <a:rPr lang="en-US" altLang="en-US" sz="2800" b="1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&lt;p&gt;If you like, you can switch to </a:t>
            </a:r>
          </a:p>
          <a:p>
            <a:pPr eaLnBrk="1" hangingPunct="1">
              <a:defRPr/>
            </a:pPr>
            <a:r>
              <a:rPr lang="en-US" altLang="en-US" sz="2800" b="1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the &lt;a </a:t>
            </a:r>
            <a:r>
              <a:rPr lang="en-US" altLang="en-US" sz="2800" b="1" dirty="0" err="1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href</a:t>
            </a:r>
            <a:r>
              <a:rPr lang="en-US" altLang="en-US" sz="2800" b="1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="http://data.pr4e.org/page2.htm"&gt;Second </a:t>
            </a:r>
            <a:br>
              <a:rPr lang="en-US" altLang="en-US" sz="2800" b="1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</a:br>
            <a:r>
              <a:rPr lang="en-US" altLang="en-US" sz="2800" b="1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Page&lt;/a&gt;.&lt;/p&gt;</a:t>
            </a:r>
          </a:p>
          <a:p>
            <a:pPr eaLnBrk="1" hangingPunct="1">
              <a:defRPr/>
            </a:pPr>
            <a:r>
              <a:rPr lang="en-US" altLang="en-US" sz="2800" b="1" dirty="0">
                <a:solidFill>
                  <a:schemeClr val="bg1"/>
                </a:solidFill>
                <a:latin typeface="Courier" charset="0"/>
                <a:ea typeface="ＭＳ Ｐゴシック" charset="-128"/>
              </a:rPr>
              <a:t>Connection closed by foreign host.</a:t>
            </a:r>
          </a:p>
        </p:txBody>
      </p:sp>
      <p:sp>
        <p:nvSpPr>
          <p:cNvPr id="39939" name="Rectangle 5"/>
          <p:cNvSpPr>
            <a:spLocks/>
          </p:cNvSpPr>
          <p:nvPr/>
        </p:nvSpPr>
        <p:spPr bwMode="auto">
          <a:xfrm>
            <a:off x="12606319" y="4405258"/>
            <a:ext cx="2685029" cy="92333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6000">
                <a:solidFill>
                  <a:srgbClr val="0000FF"/>
                </a:solidFill>
                <a:ea typeface="ＭＳ Ｐゴシック" charset="-128"/>
              </a:rPr>
              <a:t>Browser</a:t>
            </a:r>
          </a:p>
        </p:txBody>
      </p:sp>
      <p:sp>
        <p:nvSpPr>
          <p:cNvPr id="39940" name="Rectangle 6"/>
          <p:cNvSpPr>
            <a:spLocks/>
          </p:cNvSpPr>
          <p:nvPr/>
        </p:nvSpPr>
        <p:spPr bwMode="auto">
          <a:xfrm>
            <a:off x="12300145" y="1050514"/>
            <a:ext cx="3297377" cy="80021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200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</p:txBody>
      </p:sp>
      <p:sp>
        <p:nvSpPr>
          <p:cNvPr id="39941" name="Line 7"/>
          <p:cNvSpPr>
            <a:spLocks noChangeShapeType="1"/>
          </p:cNvSpPr>
          <p:nvPr/>
        </p:nvSpPr>
        <p:spPr bwMode="auto">
          <a:xfrm flipH="1">
            <a:off x="13422489" y="2063045"/>
            <a:ext cx="22578" cy="2065867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sp>
        <p:nvSpPr>
          <p:cNvPr id="39942" name="Line 8"/>
          <p:cNvSpPr>
            <a:spLocks noChangeShapeType="1"/>
          </p:cNvSpPr>
          <p:nvPr/>
        </p:nvSpPr>
        <p:spPr bwMode="auto">
          <a:xfrm rot="10800000" flipH="1">
            <a:off x="13938956" y="2085623"/>
            <a:ext cx="22578" cy="2108199"/>
          </a:xfrm>
          <a:prstGeom prst="line">
            <a:avLst/>
          </a:prstGeom>
          <a:noFill/>
          <a:ln w="114300">
            <a:solidFill>
              <a:srgbClr val="FF00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sp>
        <p:nvSpPr>
          <p:cNvPr id="39943" name="Line 8"/>
          <p:cNvSpPr>
            <a:spLocks noChangeShapeType="1"/>
          </p:cNvSpPr>
          <p:nvPr/>
        </p:nvSpPr>
        <p:spPr bwMode="auto">
          <a:xfrm rot="10800000" flipH="1">
            <a:off x="14458245" y="2051757"/>
            <a:ext cx="19755" cy="2108199"/>
          </a:xfrm>
          <a:prstGeom prst="line">
            <a:avLst/>
          </a:prstGeom>
          <a:noFill/>
          <a:ln w="114300">
            <a:solidFill>
              <a:srgbClr val="66FFCC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</p:spTree>
    <p:extLst>
      <p:ext uri="{BB962C8B-B14F-4D97-AF65-F5344CB8AC3E}">
        <p14:creationId xmlns:p14="http://schemas.microsoft.com/office/powerpoint/2010/main" val="92031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1199446" y="770467"/>
            <a:ext cx="8243710" cy="2286000"/>
          </a:xfrm>
        </p:spPr>
        <p:txBody>
          <a:bodyPr/>
          <a:lstStyle/>
          <a:p>
            <a:pPr eaLnBrk="1" hangingPunct="1"/>
            <a:r>
              <a:rPr lang="en-US" altLang="en-US" sz="6400" dirty="0">
                <a:solidFill>
                  <a:srgbClr val="1FF6D6"/>
                </a:solidFill>
              </a:rPr>
              <a:t>Accurate Hacking</a:t>
            </a:r>
            <a:br>
              <a:rPr lang="en-US" altLang="en-US" sz="6400" dirty="0">
                <a:solidFill>
                  <a:srgbClr val="1FF6D6"/>
                </a:solidFill>
              </a:rPr>
            </a:br>
            <a:r>
              <a:rPr lang="en-US" altLang="en-US" sz="6400" dirty="0">
                <a:solidFill>
                  <a:srgbClr val="1FF6D6"/>
                </a:solidFill>
              </a:rPr>
              <a:t>in the Movies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idx="1"/>
          </p:nvPr>
        </p:nvSpPr>
        <p:spPr>
          <a:xfrm>
            <a:off x="2796823" y="3158067"/>
            <a:ext cx="13236222" cy="3742267"/>
          </a:xfrm>
        </p:spPr>
        <p:txBody>
          <a:bodyPr/>
          <a:lstStyle/>
          <a:p>
            <a:pPr marL="749309">
              <a:defRPr/>
            </a:pPr>
            <a:r>
              <a:rPr lang="en-US" sz="3401" b="0" dirty="0">
                <a:latin typeface="Arial"/>
                <a:cs typeface="Arial"/>
              </a:rPr>
              <a:t>Matrix Reloaded</a:t>
            </a:r>
          </a:p>
          <a:p>
            <a:pPr marL="749309">
              <a:defRPr/>
            </a:pPr>
            <a:r>
              <a:rPr lang="en-US" sz="3401" b="0" dirty="0">
                <a:latin typeface="Arial"/>
                <a:cs typeface="Arial"/>
              </a:rPr>
              <a:t>Bourne Ultimatum</a:t>
            </a:r>
          </a:p>
          <a:p>
            <a:pPr marL="749309">
              <a:defRPr/>
            </a:pPr>
            <a:r>
              <a:rPr lang="en-US" sz="3401" b="0" dirty="0">
                <a:latin typeface="Arial"/>
                <a:cs typeface="Arial"/>
              </a:rPr>
              <a:t>Die Hard 4</a:t>
            </a:r>
          </a:p>
          <a:p>
            <a:pPr marL="749309">
              <a:defRPr/>
            </a:pPr>
            <a:r>
              <a:rPr lang="en-US" sz="3401" b="0" dirty="0">
                <a:latin typeface="Arial"/>
                <a:cs typeface="Arial"/>
              </a:rPr>
              <a:t>...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045" y="5170311"/>
            <a:ext cx="4817534" cy="288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7333" y="1069623"/>
            <a:ext cx="4800601" cy="3973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Rectangle 5"/>
          <p:cNvSpPr>
            <a:spLocks/>
          </p:cNvSpPr>
          <p:nvPr/>
        </p:nvSpPr>
        <p:spPr bwMode="auto">
          <a:xfrm>
            <a:off x="2568423" y="7177902"/>
            <a:ext cx="526586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dirty="0">
                <a:solidFill>
                  <a:srgbClr val="1FF6D6"/>
                </a:solidFill>
                <a:ea typeface="ＭＳ Ｐゴシック" charset="-128"/>
              </a:rPr>
              <a:t>http://</a:t>
            </a:r>
            <a:r>
              <a:rPr lang="en-US" altLang="en-US" dirty="0" err="1">
                <a:solidFill>
                  <a:srgbClr val="1FF6D6"/>
                </a:solidFill>
                <a:ea typeface="ＭＳ Ｐゴシック" charset="-128"/>
              </a:rPr>
              <a:t>nmap.org</a:t>
            </a:r>
            <a:r>
              <a:rPr lang="en-US" altLang="en-US" dirty="0">
                <a:solidFill>
                  <a:srgbClr val="1FF6D6"/>
                </a:solidFill>
                <a:ea typeface="ＭＳ Ｐゴシック" charset="-128"/>
              </a:rPr>
              <a:t>/</a:t>
            </a:r>
            <a:r>
              <a:rPr lang="en-US" altLang="en-US" dirty="0" err="1">
                <a:solidFill>
                  <a:srgbClr val="1FF6D6"/>
                </a:solidFill>
                <a:ea typeface="ＭＳ Ｐゴシック" charset="-128"/>
              </a:rPr>
              <a:t>movies.html</a:t>
            </a:r>
            <a:endParaRPr lang="en-US" altLang="en-US" dirty="0">
              <a:solidFill>
                <a:srgbClr val="1FF6D6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7569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9731" y="2539899"/>
            <a:ext cx="13932019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import socket</a:t>
            </a:r>
          </a:p>
          <a:p>
            <a:endParaRPr lang="en-US" sz="2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socket.socket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socket.AF_INET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socket.SOCK_STREAM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mysock.connect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(('data.pr4e.org', 80))</a:t>
            </a:r>
          </a:p>
          <a:p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cmd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'GET http://data.pr4e.org/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romeo.txt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HTTP/1.0\n\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n'.encode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mysock.send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cmd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2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while True:</a:t>
            </a:r>
          </a:p>
          <a:p>
            <a:r>
              <a:rPr lang="ro-RO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data = </a:t>
            </a:r>
            <a:r>
              <a:rPr lang="ro-RO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mysock.recv</a:t>
            </a:r>
            <a:r>
              <a:rPr lang="ro-RO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(512)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if (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(data) &lt; 1):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break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print(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data.decode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())</a:t>
            </a:r>
          </a:p>
          <a:p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mysock.close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</p:txBody>
      </p:sp>
      <p:sp>
        <p:nvSpPr>
          <p:cNvPr id="653" name="Shape 653"/>
          <p:cNvSpPr txBox="1">
            <a:spLocks noGrp="1"/>
          </p:cNvSpPr>
          <p:nvPr>
            <p:ph type="title"/>
          </p:nvPr>
        </p:nvSpPr>
        <p:spPr>
          <a:xfrm>
            <a:off x="812800" y="1037212"/>
            <a:ext cx="14630400" cy="122617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HTTP Request in Python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496" y="5327650"/>
            <a:ext cx="4965700" cy="2565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 - Hypertext Trans</a:t>
            </a:r>
            <a:r>
              <a:rPr lang="en-US" sz="6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fer</a:t>
            </a: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Protocol</a:t>
            </a:r>
          </a:p>
        </p:txBody>
      </p:sp>
      <p:sp>
        <p:nvSpPr>
          <p:cNvPr id="438" name="Shape 43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dominant Application Layer Protocol on the Internet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Invented for the Web - to Retrieve HTML,  Images, Documents, </a:t>
            </a:r>
            <a:r>
              <a:rPr lang="en-US" sz="3600" b="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etc</a:t>
            </a:r>
            <a:endParaRPr lang="en-US" sz="3600" b="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Extended to be data in addition to documents - RSS, Web Services, </a:t>
            </a:r>
            <a:r>
              <a:rPr lang="en-US" sz="3600" b="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etc..Basic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Concept - Make a Connection - Request a document - Retrieve the Document - Close the Connection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4443550" y="7022398"/>
            <a:ext cx="7368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http://en.wikipedia.org/wiki/Http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 txBox="1"/>
          <p:nvPr/>
        </p:nvSpPr>
        <p:spPr>
          <a:xfrm>
            <a:off x="438150" y="1768476"/>
            <a:ext cx="9431337" cy="5643562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HTTP/1.1 200 OK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Date: Sun, 14 Mar 2010 23:52:41 GMT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Server: Apache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Last-Modified: Tue, 29 Dec 2009 01:31:22 GMT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ETag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 "143c1b33-a7-4b395bea"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Accept-Ranges: bytes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Content-Length: 167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Connection: close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Content-Type: text/plain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But soft what light through yonder window breaks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It is the east and Juliet is the sun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Arise fair sun and kill the envious moon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Who is already sick and pale with grief</a:t>
            </a:r>
          </a:p>
        </p:txBody>
      </p:sp>
      <p:sp>
        <p:nvSpPr>
          <p:cNvPr id="661" name="Shape 661"/>
          <p:cNvSpPr txBox="1"/>
          <p:nvPr/>
        </p:nvSpPr>
        <p:spPr>
          <a:xfrm>
            <a:off x="10566400" y="2971800"/>
            <a:ext cx="5111750" cy="276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 True: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data = </a:t>
            </a:r>
            <a:r>
              <a:rPr lang="en-US" sz="24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mysock.recv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(512)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if ( </a:t>
            </a:r>
            <a:r>
              <a:rPr lang="en-US" sz="24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(data) &lt; 1 )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en-US" sz="24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data.decode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</a:p>
        </p:txBody>
      </p:sp>
      <p:sp>
        <p:nvSpPr>
          <p:cNvPr id="662" name="Shape 662"/>
          <p:cNvSpPr txBox="1"/>
          <p:nvPr/>
        </p:nvSpPr>
        <p:spPr>
          <a:xfrm>
            <a:off x="10158411" y="1824831"/>
            <a:ext cx="323373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 Header</a:t>
            </a:r>
          </a:p>
        </p:txBody>
      </p:sp>
      <p:sp>
        <p:nvSpPr>
          <p:cNvPr id="663" name="Shape 663"/>
          <p:cNvSpPr txBox="1"/>
          <p:nvPr/>
        </p:nvSpPr>
        <p:spPr>
          <a:xfrm>
            <a:off x="10158411" y="6789739"/>
            <a:ext cx="296386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 Body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Characters and Strings</a:t>
            </a:r>
            <a:r>
              <a:rPr lang="is-I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75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>
            <a:spLocks noGrp="1"/>
          </p:cNvSpPr>
          <p:nvPr>
            <p:ph type="title" idx="4294967295"/>
          </p:nvPr>
        </p:nvSpPr>
        <p:spPr>
          <a:xfrm>
            <a:off x="0" y="946150"/>
            <a:ext cx="12469813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796" name="Shape 796"/>
          <p:cNvSpPr txBox="1"/>
          <p:nvPr/>
        </p:nvSpPr>
        <p:spPr>
          <a:xfrm>
            <a:off x="1206100" y="2086575"/>
            <a:ext cx="6797699" cy="57620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 slide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here</a:t>
            </a:r>
          </a:p>
        </p:txBody>
      </p:sp>
      <p:pic>
        <p:nvPicPr>
          <p:cNvPr id="797" name="Shape 79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83950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Shape 79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01770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Shape 799"/>
          <p:cNvSpPr txBox="1"/>
          <p:nvPr/>
        </p:nvSpPr>
        <p:spPr>
          <a:xfrm>
            <a:off x="8704400" y="2217051"/>
            <a:ext cx="6797699" cy="5631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4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</a:t>
            </a:r>
          </a:p>
        </p:txBody>
      </p:sp>
      <p:sp>
        <p:nvSpPr>
          <p:cNvPr id="445" name="Shape 445"/>
          <p:cNvSpPr txBox="1">
            <a:spLocks noGrp="1"/>
          </p:cNvSpPr>
          <p:nvPr>
            <p:ph type="body" idx="4294967295"/>
          </p:nvPr>
        </p:nvSpPr>
        <p:spPr>
          <a:xfrm>
            <a:off x="1511300" y="1806228"/>
            <a:ext cx="13931900" cy="45085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4700" b="0" u="none" strike="noStrike" cap="none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</a:t>
            </a:r>
            <a:r>
              <a:rPr lang="en-US" sz="4700" b="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yper</a:t>
            </a:r>
            <a:r>
              <a:rPr lang="en-US" sz="4700" b="0" u="none" strike="noStrike" cap="none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4700" b="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ext</a:t>
            </a:r>
            <a:r>
              <a:rPr lang="en-US" sz="47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700" b="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47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rans</a:t>
            </a:r>
            <a:r>
              <a:rPr lang="en-US" sz="47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fer</a:t>
            </a:r>
            <a:r>
              <a:rPr lang="en-US" sz="47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700" b="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  <a:r>
              <a:rPr lang="en-US" sz="47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rotocol is the set of rules to allow browsers to retrieve web documents from servers over the Internet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4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a Protocol?</a:t>
            </a:r>
          </a:p>
        </p:txBody>
      </p:sp>
      <p:sp>
        <p:nvSpPr>
          <p:cNvPr id="451" name="Shape 451"/>
          <p:cNvSpPr txBox="1">
            <a:spLocks noGrp="1"/>
          </p:cNvSpPr>
          <p:nvPr>
            <p:ph idx="1"/>
          </p:nvPr>
        </p:nvSpPr>
        <p:spPr>
          <a:xfrm>
            <a:off x="859369" y="2130780"/>
            <a:ext cx="95504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set of rules that all parties follow so we can predict each other</a:t>
            </a:r>
            <a:r>
              <a:rPr lang="en-US" sz="3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’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 behavior</a:t>
            </a:r>
          </a:p>
          <a:p>
            <a:pPr marL="4699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not bump into each other</a:t>
            </a:r>
          </a:p>
          <a:p>
            <a:pPr marL="1790642" lvl="1" indent="-457200"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 two-way roads in USA, drive on the right</a:t>
            </a:r>
            <a:r>
              <a:rPr lang="en-US" sz="3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 side of the road</a:t>
            </a:r>
          </a:p>
          <a:p>
            <a:pPr marL="1790642" lvl="1" indent="-457200"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 two-way roads in the UK, drive on the left</a:t>
            </a:r>
            <a:r>
              <a:rPr lang="en-US" sz="3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 side of the road</a:t>
            </a:r>
          </a:p>
        </p:txBody>
      </p:sp>
      <p:pic>
        <p:nvPicPr>
          <p:cNvPr id="452" name="Shape 4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33868" y="2413000"/>
            <a:ext cx="4065586" cy="255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Shape 4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29107" y="5479345"/>
            <a:ext cx="4070350" cy="285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/>
        </p:nvSpPr>
        <p:spPr>
          <a:xfrm>
            <a:off x="3178175" y="1498603"/>
            <a:ext cx="9167700" cy="64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http://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www.dr-chuck.com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/page1.htm</a:t>
            </a:r>
          </a:p>
        </p:txBody>
      </p:sp>
      <p:sp>
        <p:nvSpPr>
          <p:cNvPr id="460" name="Shape 460"/>
          <p:cNvSpPr txBox="1"/>
          <p:nvPr/>
        </p:nvSpPr>
        <p:spPr>
          <a:xfrm>
            <a:off x="3240437" y="2514603"/>
            <a:ext cx="1722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protocol</a:t>
            </a:r>
          </a:p>
        </p:txBody>
      </p:sp>
      <p:sp>
        <p:nvSpPr>
          <p:cNvPr id="461" name="Shape 461"/>
          <p:cNvSpPr txBox="1"/>
          <p:nvPr/>
        </p:nvSpPr>
        <p:spPr>
          <a:xfrm>
            <a:off x="7031387" y="2514603"/>
            <a:ext cx="923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host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10051576" y="2514603"/>
            <a:ext cx="2412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document</a:t>
            </a:r>
          </a:p>
        </p:txBody>
      </p:sp>
      <p:pic>
        <p:nvPicPr>
          <p:cNvPr id="463" name="Shape 4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84065" y="4194074"/>
            <a:ext cx="3736182" cy="3444975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Shape 464"/>
          <p:cNvSpPr txBox="1"/>
          <p:nvPr/>
        </p:nvSpPr>
        <p:spPr>
          <a:xfrm>
            <a:off x="11670597" y="6191250"/>
            <a:ext cx="3244850" cy="1143000"/>
          </a:xfrm>
          <a:prstGeom prst="rect">
            <a:avLst/>
          </a:prstGeom>
          <a:solidFill>
            <a:srgbClr val="000000">
              <a:alpha val="52549"/>
            </a:srgb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Robert Cailliau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CERN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1141045" y="5835650"/>
            <a:ext cx="9559500" cy="609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http://www.youtube.com/watch?v=x2GylLq59rI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335159" y="6813348"/>
            <a:ext cx="22160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1:17 - 2:19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7401" dirty="0">
                <a:solidFill>
                  <a:srgbClr val="00FF00"/>
                </a:solidFill>
              </a:rPr>
              <a:t>Getting Data From The Server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749309">
              <a:defRPr/>
            </a:pPr>
            <a:r>
              <a:rPr lang="en-US" altLang="en-US" sz="3401" b="0" dirty="0">
                <a:latin typeface="Arial"/>
                <a:cs typeface="Arial"/>
              </a:rPr>
              <a:t>Each the user clicks on an anchor tag with an </a:t>
            </a:r>
            <a:r>
              <a:rPr lang="en-US" altLang="en-US" sz="3401" b="0" dirty="0" err="1">
                <a:latin typeface="Arial"/>
                <a:cs typeface="Arial"/>
              </a:rPr>
              <a:t>href</a:t>
            </a:r>
            <a:r>
              <a:rPr lang="en-US" altLang="en-US" sz="3401" b="0" dirty="0">
                <a:latin typeface="Arial"/>
                <a:cs typeface="Arial"/>
              </a:rPr>
              <a:t>= value to switch to a new page, the browser makes a connection to the web server and issues a </a:t>
            </a:r>
            <a:r>
              <a:rPr lang="ja-JP" altLang="en-US" sz="3401" b="0" dirty="0">
                <a:latin typeface="Arial"/>
                <a:cs typeface="Arial"/>
              </a:rPr>
              <a:t>“</a:t>
            </a:r>
            <a:r>
              <a:rPr lang="en-US" altLang="ja-JP" sz="3401" b="0" dirty="0">
                <a:latin typeface="Arial"/>
                <a:cs typeface="Arial"/>
              </a:rPr>
              <a:t>GET</a:t>
            </a:r>
            <a:r>
              <a:rPr lang="ja-JP" altLang="en-US" sz="3401" b="0" dirty="0">
                <a:latin typeface="Arial"/>
                <a:cs typeface="Arial"/>
              </a:rPr>
              <a:t>”</a:t>
            </a:r>
            <a:r>
              <a:rPr lang="en-US" altLang="ja-JP" sz="3401" b="0" dirty="0">
                <a:latin typeface="Arial"/>
                <a:cs typeface="Arial"/>
              </a:rPr>
              <a:t> request - to GET the content of the page at the specified URL</a:t>
            </a:r>
          </a:p>
          <a:p>
            <a:pPr marL="749309">
              <a:defRPr/>
            </a:pPr>
            <a:r>
              <a:rPr lang="en-US" altLang="en-US" sz="3401" b="0" dirty="0">
                <a:latin typeface="Arial"/>
                <a:cs typeface="Arial"/>
              </a:rPr>
              <a:t>The server returns the HTML document to the Browser which formats and displays the document to the user.</a:t>
            </a:r>
          </a:p>
        </p:txBody>
      </p:sp>
    </p:spTree>
    <p:extLst>
      <p:ext uri="{BB962C8B-B14F-4D97-AF65-F5344CB8AC3E}">
        <p14:creationId xmlns:p14="http://schemas.microsoft.com/office/powerpoint/2010/main" val="1287154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355600" y="4608690"/>
            <a:ext cx="15544800" cy="396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401" dirty="0">
                <a:solidFill>
                  <a:srgbClr val="0050FF"/>
                </a:solidFill>
                <a:ea typeface="ＭＳ Ｐゴシック" charset="-128"/>
              </a:rPr>
              <a:t>Browser</a:t>
            </a:r>
            <a:endParaRPr lang="en-US" altLang="en-US" sz="5401" dirty="0">
              <a:solidFill>
                <a:srgbClr val="0050FF"/>
              </a:solidFill>
            </a:endParaRPr>
          </a:p>
        </p:txBody>
      </p:sp>
      <p:pic>
        <p:nvPicPr>
          <p:cNvPr id="1229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934" y="2853269"/>
            <a:ext cx="1645356" cy="124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3"/>
          <p:cNvSpPr>
            <a:spLocks/>
          </p:cNvSpPr>
          <p:nvPr/>
        </p:nvSpPr>
        <p:spPr bwMode="auto">
          <a:xfrm>
            <a:off x="6297280" y="702614"/>
            <a:ext cx="3297377" cy="1600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200" dirty="0">
                <a:solidFill>
                  <a:srgbClr val="0050FF"/>
                </a:solidFill>
                <a:ea typeface="ＭＳ Ｐゴシック" charset="-128"/>
              </a:rPr>
              <a:t>Web Server</a:t>
            </a:r>
          </a:p>
          <a:p>
            <a:pPr algn="ctr" eaLnBrk="1" hangingPunct="1">
              <a:defRPr/>
            </a:pPr>
            <a:endParaRPr lang="en-US" altLang="en-US" sz="5200" dirty="0">
              <a:solidFill>
                <a:srgbClr val="0000FF"/>
              </a:solidFill>
              <a:ea typeface="ＭＳ Ｐゴシック" charset="-128"/>
            </a:endParaRPr>
          </a:p>
        </p:txBody>
      </p:sp>
      <p:sp>
        <p:nvSpPr>
          <p:cNvPr id="50188" name="Rectangle 12"/>
          <p:cNvSpPr>
            <a:spLocks/>
          </p:cNvSpPr>
          <p:nvPr/>
        </p:nvSpPr>
        <p:spPr bwMode="auto">
          <a:xfrm>
            <a:off x="7315201" y="1763891"/>
            <a:ext cx="1270000" cy="544688"/>
          </a:xfrm>
          <a:prstGeom prst="rect">
            <a:avLst/>
          </a:prstGeom>
          <a:solidFill>
            <a:srgbClr val="0050FF"/>
          </a:solidFill>
          <a:ln>
            <a:noFill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60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pic>
        <p:nvPicPr>
          <p:cNvPr id="1229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90" y="5243689"/>
            <a:ext cx="4978400" cy="2946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373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355600" y="4608690"/>
            <a:ext cx="15544800" cy="396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401" dirty="0">
                <a:solidFill>
                  <a:srgbClr val="0050FF"/>
                </a:solidFill>
                <a:ea typeface="ＭＳ Ｐゴシック" charset="-128"/>
              </a:rPr>
              <a:t>Browser</a:t>
            </a:r>
            <a:endParaRPr lang="en-US" altLang="en-US" sz="5401" dirty="0">
              <a:solidFill>
                <a:srgbClr val="0050FF"/>
              </a:solidFill>
            </a:endParaRPr>
          </a:p>
        </p:txBody>
      </p:sp>
      <p:pic>
        <p:nvPicPr>
          <p:cNvPr id="1331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934" y="2853269"/>
            <a:ext cx="1645356" cy="124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Rectangle 3"/>
          <p:cNvSpPr>
            <a:spLocks/>
          </p:cNvSpPr>
          <p:nvPr/>
        </p:nvSpPr>
        <p:spPr bwMode="auto">
          <a:xfrm>
            <a:off x="6297280" y="702614"/>
            <a:ext cx="3297377" cy="1600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200" dirty="0">
                <a:solidFill>
                  <a:srgbClr val="0050FF"/>
                </a:solidFill>
                <a:ea typeface="ＭＳ Ｐゴシック" charset="-128"/>
              </a:rPr>
              <a:t>Web Server</a:t>
            </a:r>
          </a:p>
          <a:p>
            <a:pPr algn="ctr" eaLnBrk="1" hangingPunct="1">
              <a:defRPr/>
            </a:pPr>
            <a:endParaRPr lang="en-US" altLang="en-US" sz="5200" dirty="0">
              <a:solidFill>
                <a:srgbClr val="0000FF"/>
              </a:solidFill>
              <a:ea typeface="ＭＳ Ｐゴシック" charset="-128"/>
            </a:endParaRPr>
          </a:p>
        </p:txBody>
      </p:sp>
      <p:pic>
        <p:nvPicPr>
          <p:cNvPr id="1331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90" y="5243689"/>
            <a:ext cx="4978400" cy="2946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6872" name="Line 8"/>
          <p:cNvSpPr>
            <a:spLocks noChangeShapeType="1"/>
          </p:cNvSpPr>
          <p:nvPr/>
        </p:nvSpPr>
        <p:spPr bwMode="auto">
          <a:xfrm flipH="1">
            <a:off x="4363156" y="5294490"/>
            <a:ext cx="2393244" cy="1349022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>
              <a:ea typeface="ヒラギノ角ゴ ProN W3" charset="0"/>
            </a:endParaRPr>
          </a:p>
        </p:txBody>
      </p:sp>
      <p:sp>
        <p:nvSpPr>
          <p:cNvPr id="50188" name="Rectangle 12"/>
          <p:cNvSpPr>
            <a:spLocks/>
          </p:cNvSpPr>
          <p:nvPr/>
        </p:nvSpPr>
        <p:spPr bwMode="auto">
          <a:xfrm>
            <a:off x="7315201" y="1763891"/>
            <a:ext cx="1270000" cy="544688"/>
          </a:xfrm>
          <a:prstGeom prst="rect">
            <a:avLst/>
          </a:prstGeom>
          <a:solidFill>
            <a:srgbClr val="0050FF"/>
          </a:solidFill>
          <a:ln>
            <a:noFill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60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13319" name="TextBox 17"/>
          <p:cNvSpPr txBox="1">
            <a:spLocks noChangeArrowheads="1"/>
          </p:cNvSpPr>
          <p:nvPr/>
        </p:nvSpPr>
        <p:spPr bwMode="auto">
          <a:xfrm>
            <a:off x="5649146" y="5980291"/>
            <a:ext cx="10743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3200">
                <a:solidFill>
                  <a:schemeClr val="bg1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1904230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355600" y="4608690"/>
            <a:ext cx="15544800" cy="396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401" dirty="0">
                <a:solidFill>
                  <a:srgbClr val="0050FF"/>
                </a:solidFill>
                <a:ea typeface="ＭＳ Ｐゴシック" charset="-128"/>
              </a:rPr>
              <a:t>Browser</a:t>
            </a:r>
            <a:endParaRPr lang="en-US" altLang="en-US" sz="5401" dirty="0">
              <a:solidFill>
                <a:srgbClr val="0050FF"/>
              </a:solidFill>
            </a:endParaRPr>
          </a:p>
        </p:txBody>
      </p:sp>
      <p:pic>
        <p:nvPicPr>
          <p:cNvPr id="1433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934" y="2853269"/>
            <a:ext cx="1645356" cy="124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Rectangle 3"/>
          <p:cNvSpPr>
            <a:spLocks/>
          </p:cNvSpPr>
          <p:nvPr/>
        </p:nvSpPr>
        <p:spPr bwMode="auto">
          <a:xfrm>
            <a:off x="6297280" y="702614"/>
            <a:ext cx="3297377" cy="1600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5200" dirty="0">
                <a:solidFill>
                  <a:srgbClr val="0050FF"/>
                </a:solidFill>
                <a:ea typeface="ＭＳ Ｐゴシック" charset="-128"/>
              </a:rPr>
              <a:t>Web Server</a:t>
            </a:r>
          </a:p>
          <a:p>
            <a:pPr algn="ctr" eaLnBrk="1" hangingPunct="1">
              <a:defRPr/>
            </a:pPr>
            <a:endParaRPr lang="en-US" altLang="en-US" sz="5200" dirty="0">
              <a:solidFill>
                <a:srgbClr val="0000FF"/>
              </a:solidFill>
              <a:ea typeface="ＭＳ Ｐゴシック" charset="-128"/>
            </a:endParaRPr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 flipH="1">
            <a:off x="7560734" y="2404533"/>
            <a:ext cx="22578" cy="2065867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/>
          </a:p>
        </p:txBody>
      </p:sp>
      <p:pic>
        <p:nvPicPr>
          <p:cNvPr id="1434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90" y="5243689"/>
            <a:ext cx="4978400" cy="2946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6872" name="Line 8"/>
          <p:cNvSpPr>
            <a:spLocks noChangeShapeType="1"/>
          </p:cNvSpPr>
          <p:nvPr/>
        </p:nvSpPr>
        <p:spPr bwMode="auto">
          <a:xfrm flipH="1">
            <a:off x="4363156" y="5294490"/>
            <a:ext cx="2393244" cy="1349022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25">
              <a:ea typeface="ヒラギノ角ゴ ProN W3" charset="0"/>
            </a:endParaRPr>
          </a:p>
        </p:txBody>
      </p:sp>
      <p:sp>
        <p:nvSpPr>
          <p:cNvPr id="50188" name="Rectangle 12"/>
          <p:cNvSpPr>
            <a:spLocks/>
          </p:cNvSpPr>
          <p:nvPr/>
        </p:nvSpPr>
        <p:spPr bwMode="auto">
          <a:xfrm>
            <a:off x="7315201" y="1763891"/>
            <a:ext cx="1270000" cy="544688"/>
          </a:xfrm>
          <a:prstGeom prst="rect">
            <a:avLst/>
          </a:prstGeom>
          <a:solidFill>
            <a:srgbClr val="0050FF"/>
          </a:solidFill>
          <a:ln>
            <a:noFill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60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31752" name="TextBox 2"/>
          <p:cNvSpPr txBox="1">
            <a:spLocks noChangeArrowheads="1"/>
          </p:cNvSpPr>
          <p:nvPr/>
        </p:nvSpPr>
        <p:spPr bwMode="auto">
          <a:xfrm>
            <a:off x="1803139" y="685802"/>
            <a:ext cx="16995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solidFill>
                  <a:srgbClr val="FFFF00"/>
                </a:solidFill>
              </a:rPr>
              <a:t>Request</a:t>
            </a:r>
          </a:p>
        </p:txBody>
      </p:sp>
      <p:sp>
        <p:nvSpPr>
          <p:cNvPr id="31754" name="Rectangle 10"/>
          <p:cNvSpPr>
            <a:spLocks/>
          </p:cNvSpPr>
          <p:nvPr/>
        </p:nvSpPr>
        <p:spPr bwMode="auto">
          <a:xfrm>
            <a:off x="533401" y="3874913"/>
            <a:ext cx="6984999" cy="5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3100">
                <a:solidFill>
                  <a:srgbClr val="FFFF00"/>
                </a:solidFill>
                <a:ea typeface="ＭＳ Ｐゴシック" charset="-128"/>
              </a:rPr>
              <a:t>GET http://www.dr-chuck.com/page2.htm</a:t>
            </a:r>
          </a:p>
        </p:txBody>
      </p:sp>
      <p:sp>
        <p:nvSpPr>
          <p:cNvPr id="14346" name="TextBox 11"/>
          <p:cNvSpPr txBox="1">
            <a:spLocks noChangeArrowheads="1"/>
          </p:cNvSpPr>
          <p:nvPr/>
        </p:nvSpPr>
        <p:spPr bwMode="auto">
          <a:xfrm>
            <a:off x="5649146" y="5980291"/>
            <a:ext cx="10743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3200">
                <a:solidFill>
                  <a:schemeClr val="bg1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1560060201"/>
      </p:ext>
    </p:extLst>
  </p:cSld>
  <p:clrMapOvr>
    <a:masterClrMapping/>
  </p:clrMapOvr>
</p:sld>
</file>

<file path=ppt/theme/theme1.xml><?xml version="1.0" encoding="utf-8"?>
<a:theme xmlns:a="http://schemas.openxmlformats.org/drawingml/2006/main" name="071215_powerpoint_template_b">
  <a:themeElements>
    <a:clrScheme name="Custom 10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118987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071215_powerpoint_template_b.thmx</Template>
  <TotalTime>1093</TotalTime>
  <Words>1088</Words>
  <Application>Microsoft Macintosh PowerPoint</Application>
  <PresentationFormat>Custom</PresentationFormat>
  <Paragraphs>147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Cabin</vt:lpstr>
      <vt:lpstr>Arial</vt:lpstr>
      <vt:lpstr>Courier</vt:lpstr>
      <vt:lpstr>Courier New</vt:lpstr>
      <vt:lpstr>Georgia</vt:lpstr>
      <vt:lpstr>Gill Sans</vt:lpstr>
      <vt:lpstr>Gill Sans SemiBold</vt:lpstr>
      <vt:lpstr>Lucida Grande</vt:lpstr>
      <vt:lpstr>071215_powerpoint_template_b</vt:lpstr>
      <vt:lpstr>Application Protocol </vt:lpstr>
      <vt:lpstr>HTTP - Hypertext Transfer Protocol</vt:lpstr>
      <vt:lpstr>HTTP</vt:lpstr>
      <vt:lpstr>What is a Protocol?</vt:lpstr>
      <vt:lpstr>PowerPoint Presentation</vt:lpstr>
      <vt:lpstr>Getting Data From The Server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Internet Standards</vt:lpstr>
      <vt:lpstr>PowerPoint Presentation</vt:lpstr>
      <vt:lpstr>PowerPoint Presentation</vt:lpstr>
      <vt:lpstr>Making an HTTP request</vt:lpstr>
      <vt:lpstr>PowerPoint Presentation</vt:lpstr>
      <vt:lpstr>Accurate Hacking in the Movies</vt:lpstr>
      <vt:lpstr>An HTTP Request in Python</vt:lpstr>
      <vt:lpstr>PowerPoint Presentation</vt:lpstr>
      <vt:lpstr>About Characters and Strings…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Networked Programs</dc:title>
  <cp:lastModifiedBy>Severance, Charles</cp:lastModifiedBy>
  <cp:revision>54</cp:revision>
  <dcterms:modified xsi:type="dcterms:W3CDTF">2024-01-30T15:38:53Z</dcterms:modified>
</cp:coreProperties>
</file>