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13"/>
  </p:notesMasterIdLst>
  <p:sldIdLst>
    <p:sldId id="256" r:id="rId3"/>
    <p:sldId id="276" r:id="rId4"/>
    <p:sldId id="258" r:id="rId5"/>
    <p:sldId id="259" r:id="rId6"/>
    <p:sldId id="277" r:id="rId7"/>
    <p:sldId id="278" r:id="rId8"/>
    <p:sldId id="260" r:id="rId9"/>
    <p:sldId id="261" r:id="rId10"/>
    <p:sldId id="275" r:id="rId11"/>
    <p:sldId id="274" r:id="rId12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432" y="21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acknowledgement </a:t>
            </a:r>
            <a:r>
              <a:rPr lang="en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page</a:t>
            </a:r>
            <a:r>
              <a:rPr lang="en-US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(s) at the end</a:t>
            </a:r>
            <a:r>
              <a:rPr lang="en" sz="1100" b="0" i="0" u="none" strike="noStrike" cap="none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lang="en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We will call my approach "Personal Data Mining" – mostly focused on getting better as Python Programmers.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Visualization</a:t>
            </a:r>
            <a:r>
              <a:rPr lang="en-US" sz="2300" baseline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b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Retrieving and Visualizing Data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3009420" y="6895107"/>
            <a:ext cx="10518028" cy="1070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0064" y="7272967"/>
            <a:ext cx="2073419" cy="70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07" y="6559137"/>
            <a:ext cx="1417845" cy="141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7578459" y="4325225"/>
            <a:ext cx="0" cy="168710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2879" y="848474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45" dirty="0">
                <a:solidFill>
                  <a:srgbClr val="FFD966"/>
                </a:solidFill>
                <a:sym typeface="Cabin"/>
              </a:rPr>
              <a:t>Multi-Step Data Analysis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6460" y="2399056"/>
            <a:ext cx="2868802" cy="192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6294510" y="2653055"/>
            <a:ext cx="2624665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/>
            <a:endParaRPr sz="2667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294510" y="6012335"/>
            <a:ext cx="2624665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/>
            <a:endParaRPr sz="2667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3335262" y="3362140"/>
            <a:ext cx="2959467" cy="126933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3906764" y="3085038"/>
            <a:ext cx="1513961" cy="65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556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</a:t>
            </a:r>
          </a:p>
        </p:txBody>
      </p:sp>
      <p:cxnSp>
        <p:nvCxnSpPr>
          <p:cNvPr id="134" name="Shape 134"/>
          <p:cNvCxnSpPr>
            <a:cxnSpLocks/>
            <a:stCxn id="131" idx="4"/>
            <a:endCxn id="4" idx="1"/>
          </p:cNvCxnSpPr>
          <p:nvPr/>
        </p:nvCxnSpPr>
        <p:spPr>
          <a:xfrm flipV="1">
            <a:off x="8919175" y="3596508"/>
            <a:ext cx="3431648" cy="3251911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8919176" y="6848419"/>
            <a:ext cx="3300265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9696888" y="6518276"/>
            <a:ext cx="1745019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556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779830" y="4840484"/>
            <a:ext cx="1950153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556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054459" y="4570942"/>
            <a:ext cx="3104532" cy="656532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556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Clean/Process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2489125" y="6152176"/>
            <a:ext cx="3767666" cy="148758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SzPct val="25000"/>
            </a:pPr>
            <a:r>
              <a:rPr lang="en" sz="177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>
              <a:buSzPct val="25000"/>
            </a:pPr>
            <a:r>
              <a:rPr lang="en" sz="177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>
              <a:buSzPct val="25000"/>
            </a:pPr>
            <a:r>
              <a:rPr lang="en" sz="177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>
              <a:buSzPct val="25000"/>
            </a:pPr>
            <a:r>
              <a:rPr lang="en" sz="177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>
              <a:buSzPct val="25000"/>
            </a:pPr>
            <a:r>
              <a:rPr lang="en" sz="1778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241159" y="2789680"/>
            <a:ext cx="1402827" cy="108747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</a:p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</a:t>
            </a:r>
          </a:p>
        </p:txBody>
      </p:sp>
      <p:pic>
        <p:nvPicPr>
          <p:cNvPr id="4" name="Picture 3" descr="A map of europe with red points&#10;&#10;Description automatically generated">
            <a:extLst>
              <a:ext uri="{FF2B5EF4-FFF2-40B4-BE49-F238E27FC236}">
                <a16:creationId xmlns:a16="http://schemas.microsoft.com/office/drawing/2014/main" id="{91F51BF1-2786-90E8-4B3F-8A44A8587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0823" y="2399055"/>
            <a:ext cx="3380341" cy="2394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64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Many Data Mining Technologies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xfrm>
            <a:off x="812880" y="193888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902406" indent="-85725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https://hadoop.apache.org/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http://spark.apache.org/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https://aws.amazon.com/redshift/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http://community.pentaho.com/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"Personal Data Mining"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812880" y="233167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Our goal is to make you better programmers – not to make you data mining experts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lvl="0">
              <a:buSzPct val="25000"/>
            </a:pPr>
            <a:r>
              <a:rPr lang="en" sz="7645" dirty="0" err="1">
                <a:solidFill>
                  <a:srgbClr val="FFD966"/>
                </a:solidFill>
                <a:sym typeface="Cabin"/>
              </a:rPr>
              <a:t>OpenGeo</a:t>
            </a:r>
            <a:endParaRPr lang="en" sz="7645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155813" y="2603501"/>
            <a:ext cx="7888176" cy="5083174"/>
          </a:xfrm>
          <a:prstGeom prst="rect">
            <a:avLst/>
          </a:prstGeom>
          <a:noFill/>
          <a:ln>
            <a:noFill/>
          </a:ln>
        </p:spPr>
        <p:txBody>
          <a:bodyPr vert="horz" lIns="38089" tIns="38089" rIns="38089" bIns="38089" rtlCol="0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dirty="0">
                <a:solidFill>
                  <a:srgbClr val="FFFFFF"/>
                </a:solidFill>
                <a:sym typeface="Cabin"/>
              </a:rPr>
              <a:t>Makes an annotated Open Street Map from user entered data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dirty="0">
                <a:solidFill>
                  <a:srgbClr val="FFFFFF"/>
                </a:solidFill>
                <a:sym typeface="Cabin"/>
              </a:rPr>
              <a:t>Uses the proxied </a:t>
            </a:r>
            <a:r>
              <a:rPr lang="en" sz="3200" dirty="0" err="1">
                <a:solidFill>
                  <a:srgbClr val="FFFFFF"/>
                </a:solidFill>
                <a:sym typeface="Cabin"/>
              </a:rPr>
              <a:t>GeoAPI</a:t>
            </a:r>
            <a:r>
              <a:rPr lang="en" sz="3200" dirty="0">
                <a:solidFill>
                  <a:srgbClr val="FFFFFF"/>
                </a:solidFill>
                <a:sym typeface="Cabin"/>
              </a:rPr>
              <a:t> API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dirty="0">
                <a:solidFill>
                  <a:srgbClr val="FFFFFF"/>
                </a:solidFill>
                <a:sym typeface="Cabin"/>
              </a:rPr>
              <a:t>Caches data in a database to avoid rate limiting and allow restarting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dirty="0">
                <a:solidFill>
                  <a:srgbClr val="FFFFFF"/>
                </a:solidFill>
                <a:sym typeface="Cabin"/>
              </a:rPr>
              <a:t>Visualized in a browser using the Open Street Map</a:t>
            </a:r>
          </a:p>
        </p:txBody>
      </p:sp>
      <p:sp>
        <p:nvSpPr>
          <p:cNvPr id="160" name="Shape 160"/>
          <p:cNvSpPr/>
          <p:nvPr/>
        </p:nvSpPr>
        <p:spPr>
          <a:xfrm>
            <a:off x="8656401" y="8133151"/>
            <a:ext cx="6919232" cy="502700"/>
          </a:xfrm>
          <a:prstGeom prst="rect">
            <a:avLst/>
          </a:prstGeom>
          <a:noFill/>
          <a:ln>
            <a:noFill/>
          </a:ln>
        </p:spPr>
        <p:txBody>
          <a:bodyPr lIns="91422" tIns="45689" rIns="91422" bIns="45689" anchor="t" anchorCtr="0">
            <a:noAutofit/>
          </a:bodyPr>
          <a:lstStyle/>
          <a:p>
            <a:pPr>
              <a:buSzPct val="25000"/>
            </a:pPr>
            <a:r>
              <a:rPr lang="en" sz="4089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089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opengeo.zip</a:t>
            </a:r>
            <a:endParaRPr lang="en" sz="4089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 descr="A map of europe with red points&#10;&#10;Description automatically generated">
            <a:extLst>
              <a:ext uri="{FF2B5EF4-FFF2-40B4-BE49-F238E27FC236}">
                <a16:creationId xmlns:a16="http://schemas.microsoft.com/office/drawing/2014/main" id="{AAB44B88-3681-4317-F642-D27274FF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733" y="2855400"/>
            <a:ext cx="6284901" cy="44527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294511" y="3371576"/>
            <a:ext cx="2624665" cy="799266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667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3335046" y="3771207"/>
            <a:ext cx="2959465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3610428" y="3397885"/>
            <a:ext cx="2128788" cy="5950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4674824" y="5012794"/>
            <a:ext cx="1745797" cy="1062821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7606844" y="4170841"/>
            <a:ext cx="0" cy="544533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168392" y="4715290"/>
            <a:ext cx="2624533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97402" y="6075617"/>
            <a:ext cx="7954837" cy="2595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SzPct val="25000"/>
            </a:pP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>
              <a:buSzPct val="25000"/>
            </a:pP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>
              <a:buSzPct val="25000"/>
            </a:pP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</a:t>
            </a:r>
            <a:r>
              <a:rPr lang="en" sz="1778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Viazman</a:t>
            </a: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87, </a:t>
            </a:r>
            <a:r>
              <a:rPr lang="en" sz="1778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Kesalsaba</a:t>
            </a: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32000, Israel 32.7775 35.0216667</a:t>
            </a:r>
          </a:p>
          <a:p>
            <a:pPr>
              <a:buSzPct val="25000"/>
            </a:pPr>
            <a:r>
              <a:rPr lang="en" sz="1778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</a:t>
            </a: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Kazakhstan 53.2833333 69.3833333</a:t>
            </a:r>
          </a:p>
          <a:p>
            <a:pPr>
              <a:buSzPct val="25000"/>
            </a:pPr>
            <a:r>
              <a:rPr lang="en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-US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University Munich 48.14907275 11.567444920339295</a:t>
            </a:r>
          </a:p>
          <a:p>
            <a:pPr>
              <a:buSzPct val="25000"/>
            </a:pPr>
            <a:r>
              <a:rPr lang="en-US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178 records written to </a:t>
            </a:r>
            <a:r>
              <a:rPr lang="en-US" sz="1778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where.js</a:t>
            </a:r>
            <a:endParaRPr lang="en-US" sz="1778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SzPct val="25000"/>
            </a:pPr>
            <a:r>
              <a:rPr lang="en-US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</a:t>
            </a:r>
            <a:r>
              <a:rPr lang="en-US" sz="1778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where.html</a:t>
            </a:r>
            <a:r>
              <a:rPr lang="en-US" sz="1778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view the data in a browser</a:t>
            </a:r>
            <a:endParaRPr lang="en" sz="1778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466460" y="2827681"/>
            <a:ext cx="2925504" cy="1926167"/>
            <a:chOff x="465666" y="2827680"/>
            <a:chExt cx="2925504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893120" y="3227456"/>
              <a:ext cx="249805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>
                <a:buClr>
                  <a:srgbClr val="660066"/>
                </a:buClr>
                <a:buSzPct val="25000"/>
              </a:pPr>
              <a:r>
                <a:rPr lang="en" sz="320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 Street Map 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3335263" y="1400298"/>
            <a:ext cx="2624665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667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4647596" y="2199564"/>
            <a:ext cx="27200" cy="11984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8" name="Shape 178"/>
          <p:cNvSpPr/>
          <p:nvPr/>
        </p:nvSpPr>
        <p:spPr>
          <a:xfrm>
            <a:off x="9829880" y="3936262"/>
            <a:ext cx="2083036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667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202063" y="1000664"/>
            <a:ext cx="2214418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667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8792926" y="4336087"/>
            <a:ext cx="1036800" cy="6768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cxnSpLocks/>
            <a:stCxn id="178" idx="4"/>
            <a:endCxn id="3" idx="1"/>
          </p:cNvCxnSpPr>
          <p:nvPr/>
        </p:nvCxnSpPr>
        <p:spPr>
          <a:xfrm flipV="1">
            <a:off x="11912917" y="3936261"/>
            <a:ext cx="745600" cy="399634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2" name="Shape 182"/>
          <p:cNvCxnSpPr>
            <a:cxnSpLocks/>
            <a:stCxn id="179" idx="3"/>
            <a:endCxn id="3" idx="0"/>
          </p:cNvCxnSpPr>
          <p:nvPr/>
        </p:nvCxnSpPr>
        <p:spPr>
          <a:xfrm flipH="1">
            <a:off x="14172926" y="1799930"/>
            <a:ext cx="136347" cy="1009076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" name="Shape 160"/>
          <p:cNvSpPr/>
          <p:nvPr/>
        </p:nvSpPr>
        <p:spPr>
          <a:xfrm>
            <a:off x="8496322" y="8133151"/>
            <a:ext cx="7236994" cy="502700"/>
          </a:xfrm>
          <a:prstGeom prst="rect">
            <a:avLst/>
          </a:prstGeom>
          <a:noFill/>
          <a:ln>
            <a:noFill/>
          </a:ln>
        </p:spPr>
        <p:txBody>
          <a:bodyPr lIns="91422" tIns="45689" rIns="91422" bIns="45689" anchor="t" anchorCtr="0">
            <a:noAutofit/>
          </a:bodyPr>
          <a:lstStyle/>
          <a:p>
            <a:pPr>
              <a:buSzPct val="25000"/>
            </a:pPr>
            <a:r>
              <a:rPr lang="en" sz="4089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089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opengeo.zip</a:t>
            </a:r>
            <a:endParaRPr lang="en" sz="4089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 descr="A map of europe with red pins&#10;&#10;Description automatically generated">
            <a:extLst>
              <a:ext uri="{FF2B5EF4-FFF2-40B4-BE49-F238E27FC236}">
                <a16:creationId xmlns:a16="http://schemas.microsoft.com/office/drawing/2014/main" id="{42DD948A-D9A2-9CC6-C445-17B62B7183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144"/>
          <a:stretch/>
        </p:blipFill>
        <p:spPr>
          <a:xfrm>
            <a:off x="12658518" y="2809004"/>
            <a:ext cx="3028816" cy="22545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57561F4-FA4A-F8A6-E622-4439A59C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C08BD7-FDF1-AC95-424D-1706B0A24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xfrm>
            <a:off x="448845" y="2367097"/>
            <a:ext cx="7500640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Makes a Google Map from user entered data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Uses the Google </a:t>
            </a:r>
            <a:r>
              <a:rPr lang="en" sz="3600" b="0" dirty="0" err="1">
                <a:solidFill>
                  <a:srgbClr val="FFFFFF"/>
                </a:solidFill>
                <a:latin typeface="Arial"/>
                <a:cs typeface="Arial"/>
                <a:sym typeface="Cabin"/>
              </a:rPr>
              <a:t>Geodata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API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Caches data in a database to avoid rate limiting and allow restarting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Visualized in a browser using the Google Maps API</a:t>
            </a: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5662" y="2458748"/>
            <a:ext cx="6397807" cy="45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8740304" y="7578558"/>
            <a:ext cx="7536822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294332" y="3046127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58716" y="2461077"/>
            <a:ext cx="3302323" cy="2374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3334577" y="3445759"/>
            <a:ext cx="2959754" cy="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3609987" y="3072437"/>
            <a:ext cx="2128996" cy="5950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4674486" y="4687346"/>
            <a:ext cx="1745968" cy="106282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7606793" y="3845393"/>
            <a:ext cx="0" cy="5445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168201" y="4389841"/>
            <a:ext cx="2624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96676" y="5750169"/>
            <a:ext cx="7955614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records written to where.js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where.html to view the data in a browser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65712" y="2461077"/>
            <a:ext cx="2869082" cy="1926167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Google</a:t>
              </a:r>
            </a:p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3334795" y="1074849"/>
            <a:ext cx="2624921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4647256" y="1874116"/>
            <a:ext cx="27203" cy="11984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8" name="Shape 178"/>
          <p:cNvSpPr/>
          <p:nvPr/>
        </p:nvSpPr>
        <p:spPr>
          <a:xfrm>
            <a:off x="9830046" y="3610814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202559" y="910889"/>
            <a:ext cx="2214634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8792991" y="4010639"/>
            <a:ext cx="1036901" cy="6768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11913286" y="3648314"/>
            <a:ext cx="745673" cy="3621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2" name="Shape 182"/>
          <p:cNvCxnSpPr>
            <a:endCxn id="166" idx="0"/>
          </p:cNvCxnSpPr>
          <p:nvPr/>
        </p:nvCxnSpPr>
        <p:spPr>
          <a:xfrm>
            <a:off x="14309878" y="1715216"/>
            <a:ext cx="0" cy="74586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83" name="Shape 183"/>
          <p:cNvSpPr/>
          <p:nvPr/>
        </p:nvSpPr>
        <p:spPr>
          <a:xfrm>
            <a:off x="8367172" y="7987670"/>
            <a:ext cx="7593867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Engine and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70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641</Words>
  <Application>Microsoft Macintosh PowerPoint</Application>
  <PresentationFormat>Custom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Regular</vt:lpstr>
      <vt:lpstr>Cabin</vt:lpstr>
      <vt:lpstr>Arial</vt:lpstr>
      <vt:lpstr>Georgia</vt:lpstr>
      <vt:lpstr>Gill Sans SemiBold</vt:lpstr>
      <vt:lpstr>Helvetica Neue</vt:lpstr>
      <vt:lpstr>Lucida Grande</vt:lpstr>
      <vt:lpstr>Merriweather Sans</vt:lpstr>
      <vt:lpstr>Title &amp; Subtitle</vt:lpstr>
      <vt:lpstr>071215_powerpoint_template_b</vt:lpstr>
      <vt:lpstr>Retrieving and Visualizing Data</vt:lpstr>
      <vt:lpstr>Multi-Step Data Analysis</vt:lpstr>
      <vt:lpstr>Many Data Mining Technologies</vt:lpstr>
      <vt:lpstr>"Personal Data Mining"</vt:lpstr>
      <vt:lpstr>OpenGeo</vt:lpstr>
      <vt:lpstr>PowerPoint Presentation</vt:lpstr>
      <vt:lpstr>GeoData</vt:lpstr>
      <vt:lpstr>PowerPoint Presentation</vt:lpstr>
      <vt:lpstr>Search Engine and PageRank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Severance, Charles</cp:lastModifiedBy>
  <cp:revision>20</cp:revision>
  <dcterms:modified xsi:type="dcterms:W3CDTF">2024-02-04T17:50:16Z</dcterms:modified>
</cp:coreProperties>
</file>