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9" r:id="rId2"/>
  </p:sldMasterIdLst>
  <p:notesMasterIdLst>
    <p:notesMasterId r:id="rId15"/>
  </p:notesMasterIdLst>
  <p:sldIdLst>
    <p:sldId id="256" r:id="rId3"/>
    <p:sldId id="257" r:id="rId4"/>
    <p:sldId id="258" r:id="rId5"/>
    <p:sldId id="266" r:id="rId6"/>
    <p:sldId id="267" r:id="rId7"/>
    <p:sldId id="291" r:id="rId8"/>
    <p:sldId id="292" r:id="rId9"/>
    <p:sldId id="293" r:id="rId10"/>
    <p:sldId id="262" r:id="rId11"/>
    <p:sldId id="263" r:id="rId12"/>
    <p:sldId id="264" r:id="rId13"/>
    <p:sldId id="265" r:id="rId14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/>
    <p:restoredTop sz="94558"/>
  </p:normalViewPr>
  <p:slideViewPr>
    <p:cSldViewPr snapToGrid="0" snapToObjects="1">
      <p:cViewPr varScale="1">
        <p:scale>
          <a:sx n="90" d="100"/>
          <a:sy n="90" d="100"/>
        </p:scale>
        <p:origin x="808" y="21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10618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140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87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0156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866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532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527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433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725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936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49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966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7700" lvl="0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939800" lvl="1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31900" lvl="2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536700" lvl="3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28800" lvl="4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286000" lvl="5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743200" lvl="6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00400" lvl="7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657600" lvl="8" indent="-165861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1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010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  <p:extLst>
      <p:ext uri="{BB962C8B-B14F-4D97-AF65-F5344CB8AC3E}">
        <p14:creationId xmlns:p14="http://schemas.microsoft.com/office/powerpoint/2010/main" val="8756213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 descr="Top_Bar_Backgroun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0716" y="114157"/>
            <a:ext cx="30561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Dictionaries – Part 1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Dictionaries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9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206300" y="6831007"/>
            <a:ext cx="96371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</a:t>
            </a: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189782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80470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Comparing Lists and Dictionaries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xfrm>
            <a:off x="1155699" y="2132558"/>
            <a:ext cx="13041991" cy="1765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71000"/>
              <a:buNone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like </a:t>
            </a:r>
            <a:r>
              <a:rPr lang="en-US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except that they use </a:t>
            </a:r>
            <a:r>
              <a:rPr lang="en-US" sz="36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instead of </a:t>
            </a:r>
            <a:r>
              <a:rPr lang="en-US" sz="36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look up </a:t>
            </a:r>
            <a:r>
              <a:rPr lang="en-US" sz="36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2381250" y="4080401"/>
            <a:ext cx="5059200" cy="35782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9083675" y="3526377"/>
            <a:ext cx="64926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/>
        </p:nvSpPr>
        <p:spPr>
          <a:xfrm>
            <a:off x="2111375" y="865025"/>
            <a:ext cx="5690999" cy="35925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en-US" sz="28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lst.append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lst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23, 183</a:t>
            </a:r>
            <a:r>
              <a:rPr lang="en-US" sz="2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2111375" y="4605125"/>
            <a:ext cx="6215699" cy="394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28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 = 23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28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ddd</a:t>
            </a:r>
            <a:r>
              <a:rPr lang="en-US" sz="28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800" b="1" i="0" u="none" strike="noStrike" cap="none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'age'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8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'course'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2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182</a:t>
            </a:r>
            <a:r>
              <a:rPr lang="en-US" sz="28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10263191" y="2252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[0]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1587166" y="2239913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0263191" y="3014613"/>
            <a:ext cx="647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[1]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587166" y="3001913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183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13758866" y="2405013"/>
            <a:ext cx="6477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320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10186991" y="1452513"/>
            <a:ext cx="798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1" name="Shape 281"/>
          <p:cNvSpPr txBox="1"/>
          <p:nvPr/>
        </p:nvSpPr>
        <p:spPr>
          <a:xfrm>
            <a:off x="11607802" y="1452513"/>
            <a:ext cx="110648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9418641" y="6353121"/>
            <a:ext cx="1847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['course']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1790366" y="6340421"/>
            <a:ext cx="947699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18</a:t>
            </a: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0066341" y="7115121"/>
            <a:ext cx="1200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['age']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1790366" y="7102421"/>
            <a:ext cx="597000" cy="647700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3593766" y="6556321"/>
            <a:ext cx="996950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ddd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313991" y="5553021"/>
            <a:ext cx="79851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734803" y="5553021"/>
            <a:ext cx="1106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10823577" y="766713"/>
            <a:ext cx="947737" cy="774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90" name="Shape 290"/>
          <p:cNvSpPr txBox="1"/>
          <p:nvPr/>
        </p:nvSpPr>
        <p:spPr>
          <a:xfrm>
            <a:off x="10085391" y="4752921"/>
            <a:ext cx="2627400" cy="77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(Constants)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idx="1"/>
          </p:nvPr>
        </p:nvSpPr>
        <p:spPr>
          <a:xfrm>
            <a:off x="1155700" y="2503604"/>
            <a:ext cx="13931900" cy="15398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 literals use curly braces and have a list of </a:t>
            </a:r>
            <a:r>
              <a:rPr lang="en-US" sz="32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: </a:t>
            </a:r>
            <a:r>
              <a:rPr lang="en-US" sz="32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pairs</a:t>
            </a:r>
          </a:p>
          <a:p>
            <a:pPr marL="457200" marR="0" lvl="0" indent="-457200" algn="l" rtl="0">
              <a:spcBef>
                <a:spcPts val="35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an </a:t>
            </a:r>
            <a:r>
              <a:rPr lang="en-US" sz="3200" b="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empty dictionary</a:t>
            </a:r>
            <a:r>
              <a:rPr lang="en-US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empty curly braces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1994000" y="4447900"/>
            <a:ext cx="12465600" cy="33820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{ 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 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jjj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chuck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 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jan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':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30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ooo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642107" y="946690"/>
            <a:ext cx="1121546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a Collection?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idx="1"/>
          </p:nvPr>
        </p:nvSpPr>
        <p:spPr>
          <a:xfrm>
            <a:off x="732674" y="2154320"/>
            <a:ext cx="1414115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collection is nice because we can put more than one value in </a:t>
            </a: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carry them all around in one convenient package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a bunch of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do this by having more than one place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variable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have ways of finding the different places in the variable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5849" y="1060644"/>
            <a:ext cx="2357975" cy="1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Is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 </a:t>
            </a:r>
            <a:r>
              <a:rPr lang="en-US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760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idx="1"/>
          </p:nvPr>
        </p:nvSpPr>
        <p:spPr>
          <a:xfrm>
            <a:off x="1155700" y="2061203"/>
            <a:ext cx="13931900" cy="18399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of our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one value in them - when we put a new value in the </a:t>
            </a: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the old value is overwritten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859087" y="3433287"/>
            <a:ext cx="12547499" cy="3194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2006510" y="789709"/>
            <a:ext cx="13081089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Story of Two Collections..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08201" y="2603500"/>
            <a:ext cx="9019985" cy="49688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values</a:t>
            </a:r>
            <a:b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by position 0 .. length-1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600" b="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linear collection of key-value pairs</a:t>
            </a:r>
            <a:br>
              <a:rPr lang="en-US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Lookup by "tag" or "key"</a:t>
            </a:r>
            <a:endParaRPr lang="en-US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2" y="673100"/>
            <a:ext cx="152549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C4DC6-E905-8907-17C8-BE8B76D97351}"/>
              </a:ext>
            </a:extLst>
          </p:cNvPr>
          <p:cNvSpPr txBox="1"/>
          <p:nvPr/>
        </p:nvSpPr>
        <p:spPr>
          <a:xfrm>
            <a:off x="8908256" y="7782579"/>
            <a:ext cx="81295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Index_card</a:t>
            </a:r>
            <a:r>
              <a:rPr lang="en-US" dirty="0">
                <a:solidFill>
                  <a:schemeClr val="bg1"/>
                </a:solidFill>
              </a:rPr>
              <a:t>#/media/File:LA2-katalogkort.jpg</a:t>
            </a:r>
          </a:p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commons.wikimedia.org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File:Shelves-of-file-folders.jpg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ard catalog in a drawer&#10;&#10;Description automatically generated">
            <a:extLst>
              <a:ext uri="{FF2B5EF4-FFF2-40B4-BE49-F238E27FC236}">
                <a16:creationId xmlns:a16="http://schemas.microsoft.com/office/drawing/2014/main" id="{A22806FF-D008-D791-0AE0-47B452D8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8187" y="2539999"/>
            <a:ext cx="2732873" cy="2335583"/>
          </a:xfrm>
          <a:prstGeom prst="rect">
            <a:avLst/>
          </a:prstGeom>
        </p:spPr>
      </p:pic>
      <p:pic>
        <p:nvPicPr>
          <p:cNvPr id="7" name="Picture 6" descr="A shelf with file folders with labels on them">
            <a:extLst>
              <a:ext uri="{FF2B5EF4-FFF2-40B4-BE49-F238E27FC236}">
                <a16:creationId xmlns:a16="http://schemas.microsoft.com/office/drawing/2014/main" id="{EDB1DF77-F231-3BC4-6244-282D20BF09E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220" r="55874" b="27715"/>
          <a:stretch/>
        </p:blipFill>
        <p:spPr>
          <a:xfrm>
            <a:off x="13080991" y="3462663"/>
            <a:ext cx="2516188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are Python’s most powerful data collection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 allow us to do fast database-like operations in Python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Similar concepts </a:t>
            </a: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different programming languages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Associative Arrays - Perl / P</a:t>
            </a:r>
            <a:r>
              <a:rPr lang="en-US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HP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Properties or Map or HashMap - Java</a:t>
            </a:r>
          </a:p>
          <a:p>
            <a:pPr marL="7084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Property Bag - C# / </a:t>
            </a:r>
            <a:r>
              <a:rPr lang="en-US" sz="30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.Net</a:t>
            </a:r>
            <a:endParaRPr lang="en-US" sz="30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2" name="Picture 1" descr="A shelf with file folders with labels on them">
            <a:extLst>
              <a:ext uri="{FF2B5EF4-FFF2-40B4-BE49-F238E27FC236}">
                <a16:creationId xmlns:a16="http://schemas.microsoft.com/office/drawing/2014/main" id="{0BC68F8A-EBD4-84F3-ADB8-B522FBA38B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0" r="55874" b="27715"/>
          <a:stretch/>
        </p:blipFill>
        <p:spPr>
          <a:xfrm>
            <a:off x="12480127" y="4824414"/>
            <a:ext cx="2516188" cy="3654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2AC7-48CC-BB51-C84E-676616E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 over time in 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38BE2-A722-6CDB-1376-ECC593A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5699" y="2603500"/>
            <a:ext cx="12578229" cy="570229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Prior to Python 3.7 dictionaries </a:t>
            </a:r>
            <a:r>
              <a:rPr lang="en-US" sz="3200" u="sng" dirty="0">
                <a:solidFill>
                  <a:srgbClr val="FFFF00"/>
                </a:solidFill>
                <a:latin typeface="+mj-lt"/>
              </a:rPr>
              <a:t>did not</a:t>
            </a:r>
            <a:r>
              <a:rPr lang="en-US" sz="3200" dirty="0">
                <a:latin typeface="+mj-lt"/>
              </a:rPr>
              <a:t> keep entries in the order of insertion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Python 3.7 (2018) and later dictionaries keep entries in the order they were inserted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"insertion order" is not "always sorted order"</a:t>
            </a:r>
          </a:p>
        </p:txBody>
      </p:sp>
    </p:spTree>
    <p:extLst>
      <p:ext uri="{BB962C8B-B14F-4D97-AF65-F5344CB8AC3E}">
        <p14:creationId xmlns:p14="http://schemas.microsoft.com/office/powerpoint/2010/main" val="299728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490E-F485-47F1-E46A-76EFBB68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Below the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17C0C-98DF-088C-E5C4-44EB0293D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Python lists, dictionaries, and tuples are "abstract objects" designed to be easy to use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For now we will just understand them and use them and thank the creators of Python for making them easy for us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Using Python collections is easy.  Creating the code to support them is tricky and uses Computer Science concepts like dynamic memory, arrays, linked lists, hash maps and trees.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200" b="0" dirty="0">
                <a:latin typeface="+mj-lt"/>
              </a:rPr>
              <a:t>But that implementation detail is for another course…</a:t>
            </a:r>
          </a:p>
        </p:txBody>
      </p:sp>
    </p:spTree>
    <p:extLst>
      <p:ext uri="{BB962C8B-B14F-4D97-AF65-F5344CB8AC3E}">
        <p14:creationId xmlns:p14="http://schemas.microsoft.com/office/powerpoint/2010/main" val="254838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We append values to the end of a </a:t>
            </a:r>
            <a:r>
              <a:rPr lang="en-US" sz="32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 and look them up by position</a:t>
            </a:r>
          </a:p>
          <a:p>
            <a:pPr marL="74930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We insert values into a  </a:t>
            </a:r>
            <a:r>
              <a:rPr lang="en-US" sz="32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200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dirty="0">
                <a:latin typeface="Arial" charset="0"/>
                <a:ea typeface="Arial" charset="0"/>
                <a:cs typeface="Arial" charset="0"/>
                <a:sym typeface="Cabin"/>
              </a:rPr>
              <a:t>using a key and retrieve them using a key</a:t>
            </a:r>
            <a:endParaRPr lang="en-US" sz="32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8242775" y="231457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cards.append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75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12, 3, 75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[1]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cards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75</a:t>
            </a:r>
            <a:r>
              <a:rPr lang="en-US" sz="24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endParaRPr lang="en-US" sz="24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" name="Shape 250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2582521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(Review)</a:t>
            </a:r>
          </a:p>
        </p:txBody>
      </p:sp>
      <p:pic>
        <p:nvPicPr>
          <p:cNvPr id="2" name="Picture 1" descr="A card catalog in a drawer&#10;&#10;Description automatically generated">
            <a:extLst>
              <a:ext uri="{FF2B5EF4-FFF2-40B4-BE49-F238E27FC236}">
                <a16:creationId xmlns:a16="http://schemas.microsoft.com/office/drawing/2014/main" id="{3FF18574-4414-ED1B-31FA-977D9E21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933" y="905163"/>
            <a:ext cx="2732873" cy="233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3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Dictionaries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idx="1"/>
          </p:nvPr>
        </p:nvSpPr>
        <p:spPr>
          <a:xfrm>
            <a:off x="784706" y="2318080"/>
            <a:ext cx="64881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We append values to the end of a </a:t>
            </a:r>
            <a:r>
              <a:rPr lang="en-US" sz="3600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 and look them up by position</a:t>
            </a:r>
          </a:p>
          <a:p>
            <a:pPr marL="749300" indent="-371094"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We insert values into a  </a:t>
            </a: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Dictionary</a:t>
            </a:r>
            <a:r>
              <a:rPr lang="en-US" sz="3600" u="none" strike="noStrike" cap="none" dirty="0"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dirty="0">
                <a:latin typeface="Arial" charset="0"/>
                <a:ea typeface="Arial" charset="0"/>
                <a:cs typeface="Arial" charset="0"/>
                <a:sym typeface="Cabin"/>
              </a:rPr>
              <a:t>using a key and retrieve them using a key</a:t>
            </a:r>
            <a:endParaRPr lang="en-US" sz="3600" u="none" strike="noStrike" cap="none" dirty="0"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7914643" y="2152805"/>
            <a:ext cx="7428900" cy="55149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['summer']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['spring']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{'summer': 12, fall': 3, spring': 75}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['fall']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+ 2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cabinet</a:t>
            </a: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{'summer': 12, </a:t>
            </a:r>
            <a:r>
              <a:rPr lang="en-US" sz="24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'fall': 5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'spring': 75}</a:t>
            </a:r>
          </a:p>
        </p:txBody>
      </p:sp>
      <p:pic>
        <p:nvPicPr>
          <p:cNvPr id="2" name="Picture 1" descr="A shelf with file folders with labels on them">
            <a:extLst>
              <a:ext uri="{FF2B5EF4-FFF2-40B4-BE49-F238E27FC236}">
                <a16:creationId xmlns:a16="http://schemas.microsoft.com/office/drawing/2014/main" id="{E31C0C97-D966-0AE6-5437-5946FB02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57" r="55874" b="33492"/>
          <a:stretch/>
        </p:blipFill>
        <p:spPr>
          <a:xfrm>
            <a:off x="13736603" y="1144845"/>
            <a:ext cx="1887219" cy="2015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71215_powerpoint_template_b">
  <a:themeElements>
    <a:clrScheme name="Custom 9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128887"/>
      </a:hlink>
      <a:folHlink>
        <a:srgbClr val="128887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961</Words>
  <Application>Microsoft Macintosh PowerPoint</Application>
  <PresentationFormat>Custom</PresentationFormat>
  <Paragraphs>128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Cabin</vt:lpstr>
      <vt:lpstr>Arial</vt:lpstr>
      <vt:lpstr>Courier</vt:lpstr>
      <vt:lpstr>Courier New</vt:lpstr>
      <vt:lpstr>Georgia</vt:lpstr>
      <vt:lpstr>Gill Sans</vt:lpstr>
      <vt:lpstr>Gill Sans SemiBold</vt:lpstr>
      <vt:lpstr>Lucida Grande</vt:lpstr>
      <vt:lpstr>1_Title &amp; Subtitle</vt:lpstr>
      <vt:lpstr>071215_powerpoint_template_b</vt:lpstr>
      <vt:lpstr>Python Dictionaries</vt:lpstr>
      <vt:lpstr>What is a Collection?</vt:lpstr>
      <vt:lpstr>What Is Not A “Collection”?</vt:lpstr>
      <vt:lpstr>A Story of Two Collections..</vt:lpstr>
      <vt:lpstr>Dictionaries</vt:lpstr>
      <vt:lpstr>Dictionaries over time in Python</vt:lpstr>
      <vt:lpstr>Below the Abstraction</vt:lpstr>
      <vt:lpstr>Lists (Review)</vt:lpstr>
      <vt:lpstr>Dictionaries</vt:lpstr>
      <vt:lpstr>Comparing Lists and Dictionaries</vt:lpstr>
      <vt:lpstr>PowerPoint Presentation</vt:lpstr>
      <vt:lpstr>Dictionary Literals (Constants)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Dictionaries</dc:title>
  <cp:lastModifiedBy>Severance, Charles</cp:lastModifiedBy>
  <cp:revision>48</cp:revision>
  <dcterms:modified xsi:type="dcterms:W3CDTF">2024-01-26T02:06:00Z</dcterms:modified>
</cp:coreProperties>
</file>