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9" r:id="rId2"/>
  </p:sldMasterIdLst>
  <p:notesMasterIdLst>
    <p:notesMasterId r:id="rId13"/>
  </p:notesMasterIdLst>
  <p:sldIdLst>
    <p:sldId id="277" r:id="rId3"/>
    <p:sldId id="279" r:id="rId4"/>
    <p:sldId id="280" r:id="rId5"/>
    <p:sldId id="281" r:id="rId6"/>
    <p:sldId id="282" r:id="rId7"/>
    <p:sldId id="283" r:id="rId8"/>
    <p:sldId id="284" r:id="rId9"/>
    <p:sldId id="288" r:id="rId10"/>
    <p:sldId id="286" r:id="rId11"/>
    <p:sldId id="287" r:id="rId1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FF410"/>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8"/>
    <p:restoredTop sz="94563"/>
  </p:normalViewPr>
  <p:slideViewPr>
    <p:cSldViewPr snapToGrid="0" snapToObjects="1">
      <p:cViewPr varScale="1">
        <p:scale>
          <a:sx n="105" d="100"/>
          <a:sy n="105" d="100"/>
        </p:scale>
        <p:origin x="712" y="20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3056133" cy="446276"/>
          </a:xfrm>
          <a:prstGeom prst="rect">
            <a:avLst/>
          </a:prstGeom>
          <a:noFill/>
        </p:spPr>
        <p:txBody>
          <a:bodyPr wrap="none" rtlCol="0">
            <a:spAutoFit/>
          </a:bodyPr>
          <a:lstStyle/>
          <a:p>
            <a:r>
              <a:rPr lang="en-US" sz="2300" dirty="0">
                <a:solidFill>
                  <a:srgbClr val="FFFFFF"/>
                </a:solidFill>
                <a:latin typeface="Lucida Grande"/>
                <a:cs typeface="Lucida Grande"/>
              </a:rPr>
              <a:t>Dictionaries – Part 3</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our </a:t>
            </a:r>
            <a:r>
              <a:rPr lang="en-US" sz="2800" dirty="0">
                <a:solidFill>
                  <a:srgbClr val="FFFF00"/>
                </a:solidFill>
                <a:latin typeface="Arial" charset="0"/>
                <a:ea typeface="Arial" charset="0"/>
                <a:cs typeface="Arial" charset="0"/>
                <a:sym typeface="Cabin"/>
              </a:rPr>
              <a:t>“</a:t>
            </a:r>
            <a:r>
              <a:rPr lang="en-US" sz="2800" u="none" strike="noStrike" cap="none" dirty="0">
                <a:solidFill>
                  <a:srgbClr val="FFFF00"/>
                </a:solidFill>
                <a:latin typeface="Arial" charset="0"/>
                <a:ea typeface="Arial" charset="0"/>
                <a:cs typeface="Arial" charset="0"/>
                <a:sym typeface="Cabin"/>
              </a:rPr>
              <a:t>personal assistants” who can take care of many things on our behalf.  The hardware in our current-day computers is essentially built to continuously ask us the question, </a:t>
            </a:r>
            <a:r>
              <a:rPr lang="en-US" sz="2800" dirty="0">
                <a:solidFill>
                  <a:srgbClr val="FFFF00"/>
                </a:solidFill>
                <a:latin typeface="Arial" charset="0"/>
                <a:ea typeface="Arial" charset="0"/>
                <a:cs typeface="Arial" charset="0"/>
                <a:sym typeface="Cabin"/>
              </a:rPr>
              <a:t>“</a:t>
            </a:r>
            <a:r>
              <a:rPr lang="en-US" sz="2800" u="none" strike="noStrike" cap="none" dirty="0">
                <a:solidFill>
                  <a:srgbClr val="FFFF00"/>
                </a:solidFill>
                <a:latin typeface="Arial" charset="0"/>
                <a:ea typeface="Arial" charset="0"/>
                <a:cs typeface="Arial" charset="0"/>
                <a:sym typeface="Cabin"/>
              </a:rPr>
              <a:t>What would you like me to do next?”</a:t>
            </a: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0" y="1268512"/>
            <a:ext cx="15866286" cy="414337"/>
          </a:xfrm>
          <a:prstGeom prst="rect">
            <a:avLst/>
          </a:prstGeom>
        </p:spPr>
        <p:txBody>
          <a:bodyPr lIns="91425" tIns="91425" rIns="91425" bIns="91425" anchor="ctr" anchorCtr="0">
            <a:noAutofit/>
          </a:bodyPr>
          <a:lstStyle/>
          <a:p>
            <a:pPr lvl="0" rtl="0">
              <a:spcBef>
                <a:spcPts val="0"/>
              </a:spcBef>
              <a:buNone/>
            </a:pPr>
            <a:r>
              <a:rPr lang="en-US" sz="3600" dirty="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812800" y="834705"/>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205503"/>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'Enter a line of text:</a:t>
            </a:r>
            <a:r>
              <a:rPr lang="en-US" sz="3000" b="1" dirty="0">
                <a:solidFill>
                  <a:schemeClr val="lt1"/>
                </a:solidFill>
                <a:latin typeface="Courier New"/>
                <a:ea typeface="Courier New"/>
                <a:cs typeface="Courier New"/>
                <a:sym typeface="Courier New"/>
              </a:rPr>
              <a:t>'</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line = </a:t>
            </a:r>
            <a:r>
              <a:rPr lang="en-US" sz="3000" b="1" i="0" u="none" strike="noStrike" cap="none" dirty="0">
                <a:solidFill>
                  <a:srgbClr val="FF00FF"/>
                </a:solidFill>
                <a:latin typeface="Courier New"/>
                <a:ea typeface="Courier New"/>
                <a:cs typeface="Courier New"/>
                <a:sym typeface="Courier New"/>
              </a:rPr>
              <a:t>input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words = </a:t>
            </a:r>
            <a:r>
              <a:rPr lang="en-US" sz="3000" b="1" i="0" u="none" strike="noStrike" cap="none" dirty="0" err="1">
                <a:solidFill>
                  <a:schemeClr val="lt1"/>
                </a:solidFill>
                <a:latin typeface="Courier New"/>
                <a:ea typeface="Courier New"/>
                <a:cs typeface="Courier New"/>
                <a:sym typeface="Courier New"/>
              </a:rPr>
              <a:t>line.</a:t>
            </a:r>
            <a:r>
              <a:rPr lang="en-US" sz="3000" b="1" i="0" u="none" strike="noStrike" cap="none" dirty="0" err="1">
                <a:solidFill>
                  <a:srgbClr val="FF00FF"/>
                </a:solidFill>
                <a:latin typeface="Courier New"/>
                <a:ea typeface="Courier New"/>
                <a:cs typeface="Courier New"/>
                <a:sym typeface="Courier New"/>
              </a:rPr>
              <a:t>split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'Words:', words</a:t>
            </a:r>
            <a:r>
              <a:rPr lang="en-US" sz="3000" b="1" dirty="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'Counting...</a:t>
            </a:r>
            <a:r>
              <a:rPr lang="en-US" sz="3000" b="1" dirty="0">
                <a:solidFill>
                  <a:schemeClr val="lt1"/>
                </a:solidFill>
                <a:latin typeface="Courier New"/>
                <a:ea typeface="Courier New"/>
                <a:cs typeface="Courier New"/>
                <a:sym typeface="Courier New"/>
              </a:rPr>
              <a:t>'</a:t>
            </a:r>
            <a:r>
              <a:rPr lang="en-US" sz="3000" b="1" dirty="0">
                <a:solidFill>
                  <a:srgbClr val="FFFF00"/>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word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[word]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chemeClr val="lt1"/>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'Counts', </a:t>
            </a:r>
            <a:r>
              <a:rPr lang="en-US" sz="3000" b="1" i="0" u="none" strike="noStrike" cap="none" dirty="0">
                <a:solidFill>
                  <a:srgbClr val="00FF00"/>
                </a:solidFill>
                <a:latin typeface="Courier New"/>
                <a:ea typeface="Courier New"/>
                <a:cs typeface="Courier New"/>
                <a:sym typeface="Courier New"/>
              </a:rPr>
              <a:t>counts</a:t>
            </a:r>
            <a:r>
              <a:rPr lang="en-US" sz="3000" b="1" dirty="0">
                <a:solidFill>
                  <a:srgbClr val="FFFF00"/>
                </a:solidFill>
                <a:latin typeface="Courier New"/>
                <a:ea typeface="Courier New"/>
                <a:cs typeface="Courier New"/>
                <a:sym typeface="Courier New"/>
              </a:rPr>
              <a:t>)</a:t>
            </a:r>
          </a:p>
        </p:txBody>
      </p:sp>
      <p:sp>
        <p:nvSpPr>
          <p:cNvPr id="436" name="Shape 436"/>
          <p:cNvSpPr txBox="1"/>
          <p:nvPr/>
        </p:nvSpPr>
        <p:spPr>
          <a:xfrm>
            <a:off x="9775075" y="2668340"/>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The general pattern to count the words in a line of text is to </a:t>
            </a:r>
            <a:r>
              <a:rPr lang="en-US" sz="3200" u="none" strike="noStrike" cap="none" dirty="0">
                <a:solidFill>
                  <a:srgbClr val="FF00FF"/>
                </a:solidFill>
                <a:latin typeface="Arial" charset="0"/>
                <a:ea typeface="Arial" charset="0"/>
                <a:cs typeface="Arial" charset="0"/>
                <a:sym typeface="Cabin"/>
              </a:rPr>
              <a:t>split</a:t>
            </a:r>
            <a:r>
              <a:rPr lang="en-US" sz="3200" u="none" strike="noStrike" cap="none" dirty="0">
                <a:solidFill>
                  <a:schemeClr val="lt1"/>
                </a:solidFill>
                <a:latin typeface="Arial" charset="0"/>
                <a:ea typeface="Arial" charset="0"/>
                <a:cs typeface="Arial" charset="0"/>
                <a:sym typeface="Cabin"/>
              </a:rPr>
              <a:t> the line into words, then loop through the words and use a </a:t>
            </a:r>
            <a:r>
              <a:rPr lang="en-US" sz="3200" u="none" strike="noStrike" cap="none" dirty="0">
                <a:solidFill>
                  <a:srgbClr val="00FF00"/>
                </a:solidFill>
                <a:latin typeface="Arial" charset="0"/>
                <a:ea typeface="Arial" charset="0"/>
                <a:cs typeface="Arial" charset="0"/>
                <a:sym typeface="Cabin"/>
              </a:rPr>
              <a:t>dictionary</a:t>
            </a:r>
            <a:r>
              <a:rPr lang="en-US" sz="3200" u="none" strike="noStrike" cap="none" dirty="0">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python </a:t>
            </a:r>
            <a:r>
              <a:rPr lang="en-US" sz="2600" b="1" i="0" u="none" strike="noStrike" cap="none" dirty="0" err="1">
                <a:solidFill>
                  <a:srgbClr val="FFFF00"/>
                </a:solidFill>
                <a:latin typeface="Courier New"/>
                <a:ea typeface="Courier New"/>
                <a:cs typeface="Courier New"/>
                <a:sym typeface="Courier New"/>
              </a:rPr>
              <a:t>wordcount.py</a:t>
            </a: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ran after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ran into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fell down on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Counting</a:t>
            </a:r>
            <a:r>
              <a:rPr lang="en-US"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Counts {</a:t>
            </a:r>
            <a:r>
              <a:rPr lang="en-US" sz="2600" b="1" i="0" u="none" strike="noStrike" cap="none" dirty="0">
                <a:solidFill>
                  <a:srgbClr val="02FF00"/>
                </a:solidFill>
                <a:latin typeface="Courier"/>
                <a:ea typeface="Courier"/>
                <a:cs typeface="Courier"/>
                <a:sym typeface="Courier New"/>
              </a:rPr>
              <a:t>'the': 7</a:t>
            </a:r>
            <a:r>
              <a:rPr lang="en-US" sz="2600" b="1" i="0" u="none" strike="noStrike" cap="none" dirty="0">
                <a:solidFill>
                  <a:schemeClr val="lt1"/>
                </a:solidFill>
                <a:latin typeface="Courier"/>
                <a:ea typeface="Courier"/>
                <a:cs typeface="Courier"/>
                <a:sym typeface="Courier New"/>
              </a:rPr>
              <a:t>, 'clown': 2, 'ran': 2, 'after': 1, 'car': 3, 'and': 3, 'into': 1, 'tent': 2, 'fell': 1, 'down': 1, 'on': 1}</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649176" y="1169786"/>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counts = </a:t>
            </a:r>
            <a:r>
              <a:rPr lang="en-US" sz="2400" b="1" i="0" u="none" strike="noStrike" cap="none" dirty="0" err="1">
                <a:solidFill>
                  <a:srgbClr val="FF7F00"/>
                </a:solidFill>
                <a:latin typeface="Courier New"/>
                <a:ea typeface="Courier New"/>
                <a:cs typeface="Courier New"/>
                <a:sym typeface="Courier New"/>
              </a:rPr>
              <a:t>dict</a:t>
            </a:r>
            <a:r>
              <a:rPr lang="en-US" sz="2400" b="1" i="0" u="none" strike="noStrike" cap="none" dirty="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line = </a:t>
            </a:r>
            <a:r>
              <a:rPr lang="en-US" sz="2400" b="1" i="0" u="none" strike="noStrike" cap="none" dirty="0">
                <a:solidFill>
                  <a:srgbClr val="FF00FF"/>
                </a:solidFill>
                <a:latin typeface="Courier New"/>
                <a:ea typeface="Courier New"/>
                <a:cs typeface="Courier New"/>
                <a:sym typeface="Courier New"/>
              </a:rPr>
              <a:t>input</a:t>
            </a:r>
            <a:r>
              <a:rPr lang="en-US" sz="2400" b="1" dirty="0">
                <a:solidFill>
                  <a:schemeClr val="lt1"/>
                </a:solidFill>
                <a:latin typeface="Courier New"/>
                <a:ea typeface="Courier New"/>
                <a:cs typeface="Courier New"/>
                <a:sym typeface="Courier New"/>
              </a:rPr>
              <a:t>('Enter a line of text:'</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words = </a:t>
            </a:r>
            <a:r>
              <a:rPr lang="en-US" sz="2400" b="1" i="0" u="none" strike="noStrike" cap="none" dirty="0" err="1">
                <a:solidFill>
                  <a:schemeClr val="lt1"/>
                </a:solidFill>
                <a:latin typeface="Courier New"/>
                <a:ea typeface="Courier New"/>
                <a:cs typeface="Courier New"/>
                <a:sym typeface="Courier New"/>
              </a:rPr>
              <a:t>line.</a:t>
            </a:r>
            <a:r>
              <a:rPr lang="en-US" sz="2400" b="1" i="0" u="none" strike="noStrike" cap="none" dirty="0" err="1">
                <a:solidFill>
                  <a:srgbClr val="FF00FF"/>
                </a:solidFill>
                <a:latin typeface="Courier New"/>
                <a:ea typeface="Courier New"/>
                <a:cs typeface="Courier New"/>
                <a:sym typeface="Courier New"/>
              </a:rPr>
              <a:t>split</a:t>
            </a:r>
            <a:r>
              <a:rPr lang="en-US"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chemeClr val="lt1"/>
                </a:solidFill>
                <a:latin typeface="Courier New"/>
                <a:ea typeface="Courier New"/>
                <a:cs typeface="Courier New"/>
                <a:sym typeface="Courier New"/>
              </a:rPr>
              <a:t>'Words:', words</a:t>
            </a:r>
            <a:r>
              <a:rPr lang="en-US" sz="2400" b="1" i="0" u="none" strike="noStrike" cap="none" dirty="0">
                <a:solidFill>
                  <a:srgbClr val="FFFF00"/>
                </a:solidFill>
                <a:latin typeface="Courier New"/>
                <a:ea typeface="Courier New"/>
                <a:cs typeface="Courier New"/>
                <a:sym typeface="Courier New"/>
              </a:rPr>
              <a:t>)</a:t>
            </a:r>
          </a:p>
          <a:p>
            <a:pPr>
              <a:buClr>
                <a:srgbClr val="FFFF00"/>
              </a:buClr>
              <a:buSzPct val="25000"/>
            </a:pP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chemeClr val="lt1"/>
                </a:solidFill>
                <a:latin typeface="Courier New"/>
                <a:ea typeface="Courier New"/>
                <a:cs typeface="Courier New"/>
                <a:sym typeface="Courier New"/>
              </a:rPr>
              <a:t>'Counting...’</a:t>
            </a:r>
            <a:r>
              <a:rPr lang="en-US" sz="2400" b="1" dirty="0">
                <a:solidFill>
                  <a:srgbClr val="FFFF00"/>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word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counts[word] = </a:t>
            </a:r>
            <a:r>
              <a:rPr lang="en-US" sz="2400" b="1" i="0" u="none" strike="noStrike" cap="none" dirty="0" err="1">
                <a:solidFill>
                  <a:schemeClr val="lt1"/>
                </a:solidFill>
                <a:latin typeface="Courier New"/>
                <a:ea typeface="Courier New"/>
                <a:cs typeface="Courier New"/>
                <a:sym typeface="Courier New"/>
              </a:rPr>
              <a:t>counts.</a:t>
            </a:r>
            <a:r>
              <a:rPr lang="en-US" sz="2400" b="1" i="0" u="none" strike="noStrike" cap="none" dirty="0" err="1">
                <a:solidFill>
                  <a:srgbClr val="FF00FF"/>
                </a:solidFill>
                <a:latin typeface="Courier New"/>
                <a:ea typeface="Courier New"/>
                <a:cs typeface="Courier New"/>
                <a:sym typeface="Courier New"/>
              </a:rPr>
              <a:t>get</a:t>
            </a:r>
            <a:r>
              <a:rPr lang="en-US" sz="24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chemeClr val="lt1"/>
                </a:solidFill>
                <a:latin typeface="Courier New"/>
                <a:ea typeface="Courier New"/>
                <a:cs typeface="Courier New"/>
                <a:sym typeface="Courier New"/>
              </a:rPr>
              <a:t>'Counts', counts</a:t>
            </a:r>
            <a:r>
              <a:rPr lang="en-US" sz="2400" b="1" dirty="0">
                <a:solidFill>
                  <a:srgbClr val="FFFF00"/>
                </a:solidFill>
                <a:latin typeface="Courier New"/>
                <a:ea typeface="Courier New"/>
                <a:cs typeface="Courier New"/>
                <a:sym typeface="Courier New"/>
              </a:rPr>
              <a:t>)</a:t>
            </a:r>
          </a:p>
        </p:txBody>
      </p:sp>
      <p:sp>
        <p:nvSpPr>
          <p:cNvPr id="450" name="Shape 450"/>
          <p:cNvSpPr txBox="1"/>
          <p:nvPr/>
        </p:nvSpPr>
        <p:spPr>
          <a:xfrm>
            <a:off x="8752238"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New"/>
                <a:ea typeface="Courier New"/>
                <a:cs typeface="Courier New"/>
                <a:sym typeface="Courier New"/>
              </a:rPr>
              <a:t>python </a:t>
            </a:r>
            <a:r>
              <a:rPr lang="en-US" sz="2800" i="0" u="none" strike="noStrike" cap="none" dirty="0" err="1">
                <a:solidFill>
                  <a:srgbClr val="FFFF00"/>
                </a:solidFill>
                <a:latin typeface="Courier New"/>
                <a:ea typeface="Courier New"/>
                <a:cs typeface="Courier New"/>
                <a:sym typeface="Courier New"/>
              </a:rPr>
              <a:t>wordcount.py</a:t>
            </a:r>
            <a:r>
              <a:rPr lang="en-US" sz="2800"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t>
            </a:r>
            <a:r>
              <a:rPr lang="en-US" sz="2800" u="none" strike="noStrike" cap="none" dirty="0">
                <a:solidFill>
                  <a:srgbClr val="0FF41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'clown': 2, 'ran': 2, 'after': 1, 'car': 3, 'and': 3, 'into': 1, 'tent': 2, 'fell': 1, 'down': 1, 'on': 1}</a:t>
            </a:r>
          </a:p>
        </p:txBody>
      </p:sp>
      <p:pic>
        <p:nvPicPr>
          <p:cNvPr id="451" name="Shape 451"/>
          <p:cNvPicPr preferRelativeResize="0"/>
          <p:nvPr/>
        </p:nvPicPr>
        <p:blipFill rotWithShape="1">
          <a:blip r:embed="rId3">
            <a:alphaModFix/>
          </a:blip>
          <a:srcRect/>
          <a:stretch/>
        </p:blipFill>
        <p:spPr>
          <a:xfrm>
            <a:off x="649176" y="5554822"/>
            <a:ext cx="1689000" cy="1122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idx="1"/>
          </p:nvPr>
        </p:nvSpPr>
        <p:spPr>
          <a:xfrm>
            <a:off x="1041640" y="2175370"/>
            <a:ext cx="14154884"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b="0" u="none" strike="noStrike" cap="none" dirty="0">
                <a:solidFill>
                  <a:schemeClr val="lt1"/>
                </a:solidFill>
                <a:latin typeface="Arial" charset="0"/>
                <a:ea typeface="Arial" charset="0"/>
                <a:cs typeface="Arial" charset="0"/>
                <a:sym typeface="Cabin"/>
              </a:rPr>
              <a:t>Even though </a:t>
            </a:r>
            <a:r>
              <a:rPr lang="en-US" sz="3600" b="0" u="none" strike="noStrike" cap="none" dirty="0">
                <a:solidFill>
                  <a:srgbClr val="00FF00"/>
                </a:solidFill>
                <a:latin typeface="Arial" charset="0"/>
                <a:ea typeface="Arial" charset="0"/>
                <a:cs typeface="Arial" charset="0"/>
                <a:sym typeface="Cabin"/>
              </a:rPr>
              <a:t>dictionaries</a:t>
            </a:r>
            <a:r>
              <a:rPr lang="en-US" sz="3600" b="0" u="none" strike="noStrike" cap="none" dirty="0">
                <a:solidFill>
                  <a:schemeClr val="lt1"/>
                </a:solidFill>
                <a:latin typeface="Arial" charset="0"/>
                <a:ea typeface="Arial" charset="0"/>
                <a:cs typeface="Arial" charset="0"/>
                <a:sym typeface="Cabin"/>
              </a:rPr>
              <a:t> are not stored in order, we can write a </a:t>
            </a:r>
            <a:r>
              <a:rPr lang="en-US" sz="3600" b="0" u="none" strike="noStrike" cap="none" dirty="0">
                <a:solidFill>
                  <a:srgbClr val="FFFF00"/>
                </a:solidFill>
                <a:latin typeface="Arial" charset="0"/>
                <a:ea typeface="Arial" charset="0"/>
                <a:cs typeface="Arial" charset="0"/>
                <a:sym typeface="Cabin"/>
              </a:rPr>
              <a:t>for</a:t>
            </a:r>
            <a:r>
              <a:rPr lang="en-US" sz="3600" b="0" u="none" strike="noStrike" cap="none" dirty="0">
                <a:solidFill>
                  <a:schemeClr val="lt1"/>
                </a:solidFill>
                <a:latin typeface="Arial" charset="0"/>
                <a:ea typeface="Arial" charset="0"/>
                <a:cs typeface="Arial" charset="0"/>
                <a:sym typeface="Cabin"/>
              </a:rPr>
              <a:t> loop that goes through all the </a:t>
            </a:r>
            <a:r>
              <a:rPr lang="en-US" sz="3600" b="0" u="none" strike="noStrike" cap="none" dirty="0">
                <a:solidFill>
                  <a:srgbClr val="00FFFF"/>
                </a:solidFill>
                <a:latin typeface="Arial" charset="0"/>
                <a:ea typeface="Arial" charset="0"/>
                <a:cs typeface="Arial" charset="0"/>
                <a:sym typeface="Cabin"/>
              </a:rPr>
              <a:t>entries</a:t>
            </a:r>
            <a:r>
              <a:rPr lang="en-US" sz="3600" b="0" u="none" strike="noStrike" cap="none" dirty="0">
                <a:solidFill>
                  <a:schemeClr val="lt1"/>
                </a:solidFill>
                <a:latin typeface="Arial" charset="0"/>
                <a:ea typeface="Arial" charset="0"/>
                <a:cs typeface="Arial" charset="0"/>
                <a:sym typeface="Cabin"/>
              </a:rPr>
              <a:t> in a </a:t>
            </a:r>
            <a:r>
              <a:rPr lang="en-US" sz="3600" b="0" u="none" strike="noStrike" cap="none" dirty="0">
                <a:solidFill>
                  <a:srgbClr val="00FF00"/>
                </a:solidFill>
                <a:latin typeface="Arial" charset="0"/>
                <a:ea typeface="Arial" charset="0"/>
                <a:cs typeface="Arial" charset="0"/>
                <a:sym typeface="Cabin"/>
              </a:rPr>
              <a:t>dictionary</a:t>
            </a:r>
            <a:r>
              <a:rPr lang="en-US" sz="3600" b="0" u="none" strike="noStrike" cap="none" dirty="0">
                <a:solidFill>
                  <a:schemeClr val="lt1"/>
                </a:solidFill>
                <a:latin typeface="Arial" charset="0"/>
                <a:ea typeface="Arial" charset="0"/>
                <a:cs typeface="Arial" charset="0"/>
                <a:sym typeface="Cabin"/>
              </a:rPr>
              <a:t> - actually it goes through all of the </a:t>
            </a:r>
            <a:r>
              <a:rPr lang="en-US" sz="3600" b="0" u="none" strike="noStrike" cap="none" dirty="0">
                <a:solidFill>
                  <a:srgbClr val="00FFFF"/>
                </a:solidFill>
                <a:latin typeface="Arial" charset="0"/>
                <a:ea typeface="Arial" charset="0"/>
                <a:cs typeface="Arial" charset="0"/>
                <a:sym typeface="Cabin"/>
              </a:rPr>
              <a:t>keys</a:t>
            </a:r>
            <a:r>
              <a:rPr lang="en-US" sz="3600" b="0" u="none" strike="noStrike" cap="none" dirty="0">
                <a:solidFill>
                  <a:schemeClr val="lt1"/>
                </a:solidFill>
                <a:latin typeface="Arial" charset="0"/>
                <a:ea typeface="Arial" charset="0"/>
                <a:cs typeface="Arial" charset="0"/>
                <a:sym typeface="Cabin"/>
              </a:rPr>
              <a:t> in the </a:t>
            </a:r>
            <a:r>
              <a:rPr lang="en-US" sz="3600" b="0" u="none" strike="noStrike" cap="none" dirty="0">
                <a:solidFill>
                  <a:srgbClr val="00FF00"/>
                </a:solidFill>
                <a:latin typeface="Arial" charset="0"/>
                <a:ea typeface="Arial" charset="0"/>
                <a:cs typeface="Arial" charset="0"/>
                <a:sym typeface="Cabin"/>
              </a:rPr>
              <a:t>dictionary</a:t>
            </a:r>
            <a:r>
              <a:rPr lang="en-US" sz="3600" b="0" u="none" strike="noStrike" cap="none" dirty="0">
                <a:solidFill>
                  <a:schemeClr val="lt1"/>
                </a:solidFill>
                <a:latin typeface="Arial" charset="0"/>
                <a:ea typeface="Arial" charset="0"/>
                <a:cs typeface="Arial" charset="0"/>
                <a:sym typeface="Cabin"/>
              </a:rPr>
              <a:t> and</a:t>
            </a:r>
            <a:r>
              <a:rPr lang="en-US" sz="3600" b="0" u="none" strike="noStrike" cap="none" dirty="0">
                <a:solidFill>
                  <a:srgbClr val="00FFFF"/>
                </a:solidFill>
                <a:latin typeface="Arial" charset="0"/>
                <a:ea typeface="Arial" charset="0"/>
                <a:cs typeface="Arial" charset="0"/>
                <a:sym typeface="Cabin"/>
              </a:rPr>
              <a:t> looks up</a:t>
            </a:r>
            <a:r>
              <a:rPr lang="en-US" sz="3600" b="0" u="none" strike="noStrike" cap="none" dirty="0">
                <a:solidFill>
                  <a:schemeClr val="lt1"/>
                </a:solidFill>
                <a:latin typeface="Arial" charset="0"/>
                <a:ea typeface="Arial" charset="0"/>
                <a:cs typeface="Arial" charset="0"/>
                <a:sym typeface="Cabin"/>
              </a:rPr>
              <a:t> the values</a:t>
            </a:r>
          </a:p>
        </p:txBody>
      </p:sp>
      <p:sp>
        <p:nvSpPr>
          <p:cNvPr id="458" name="Shape 458"/>
          <p:cNvSpPr txBox="1"/>
          <p:nvPr/>
        </p:nvSpPr>
        <p:spPr>
          <a:xfrm>
            <a:off x="2914649" y="4529728"/>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 { </a:t>
            </a: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 1 ,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42</a:t>
            </a:r>
          </a:p>
          <a:p>
            <a:pPr>
              <a:buClr>
                <a:srgbClr val="00FFFF"/>
              </a:buClr>
              <a:buSzPct val="25000"/>
            </a:pP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idx="1"/>
          </p:nvPr>
        </p:nvSpPr>
        <p:spPr>
          <a:xfrm>
            <a:off x="998741" y="1182377"/>
            <a:ext cx="3878711" cy="481009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b="0" u="none" strike="noStrike" cap="none" dirty="0">
                <a:solidFill>
                  <a:schemeClr val="lt1"/>
                </a:solidFill>
                <a:latin typeface="Arial" charset="0"/>
                <a:ea typeface="Arial" charset="0"/>
                <a:cs typeface="Arial" charset="0"/>
                <a:sym typeface="Cabin"/>
              </a:rPr>
              <a:t>You can get a list of </a:t>
            </a:r>
            <a:r>
              <a:rPr lang="en-US" sz="3600" b="0" u="none" strike="noStrike" cap="none" dirty="0">
                <a:solidFill>
                  <a:srgbClr val="00FF00"/>
                </a:solidFill>
                <a:latin typeface="Arial" charset="0"/>
                <a:ea typeface="Arial" charset="0"/>
                <a:cs typeface="Arial" charset="0"/>
                <a:sym typeface="Cabin"/>
              </a:rPr>
              <a:t>keys</a:t>
            </a:r>
            <a:r>
              <a:rPr lang="en-US" sz="3600" b="0" u="none" strike="noStrike" cap="none" dirty="0">
                <a:solidFill>
                  <a:schemeClr val="lt1"/>
                </a:solidFill>
                <a:latin typeface="Arial" charset="0"/>
                <a:ea typeface="Arial" charset="0"/>
                <a:cs typeface="Arial" charset="0"/>
                <a:sym typeface="Cabin"/>
              </a:rPr>
              <a:t>, </a:t>
            </a:r>
            <a:r>
              <a:rPr lang="en-US" sz="3600" b="0" u="none" strike="noStrike" cap="none" dirty="0">
                <a:solidFill>
                  <a:srgbClr val="FF00FF"/>
                </a:solidFill>
                <a:latin typeface="Arial" charset="0"/>
                <a:ea typeface="Arial" charset="0"/>
                <a:cs typeface="Arial" charset="0"/>
                <a:sym typeface="Cabin"/>
              </a:rPr>
              <a:t>values,</a:t>
            </a:r>
            <a:r>
              <a:rPr lang="en-US" sz="3600" b="0" u="none" strike="noStrike" cap="none" dirty="0">
                <a:solidFill>
                  <a:schemeClr val="lt1"/>
                </a:solidFill>
                <a:latin typeface="Arial" charset="0"/>
                <a:ea typeface="Arial" charset="0"/>
                <a:cs typeface="Arial" charset="0"/>
                <a:sym typeface="Cabin"/>
              </a:rPr>
              <a:t> or</a:t>
            </a:r>
            <a:r>
              <a:rPr lang="en-US" sz="3600" b="0" u="none" strike="noStrike" cap="none" dirty="0">
                <a:solidFill>
                  <a:srgbClr val="FF7F00"/>
                </a:solidFill>
                <a:latin typeface="Arial" charset="0"/>
                <a:ea typeface="Arial" charset="0"/>
                <a:cs typeface="Arial" charset="0"/>
                <a:sym typeface="Cabin"/>
              </a:rPr>
              <a:t> items (both)</a:t>
            </a:r>
            <a:r>
              <a:rPr lang="en-US" sz="3600" b="0" u="none" strike="noStrike" cap="none" dirty="0">
                <a:solidFill>
                  <a:schemeClr val="lt1"/>
                </a:solidFill>
                <a:latin typeface="Arial" charset="0"/>
                <a:ea typeface="Arial" charset="0"/>
                <a:cs typeface="Arial" charset="0"/>
                <a:sym typeface="Cabin"/>
              </a:rPr>
              <a:t> from a dictionary</a:t>
            </a:r>
          </a:p>
        </p:txBody>
      </p:sp>
      <p:sp>
        <p:nvSpPr>
          <p:cNvPr id="465" name="Shape 465"/>
          <p:cNvSpPr txBox="1"/>
          <p:nvPr/>
        </p:nvSpPr>
        <p:spPr>
          <a:xfrm>
            <a:off x="5844691" y="1769366"/>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a:solidFill>
                  <a:schemeClr val="lt1"/>
                </a:solidFill>
                <a:latin typeface="Courier"/>
                <a:ea typeface="Courier"/>
                <a:cs typeface="Courier"/>
                <a:sym typeface="Courier New"/>
              </a:rPr>
              <a:t> = { 'chuck' : 1 , '</a:t>
            </a:r>
            <a:r>
              <a:rPr lang="en-US" sz="2500" b="1" i="0" u="none" strike="noStrike" cap="none" dirty="0" err="1">
                <a:solidFill>
                  <a:schemeClr val="lt1"/>
                </a:solidFill>
                <a:latin typeface="Courier"/>
                <a:ea typeface="Courier"/>
                <a:cs typeface="Courier"/>
                <a:sym typeface="Courier New"/>
              </a:rPr>
              <a:t>fred</a:t>
            </a:r>
            <a:r>
              <a:rPr lang="en-US" sz="2500" b="1" i="0" u="none" strike="noStrike" cap="none" dirty="0">
                <a:solidFill>
                  <a:schemeClr val="lt1"/>
                </a:solidFill>
                <a:latin typeface="Courier"/>
                <a:ea typeface="Courier"/>
                <a:cs typeface="Courier"/>
                <a:sym typeface="Courier New"/>
              </a:rPr>
              <a:t>' : 42, '</a:t>
            </a:r>
            <a:r>
              <a:rPr lang="en-US" sz="2500" b="1" i="0" u="none" strike="noStrike" cap="none" dirty="0" err="1">
                <a:solidFill>
                  <a:schemeClr val="lt1"/>
                </a:solidFill>
                <a:latin typeface="Courier"/>
                <a:ea typeface="Courier"/>
                <a:cs typeface="Courier"/>
                <a:sym typeface="Courier New"/>
              </a:rPr>
              <a:t>jan</a:t>
            </a:r>
            <a:r>
              <a:rPr lang="en-US" sz="2500" b="1" i="0" u="none" strike="noStrike" cap="none" dirty="0">
                <a:solidFill>
                  <a:schemeClr val="lt1"/>
                </a:solidFill>
                <a:latin typeface="Courier"/>
                <a:ea typeface="Courier"/>
                <a:cs typeface="Courier"/>
                <a:sym typeface="Courier New"/>
              </a:rPr>
              <a:t>':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a:t>
            </a:r>
            <a:r>
              <a:rPr lang="en-US" sz="2500" b="1" i="0" u="none" strike="noStrike" cap="none" dirty="0">
                <a:solidFill>
                  <a:srgbClr val="FF00FF"/>
                </a:solidFill>
                <a:latin typeface="Courier"/>
                <a:ea typeface="Courier"/>
                <a:cs typeface="Courier"/>
                <a:sym typeface="Courier New"/>
              </a:rPr>
              <a:t>list</a:t>
            </a:r>
            <a:r>
              <a:rPr lang="en-US" sz="2500" b="1" i="0" u="none" strike="noStrike" cap="none" dirty="0">
                <a:solidFill>
                  <a:schemeClr val="lt1"/>
                </a:solidFill>
                <a:latin typeface="Courier"/>
                <a:ea typeface="Courier"/>
                <a:cs typeface="Courier"/>
                <a:sym typeface="Courier New"/>
              </a:rPr>
              <a:t>(</a:t>
            </a:r>
            <a:r>
              <a:rPr lang="en-US" sz="2500" b="1" i="0" u="none" strike="noStrike" cap="none" dirty="0" err="1">
                <a:solidFill>
                  <a:schemeClr val="lt1"/>
                </a:solidFill>
                <a:latin typeface="Courier"/>
                <a:ea typeface="Courier"/>
                <a:cs typeface="Courier"/>
                <a:sym typeface="Courier New"/>
              </a:rPr>
              <a:t>jjj</a:t>
            </a:r>
            <a:r>
              <a:rPr lang="en-US" sz="2500" b="1" dirty="0">
                <a:solidFill>
                  <a:schemeClr val="lt1"/>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dirty="0">
                <a:solidFill>
                  <a:srgbClr val="00FF00"/>
                </a:solidFill>
                <a:latin typeface="Courier"/>
                <a:ea typeface="Courier"/>
                <a:cs typeface="Courier"/>
                <a:sym typeface="Courier New"/>
              </a:rPr>
              <a:t>'</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keys</a:t>
            </a:r>
            <a:r>
              <a:rPr lang="en-US" sz="2500" b="1" i="0" u="none" strike="noStrike" cap="none" dirty="0">
                <a:solidFill>
                  <a:srgbClr val="FF00FF"/>
                </a:solidFill>
                <a:latin typeface="Courier"/>
                <a:ea typeface="Courier"/>
                <a:cs typeface="Courier"/>
                <a:sym typeface="Courier New"/>
              </a:rPr>
              <a:t>()</a:t>
            </a:r>
            <a:r>
              <a:rPr lang="en-US" sz="2500" b="1" i="0" u="none" strike="noStrike" cap="none" dirty="0">
                <a:solidFill>
                  <a:srgbClr val="FFF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values</a:t>
            </a:r>
            <a:r>
              <a:rPr lang="en-US" sz="2500" b="1" i="0" u="none" strike="noStrike" cap="none" dirty="0">
                <a:solidFill>
                  <a:srgbClr val="FF00FF"/>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a:solidFill>
                  <a:srgbClr val="FF00FF"/>
                </a:solidFill>
                <a:latin typeface="Courier"/>
                <a:ea typeface="Courier"/>
                <a:cs typeface="Courier"/>
                <a:sym typeface="Courier New"/>
              </a:rPr>
              <a:t>[1, 42,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7F00"/>
                </a:solidFill>
                <a:latin typeface="Courier"/>
                <a:ea typeface="Courier"/>
                <a:cs typeface="Courier"/>
                <a:sym typeface="Courier New"/>
              </a:rPr>
              <a:t>items</a:t>
            </a:r>
            <a:r>
              <a:rPr lang="en-US" sz="2500" b="1" i="0" u="none" strike="noStrike" cap="none" dirty="0">
                <a:solidFill>
                  <a:srgbClr val="FF7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rgbClr val="FF7F00"/>
                </a:solidFill>
                <a:latin typeface="Courier"/>
                <a:ea typeface="Courier"/>
                <a:cs typeface="Courier"/>
                <a:sym typeface="Courier New"/>
              </a:rPr>
              <a:t>[('chuck', 1), ('</a:t>
            </a:r>
            <a:r>
              <a:rPr lang="en-US" sz="2500" b="1" i="0" u="none" strike="noStrike" cap="none" dirty="0" err="1">
                <a:solidFill>
                  <a:srgbClr val="FF7F00"/>
                </a:solidFill>
                <a:latin typeface="Courier"/>
                <a:ea typeface="Courier"/>
                <a:cs typeface="Courier"/>
                <a:sym typeface="Courier New"/>
              </a:rPr>
              <a:t>fred</a:t>
            </a:r>
            <a:r>
              <a:rPr lang="en-US" sz="2500" b="1" i="0" u="none" strike="noStrike" cap="none" dirty="0">
                <a:solidFill>
                  <a:srgbClr val="FF7F00"/>
                </a:solidFill>
                <a:latin typeface="Courier"/>
                <a:ea typeface="Courier"/>
                <a:cs typeface="Courier"/>
                <a:sym typeface="Courier New"/>
              </a:rPr>
              <a:t>', 42), ('</a:t>
            </a:r>
            <a:r>
              <a:rPr lang="en-US" sz="2500" b="1" i="0" u="none" strike="noStrike" cap="none" dirty="0" err="1">
                <a:solidFill>
                  <a:srgbClr val="FF7F00"/>
                </a:solidFill>
                <a:latin typeface="Courier"/>
                <a:ea typeface="Courier"/>
                <a:cs typeface="Courier"/>
                <a:sym typeface="Courier New"/>
              </a:rPr>
              <a:t>jan</a:t>
            </a:r>
            <a:r>
              <a:rPr lang="en-US" sz="2500" b="1" i="0" u="none" strike="noStrike" cap="none" dirty="0">
                <a:solidFill>
                  <a:srgbClr val="FF7F00"/>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388840" y="6773548"/>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dirty="0">
                <a:solidFill>
                  <a:schemeClr val="lt1"/>
                </a:solidFill>
                <a:latin typeface="Arial" charset="0"/>
                <a:ea typeface="Arial" charset="0"/>
                <a:cs typeface="Arial" charset="0"/>
                <a:sym typeface="Cabin"/>
              </a:rPr>
              <a:t>What is a </a:t>
            </a:r>
            <a:r>
              <a:rPr lang="en-US" sz="3400" dirty="0">
                <a:solidFill>
                  <a:schemeClr val="lt1"/>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tuple”? - coming soon...</a:t>
            </a:r>
          </a:p>
        </p:txBody>
      </p:sp>
      <p:cxnSp>
        <p:nvCxnSpPr>
          <p:cNvPr id="467" name="Shape 467"/>
          <p:cNvCxnSpPr>
            <a:cxnSpLocks/>
          </p:cNvCxnSpPr>
          <p:nvPr/>
        </p:nvCxnSpPr>
        <p:spPr>
          <a:xfrm>
            <a:off x="10241280" y="6193536"/>
            <a:ext cx="231661" cy="580012"/>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idx="1"/>
          </p:nvPr>
        </p:nvSpPr>
        <p:spPr>
          <a:xfrm>
            <a:off x="741899" y="2318080"/>
            <a:ext cx="5399399" cy="5702299"/>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We loop through the </a:t>
            </a:r>
            <a:r>
              <a:rPr lang="en-US" sz="3600" b="0" u="none" strike="noStrike" cap="none" dirty="0">
                <a:solidFill>
                  <a:srgbClr val="FF7F00"/>
                </a:solidFill>
                <a:latin typeface="Arial" charset="0"/>
                <a:ea typeface="Arial" charset="0"/>
                <a:cs typeface="Arial" charset="0"/>
                <a:sym typeface="Cabin"/>
              </a:rPr>
              <a:t>key</a:t>
            </a:r>
            <a:r>
              <a:rPr lang="en-US" sz="3600" b="0" u="none" strike="noStrike" cap="none" dirty="0">
                <a:solidFill>
                  <a:schemeClr val="lt1"/>
                </a:solidFill>
                <a:latin typeface="Arial" charset="0"/>
                <a:ea typeface="Arial" charset="0"/>
                <a:cs typeface="Arial" charset="0"/>
                <a:sym typeface="Cabin"/>
              </a:rPr>
              <a:t>-</a:t>
            </a:r>
            <a:r>
              <a:rPr lang="en-US" sz="3600" b="0" u="none" strike="noStrike" cap="none" dirty="0">
                <a:solidFill>
                  <a:srgbClr val="FFFF00"/>
                </a:solidFill>
                <a:latin typeface="Arial" charset="0"/>
                <a:ea typeface="Arial" charset="0"/>
                <a:cs typeface="Arial" charset="0"/>
                <a:sym typeface="Cabin"/>
              </a:rPr>
              <a:t>value</a:t>
            </a:r>
            <a:r>
              <a:rPr lang="en-US" sz="3600" b="0" u="none" strike="noStrike" cap="none" dirty="0">
                <a:solidFill>
                  <a:schemeClr val="lt1"/>
                </a:solidFill>
                <a:latin typeface="Arial" charset="0"/>
                <a:ea typeface="Arial" charset="0"/>
                <a:cs typeface="Arial" charset="0"/>
                <a:sym typeface="Cabin"/>
              </a:rPr>
              <a:t> pairs in a dictionary using *two* iteration variables</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Each iteration, the first variable is the </a:t>
            </a:r>
            <a:r>
              <a:rPr lang="en-US" sz="3600" b="0" u="none" strike="noStrike" cap="none" dirty="0">
                <a:solidFill>
                  <a:srgbClr val="FF7F00"/>
                </a:solidFill>
                <a:latin typeface="Arial" charset="0"/>
                <a:ea typeface="Arial" charset="0"/>
                <a:cs typeface="Arial" charset="0"/>
                <a:sym typeface="Cabin"/>
              </a:rPr>
              <a:t>key</a:t>
            </a:r>
            <a:r>
              <a:rPr lang="en-US" sz="3600" b="0" u="none" strike="noStrike" cap="none" dirty="0">
                <a:solidFill>
                  <a:schemeClr val="lt1"/>
                </a:solidFill>
                <a:latin typeface="Arial" charset="0"/>
                <a:ea typeface="Arial" charset="0"/>
                <a:cs typeface="Arial" charset="0"/>
                <a:sym typeface="Cabin"/>
              </a:rPr>
              <a:t> and the second variable is the corresponding </a:t>
            </a:r>
            <a:r>
              <a:rPr lang="en-US" sz="3600" b="0" u="none" strike="noStrike" cap="none" dirty="0">
                <a:solidFill>
                  <a:srgbClr val="FFFF00"/>
                </a:solidFill>
                <a:latin typeface="Arial" charset="0"/>
                <a:ea typeface="Arial" charset="0"/>
                <a:cs typeface="Arial" charset="0"/>
                <a:sym typeface="Cabin"/>
              </a:rPr>
              <a:t>value </a:t>
            </a:r>
            <a:r>
              <a:rPr lang="en-US" sz="3600" b="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015699" y="2684830"/>
            <a:ext cx="894362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a:solidFill>
                  <a:schemeClr val="lt1"/>
                </a:solidFill>
                <a:latin typeface="Courier New"/>
                <a:ea typeface="Courier New"/>
                <a:cs typeface="Courier New"/>
                <a:sym typeface="Courier New"/>
              </a:rPr>
              <a:t> = { 'chuck' : 1 , '</a:t>
            </a:r>
            <a:r>
              <a:rPr lang="en-US" sz="2400" b="1" i="0" u="none" strike="noStrike" cap="none" dirty="0" err="1">
                <a:solidFill>
                  <a:schemeClr val="lt1"/>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err="1">
                <a:solidFill>
                  <a:schemeClr val="lt1"/>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for </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err="1">
                <a:solidFill>
                  <a:schemeClr val="lt1"/>
                </a:solidFill>
                <a:latin typeface="Courier New"/>
                <a:ea typeface="Courier New"/>
                <a:cs typeface="Courier New"/>
                <a:sym typeface="Courier New"/>
              </a:rPr>
              <a:t>,</a:t>
            </a:r>
            <a:r>
              <a:rPr lang="en-US" sz="2400" b="1" i="0" u="none" strike="noStrike" cap="none" dirty="0" err="1">
                <a:solidFill>
                  <a:srgbClr val="FFFF00"/>
                </a:solidFill>
                <a:latin typeface="Courier New"/>
                <a:ea typeface="Courier New"/>
                <a:cs typeface="Courier New"/>
                <a:sym typeface="Courier New"/>
              </a:rPr>
              <a:t>bbb</a:t>
            </a:r>
            <a:r>
              <a:rPr lang="en-US" sz="2400" b="1" i="0" u="none" strike="noStrike" cap="none" dirty="0">
                <a:solidFill>
                  <a:schemeClr val="lt1"/>
                </a:solidFill>
                <a:latin typeface="Courier New"/>
                <a:ea typeface="Courier New"/>
                <a:cs typeface="Courier New"/>
                <a:sym typeface="Courier New"/>
              </a:rPr>
              <a:t> in </a:t>
            </a: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err="1">
                <a:solidFill>
                  <a:srgbClr val="FF00FF"/>
                </a:solidFill>
                <a:latin typeface="Courier New"/>
                <a:ea typeface="Courier New"/>
                <a:cs typeface="Courier New"/>
                <a:sym typeface="Courier New"/>
              </a:rPr>
              <a:t>.items</a:t>
            </a:r>
            <a:r>
              <a:rPr lang="en-US"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    print(</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err="1">
                <a:solidFill>
                  <a:srgbClr val="FFFF00"/>
                </a:solidFill>
                <a:latin typeface="Courier New"/>
                <a:ea typeface="Courier New"/>
                <a:cs typeface="Courier New"/>
                <a:sym typeface="Courier New"/>
              </a:rPr>
              <a:t>bbb</a:t>
            </a:r>
            <a:r>
              <a:rPr lang="en-US" sz="2400" b="1" dirty="0">
                <a:solidFill>
                  <a:schemeClr val="lt1"/>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a:solidFill>
                  <a:srgbClr val="FF7F00"/>
                </a:solidFill>
                <a:latin typeface="Courier New"/>
                <a:ea typeface="Courier New"/>
                <a:cs typeface="Courier New"/>
                <a:sym typeface="Courier New"/>
              </a:rPr>
              <a:t>chuck</a:t>
            </a:r>
            <a:r>
              <a:rPr lang="en-US" sz="2400" b="1" i="0" u="none" strike="noStrike" cap="none" dirty="0">
                <a:solidFill>
                  <a:srgbClr val="FFFF00"/>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fred</a:t>
            </a:r>
            <a:r>
              <a:rPr lang="en-US" sz="2400" b="1" i="0" u="none" strike="noStrike" cap="none" dirty="0">
                <a:solidFill>
                  <a:srgbClr val="FFFF00"/>
                </a:solidFill>
                <a:latin typeface="Courier New"/>
                <a:ea typeface="Courier New"/>
                <a:cs typeface="Courier New"/>
                <a:sym typeface="Courier New"/>
              </a:rPr>
              <a:t> 42</a:t>
            </a:r>
          </a:p>
          <a:p>
            <a:pPr>
              <a:buClr>
                <a:srgbClr val="FF7F00"/>
              </a:buClr>
              <a:buSzPct val="25000"/>
            </a:pPr>
            <a:r>
              <a:rPr lang="en-US" sz="2400" b="1" i="0" u="none" strike="noStrike" cap="none" dirty="0" err="1">
                <a:solidFill>
                  <a:srgbClr val="FF7F00"/>
                </a:solidFill>
                <a:latin typeface="Courier New"/>
                <a:ea typeface="Courier New"/>
                <a:cs typeface="Courier New"/>
                <a:sym typeface="Courier New"/>
              </a:rPr>
              <a:t>jan</a:t>
            </a:r>
            <a:r>
              <a:rPr lang="en-US" sz="2400" b="1" i="0" u="none" strike="noStrike" cap="none" dirty="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070300" y="4957704"/>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3861000" y="4945004"/>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357636" y="5783204"/>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3810200" y="5770504"/>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2610050" y="422466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3794325" y="422466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556075" y="6669897"/>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3794325" y="6657197"/>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850484" y="757353"/>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counts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n-US" sz="2600" b="1" dirty="0">
                <a:solidFill>
                  <a:srgbClr val="FF00FF"/>
                </a:solidFill>
                <a:latin typeface="Courier New"/>
                <a:ea typeface="Courier New"/>
                <a:cs typeface="Courier New"/>
                <a:sym typeface="Courier New"/>
              </a:rPr>
              <a:t>for line in handle:</a:t>
            </a:r>
          </a:p>
          <a:p>
            <a:pPr lvl="0">
              <a:buClr>
                <a:srgbClr val="00FF00"/>
              </a:buClr>
              <a:buSzPct val="25000"/>
            </a:pPr>
            <a:r>
              <a:rPr lang="en-US" sz="2600" b="1" dirty="0">
                <a:solidFill>
                  <a:srgbClr val="FF00FF"/>
                </a:solidFill>
                <a:latin typeface="Courier New"/>
                <a:ea typeface="Courier New"/>
                <a:cs typeface="Courier New"/>
                <a:sym typeface="Courier New"/>
              </a:rPr>
              <a:t>    words = </a:t>
            </a:r>
            <a:r>
              <a:rPr lang="en-US" sz="2600" b="1" dirty="0" err="1">
                <a:solidFill>
                  <a:srgbClr val="FF00FF"/>
                </a:solidFill>
                <a:latin typeface="Courier New"/>
                <a:ea typeface="Courier New"/>
                <a:cs typeface="Courier New"/>
                <a:sym typeface="Courier New"/>
              </a:rPr>
              <a:t>line.split</a:t>
            </a:r>
            <a:r>
              <a:rPr lang="en-US"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        counts[word] = </a:t>
            </a:r>
            <a:r>
              <a:rPr lang="en-US" sz="2600" b="1" i="0" u="none" strike="noStrike" cap="none" dirty="0" err="1">
                <a:solidFill>
                  <a:srgbClr val="FF00FF"/>
                </a:solidFill>
                <a:latin typeface="Courier New"/>
                <a:ea typeface="Courier New"/>
                <a:cs typeface="Courier New"/>
                <a:sym typeface="Courier New"/>
              </a:rPr>
              <a:t>counts.get</a:t>
            </a:r>
            <a:r>
              <a:rPr lang="en-US" sz="2600" b="1"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word,count</a:t>
            </a:r>
            <a:r>
              <a:rPr lang="en-US" sz="2600" b="1" i="0" u="none" strike="noStrike" cap="none" dirty="0">
                <a:solidFill>
                  <a:srgbClr val="00FFFF"/>
                </a:solidFill>
                <a:latin typeface="Courier New"/>
                <a:ea typeface="Courier New"/>
                <a:cs typeface="Courier New"/>
                <a:sym typeface="Courier New"/>
              </a:rPr>
              <a:t> in </a:t>
            </a:r>
            <a:r>
              <a:rPr lang="en-US" sz="2600" b="1" i="0" u="none" strike="noStrike" cap="none" dirty="0" err="1">
                <a:solidFill>
                  <a:srgbClr val="00FFFF"/>
                </a:solidFill>
                <a:latin typeface="Courier New"/>
                <a:ea typeface="Courier New"/>
                <a:cs typeface="Courier New"/>
                <a:sym typeface="Courier New"/>
              </a:rPr>
              <a:t>counts.items</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if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is None or count &gt;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7F00"/>
                </a:solidFill>
                <a:latin typeface="Courier New"/>
                <a:ea typeface="Courier New"/>
                <a:cs typeface="Courier New"/>
                <a:sym typeface="Courier New"/>
              </a:rPr>
              <a:t>print(</a:t>
            </a:r>
            <a:r>
              <a:rPr lang="en-US" sz="2600" b="1" i="0" u="none" strike="noStrike" cap="none" dirty="0" err="1">
                <a:solidFill>
                  <a:srgbClr val="FF7F00"/>
                </a:solidFill>
                <a:latin typeface="Courier New"/>
                <a:ea typeface="Courier New"/>
                <a:cs typeface="Courier New"/>
                <a:sym typeface="Courier New"/>
              </a:rPr>
              <a:t>bigword</a:t>
            </a:r>
            <a:r>
              <a:rPr lang="en-US" sz="2600" b="1" i="0" u="none" strike="noStrike" cap="none" dirty="0">
                <a:solidFill>
                  <a:srgbClr val="FF7F00"/>
                </a:solidFill>
                <a:latin typeface="Courier New"/>
                <a:ea typeface="Courier New"/>
                <a:cs typeface="Courier New"/>
                <a:sym typeface="Courier New"/>
              </a:rPr>
              <a:t>, </a:t>
            </a:r>
            <a:r>
              <a:rPr lang="en-US" sz="2600" b="1" i="0" u="none" strike="noStrike" cap="none" dirty="0" err="1">
                <a:solidFill>
                  <a:srgbClr val="FF7F00"/>
                </a:solidFill>
                <a:latin typeface="Courier New"/>
                <a:ea typeface="Courier New"/>
                <a:cs typeface="Courier New"/>
                <a:sym typeface="Courier New"/>
              </a:rPr>
              <a:t>bigcount</a:t>
            </a:r>
            <a:r>
              <a:rPr lang="en-US" sz="2600" b="1" i="0" u="none" strike="noStrike" cap="none" dirty="0">
                <a:solidFill>
                  <a:srgbClr val="FF7F00"/>
                </a:solidFill>
                <a:latin typeface="Courier New"/>
                <a:ea typeface="Courier New"/>
                <a:cs typeface="Courier New"/>
                <a:sym typeface="Courier New"/>
              </a:rPr>
              <a:t>)</a:t>
            </a:r>
          </a:p>
        </p:txBody>
      </p:sp>
      <p:sp>
        <p:nvSpPr>
          <p:cNvPr id="488" name="Shape 488"/>
          <p:cNvSpPr txBox="1"/>
          <p:nvPr/>
        </p:nvSpPr>
        <p:spPr>
          <a:xfrm>
            <a:off x="10783684" y="4688003"/>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783684" y="1605578"/>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986884" y="7530641"/>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Summary</a:t>
            </a:r>
          </a:p>
        </p:txBody>
      </p:sp>
      <p:sp>
        <p:nvSpPr>
          <p:cNvPr id="4" name="Content Placeholder 3">
            <a:extLst>
              <a:ext uri="{FF2B5EF4-FFF2-40B4-BE49-F238E27FC236}">
                <a16:creationId xmlns:a16="http://schemas.microsoft.com/office/drawing/2014/main" id="{B4721CBD-C708-C5CF-925B-DE7124D3D6EC}"/>
              </a:ext>
            </a:extLst>
          </p:cNvPr>
          <p:cNvSpPr>
            <a:spLocks noGrp="1"/>
          </p:cNvSpPr>
          <p:nvPr>
            <p:ph idx="1"/>
          </p:nvPr>
        </p:nvSpPr>
        <p:spPr/>
        <p:txBody>
          <a:bodyPr>
            <a:normAutofit/>
          </a:bodyPr>
          <a:lstStyle/>
          <a:p>
            <a:pPr marL="857250" indent="-857250">
              <a:buFont typeface="Arial" panose="020B0604020202020204" pitchFamily="34" charset="0"/>
              <a:buChar char="•"/>
            </a:pPr>
            <a:r>
              <a:rPr lang="en-US" sz="3600" dirty="0">
                <a:solidFill>
                  <a:schemeClr val="bg1"/>
                </a:solidFill>
                <a:latin typeface="Arial" panose="020B0604020202020204" pitchFamily="34" charset="0"/>
                <a:cs typeface="Arial" panose="020B0604020202020204" pitchFamily="34" charset="0"/>
              </a:rPr>
              <a:t>What is a collection</a:t>
            </a:r>
          </a:p>
          <a:p>
            <a:pPr marL="857250" indent="-857250">
              <a:buFont typeface="Arial" panose="020B0604020202020204" pitchFamily="34" charset="0"/>
              <a:buChar char="•"/>
            </a:pPr>
            <a:r>
              <a:rPr lang="en-US" sz="3600" dirty="0">
                <a:solidFill>
                  <a:schemeClr val="bg1"/>
                </a:solidFill>
                <a:latin typeface="Arial" panose="020B0604020202020204" pitchFamily="34" charset="0"/>
                <a:cs typeface="Arial" panose="020B0604020202020204" pitchFamily="34" charset="0"/>
              </a:rPr>
              <a:t>Lists versus dictionaries</a:t>
            </a:r>
          </a:p>
          <a:p>
            <a:pPr marL="857250" indent="-857250">
              <a:buFont typeface="Arial" panose="020B0604020202020204" pitchFamily="34" charset="0"/>
              <a:buChar char="•"/>
            </a:pPr>
            <a:r>
              <a:rPr lang="en-US" sz="3600" dirty="0">
                <a:solidFill>
                  <a:schemeClr val="bg1"/>
                </a:solidFill>
                <a:latin typeface="Arial" panose="020B0604020202020204" pitchFamily="34" charset="0"/>
                <a:cs typeface="Arial" panose="020B0604020202020204" pitchFamily="34" charset="0"/>
              </a:rPr>
              <a:t>Dictionary Constants</a:t>
            </a:r>
          </a:p>
          <a:p>
            <a:pPr marL="857250" indent="-857250">
              <a:buFont typeface="Arial" panose="020B0604020202020204" pitchFamily="34" charset="0"/>
              <a:buChar char="•"/>
            </a:pPr>
            <a:r>
              <a:rPr lang="en-US" sz="3600" dirty="0">
                <a:solidFill>
                  <a:schemeClr val="bg1"/>
                </a:solidFill>
                <a:latin typeface="Arial" panose="020B0604020202020204" pitchFamily="34" charset="0"/>
                <a:cs typeface="Arial" panose="020B0604020202020204" pitchFamily="34" charset="0"/>
              </a:rPr>
              <a:t>The most common word</a:t>
            </a:r>
          </a:p>
          <a:p>
            <a:pPr marL="857250" indent="-857250">
              <a:buFont typeface="Arial" panose="020B0604020202020204" pitchFamily="34" charset="0"/>
              <a:buChar char="•"/>
            </a:pPr>
            <a:r>
              <a:rPr lang="en-US" sz="3600" dirty="0">
                <a:solidFill>
                  <a:schemeClr val="bg1"/>
                </a:solidFill>
                <a:latin typeface="Arial" panose="020B0604020202020204" pitchFamily="34" charset="0"/>
                <a:cs typeface="Arial" panose="020B0604020202020204" pitchFamily="34" charset="0"/>
              </a:rPr>
              <a:t>Using the get() method</a:t>
            </a:r>
          </a:p>
          <a:p>
            <a:pPr marL="857250" indent="-857250">
              <a:buFont typeface="Arial" panose="020B0604020202020204" pitchFamily="34" charset="0"/>
              <a:buChar char="•"/>
            </a:pPr>
            <a:r>
              <a:rPr lang="en-US" sz="3600" dirty="0">
                <a:solidFill>
                  <a:schemeClr val="bg1"/>
                </a:solidFill>
                <a:latin typeface="Arial" panose="020B0604020202020204" pitchFamily="34" charset="0"/>
                <a:cs typeface="Arial" panose="020B0604020202020204" pitchFamily="34" charset="0"/>
              </a:rPr>
              <a:t>Writing dictionary loops</a:t>
            </a:r>
          </a:p>
          <a:p>
            <a:pPr marL="857250" indent="-857250">
              <a:buFont typeface="Arial" panose="020B0604020202020204" pitchFamily="34" charset="0"/>
              <a:buChar char="•"/>
            </a:pPr>
            <a:r>
              <a:rPr lang="en-US" sz="3600" dirty="0">
                <a:solidFill>
                  <a:schemeClr val="bg1"/>
                </a:solidFill>
                <a:latin typeface="Arial" panose="020B0604020202020204" pitchFamily="34" charset="0"/>
                <a:cs typeface="Arial" panose="020B0604020202020204" pitchFamily="34" charset="0"/>
              </a:rPr>
              <a:t>Sneak peek: Tuples</a:t>
            </a:r>
          </a:p>
          <a:p>
            <a:endParaRPr lang="en-US" sz="36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Custom 9">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28887"/>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1233</Words>
  <Application>Microsoft Macintosh PowerPoint</Application>
  <PresentationFormat>Custom</PresentationFormat>
  <Paragraphs>128</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Cabin</vt:lpstr>
      <vt:lpstr>Arial</vt:lpstr>
      <vt:lpstr>Courier</vt:lpstr>
      <vt:lpstr>Courier New</vt:lpstr>
      <vt:lpstr>Georgia</vt:lpstr>
      <vt:lpstr>Gill Sans</vt:lpstr>
      <vt:lpstr>Gill Sans SemiBold</vt:lpstr>
      <vt:lpstr>Lucida Grande</vt:lpstr>
      <vt:lpstr>1_Title &amp; Subtitle</vt:lpstr>
      <vt:lpstr>071215_powerpoint_template_b</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Severance, Charles</cp:lastModifiedBy>
  <cp:revision>51</cp:revision>
  <dcterms:modified xsi:type="dcterms:W3CDTF">2024-01-26T02:18:17Z</dcterms:modified>
</cp:coreProperties>
</file>