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  <p:sldMasterId id="2147483690" r:id="rId2"/>
  </p:sldMasterIdLst>
  <p:notesMasterIdLst>
    <p:notesMasterId r:id="rId19"/>
  </p:notesMasterIdLst>
  <p:sldIdLst>
    <p:sldId id="284" r:id="rId3"/>
    <p:sldId id="285" r:id="rId4"/>
    <p:sldId id="286" r:id="rId5"/>
    <p:sldId id="287" r:id="rId6"/>
    <p:sldId id="288" r:id="rId7"/>
    <p:sldId id="289" r:id="rId8"/>
    <p:sldId id="290" r:id="rId9"/>
    <p:sldId id="305" r:id="rId10"/>
    <p:sldId id="291" r:id="rId11"/>
    <p:sldId id="307" r:id="rId12"/>
    <p:sldId id="306" r:id="rId13"/>
    <p:sldId id="308" r:id="rId14"/>
    <p:sldId id="309" r:id="rId15"/>
    <p:sldId id="293" r:id="rId16"/>
    <p:sldId id="301" r:id="rId17"/>
    <p:sldId id="304" r:id="rId18"/>
  </p:sldIdLst>
  <p:sldSz cx="16257588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FA00"/>
    <a:srgbClr val="FF93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5"/>
    <p:restoredTop sz="93741"/>
  </p:normalViewPr>
  <p:slideViewPr>
    <p:cSldViewPr snapToGrid="0" snapToObjects="1">
      <p:cViewPr varScale="1">
        <p:scale>
          <a:sx n="90" d="100"/>
          <a:sy n="90" d="100"/>
        </p:scale>
        <p:origin x="1272" y="192"/>
      </p:cViewPr>
      <p:guideLst>
        <p:guide orient="horz" pos="2880"/>
        <p:guide pos="5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281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2562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3843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5124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6405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7686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68967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0248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393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2918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8170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3329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59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253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Merriweather Sans"/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675268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665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279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33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4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123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8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6155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699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4" lvl="0" indent="-342904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9" lvl="1" indent="-285753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15" lvl="2" indent="-228604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21" lvl="3" indent="-228604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27" lvl="4" indent="-22860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1277099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2" y="888973"/>
            <a:ext cx="5348634" cy="1238388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65" y="888975"/>
            <a:ext cx="9088443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82" y="2127365"/>
            <a:ext cx="5348634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601" y="6400800"/>
            <a:ext cx="9754553" cy="755652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601" y="817033"/>
            <a:ext cx="9754553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810" indent="0">
              <a:buNone/>
              <a:defRPr sz="5000"/>
            </a:lvl2pPr>
            <a:lvl3pPr marL="1625620" indent="0">
              <a:buNone/>
              <a:defRPr sz="4300"/>
            </a:lvl3pPr>
            <a:lvl4pPr marL="2438430" indent="0">
              <a:buNone/>
              <a:defRPr sz="3600"/>
            </a:lvl4pPr>
            <a:lvl5pPr marL="3251241" indent="0">
              <a:buNone/>
              <a:defRPr sz="3600"/>
            </a:lvl5pPr>
            <a:lvl6pPr marL="4064051" indent="0">
              <a:buNone/>
              <a:defRPr sz="3600"/>
            </a:lvl6pPr>
            <a:lvl7pPr marL="4876861" indent="0">
              <a:buNone/>
              <a:defRPr sz="3600"/>
            </a:lvl7pPr>
            <a:lvl8pPr marL="5689671" indent="0">
              <a:buNone/>
              <a:defRPr sz="3600"/>
            </a:lvl8pPr>
            <a:lvl9pPr marL="6502481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601" y="7156451"/>
            <a:ext cx="9754553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3933361" cy="17779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812" y="2603501"/>
            <a:ext cx="13933361" cy="5702398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711209" lvl="0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5700"/>
            </a:lvl1pPr>
            <a:lvl2pPr marL="1003312" lvl="1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17" lvl="2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21" lvl="3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24" lvl="4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30" lvl="5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36" lvl="6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41" lvl="7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47" lvl="8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3933361" cy="17779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731" y="889217"/>
            <a:ext cx="15176126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62" tIns="81281" rIns="162562" bIns="81281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263" y="5181600"/>
            <a:ext cx="13393495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40" y="905084"/>
            <a:ext cx="14993109" cy="1247721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80" y="2475702"/>
            <a:ext cx="14631829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745" y="1366549"/>
            <a:ext cx="15401926" cy="1816100"/>
          </a:xfrm>
          <a:prstGeom prst="rect">
            <a:avLst/>
          </a:prstGeom>
        </p:spPr>
        <p:txBody>
          <a:bodyPr lIns="162562" tIns="81281" rIns="162562" bIns="81281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37" y="4919579"/>
            <a:ext cx="1381895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359" y="885296"/>
            <a:ext cx="14631829" cy="1248306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79" y="2133602"/>
            <a:ext cx="7180435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4274" y="2133602"/>
            <a:ext cx="7180435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820646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79" y="2046818"/>
            <a:ext cx="7183258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79" y="3232187"/>
            <a:ext cx="718325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631" y="2046818"/>
            <a:ext cx="7186080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630" y="3232187"/>
            <a:ext cx="7186080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7588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162562" tIns="81281" rIns="162562" bIns="81281"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7"/>
            <a:ext cx="16257588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162562" tIns="81281" rIns="162562" bIns="81281"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Top_Bar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80" y="2133602"/>
            <a:ext cx="14631829" cy="6034617"/>
          </a:xfrm>
          <a:prstGeom prst="rect">
            <a:avLst/>
          </a:prstGeom>
        </p:spPr>
        <p:txBody>
          <a:bodyPr vert="horz" lIns="162562" tIns="81281" rIns="162562" bIns="8128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60716" y="114157"/>
            <a:ext cx="243688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>
                <a:solidFill>
                  <a:srgbClr val="FFFFFF"/>
                </a:solidFill>
                <a:latin typeface="Lucida Grande"/>
                <a:cs typeface="Lucida Grande"/>
              </a:rPr>
              <a:t>Objects – Part 3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</p:sldLayoutIdLst>
  <p:hf sldNum="0" hdr="0" ftr="0" dt="0"/>
  <p:txStyles>
    <p:titleStyle>
      <a:lvl1pPr algn="ctr" defTabSz="812810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810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817" indent="-508006" algn="l" defTabSz="812810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2025" indent="-406405" algn="l" defTabSz="812810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836" indent="-406405" algn="l" defTabSz="812810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646" indent="-406405" algn="l" defTabSz="812810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45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ssie#/media/File:Lassie_and_Tommy_Rettig_1956.JPG" TargetMode="External"/><Relationship Id="rId2" Type="http://schemas.openxmlformats.org/officeDocument/2006/relationships/hyperlink" Target="https://www.flickr.com/photos/dinnerseries/23570475099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xfrm>
            <a:off x="632240" y="972644"/>
            <a:ext cx="14993109" cy="1247721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" sz="8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Life</a:t>
            </a:r>
            <a:r>
              <a:rPr lang="en" sz="8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" sz="8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ycle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t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" sz="3600" b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39154" y="304800"/>
            <a:ext cx="10019110" cy="8212267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800" b="1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28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 __</a:t>
            </a:r>
            <a:r>
              <a:rPr lang="en-US" sz="28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28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-US" sz="28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8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8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-US" sz="28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8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en-US" sz="28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lang="en-US" sz="28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en-US" sz="28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lang="en-US" sz="28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8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-US" sz="28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-US" sz="28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800" b="1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10930506" y="1347379"/>
            <a:ext cx="4900044" cy="274320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>
                <a:buClr>
                  <a:srgbClr val="FFFFFF"/>
                </a:buClr>
                <a:buSzPct val="25000"/>
              </a:pPr>
              <a:r>
                <a:rPr lang="en" sz="48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5200" dirty="0"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" sz="5200" dirty="0">
                  <a:latin typeface="Arial" charset="0"/>
                  <a:ea typeface="Arial" charset="0"/>
                  <a:cs typeface="Arial" charset="0"/>
                  <a:sym typeface="Cabin"/>
                </a:rPr>
                <a:t>: 1</a:t>
              </a: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" sz="4400" dirty="0">
                  <a:latin typeface="Arial" charset="0"/>
                  <a:ea typeface="Arial" charset="0"/>
                  <a:cs typeface="Arial" charset="0"/>
                  <a:sym typeface="Cabin"/>
                </a:rPr>
                <a:t>name: Sally  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55BEF28-FF05-0AE4-B359-9BC3F193D4C1}"/>
              </a:ext>
            </a:extLst>
          </p:cNvPr>
          <p:cNvCxnSpPr>
            <a:cxnSpLocks/>
          </p:cNvCxnSpPr>
          <p:nvPr/>
        </p:nvCxnSpPr>
        <p:spPr>
          <a:xfrm flipH="1">
            <a:off x="2814637" y="6100763"/>
            <a:ext cx="13150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664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39154" y="304800"/>
            <a:ext cx="10019110" cy="8212267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800" b="1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28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 __</a:t>
            </a:r>
            <a:r>
              <a:rPr lang="en-US" sz="28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28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-US" sz="28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8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8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-US" sz="28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8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en-US" sz="28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lang="en-US" sz="28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en-US" sz="28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lang="en-US" sz="28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8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-US" sz="28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-US" sz="28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800" b="1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grpSp>
        <p:nvGrpSpPr>
          <p:cNvPr id="3" name="Shape 467">
            <a:extLst>
              <a:ext uri="{FF2B5EF4-FFF2-40B4-BE49-F238E27FC236}">
                <a16:creationId xmlns:a16="http://schemas.microsoft.com/office/drawing/2014/main" id="{693ABAC9-1DAD-BA47-FFA3-3EB8C2957184}"/>
              </a:ext>
            </a:extLst>
          </p:cNvPr>
          <p:cNvGrpSpPr/>
          <p:nvPr/>
        </p:nvGrpSpPr>
        <p:grpSpPr>
          <a:xfrm>
            <a:off x="10930506" y="1347379"/>
            <a:ext cx="4900044" cy="2743200"/>
            <a:chOff x="0" y="0"/>
            <a:chExt cx="4762499" cy="4000500"/>
          </a:xfrm>
        </p:grpSpPr>
        <p:sp>
          <p:nvSpPr>
            <p:cNvPr id="4" name="Shape 468">
              <a:extLst>
                <a:ext uri="{FF2B5EF4-FFF2-40B4-BE49-F238E27FC236}">
                  <a16:creationId xmlns:a16="http://schemas.microsoft.com/office/drawing/2014/main" id="{77915142-10A7-EAF5-2ECA-7D249A2F7323}"/>
                </a:ext>
              </a:extLst>
            </p:cNvPr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>
                <a:buClr>
                  <a:srgbClr val="FFFFFF"/>
                </a:buClr>
                <a:buSzPct val="25000"/>
              </a:pPr>
              <a:r>
                <a:rPr lang="en" sz="48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s</a:t>
              </a:r>
            </a:p>
          </p:txBody>
        </p:sp>
        <p:sp>
          <p:nvSpPr>
            <p:cNvPr id="5" name="Shape 469">
              <a:extLst>
                <a:ext uri="{FF2B5EF4-FFF2-40B4-BE49-F238E27FC236}">
                  <a16:creationId xmlns:a16="http://schemas.microsoft.com/office/drawing/2014/main" id="{867FA421-5799-9F34-B26F-FC52D1FE23B0}"/>
                </a:ext>
              </a:extLst>
            </p:cNvPr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5200" dirty="0"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" sz="5200" dirty="0">
                  <a:latin typeface="Arial" charset="0"/>
                  <a:ea typeface="Arial" charset="0"/>
                  <a:cs typeface="Arial" charset="0"/>
                  <a:sym typeface="Cabin"/>
                </a:rPr>
                <a:t>: 1</a:t>
              </a:r>
            </a:p>
          </p:txBody>
        </p:sp>
        <p:sp>
          <p:nvSpPr>
            <p:cNvPr id="6" name="Shape 470">
              <a:extLst>
                <a:ext uri="{FF2B5EF4-FFF2-40B4-BE49-F238E27FC236}">
                  <a16:creationId xmlns:a16="http://schemas.microsoft.com/office/drawing/2014/main" id="{024EF077-E0DD-4FE2-558B-150B85D15680}"/>
                </a:ext>
              </a:extLst>
            </p:cNvPr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" sz="4400" dirty="0">
                  <a:latin typeface="Arial" charset="0"/>
                  <a:ea typeface="Arial" charset="0"/>
                  <a:cs typeface="Arial" charset="0"/>
                  <a:sym typeface="Cabin"/>
                </a:rPr>
                <a:t>name: Sally  </a:t>
              </a:r>
            </a:p>
          </p:txBody>
        </p:sp>
      </p:grpSp>
      <p:grpSp>
        <p:nvGrpSpPr>
          <p:cNvPr id="7" name="Shape 467">
            <a:extLst>
              <a:ext uri="{FF2B5EF4-FFF2-40B4-BE49-F238E27FC236}">
                <a16:creationId xmlns:a16="http://schemas.microsoft.com/office/drawing/2014/main" id="{A54BDDCD-80AC-152A-67F4-04029EF95ECB}"/>
              </a:ext>
            </a:extLst>
          </p:cNvPr>
          <p:cNvGrpSpPr/>
          <p:nvPr/>
        </p:nvGrpSpPr>
        <p:grpSpPr>
          <a:xfrm>
            <a:off x="10930506" y="4696370"/>
            <a:ext cx="4900044" cy="2743200"/>
            <a:chOff x="0" y="0"/>
            <a:chExt cx="4762499" cy="4000500"/>
          </a:xfrm>
        </p:grpSpPr>
        <p:sp>
          <p:nvSpPr>
            <p:cNvPr id="8" name="Shape 468">
              <a:extLst>
                <a:ext uri="{FF2B5EF4-FFF2-40B4-BE49-F238E27FC236}">
                  <a16:creationId xmlns:a16="http://schemas.microsoft.com/office/drawing/2014/main" id="{EFF0A597-D343-A7C4-D553-D11F4E29D092}"/>
                </a:ext>
              </a:extLst>
            </p:cNvPr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>
                <a:buClr>
                  <a:srgbClr val="FFFFFF"/>
                </a:buClr>
                <a:buSzPct val="25000"/>
              </a:pPr>
              <a:r>
                <a:rPr lang="en" sz="48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j</a:t>
              </a:r>
            </a:p>
          </p:txBody>
        </p:sp>
        <p:sp>
          <p:nvSpPr>
            <p:cNvPr id="9" name="Shape 469">
              <a:extLst>
                <a:ext uri="{FF2B5EF4-FFF2-40B4-BE49-F238E27FC236}">
                  <a16:creationId xmlns:a16="http://schemas.microsoft.com/office/drawing/2014/main" id="{913A78B3-0E8C-3E8C-BB24-D5B3ADFB8D53}"/>
                </a:ext>
              </a:extLst>
            </p:cNvPr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5200" dirty="0"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" sz="5200" dirty="0"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</a:p>
          </p:txBody>
        </p:sp>
        <p:sp>
          <p:nvSpPr>
            <p:cNvPr id="10" name="Shape 470">
              <a:extLst>
                <a:ext uri="{FF2B5EF4-FFF2-40B4-BE49-F238E27FC236}">
                  <a16:creationId xmlns:a16="http://schemas.microsoft.com/office/drawing/2014/main" id="{0EAA4B0D-B060-AC8A-5EA7-859BF6F9923C}"/>
                </a:ext>
              </a:extLst>
            </p:cNvPr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" sz="4400" dirty="0">
                  <a:latin typeface="Arial" charset="0"/>
                  <a:ea typeface="Arial" charset="0"/>
                  <a:cs typeface="Arial" charset="0"/>
                  <a:sym typeface="Cabin"/>
                </a:rPr>
                <a:t>name: Jim  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12212F-02EF-3419-08F8-B3290D563C00}"/>
              </a:ext>
            </a:extLst>
          </p:cNvPr>
          <p:cNvCxnSpPr>
            <a:cxnSpLocks/>
          </p:cNvCxnSpPr>
          <p:nvPr/>
        </p:nvCxnSpPr>
        <p:spPr>
          <a:xfrm flipH="1">
            <a:off x="5586412" y="6529388"/>
            <a:ext cx="13150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598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39154" y="304800"/>
            <a:ext cx="10019110" cy="8212267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800" b="1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28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 __</a:t>
            </a:r>
            <a:r>
              <a:rPr lang="en-US" sz="28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28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-US" sz="28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8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8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-US" sz="28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8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en-US" sz="28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lang="en-US" sz="28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en-US" sz="28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lang="en-US" sz="28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8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-US" sz="28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-US" sz="28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800" b="1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grpSp>
        <p:nvGrpSpPr>
          <p:cNvPr id="3" name="Shape 467">
            <a:extLst>
              <a:ext uri="{FF2B5EF4-FFF2-40B4-BE49-F238E27FC236}">
                <a16:creationId xmlns:a16="http://schemas.microsoft.com/office/drawing/2014/main" id="{693ABAC9-1DAD-BA47-FFA3-3EB8C2957184}"/>
              </a:ext>
            </a:extLst>
          </p:cNvPr>
          <p:cNvGrpSpPr/>
          <p:nvPr/>
        </p:nvGrpSpPr>
        <p:grpSpPr>
          <a:xfrm>
            <a:off x="10930506" y="1347379"/>
            <a:ext cx="4900044" cy="2743200"/>
            <a:chOff x="0" y="0"/>
            <a:chExt cx="4762499" cy="4000500"/>
          </a:xfrm>
        </p:grpSpPr>
        <p:sp>
          <p:nvSpPr>
            <p:cNvPr id="4" name="Shape 468">
              <a:extLst>
                <a:ext uri="{FF2B5EF4-FFF2-40B4-BE49-F238E27FC236}">
                  <a16:creationId xmlns:a16="http://schemas.microsoft.com/office/drawing/2014/main" id="{77915142-10A7-EAF5-2ECA-7D249A2F7323}"/>
                </a:ext>
              </a:extLst>
            </p:cNvPr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>
                <a:buClr>
                  <a:srgbClr val="FFFFFF"/>
                </a:buClr>
                <a:buSzPct val="25000"/>
              </a:pPr>
              <a:r>
                <a:rPr lang="en" sz="48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s</a:t>
              </a:r>
            </a:p>
          </p:txBody>
        </p:sp>
        <p:sp>
          <p:nvSpPr>
            <p:cNvPr id="5" name="Shape 469">
              <a:extLst>
                <a:ext uri="{FF2B5EF4-FFF2-40B4-BE49-F238E27FC236}">
                  <a16:creationId xmlns:a16="http://schemas.microsoft.com/office/drawing/2014/main" id="{867FA421-5799-9F34-B26F-FC52D1FE23B0}"/>
                </a:ext>
              </a:extLst>
            </p:cNvPr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5200" dirty="0"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" sz="5200" dirty="0">
                  <a:latin typeface="Arial" charset="0"/>
                  <a:ea typeface="Arial" charset="0"/>
                  <a:cs typeface="Arial" charset="0"/>
                  <a:sym typeface="Cabin"/>
                </a:rPr>
                <a:t>: 1</a:t>
              </a:r>
            </a:p>
          </p:txBody>
        </p:sp>
        <p:sp>
          <p:nvSpPr>
            <p:cNvPr id="6" name="Shape 470">
              <a:extLst>
                <a:ext uri="{FF2B5EF4-FFF2-40B4-BE49-F238E27FC236}">
                  <a16:creationId xmlns:a16="http://schemas.microsoft.com/office/drawing/2014/main" id="{024EF077-E0DD-4FE2-558B-150B85D15680}"/>
                </a:ext>
              </a:extLst>
            </p:cNvPr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" sz="4400" dirty="0">
                  <a:latin typeface="Arial" charset="0"/>
                  <a:ea typeface="Arial" charset="0"/>
                  <a:cs typeface="Arial" charset="0"/>
                  <a:sym typeface="Cabin"/>
                </a:rPr>
                <a:t>name: Sally  </a:t>
              </a:r>
            </a:p>
          </p:txBody>
        </p:sp>
      </p:grpSp>
      <p:grpSp>
        <p:nvGrpSpPr>
          <p:cNvPr id="7" name="Shape 467">
            <a:extLst>
              <a:ext uri="{FF2B5EF4-FFF2-40B4-BE49-F238E27FC236}">
                <a16:creationId xmlns:a16="http://schemas.microsoft.com/office/drawing/2014/main" id="{A54BDDCD-80AC-152A-67F4-04029EF95ECB}"/>
              </a:ext>
            </a:extLst>
          </p:cNvPr>
          <p:cNvGrpSpPr/>
          <p:nvPr/>
        </p:nvGrpSpPr>
        <p:grpSpPr>
          <a:xfrm>
            <a:off x="10930506" y="4696370"/>
            <a:ext cx="4900044" cy="2743200"/>
            <a:chOff x="0" y="0"/>
            <a:chExt cx="4762499" cy="4000500"/>
          </a:xfrm>
        </p:grpSpPr>
        <p:sp>
          <p:nvSpPr>
            <p:cNvPr id="8" name="Shape 468">
              <a:extLst>
                <a:ext uri="{FF2B5EF4-FFF2-40B4-BE49-F238E27FC236}">
                  <a16:creationId xmlns:a16="http://schemas.microsoft.com/office/drawing/2014/main" id="{EFF0A597-D343-A7C4-D553-D11F4E29D092}"/>
                </a:ext>
              </a:extLst>
            </p:cNvPr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>
                <a:buClr>
                  <a:srgbClr val="FFFFFF"/>
                </a:buClr>
                <a:buSzPct val="25000"/>
              </a:pPr>
              <a:r>
                <a:rPr lang="en" sz="48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j</a:t>
              </a:r>
            </a:p>
          </p:txBody>
        </p:sp>
        <p:sp>
          <p:nvSpPr>
            <p:cNvPr id="9" name="Shape 469">
              <a:extLst>
                <a:ext uri="{FF2B5EF4-FFF2-40B4-BE49-F238E27FC236}">
                  <a16:creationId xmlns:a16="http://schemas.microsoft.com/office/drawing/2014/main" id="{913A78B3-0E8C-3E8C-BB24-D5B3ADFB8D53}"/>
                </a:ext>
              </a:extLst>
            </p:cNvPr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5200" dirty="0"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" sz="5200" dirty="0">
                  <a:latin typeface="Arial" charset="0"/>
                  <a:ea typeface="Arial" charset="0"/>
                  <a:cs typeface="Arial" charset="0"/>
                  <a:sym typeface="Cabin"/>
                </a:rPr>
                <a:t>: 1</a:t>
              </a:r>
            </a:p>
          </p:txBody>
        </p:sp>
        <p:sp>
          <p:nvSpPr>
            <p:cNvPr id="10" name="Shape 470">
              <a:extLst>
                <a:ext uri="{FF2B5EF4-FFF2-40B4-BE49-F238E27FC236}">
                  <a16:creationId xmlns:a16="http://schemas.microsoft.com/office/drawing/2014/main" id="{0EAA4B0D-B060-AC8A-5EA7-859BF6F9923C}"/>
                </a:ext>
              </a:extLst>
            </p:cNvPr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" sz="4400" dirty="0">
                  <a:latin typeface="Arial" charset="0"/>
                  <a:ea typeface="Arial" charset="0"/>
                  <a:cs typeface="Arial" charset="0"/>
                  <a:sym typeface="Cabin"/>
                </a:rPr>
                <a:t>name: Jim  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12212F-02EF-3419-08F8-B3290D563C00}"/>
              </a:ext>
            </a:extLst>
          </p:cNvPr>
          <p:cNvCxnSpPr>
            <a:cxnSpLocks/>
          </p:cNvCxnSpPr>
          <p:nvPr/>
        </p:nvCxnSpPr>
        <p:spPr>
          <a:xfrm flipH="1">
            <a:off x="2643187" y="7410995"/>
            <a:ext cx="13150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869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39154" y="304800"/>
            <a:ext cx="10019110" cy="8212267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800" b="1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28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 __</a:t>
            </a:r>
            <a:r>
              <a:rPr lang="en-US" sz="28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28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-US" sz="28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8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8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-US" sz="28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8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en-US" sz="28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lang="en-US" sz="28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en-US" sz="28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lang="en-US" sz="28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8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-US" sz="28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-US" sz="28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800" b="1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grpSp>
        <p:nvGrpSpPr>
          <p:cNvPr id="3" name="Shape 467">
            <a:extLst>
              <a:ext uri="{FF2B5EF4-FFF2-40B4-BE49-F238E27FC236}">
                <a16:creationId xmlns:a16="http://schemas.microsoft.com/office/drawing/2014/main" id="{693ABAC9-1DAD-BA47-FFA3-3EB8C2957184}"/>
              </a:ext>
            </a:extLst>
          </p:cNvPr>
          <p:cNvGrpSpPr/>
          <p:nvPr/>
        </p:nvGrpSpPr>
        <p:grpSpPr>
          <a:xfrm>
            <a:off x="10930506" y="1347379"/>
            <a:ext cx="4900044" cy="2743200"/>
            <a:chOff x="0" y="0"/>
            <a:chExt cx="4762499" cy="4000500"/>
          </a:xfrm>
        </p:grpSpPr>
        <p:sp>
          <p:nvSpPr>
            <p:cNvPr id="4" name="Shape 468">
              <a:extLst>
                <a:ext uri="{FF2B5EF4-FFF2-40B4-BE49-F238E27FC236}">
                  <a16:creationId xmlns:a16="http://schemas.microsoft.com/office/drawing/2014/main" id="{77915142-10A7-EAF5-2ECA-7D249A2F7323}"/>
                </a:ext>
              </a:extLst>
            </p:cNvPr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>
                <a:buClr>
                  <a:srgbClr val="FFFFFF"/>
                </a:buClr>
                <a:buSzPct val="25000"/>
              </a:pPr>
              <a:r>
                <a:rPr lang="en" sz="48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s</a:t>
              </a:r>
            </a:p>
          </p:txBody>
        </p:sp>
        <p:sp>
          <p:nvSpPr>
            <p:cNvPr id="5" name="Shape 469">
              <a:extLst>
                <a:ext uri="{FF2B5EF4-FFF2-40B4-BE49-F238E27FC236}">
                  <a16:creationId xmlns:a16="http://schemas.microsoft.com/office/drawing/2014/main" id="{867FA421-5799-9F34-B26F-FC52D1FE23B0}"/>
                </a:ext>
              </a:extLst>
            </p:cNvPr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5200" dirty="0"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" sz="5200" dirty="0">
                  <a:latin typeface="Arial" charset="0"/>
                  <a:ea typeface="Arial" charset="0"/>
                  <a:cs typeface="Arial" charset="0"/>
                  <a:sym typeface="Cabin"/>
                </a:rPr>
                <a:t>: 2</a:t>
              </a:r>
            </a:p>
          </p:txBody>
        </p:sp>
        <p:sp>
          <p:nvSpPr>
            <p:cNvPr id="6" name="Shape 470">
              <a:extLst>
                <a:ext uri="{FF2B5EF4-FFF2-40B4-BE49-F238E27FC236}">
                  <a16:creationId xmlns:a16="http://schemas.microsoft.com/office/drawing/2014/main" id="{024EF077-E0DD-4FE2-558B-150B85D15680}"/>
                </a:ext>
              </a:extLst>
            </p:cNvPr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" sz="4400" dirty="0">
                  <a:latin typeface="Arial" charset="0"/>
                  <a:ea typeface="Arial" charset="0"/>
                  <a:cs typeface="Arial" charset="0"/>
                  <a:sym typeface="Cabin"/>
                </a:rPr>
                <a:t>name: Sally  </a:t>
              </a:r>
            </a:p>
          </p:txBody>
        </p:sp>
      </p:grpSp>
      <p:grpSp>
        <p:nvGrpSpPr>
          <p:cNvPr id="7" name="Shape 467">
            <a:extLst>
              <a:ext uri="{FF2B5EF4-FFF2-40B4-BE49-F238E27FC236}">
                <a16:creationId xmlns:a16="http://schemas.microsoft.com/office/drawing/2014/main" id="{A54BDDCD-80AC-152A-67F4-04029EF95ECB}"/>
              </a:ext>
            </a:extLst>
          </p:cNvPr>
          <p:cNvGrpSpPr/>
          <p:nvPr/>
        </p:nvGrpSpPr>
        <p:grpSpPr>
          <a:xfrm>
            <a:off x="10930506" y="4696370"/>
            <a:ext cx="4900044" cy="2743200"/>
            <a:chOff x="0" y="0"/>
            <a:chExt cx="4762499" cy="4000500"/>
          </a:xfrm>
        </p:grpSpPr>
        <p:sp>
          <p:nvSpPr>
            <p:cNvPr id="8" name="Shape 468">
              <a:extLst>
                <a:ext uri="{FF2B5EF4-FFF2-40B4-BE49-F238E27FC236}">
                  <a16:creationId xmlns:a16="http://schemas.microsoft.com/office/drawing/2014/main" id="{EFF0A597-D343-A7C4-D553-D11F4E29D092}"/>
                </a:ext>
              </a:extLst>
            </p:cNvPr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>
                <a:buClr>
                  <a:srgbClr val="FFFFFF"/>
                </a:buClr>
                <a:buSzPct val="25000"/>
              </a:pPr>
              <a:r>
                <a:rPr lang="en" sz="48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j</a:t>
              </a:r>
            </a:p>
          </p:txBody>
        </p:sp>
        <p:sp>
          <p:nvSpPr>
            <p:cNvPr id="9" name="Shape 469">
              <a:extLst>
                <a:ext uri="{FF2B5EF4-FFF2-40B4-BE49-F238E27FC236}">
                  <a16:creationId xmlns:a16="http://schemas.microsoft.com/office/drawing/2014/main" id="{913A78B3-0E8C-3E8C-BB24-D5B3ADFB8D53}"/>
                </a:ext>
              </a:extLst>
            </p:cNvPr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5200" dirty="0"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" sz="5200" dirty="0">
                  <a:latin typeface="Arial" charset="0"/>
                  <a:ea typeface="Arial" charset="0"/>
                  <a:cs typeface="Arial" charset="0"/>
                  <a:sym typeface="Cabin"/>
                </a:rPr>
                <a:t>: 1</a:t>
              </a:r>
            </a:p>
          </p:txBody>
        </p:sp>
        <p:sp>
          <p:nvSpPr>
            <p:cNvPr id="10" name="Shape 470">
              <a:extLst>
                <a:ext uri="{FF2B5EF4-FFF2-40B4-BE49-F238E27FC236}">
                  <a16:creationId xmlns:a16="http://schemas.microsoft.com/office/drawing/2014/main" id="{0EAA4B0D-B060-AC8A-5EA7-859BF6F9923C}"/>
                </a:ext>
              </a:extLst>
            </p:cNvPr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" sz="4400" dirty="0">
                  <a:latin typeface="Arial" charset="0"/>
                  <a:ea typeface="Arial" charset="0"/>
                  <a:cs typeface="Arial" charset="0"/>
                  <a:sym typeface="Cabin"/>
                </a:rPr>
                <a:t>name: Jim  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12212F-02EF-3419-08F8-B3290D563C00}"/>
              </a:ext>
            </a:extLst>
          </p:cNvPr>
          <p:cNvCxnSpPr>
            <a:cxnSpLocks/>
          </p:cNvCxnSpPr>
          <p:nvPr/>
        </p:nvCxnSpPr>
        <p:spPr>
          <a:xfrm flipH="1">
            <a:off x="2657474" y="7825333"/>
            <a:ext cx="13150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239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b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" sz="8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t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" sz="3600" b="0" u="sng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3600" b="0" u="sng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www.ibiblio.org</a:t>
            </a:r>
            <a:r>
              <a:rPr lang="en" sz="3600" b="0" u="sng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/g2swap/</a:t>
            </a:r>
            <a:r>
              <a:rPr lang="en" sz="3600" b="0" u="sng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byteofpython</a:t>
            </a:r>
            <a:r>
              <a:rPr lang="en" sz="3600" b="0" u="sng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/read/</a:t>
            </a:r>
            <a:r>
              <a:rPr lang="en" sz="3600" b="0" u="sng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inheritance.html</a:t>
            </a:r>
            <a:endParaRPr lang="en" sz="3600" b="0" u="sng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 idx="4294967295"/>
          </p:nvPr>
        </p:nvSpPr>
        <p:spPr>
          <a:xfrm>
            <a:off x="1" y="1100667"/>
            <a:ext cx="12435926" cy="846667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" sz="3600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1206218" y="2169890"/>
            <a:ext cx="6798362" cy="5761063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</a:t>
            </a: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slide are Copyright 2010-  Charles R. Severance (</a:t>
            </a:r>
            <a:r>
              <a:rPr lang="en" sz="1800" u="sng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buClr>
                <a:srgbClr val="FFFFFF"/>
              </a:buClr>
            </a:pPr>
            <a:endParaRPr sz="18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Initial Development: Charles Severance, University of Michigan School of Information</a:t>
            </a:r>
          </a:p>
          <a:p>
            <a:pPr>
              <a:buClr>
                <a:srgbClr val="FFFFFF"/>
              </a:buClr>
            </a:pPr>
            <a:endParaRPr sz="18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 Insert new Contributors here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41" y="922814"/>
            <a:ext cx="10249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9045" y="1101015"/>
            <a:ext cx="1968790" cy="668398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8705251" y="2300365"/>
            <a:ext cx="6798362" cy="5630588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10038" y="853850"/>
            <a:ext cx="13237515" cy="952372"/>
          </a:xfrm>
        </p:spPr>
        <p:txBody>
          <a:bodyPr/>
          <a:lstStyle/>
          <a:p>
            <a:r>
              <a:rPr lang="en-US" altLang="en-US" sz="5000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10038" y="1998133"/>
            <a:ext cx="13237515" cy="5952068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2000" dirty="0"/>
              <a:t>Snowman Cookie Cutter" by </a:t>
            </a:r>
            <a:r>
              <a:rPr lang="en-US" altLang="en-US" sz="2000" dirty="0" err="1"/>
              <a:t>Didriks</a:t>
            </a:r>
            <a:r>
              <a:rPr lang="en-US" altLang="en-US" sz="2000" dirty="0"/>
              <a:t> is licensed under CC BY</a:t>
            </a:r>
            <a:br>
              <a:rPr lang="en-US" altLang="en-US" sz="2000" dirty="0"/>
            </a:br>
            <a:r>
              <a:rPr lang="en-US" altLang="en-US" sz="2000" dirty="0">
                <a:hlinkClick r:id="rId2"/>
              </a:rPr>
              <a:t>https://www.flickr.com/photos/dinnerseries/23570475099</a:t>
            </a:r>
            <a:endParaRPr lang="en-US" altLang="en-US" sz="2000" dirty="0"/>
          </a:p>
          <a:p>
            <a:pPr algn="l">
              <a:buFontTx/>
              <a:buChar char="•"/>
            </a:pPr>
            <a:r>
              <a:rPr lang="en-US" altLang="en-US" sz="2000" dirty="0"/>
              <a:t>Photo from the television program </a:t>
            </a:r>
            <a:r>
              <a:rPr lang="en-US" altLang="en-US" sz="2000" i="1" dirty="0"/>
              <a:t>Lassie</a:t>
            </a:r>
            <a:r>
              <a:rPr lang="en-US" altLang="en-US" sz="2000" dirty="0"/>
              <a:t>. Lassie watches as Jeff (Tommy </a:t>
            </a:r>
            <a:r>
              <a:rPr lang="en-US" altLang="en-US" sz="2000" dirty="0" err="1"/>
              <a:t>Rettig</a:t>
            </a:r>
            <a:r>
              <a:rPr lang="en-US" altLang="en-US" sz="2000" dirty="0"/>
              <a:t>) works on his bike is Public Domain</a:t>
            </a:r>
            <a:br>
              <a:rPr lang="en-US" altLang="en-US" sz="2000" dirty="0"/>
            </a:br>
            <a:r>
              <a:rPr lang="en-US" altLang="en-US" sz="2000" dirty="0">
                <a:hlinkClick r:id="rId3"/>
              </a:rPr>
              <a:t>https://en.wikipedia.org/wiki/Lassie#/media/File:Lassie_and_Tommy_Rettig_1956.JPG</a:t>
            </a:r>
            <a:endParaRPr lang="en-US" altLang="en-US" sz="2000" dirty="0"/>
          </a:p>
          <a:p>
            <a:pPr algn="l">
              <a:buFontTx/>
              <a:buChar char="•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008439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" sz="8400" dirty="0">
                <a:solidFill>
                  <a:srgbClr val="FFD966"/>
                </a:solidFill>
                <a:sym typeface="Cabin"/>
              </a:rPr>
              <a:t>Object Life</a:t>
            </a:r>
            <a:r>
              <a:rPr lang="en" sz="8500" dirty="0">
                <a:solidFill>
                  <a:srgbClr val="FFD966"/>
                </a:solidFill>
              </a:rPr>
              <a:t>c</a:t>
            </a:r>
            <a:r>
              <a:rPr lang="en" sz="8400" dirty="0">
                <a:solidFill>
                  <a:srgbClr val="FFD966"/>
                </a:solidFill>
                <a:sym typeface="Cabin"/>
              </a:rPr>
              <a:t>ycle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idx="1"/>
          </p:nvPr>
        </p:nvSpPr>
        <p:spPr>
          <a:xfrm>
            <a:off x="812880" y="2394630"/>
            <a:ext cx="14631829" cy="590206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rmAutofit lnSpcReduction="10000"/>
          </a:bodyPr>
          <a:lstStyle/>
          <a:p>
            <a:pPr marL="812810" indent="-677342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3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Objects are created, used and discarded</a:t>
            </a:r>
          </a:p>
          <a:p>
            <a:pPr marL="812810" indent="-677342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3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We have special blocks of code (methods) that get called</a:t>
            </a:r>
            <a:endParaRPr lang="en-US" sz="4300" b="0" dirty="0">
              <a:solidFill>
                <a:srgbClr val="FFFFFF"/>
              </a:solidFill>
              <a:latin typeface="Arial"/>
              <a:cs typeface="Arial"/>
              <a:sym typeface="Cabin"/>
            </a:endParaRPr>
          </a:p>
          <a:p>
            <a:pPr marL="2133627" lvl="1" indent="-677342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300" b="0" dirty="0">
                <a:solidFill>
                  <a:srgbClr val="FFFFFF"/>
                </a:solidFill>
                <a:latin typeface="Arial"/>
                <a:ea typeface="Arial" charset="0"/>
                <a:cs typeface="Arial"/>
                <a:sym typeface="Cabin"/>
              </a:rPr>
              <a:t>At the moment of creation (constructor)</a:t>
            </a:r>
            <a:endParaRPr lang="en-US" sz="4300" b="0" dirty="0">
              <a:solidFill>
                <a:srgbClr val="FFFFFF"/>
              </a:solidFill>
              <a:latin typeface="Arial"/>
              <a:ea typeface="Arial" charset="0"/>
              <a:cs typeface="Arial"/>
              <a:sym typeface="Cabin"/>
            </a:endParaRPr>
          </a:p>
          <a:p>
            <a:pPr marL="2133627" lvl="1" indent="-677342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300" b="0" dirty="0">
                <a:solidFill>
                  <a:srgbClr val="FFFFFF"/>
                </a:solidFill>
                <a:latin typeface="Arial"/>
                <a:ea typeface="Arial" charset="0"/>
                <a:cs typeface="Arial"/>
                <a:sym typeface="Cabin"/>
              </a:rPr>
              <a:t>At the moment of destruction (destructor)</a:t>
            </a:r>
          </a:p>
          <a:p>
            <a:pPr marL="812810" indent="-677342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3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Constructors are used a lot </a:t>
            </a:r>
          </a:p>
          <a:p>
            <a:pPr marL="812810" indent="-677342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3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Destructors are seldom used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" sz="8400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idx="1"/>
          </p:nvPr>
        </p:nvSpPr>
        <p:spPr>
          <a:xfrm>
            <a:off x="785860" y="2354094"/>
            <a:ext cx="14631829" cy="590206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t" anchorCtr="0">
            <a:noAutofit/>
          </a:bodyPr>
          <a:lstStyle/>
          <a:p>
            <a:pPr marL="1151481" indent="-587030">
              <a:spcBef>
                <a:spcPts val="0"/>
              </a:spcBef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The primary purpose of the constructor is to set up some instance variables to have the proper initial values when the object is created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1267704" y="804591"/>
            <a:ext cx="7238791" cy="6995006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endParaRPr lang="de-DE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def __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__(self):</a:t>
            </a: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0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print('I am constructed')</a:t>
            </a:r>
          </a:p>
          <a:p>
            <a:endParaRPr lang="en-US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def party(self) :</a:t>
            </a:r>
          </a:p>
          <a:p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it-IT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+ 1</a:t>
            </a:r>
          </a:p>
          <a:p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('So far',</a:t>
            </a:r>
            <a:r>
              <a:rPr lang="it-IT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it-IT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def __del__(self):</a:t>
            </a:r>
          </a:p>
          <a:p>
            <a:r>
              <a:rPr lang="en-US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 print('I am destructed', </a:t>
            </a:r>
            <a:r>
              <a:rPr lang="en-US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en-US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 =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is-I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= 42</a:t>
            </a:r>
          </a:p>
          <a:p>
            <a:r>
              <a:rPr lang="en-U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print('an </a:t>
            </a:r>
            <a:r>
              <a:rPr lang="en-US" b="1" dirty="0" err="1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contains',an</a:t>
            </a:r>
            <a:r>
              <a:rPr lang="en-U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" b="1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9774787" y="1417500"/>
            <a:ext cx="4518239" cy="397110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</a:pPr>
            <a:r>
              <a:rPr lang="en" b="1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$ python party</a:t>
            </a:r>
            <a:r>
              <a:rPr lang="en-US" b="1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4</a:t>
            </a:r>
            <a:r>
              <a:rPr lang="en" b="1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.</a:t>
            </a:r>
            <a:r>
              <a:rPr lang="en" b="1" u="none" strike="noStrike" cap="none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py</a:t>
            </a:r>
            <a:r>
              <a:rPr lang="en" b="1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 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I am constructed</a:t>
            </a:r>
          </a:p>
          <a:p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1</a:t>
            </a:r>
          </a:p>
          <a:p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2</a:t>
            </a:r>
          </a:p>
          <a:p>
            <a:r>
              <a:rPr lang="en-US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I am destructed 2</a:t>
            </a:r>
          </a:p>
          <a:p>
            <a:r>
              <a:rPr lang="en-U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contains 42</a:t>
            </a:r>
            <a:endParaRPr lang="en" b="1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9308931" y="5634445"/>
            <a:ext cx="6512713" cy="2509975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B00"/>
              </a:buClr>
              <a:buSzPct val="25000"/>
            </a:pPr>
            <a:r>
              <a:rPr lang="en" sz="320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constructor and destructor are optional.  The constructor is typically used to set up variables. The destructor is seldom used.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" sz="8400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idx="1"/>
          </p:nvPr>
        </p:nvSpPr>
        <p:spPr>
          <a:xfrm>
            <a:off x="1155812" y="2960512"/>
            <a:ext cx="13933361" cy="5345387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t" anchorCtr="0">
            <a:noAutofit/>
          </a:bodyPr>
          <a:lstStyle/>
          <a:p>
            <a:pPr marL="1151481" indent="-587030">
              <a:spcBef>
                <a:spcPts val="0"/>
              </a:spcBef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In </a:t>
            </a:r>
            <a:r>
              <a:rPr lang="en" sz="4100" b="0" dirty="0">
                <a:solidFill>
                  <a:srgbClr val="00FDFF"/>
                </a:solidFill>
                <a:latin typeface="Arial"/>
                <a:cs typeface="Arial"/>
                <a:sym typeface="Cabin"/>
              </a:rPr>
              <a:t>object</a:t>
            </a:r>
            <a:r>
              <a:rPr lang="en" b="0" dirty="0">
                <a:solidFill>
                  <a:srgbClr val="00FDFF"/>
                </a:solidFill>
                <a:latin typeface="Arial"/>
                <a:cs typeface="Arial"/>
              </a:rPr>
              <a:t> </a:t>
            </a:r>
            <a:r>
              <a:rPr lang="en" sz="4100" b="0" dirty="0">
                <a:solidFill>
                  <a:srgbClr val="00FDFF"/>
                </a:solidFill>
                <a:latin typeface="Arial"/>
                <a:cs typeface="Arial"/>
                <a:sym typeface="Cabin"/>
              </a:rPr>
              <a:t>oriented programming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, a </a:t>
            </a:r>
            <a:r>
              <a:rPr lang="en" sz="4100" b="0" dirty="0">
                <a:solidFill>
                  <a:srgbClr val="FFFF00"/>
                </a:solidFill>
                <a:latin typeface="Arial"/>
                <a:cs typeface="Arial"/>
                <a:sym typeface="Cabin"/>
              </a:rPr>
              <a:t>constructor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in a class is a special block of statements called when an </a:t>
            </a:r>
            <a:r>
              <a:rPr lang="en" sz="4100" b="0" dirty="0">
                <a:solidFill>
                  <a:srgbClr val="00FDFF"/>
                </a:solidFill>
                <a:latin typeface="Arial"/>
                <a:cs typeface="Arial"/>
                <a:sym typeface="Cabin"/>
              </a:rPr>
              <a:t>object is created</a:t>
            </a:r>
          </a:p>
        </p:txBody>
      </p:sp>
      <p:sp>
        <p:nvSpPr>
          <p:cNvPr id="447" name="Shape 447"/>
          <p:cNvSpPr/>
          <p:nvPr/>
        </p:nvSpPr>
        <p:spPr>
          <a:xfrm>
            <a:off x="1921088" y="7305535"/>
            <a:ext cx="12402810" cy="54879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lvl="1" algn="ctr">
              <a:buClr>
                <a:srgbClr val="FFFFFF"/>
              </a:buClr>
              <a:buSzPct val="25000"/>
            </a:pP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3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/wiki/Constructor_(</a:t>
            </a:r>
            <a:r>
              <a:rPr lang="en" sz="3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computer_science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151" y="1185333"/>
            <a:ext cx="2664438" cy="177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" sz="8400">
                <a:solidFill>
                  <a:srgbClr val="FFFFFF"/>
                </a:solidFill>
                <a:sym typeface="Cabin"/>
              </a:rPr>
              <a:t>Many </a:t>
            </a:r>
            <a:r>
              <a:rPr lang="en" sz="8400">
                <a:solidFill>
                  <a:srgbClr val="FF9300"/>
                </a:solidFill>
                <a:sym typeface="Cabin"/>
              </a:rPr>
              <a:t>Instances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idx="1"/>
          </p:nvPr>
        </p:nvSpPr>
        <p:spPr>
          <a:xfrm>
            <a:off x="812880" y="1692031"/>
            <a:ext cx="14631829" cy="590206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marL="812810" indent="-666053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We can create </a:t>
            </a:r>
            <a:r>
              <a:rPr lang="en" sz="41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lots of objects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- the class is the template for the object</a:t>
            </a:r>
          </a:p>
          <a:p>
            <a:pPr marL="812810" indent="-666053">
              <a:lnSpc>
                <a:spcPct val="115000"/>
              </a:lnSpc>
              <a:spcBef>
                <a:spcPts val="2489"/>
              </a:spcBef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We can store each </a:t>
            </a:r>
            <a:r>
              <a:rPr lang="en" sz="41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distinct object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in its own variable</a:t>
            </a:r>
          </a:p>
          <a:p>
            <a:pPr marL="812810" indent="-666053">
              <a:lnSpc>
                <a:spcPct val="115000"/>
              </a:lnSpc>
              <a:spcBef>
                <a:spcPts val="2489"/>
              </a:spcBef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We call this having multiple </a:t>
            </a:r>
            <a:r>
              <a:rPr lang="en" sz="41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instances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of the same class</a:t>
            </a:r>
          </a:p>
          <a:p>
            <a:pPr marL="812810" indent="-666053">
              <a:lnSpc>
                <a:spcPct val="115000"/>
              </a:lnSpc>
              <a:spcBef>
                <a:spcPts val="2489"/>
              </a:spcBef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Each </a:t>
            </a:r>
            <a:r>
              <a:rPr lang="en" sz="41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instance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has its own copy of the </a:t>
            </a:r>
            <a:r>
              <a:rPr lang="en" sz="4100" b="0" dirty="0">
                <a:solidFill>
                  <a:srgbClr val="FFFB00"/>
                </a:solidFill>
                <a:latin typeface="Arial"/>
                <a:cs typeface="Arial"/>
                <a:sym typeface="Cabin"/>
              </a:rPr>
              <a:t>instance variables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9961643" y="737172"/>
            <a:ext cx="5854668" cy="397110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40FF"/>
              </a:buClr>
              <a:buSzPct val="25000"/>
            </a:pPr>
            <a:r>
              <a:rPr lang="en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Constructors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have additional </a:t>
            </a:r>
            <a:r>
              <a:rPr lang="en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These can be used to set up </a:t>
            </a:r>
            <a:r>
              <a:rPr lang="en" sz="36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 variables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the particular instance of the class (i.e., for the particular object).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958536" y="7701077"/>
            <a:ext cx="2046915" cy="547159"/>
          </a:xfrm>
          <a:prstGeom prst="rect">
            <a:avLst/>
          </a:prstGeom>
          <a:noFill/>
        </p:spPr>
        <p:txBody>
          <a:bodyPr wrap="none" lIns="162562" tIns="81281" rIns="162562" bIns="81281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party5.py</a:t>
            </a:r>
          </a:p>
        </p:txBody>
      </p:sp>
      <p:sp>
        <p:nvSpPr>
          <p:cNvPr id="5" name="Shape 464"/>
          <p:cNvSpPr/>
          <p:nvPr/>
        </p:nvSpPr>
        <p:spPr>
          <a:xfrm>
            <a:off x="539154" y="304800"/>
            <a:ext cx="10019110" cy="8212267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800" b="1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28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 __</a:t>
            </a:r>
            <a:r>
              <a:rPr lang="en-US" sz="28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28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-US" sz="28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8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8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-US" sz="28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8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en-US" sz="28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lang="en-US" sz="28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en-US" sz="28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lang="en-US" sz="28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8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-US" sz="28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-US" sz="28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800" b="1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64"/>
          <p:cNvSpPr/>
          <p:nvPr/>
        </p:nvSpPr>
        <p:spPr>
          <a:xfrm>
            <a:off x="539154" y="304800"/>
            <a:ext cx="10019110" cy="8212267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800" b="1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28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 __</a:t>
            </a:r>
            <a:r>
              <a:rPr lang="en-US" sz="28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28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-US" sz="28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8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8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-US" sz="28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8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en-US" sz="28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lang="en-US" sz="28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en-US" sz="28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lang="en-US" sz="28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8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-US" sz="28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-US" sz="28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800" b="1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55869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39154" y="304800"/>
            <a:ext cx="10019110" cy="8212267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800" b="1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28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 __</a:t>
            </a:r>
            <a:r>
              <a:rPr lang="en-US" sz="28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28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-US" sz="28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8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8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-US" sz="28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8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en-US" sz="28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lang="en-US" sz="28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en-US" sz="28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lang="en-US" sz="28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8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-US" sz="28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-US" sz="28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800" b="1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10930506" y="1347379"/>
            <a:ext cx="4900044" cy="274320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>
                <a:buClr>
                  <a:srgbClr val="FFFFFF"/>
                </a:buClr>
                <a:buSzPct val="25000"/>
              </a:pPr>
              <a:r>
                <a:rPr lang="en" sz="48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5200" dirty="0"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" sz="5200" dirty="0"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" sz="4400" dirty="0">
                  <a:latin typeface="Arial" charset="0"/>
                  <a:ea typeface="Arial" charset="0"/>
                  <a:cs typeface="Arial" charset="0"/>
                  <a:sym typeface="Cabin"/>
                </a:rPr>
                <a:t>name: Sally  </a:t>
              </a: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D8067B0-5287-7E87-B07D-5FC09E71EEF0}"/>
              </a:ext>
            </a:extLst>
          </p:cNvPr>
          <p:cNvCxnSpPr>
            <a:cxnSpLocks/>
          </p:cNvCxnSpPr>
          <p:nvPr/>
        </p:nvCxnSpPr>
        <p:spPr>
          <a:xfrm flipH="1">
            <a:off x="5829300" y="5657850"/>
            <a:ext cx="13150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1226</Words>
  <Application>Microsoft Macintosh PowerPoint</Application>
  <PresentationFormat>Custom</PresentationFormat>
  <Paragraphs>201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Cabin</vt:lpstr>
      <vt:lpstr>Arial</vt:lpstr>
      <vt:lpstr>Courier</vt:lpstr>
      <vt:lpstr>Georgia</vt:lpstr>
      <vt:lpstr>Gill Sans</vt:lpstr>
      <vt:lpstr>Gill Sans SemiBold</vt:lpstr>
      <vt:lpstr>Lucida Grande</vt:lpstr>
      <vt:lpstr>Merriweather Sans</vt:lpstr>
      <vt:lpstr>Title &amp; Subtitle</vt:lpstr>
      <vt:lpstr>071215_powerpoint_template_b</vt:lpstr>
      <vt:lpstr>Object Lifecycle</vt:lpstr>
      <vt:lpstr>Object Lifecycle</vt:lpstr>
      <vt:lpstr>Constructor</vt:lpstr>
      <vt:lpstr>PowerPoint Presentation</vt:lpstr>
      <vt:lpstr>Constructor</vt:lpstr>
      <vt:lpstr>Many Instances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Inheritance</vt:lpstr>
      <vt:lpstr>Acknowledgements / Contributions</vt:lpstr>
      <vt:lpstr>Additional Source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Severance, Charles</cp:lastModifiedBy>
  <cp:revision>61</cp:revision>
  <dcterms:modified xsi:type="dcterms:W3CDTF">2024-01-26T02:32:27Z</dcterms:modified>
</cp:coreProperties>
</file>