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90" r:id="rId2"/>
  </p:sldMasterIdLst>
  <p:notesMasterIdLst>
    <p:notesMasterId r:id="rId15"/>
  </p:notesMasterIdLst>
  <p:sldIdLst>
    <p:sldId id="294" r:id="rId3"/>
    <p:sldId id="295" r:id="rId4"/>
    <p:sldId id="296" r:id="rId5"/>
    <p:sldId id="306" r:id="rId6"/>
    <p:sldId id="308" r:id="rId7"/>
    <p:sldId id="307" r:id="rId8"/>
    <p:sldId id="309" r:id="rId9"/>
    <p:sldId id="310" r:id="rId10"/>
    <p:sldId id="299" r:id="rId11"/>
    <p:sldId id="300" r:id="rId12"/>
    <p:sldId id="301" r:id="rId13"/>
    <p:sldId id="304" r:id="rId14"/>
  </p:sldIdLst>
  <p:sldSz cx="16257588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6"/>
    <p:restoredTop sz="93741"/>
  </p:normalViewPr>
  <p:slideViewPr>
    <p:cSldViewPr snapToGrid="0" snapToObjects="1">
      <p:cViewPr varScale="1">
        <p:scale>
          <a:sx n="90" d="100"/>
          <a:sy n="90" d="100"/>
        </p:scale>
        <p:origin x="1192" y="192"/>
      </p:cViewPr>
      <p:guideLst>
        <p:guide orient="horz" pos="2880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281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2562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3843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5124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6405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7686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8967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0248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5380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989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6846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4" lvl="0" indent="-342904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9" lvl="1" indent="-285753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15" lvl="2" indent="-228604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21" lvl="3" indent="-228604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27" lvl="4" indent="-22860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1277099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2" y="888973"/>
            <a:ext cx="5348634" cy="1238388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888975"/>
            <a:ext cx="9088443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2" y="2127365"/>
            <a:ext cx="5348634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810" indent="0">
              <a:buNone/>
              <a:defRPr sz="5000"/>
            </a:lvl2pPr>
            <a:lvl3pPr marL="1625620" indent="0">
              <a:buNone/>
              <a:defRPr sz="4300"/>
            </a:lvl3pPr>
            <a:lvl4pPr marL="2438430" indent="0">
              <a:buNone/>
              <a:defRPr sz="3600"/>
            </a:lvl4pPr>
            <a:lvl5pPr marL="3251241" indent="0">
              <a:buNone/>
              <a:defRPr sz="3600"/>
            </a:lvl5pPr>
            <a:lvl6pPr marL="4064051" indent="0">
              <a:buNone/>
              <a:defRPr sz="3600"/>
            </a:lvl6pPr>
            <a:lvl7pPr marL="4876861" indent="0">
              <a:buNone/>
              <a:defRPr sz="3600"/>
            </a:lvl7pPr>
            <a:lvl8pPr marL="5689671" indent="0">
              <a:buNone/>
              <a:defRPr sz="3600"/>
            </a:lvl8pPr>
            <a:lvl9pPr marL="6502481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812" y="2603501"/>
            <a:ext cx="13933361" cy="5702398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711209" lvl="0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5700"/>
            </a:lvl1pPr>
            <a:lvl2pPr marL="1003312" lvl="1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17" lvl="2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21" lvl="3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24" lvl="4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30" lvl="5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36" lvl="6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41" lvl="7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47" lvl="8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731" y="889217"/>
            <a:ext cx="15176126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62" tIns="81281" rIns="162562" bIns="81281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263" y="5181600"/>
            <a:ext cx="13393495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40" y="905084"/>
            <a:ext cx="14993109" cy="1247721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80" y="2475702"/>
            <a:ext cx="14631829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45" y="1366549"/>
            <a:ext cx="15401926" cy="1816100"/>
          </a:xfrm>
          <a:prstGeom prst="rect">
            <a:avLst/>
          </a:prstGeom>
        </p:spPr>
        <p:txBody>
          <a:bodyPr lIns="162562" tIns="81281" rIns="162562" bIns="81281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4919579"/>
            <a:ext cx="1381895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359" y="885296"/>
            <a:ext cx="14631829" cy="1248306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2"/>
            <a:ext cx="7180435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2"/>
            <a:ext cx="7180435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820646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3232187"/>
            <a:ext cx="718325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1" y="2046818"/>
            <a:ext cx="7186080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0" y="3232187"/>
            <a:ext cx="7186080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7588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162562" tIns="81281" rIns="162562" bIns="81281"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7"/>
            <a:ext cx="16257588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162562" tIns="81281" rIns="162562" bIns="81281"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op_Bar_Background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133602"/>
            <a:ext cx="14631829" cy="6034617"/>
          </a:xfrm>
          <a:prstGeom prst="rect">
            <a:avLst/>
          </a:prstGeom>
        </p:spPr>
        <p:txBody>
          <a:bodyPr vert="horz" lIns="162562" tIns="81281" rIns="162562" bIns="8128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60716" y="114157"/>
            <a:ext cx="24368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>
                <a:solidFill>
                  <a:srgbClr val="FFFFFF"/>
                </a:solidFill>
                <a:latin typeface="Lucida Grande"/>
                <a:cs typeface="Lucida Grande"/>
              </a:rPr>
              <a:t>Objects – Part 4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</p:sldLayoutIdLst>
  <p:hf sldNum="0" hdr="0" ftr="0" dt="0"/>
  <p:txStyles>
    <p:titleStyle>
      <a:lvl1pPr algn="ctr" defTabSz="812810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810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817" indent="-508006" algn="l" defTabSz="812810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2025" indent="-406405" algn="l" defTabSz="81281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836" indent="-406405" algn="l" defTabSz="812810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646" indent="-406405" algn="l" defTabSz="812810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45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ssie#/media/File:Lassie_and_Tommy_Rettig_1956.JPG" TargetMode="External"/><Relationship Id="rId2" Type="http://schemas.openxmlformats.org/officeDocument/2006/relationships/hyperlink" Target="https://www.flickr.com/photos/dinnerseries/23570475099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9300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idx="1"/>
          </p:nvPr>
        </p:nvSpPr>
        <p:spPr>
          <a:xfrm>
            <a:off x="812880" y="2128854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812810" indent="-666053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When we make a new class - we can reuse an existing class and </a:t>
            </a: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inherit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all the capabilities of an existing class and then add our own little bit to make our new class</a:t>
            </a:r>
          </a:p>
          <a:p>
            <a:pPr marL="812810" indent="-666053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Another form of store and reuse</a:t>
            </a:r>
          </a:p>
          <a:p>
            <a:pPr marL="812810" indent="-666053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Write once - reuse many times</a:t>
            </a:r>
          </a:p>
          <a:p>
            <a:pPr marL="812810" indent="-666053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045" tIns="28045" rIns="28045" bIns="28045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200">
                <a:solidFill>
                  <a:srgbClr val="FFD966"/>
                </a:solidFill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idx="1"/>
          </p:nvPr>
        </p:nvSpPr>
        <p:spPr>
          <a:xfrm>
            <a:off x="812880" y="962414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28045" tIns="28045" rIns="28045" bIns="28045" anchor="ctr" anchorCtr="0">
            <a:noAutofit/>
          </a:bodyPr>
          <a:lstStyle/>
          <a:p>
            <a:pPr marL="812810" indent="-654764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9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Object Oriented programming is a very structured approach to code reuse.</a:t>
            </a:r>
          </a:p>
          <a:p>
            <a:pPr marL="812810" indent="-654764">
              <a:spcBef>
                <a:spcPts val="3733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9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1" y="1100667"/>
            <a:ext cx="12435926" cy="846667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" sz="3600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206218" y="2169890"/>
            <a:ext cx="6798362" cy="5761063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800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buClr>
                <a:srgbClr val="FFFFFF"/>
              </a:buClr>
            </a:pPr>
            <a:endParaRPr sz="1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>
              <a:buClr>
                <a:srgbClr val="FFFFFF"/>
              </a:buClr>
            </a:pPr>
            <a:endParaRPr sz="1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41" y="922814"/>
            <a:ext cx="10249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9045" y="1101015"/>
            <a:ext cx="1968790" cy="668398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8705251" y="2300365"/>
            <a:ext cx="6798362" cy="5630588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10038" y="853850"/>
            <a:ext cx="13237515" cy="952372"/>
          </a:xfrm>
        </p:spPr>
        <p:txBody>
          <a:bodyPr/>
          <a:lstStyle/>
          <a:p>
            <a:r>
              <a:rPr lang="en-US" altLang="en-US" sz="50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10038" y="1998133"/>
            <a:ext cx="13237515" cy="595206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2000" dirty="0"/>
              <a:t>Snowman Cookie Cutter" by </a:t>
            </a:r>
            <a:r>
              <a:rPr lang="en-US" altLang="en-US" sz="2000" dirty="0" err="1"/>
              <a:t>Didriks</a:t>
            </a:r>
            <a:r>
              <a:rPr lang="en-US" altLang="en-US" sz="2000" dirty="0"/>
              <a:t> is licensed under CC BY</a:t>
            </a:r>
            <a:br>
              <a:rPr lang="en-US" altLang="en-US" sz="2000" dirty="0"/>
            </a:br>
            <a:r>
              <a:rPr lang="en-US" altLang="en-US" sz="2000" dirty="0">
                <a:hlinkClick r:id="rId2"/>
              </a:rPr>
              <a:t>https://www.flickr.com/photos/dinnerseries/23570475099</a:t>
            </a:r>
            <a:endParaRPr lang="en-US" altLang="en-US" sz="2000" dirty="0"/>
          </a:p>
          <a:p>
            <a:pPr algn="l">
              <a:buFontTx/>
              <a:buChar char="•"/>
            </a:pPr>
            <a:r>
              <a:rPr lang="en-US" altLang="en-US" sz="2000" dirty="0"/>
              <a:t>Photo from the television program </a:t>
            </a:r>
            <a:r>
              <a:rPr lang="en-US" altLang="en-US" sz="2000" i="1" dirty="0"/>
              <a:t>Lassie</a:t>
            </a:r>
            <a:r>
              <a:rPr lang="en-US" altLang="en-US" sz="2000" dirty="0"/>
              <a:t>. Lassie watches as Jeff (Tommy </a:t>
            </a:r>
            <a:r>
              <a:rPr lang="en-US" altLang="en-US" sz="2000" dirty="0" err="1"/>
              <a:t>Rettig</a:t>
            </a:r>
            <a:r>
              <a:rPr lang="en-US" altLang="en-US" sz="2000" dirty="0"/>
              <a:t>) works on his bike is Public Domain</a:t>
            </a:r>
            <a:br>
              <a:rPr lang="en-US" altLang="en-US" sz="2000" dirty="0"/>
            </a:br>
            <a:r>
              <a:rPr lang="en-US" altLang="en-US" sz="2000" dirty="0">
                <a:hlinkClick r:id="rId3"/>
              </a:rPr>
              <a:t>https://en.wikipedia.org/wiki/Lassie#/media/File:Lassie_and_Tommy_Rettig_1956.JPG</a:t>
            </a:r>
            <a:endParaRPr lang="en-US" altLang="en-US" sz="2000" dirty="0"/>
          </a:p>
          <a:p>
            <a:pPr algn="l">
              <a:buFontTx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1155813" y="762001"/>
            <a:ext cx="10947059" cy="17779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7100" dirty="0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7100" dirty="0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1616339" y="7126428"/>
            <a:ext cx="13512251" cy="6272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41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976918" y="4275907"/>
            <a:ext cx="14728601" cy="1741714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41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51" y="915093"/>
            <a:ext cx="2664438" cy="177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422615" y="1072355"/>
            <a:ext cx="9516130" cy="7561866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23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-US" sz="23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lang="en-US" sz="23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lang="en-US" sz="23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-US" sz="23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3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endParaRPr lang="en-US" sz="23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super().__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2300" b="1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-US" sz="23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print(self.name,"points",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sp>
        <p:nvSpPr>
          <p:cNvPr id="519" name="Shape 519"/>
          <p:cNvSpPr/>
          <p:nvPr/>
        </p:nvSpPr>
        <p:spPr>
          <a:xfrm>
            <a:off x="10172338" y="1072355"/>
            <a:ext cx="5783639" cy="299574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20" name="Shape 520"/>
          <p:cNvSpPr/>
          <p:nvPr/>
        </p:nvSpPr>
        <p:spPr>
          <a:xfrm>
            <a:off x="10106272" y="5085327"/>
            <a:ext cx="5915776" cy="2132798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40FF"/>
              </a:buClr>
              <a:buSzPct val="25000"/>
            </a:pPr>
            <a:r>
              <a:rPr lang="en" sz="320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32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class which extends </a:t>
            </a:r>
            <a:r>
              <a:rPr lang="en" sz="320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32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" sz="320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 has all the capabilities of PartyAnimal</a:t>
            </a:r>
            <a:r>
              <a:rPr lang="en" sz="32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320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more.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3F4324-1F15-DD29-F80F-EFBC411260D5}"/>
              </a:ext>
            </a:extLst>
          </p:cNvPr>
          <p:cNvSpPr txBox="1"/>
          <p:nvPr/>
        </p:nvSpPr>
        <p:spPr>
          <a:xfrm>
            <a:off x="13558939" y="7594591"/>
            <a:ext cx="2057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party7.py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10172338" y="1072355"/>
            <a:ext cx="5783639" cy="299574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/>
          <p:cNvSpPr/>
          <p:nvPr/>
        </p:nvSpPr>
        <p:spPr>
          <a:xfrm>
            <a:off x="11515791" y="4415245"/>
            <a:ext cx="3735373" cy="2743198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6" name="Shape 527"/>
          <p:cNvSpPr/>
          <p:nvPr/>
        </p:nvSpPr>
        <p:spPr>
          <a:xfrm>
            <a:off x="11751243" y="477229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 dirty="0"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3600" dirty="0">
                <a:latin typeface="Arial" charset="0"/>
                <a:ea typeface="Arial" charset="0"/>
                <a:cs typeface="Arial" charset="0"/>
                <a:sym typeface="Cabin"/>
              </a:rPr>
              <a:t>: 0</a:t>
            </a:r>
            <a:endParaRPr lang="en" sz="3600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11751243" y="592182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77159" y="4079715"/>
            <a:ext cx="611697" cy="718147"/>
          </a:xfrm>
          <a:prstGeom prst="rect">
            <a:avLst/>
          </a:prstGeom>
        </p:spPr>
        <p:txBody>
          <a:bodyPr wrap="square" lIns="162562" tIns="81281" rIns="162562" bIns="81281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endParaRPr lang="en-US" sz="3600" dirty="0">
              <a:solidFill>
                <a:srgbClr val="00FA00"/>
              </a:solidFill>
            </a:endParaRPr>
          </a:p>
        </p:txBody>
      </p:sp>
      <p:sp>
        <p:nvSpPr>
          <p:cNvPr id="3" name="Shape 518">
            <a:extLst>
              <a:ext uri="{FF2B5EF4-FFF2-40B4-BE49-F238E27FC236}">
                <a16:creationId xmlns:a16="http://schemas.microsoft.com/office/drawing/2014/main" id="{2DDD1F6E-60AF-1D78-A188-F2547FDB29EA}"/>
              </a:ext>
            </a:extLst>
          </p:cNvPr>
          <p:cNvSpPr/>
          <p:nvPr/>
        </p:nvSpPr>
        <p:spPr>
          <a:xfrm>
            <a:off x="422615" y="1072355"/>
            <a:ext cx="9516130" cy="7561866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23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-US" sz="23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lang="en-US" sz="23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lang="en-US" sz="23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-US" sz="23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3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endParaRPr lang="en-US" sz="23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super().__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2300" b="1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-US" sz="23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print(self.name,"points",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3568AD-DE3E-06BE-3722-BF03B4484CC9}"/>
              </a:ext>
            </a:extLst>
          </p:cNvPr>
          <p:cNvCxnSpPr>
            <a:cxnSpLocks/>
          </p:cNvCxnSpPr>
          <p:nvPr/>
        </p:nvCxnSpPr>
        <p:spPr>
          <a:xfrm>
            <a:off x="8696317" y="1514475"/>
            <a:ext cx="124242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10172338" y="1072355"/>
            <a:ext cx="5783639" cy="299574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/>
          <p:cNvSpPr/>
          <p:nvPr/>
        </p:nvSpPr>
        <p:spPr>
          <a:xfrm>
            <a:off x="11515791" y="4415245"/>
            <a:ext cx="3735373" cy="2743198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6" name="Shape 527"/>
          <p:cNvSpPr/>
          <p:nvPr/>
        </p:nvSpPr>
        <p:spPr>
          <a:xfrm>
            <a:off x="11751243" y="477229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 dirty="0"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3600" dirty="0">
                <a:latin typeface="Arial" charset="0"/>
                <a:ea typeface="Arial" charset="0"/>
                <a:cs typeface="Arial" charset="0"/>
                <a:sym typeface="Cabin"/>
              </a:rPr>
              <a:t>: 1</a:t>
            </a:r>
            <a:endParaRPr lang="en" sz="3600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11751243" y="592182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77159" y="4079715"/>
            <a:ext cx="611697" cy="718147"/>
          </a:xfrm>
          <a:prstGeom prst="rect">
            <a:avLst/>
          </a:prstGeom>
        </p:spPr>
        <p:txBody>
          <a:bodyPr wrap="square" lIns="162562" tIns="81281" rIns="162562" bIns="81281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endParaRPr lang="en-US" sz="3600" dirty="0">
              <a:solidFill>
                <a:srgbClr val="00FA00"/>
              </a:solidFill>
            </a:endParaRPr>
          </a:p>
        </p:txBody>
      </p:sp>
      <p:sp>
        <p:nvSpPr>
          <p:cNvPr id="3" name="Shape 518">
            <a:extLst>
              <a:ext uri="{FF2B5EF4-FFF2-40B4-BE49-F238E27FC236}">
                <a16:creationId xmlns:a16="http://schemas.microsoft.com/office/drawing/2014/main" id="{2DDD1F6E-60AF-1D78-A188-F2547FDB29EA}"/>
              </a:ext>
            </a:extLst>
          </p:cNvPr>
          <p:cNvSpPr/>
          <p:nvPr/>
        </p:nvSpPr>
        <p:spPr>
          <a:xfrm>
            <a:off x="422615" y="1072355"/>
            <a:ext cx="9516130" cy="7561866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23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-US" sz="23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lang="en-US" sz="23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lang="en-US" sz="23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-US" sz="23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3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endParaRPr lang="en-US" sz="23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super().__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2300" b="1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-US" sz="23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print(self.name,"points",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3568AD-DE3E-06BE-3722-BF03B4484CC9}"/>
              </a:ext>
            </a:extLst>
          </p:cNvPr>
          <p:cNvCxnSpPr>
            <a:cxnSpLocks/>
          </p:cNvCxnSpPr>
          <p:nvPr/>
        </p:nvCxnSpPr>
        <p:spPr>
          <a:xfrm>
            <a:off x="8696317" y="1943100"/>
            <a:ext cx="124242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4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10172338" y="1072355"/>
            <a:ext cx="5783639" cy="299574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/>
          <p:cNvSpPr/>
          <p:nvPr/>
        </p:nvSpPr>
        <p:spPr>
          <a:xfrm>
            <a:off x="11477083" y="4415245"/>
            <a:ext cx="3774081" cy="385789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6" name="Shape 536"/>
          <p:cNvSpPr/>
          <p:nvPr/>
        </p:nvSpPr>
        <p:spPr>
          <a:xfrm>
            <a:off x="11751243" y="477229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 dirty="0"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3600" dirty="0">
                <a:latin typeface="Arial" charset="0"/>
                <a:ea typeface="Arial" charset="0"/>
                <a:cs typeface="Arial" charset="0"/>
                <a:sym typeface="Cabin"/>
              </a:rPr>
              <a:t>: 0</a:t>
            </a:r>
            <a:endParaRPr lang="en" sz="3600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11751243" y="592182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11751243" y="708877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 dirty="0">
                <a:latin typeface="Arial" charset="0"/>
                <a:ea typeface="Arial" charset="0"/>
                <a:cs typeface="Arial" charset="0"/>
                <a:sym typeface="Cabin"/>
              </a:rPr>
              <a:t> points</a:t>
            </a:r>
            <a:r>
              <a:rPr lang="en-US" sz="3600" dirty="0">
                <a:latin typeface="Arial" charset="0"/>
                <a:ea typeface="Arial" charset="0"/>
                <a:cs typeface="Arial" charset="0"/>
                <a:sym typeface="Cabin"/>
              </a:rPr>
              <a:t>: 0</a:t>
            </a:r>
            <a:endParaRPr lang="en" sz="3600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77159" y="4079715"/>
            <a:ext cx="611697" cy="718147"/>
          </a:xfrm>
          <a:prstGeom prst="rect">
            <a:avLst/>
          </a:prstGeom>
        </p:spPr>
        <p:txBody>
          <a:bodyPr wrap="square" lIns="162562" tIns="81281" rIns="162562" bIns="81281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en-US" sz="3600" dirty="0">
              <a:solidFill>
                <a:srgbClr val="00FA00"/>
              </a:solidFill>
            </a:endParaRPr>
          </a:p>
        </p:txBody>
      </p:sp>
      <p:sp>
        <p:nvSpPr>
          <p:cNvPr id="2" name="Shape 518">
            <a:extLst>
              <a:ext uri="{FF2B5EF4-FFF2-40B4-BE49-F238E27FC236}">
                <a16:creationId xmlns:a16="http://schemas.microsoft.com/office/drawing/2014/main" id="{40744461-2E6F-345E-380F-C76879B4196F}"/>
              </a:ext>
            </a:extLst>
          </p:cNvPr>
          <p:cNvSpPr/>
          <p:nvPr/>
        </p:nvSpPr>
        <p:spPr>
          <a:xfrm>
            <a:off x="422615" y="1072355"/>
            <a:ext cx="9516130" cy="7561866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23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-US" sz="23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lang="en-US" sz="23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lang="en-US" sz="23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-US" sz="23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3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endParaRPr lang="en-US" sz="23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super().__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2300" b="1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-US" sz="23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print(self.name,"points",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560CAC-436D-3EA3-AA67-2DA4EDF30FAA}"/>
              </a:ext>
            </a:extLst>
          </p:cNvPr>
          <p:cNvCxnSpPr>
            <a:cxnSpLocks/>
          </p:cNvCxnSpPr>
          <p:nvPr/>
        </p:nvCxnSpPr>
        <p:spPr>
          <a:xfrm>
            <a:off x="8696317" y="2828925"/>
            <a:ext cx="124242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10172338" y="1072355"/>
            <a:ext cx="5783639" cy="299574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/>
          <p:cNvSpPr/>
          <p:nvPr/>
        </p:nvSpPr>
        <p:spPr>
          <a:xfrm>
            <a:off x="11477083" y="4415245"/>
            <a:ext cx="3774081" cy="385789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6" name="Shape 536"/>
          <p:cNvSpPr/>
          <p:nvPr/>
        </p:nvSpPr>
        <p:spPr>
          <a:xfrm>
            <a:off x="11751243" y="477229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 dirty="0"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3600" dirty="0">
                <a:latin typeface="Arial" charset="0"/>
                <a:ea typeface="Arial" charset="0"/>
                <a:cs typeface="Arial" charset="0"/>
                <a:sym typeface="Cabin"/>
              </a:rPr>
              <a:t>: 1</a:t>
            </a:r>
            <a:endParaRPr lang="en" sz="3600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11751243" y="592182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11751243" y="708877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 dirty="0">
                <a:latin typeface="Arial" charset="0"/>
                <a:ea typeface="Arial" charset="0"/>
                <a:cs typeface="Arial" charset="0"/>
                <a:sym typeface="Cabin"/>
              </a:rPr>
              <a:t> points</a:t>
            </a:r>
            <a:r>
              <a:rPr lang="en-US" sz="3600" dirty="0">
                <a:latin typeface="Arial" charset="0"/>
                <a:ea typeface="Arial" charset="0"/>
                <a:cs typeface="Arial" charset="0"/>
                <a:sym typeface="Cabin"/>
              </a:rPr>
              <a:t>: 0</a:t>
            </a:r>
            <a:endParaRPr lang="en" sz="3600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77159" y="4079715"/>
            <a:ext cx="611697" cy="718147"/>
          </a:xfrm>
          <a:prstGeom prst="rect">
            <a:avLst/>
          </a:prstGeom>
        </p:spPr>
        <p:txBody>
          <a:bodyPr wrap="square" lIns="162562" tIns="81281" rIns="162562" bIns="81281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en-US" sz="3600" dirty="0">
              <a:solidFill>
                <a:srgbClr val="00FA00"/>
              </a:solidFill>
            </a:endParaRPr>
          </a:p>
        </p:txBody>
      </p:sp>
      <p:sp>
        <p:nvSpPr>
          <p:cNvPr id="2" name="Shape 518">
            <a:extLst>
              <a:ext uri="{FF2B5EF4-FFF2-40B4-BE49-F238E27FC236}">
                <a16:creationId xmlns:a16="http://schemas.microsoft.com/office/drawing/2014/main" id="{40744461-2E6F-345E-380F-C76879B4196F}"/>
              </a:ext>
            </a:extLst>
          </p:cNvPr>
          <p:cNvSpPr/>
          <p:nvPr/>
        </p:nvSpPr>
        <p:spPr>
          <a:xfrm>
            <a:off x="422615" y="1072355"/>
            <a:ext cx="9516130" cy="7561866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23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-US" sz="23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lang="en-US" sz="23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lang="en-US" sz="23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-US" sz="23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3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endParaRPr lang="en-US" sz="23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super().__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2300" b="1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-US" sz="23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print(self.name,"points",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560CAC-436D-3EA3-AA67-2DA4EDF30FAA}"/>
              </a:ext>
            </a:extLst>
          </p:cNvPr>
          <p:cNvCxnSpPr>
            <a:cxnSpLocks/>
          </p:cNvCxnSpPr>
          <p:nvPr/>
        </p:nvCxnSpPr>
        <p:spPr>
          <a:xfrm>
            <a:off x="8696317" y="3271837"/>
            <a:ext cx="124242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34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10172338" y="1072355"/>
            <a:ext cx="5783639" cy="299574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/>
          <p:cNvSpPr/>
          <p:nvPr/>
        </p:nvSpPr>
        <p:spPr>
          <a:xfrm>
            <a:off x="11477083" y="4415245"/>
            <a:ext cx="3774081" cy="385789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6" name="Shape 536"/>
          <p:cNvSpPr/>
          <p:nvPr/>
        </p:nvSpPr>
        <p:spPr>
          <a:xfrm>
            <a:off x="11751243" y="477229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 dirty="0"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3600" dirty="0">
                <a:latin typeface="Arial" charset="0"/>
                <a:ea typeface="Arial" charset="0"/>
                <a:cs typeface="Arial" charset="0"/>
                <a:sym typeface="Cabin"/>
              </a:rPr>
              <a:t>: 1</a:t>
            </a:r>
            <a:endParaRPr lang="en" sz="3600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11751243" y="592182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11751243" y="708877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 dirty="0">
                <a:latin typeface="Arial" charset="0"/>
                <a:ea typeface="Arial" charset="0"/>
                <a:cs typeface="Arial" charset="0"/>
                <a:sym typeface="Cabin"/>
              </a:rPr>
              <a:t> points</a:t>
            </a:r>
            <a:r>
              <a:rPr lang="en-US" sz="3600" dirty="0">
                <a:latin typeface="Arial" charset="0"/>
                <a:ea typeface="Arial" charset="0"/>
                <a:cs typeface="Arial" charset="0"/>
                <a:sym typeface="Cabin"/>
              </a:rPr>
              <a:t>: 7</a:t>
            </a:r>
            <a:endParaRPr lang="en" sz="3600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77159" y="4079715"/>
            <a:ext cx="611697" cy="718147"/>
          </a:xfrm>
          <a:prstGeom prst="rect">
            <a:avLst/>
          </a:prstGeom>
        </p:spPr>
        <p:txBody>
          <a:bodyPr wrap="square" lIns="162562" tIns="81281" rIns="162562" bIns="81281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en-US" sz="3600" dirty="0">
              <a:solidFill>
                <a:srgbClr val="00FA00"/>
              </a:solidFill>
            </a:endParaRPr>
          </a:p>
        </p:txBody>
      </p:sp>
      <p:sp>
        <p:nvSpPr>
          <p:cNvPr id="2" name="Shape 518">
            <a:extLst>
              <a:ext uri="{FF2B5EF4-FFF2-40B4-BE49-F238E27FC236}">
                <a16:creationId xmlns:a16="http://schemas.microsoft.com/office/drawing/2014/main" id="{40744461-2E6F-345E-380F-C76879B4196F}"/>
              </a:ext>
            </a:extLst>
          </p:cNvPr>
          <p:cNvSpPr/>
          <p:nvPr/>
        </p:nvSpPr>
        <p:spPr>
          <a:xfrm>
            <a:off x="422615" y="1072355"/>
            <a:ext cx="9516130" cy="7561866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23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-US" sz="23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lang="en-US" sz="23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lang="en-US" sz="23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-US" sz="23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3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endParaRPr lang="en-US" sz="23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super().__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2300" b="1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-US" sz="23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print(self.name,"points",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560CAC-436D-3EA3-AA67-2DA4EDF30FAA}"/>
              </a:ext>
            </a:extLst>
          </p:cNvPr>
          <p:cNvCxnSpPr>
            <a:cxnSpLocks/>
          </p:cNvCxnSpPr>
          <p:nvPr/>
        </p:nvCxnSpPr>
        <p:spPr>
          <a:xfrm>
            <a:off x="8696317" y="3657600"/>
            <a:ext cx="124242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36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1155813" y="762001"/>
            <a:ext cx="9276140" cy="17779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idx="1"/>
          </p:nvPr>
        </p:nvSpPr>
        <p:spPr>
          <a:xfrm>
            <a:off x="1155812" y="2603502"/>
            <a:ext cx="13933361" cy="5176156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marL="869255" indent="-812810">
              <a:spcBef>
                <a:spcPts val="0"/>
              </a:spcBef>
              <a:buSzPct val="100000"/>
            </a:pP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Class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- a template</a:t>
            </a:r>
            <a:endParaRPr lang="en-US" sz="3600" b="0" dirty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869255" indent="-812810">
              <a:spcBef>
                <a:spcPts val="2489"/>
              </a:spcBef>
              <a:buSzPct val="100000"/>
            </a:pPr>
            <a:r>
              <a:rPr lang="en-US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Attribute</a:t>
            </a: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–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A variable within a class</a:t>
            </a:r>
          </a:p>
          <a:p>
            <a:pPr marL="869255" indent="-812810">
              <a:spcBef>
                <a:spcPts val="2489"/>
              </a:spcBef>
              <a:buSzPct val="100000"/>
            </a:pP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Method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- A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function within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a class</a:t>
            </a:r>
            <a:endParaRPr lang="en-US" sz="3600" b="0" dirty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869255" indent="-812810">
              <a:spcBef>
                <a:spcPts val="2489"/>
              </a:spcBef>
              <a:buSzPct val="100000"/>
            </a:pP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Object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- A particular instance of a class</a:t>
            </a:r>
            <a:endParaRPr lang="en-US" sz="3600" b="0" dirty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869255" indent="-812810">
              <a:spcBef>
                <a:spcPts val="2489"/>
              </a:spcBef>
              <a:buSzPct val="100000"/>
            </a:pP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Constructor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–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Code that runs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when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an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object is created</a:t>
            </a:r>
            <a:endParaRPr lang="en-US" sz="3600" b="0" dirty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869255" indent="-812810">
              <a:spcBef>
                <a:spcPts val="2489"/>
              </a:spcBef>
              <a:buSzPct val="100000"/>
            </a:pP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Inheritance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-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T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he ability to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extend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a class to make a new class.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952" y="926684"/>
            <a:ext cx="5033608" cy="335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1364</Words>
  <Application>Microsoft Macintosh PowerPoint</Application>
  <PresentationFormat>Custom</PresentationFormat>
  <Paragraphs>215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Cabin</vt:lpstr>
      <vt:lpstr>Arial</vt:lpstr>
      <vt:lpstr>Courier</vt:lpstr>
      <vt:lpstr>Georgia</vt:lpstr>
      <vt:lpstr>Gill Sans</vt:lpstr>
      <vt:lpstr>Gill Sans SemiBold</vt:lpstr>
      <vt:lpstr>Lucida Grande</vt:lpstr>
      <vt:lpstr>Merriweather Sans</vt:lpstr>
      <vt:lpstr>Title &amp; Subtitle</vt:lpstr>
      <vt:lpstr>071215_powerpoint_template_b</vt:lpstr>
      <vt:lpstr>Inheritance</vt:lpstr>
      <vt:lpstr>Terminology: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Definitions</vt:lpstr>
      <vt:lpstr>Summary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Severance, Charles</cp:lastModifiedBy>
  <cp:revision>63</cp:revision>
  <dcterms:modified xsi:type="dcterms:W3CDTF">2024-01-26T02:41:22Z</dcterms:modified>
</cp:coreProperties>
</file>