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</p:sldIdLst>
  <p:sldSz cx="16257588" cy="9144000"/>
  <p:notesSz cx="6858000" cy="9144000"/>
  <p:embeddedFontLst>
    <p:embeddedFont>
      <p:font typeface="Georgia" panose="02040502050405020303" pitchFamily="18" charset="0"/>
      <p:regular r:id="rId11"/>
      <p:bold r:id="rId12"/>
      <p:italic r:id="rId13"/>
      <p:boldItalic r:id="rId14"/>
    </p:embeddedFont>
    <p:embeddedFont>
      <p:font typeface="Gill Sans" panose="020B0502020104020203" pitchFamily="34" charset="-79"/>
      <p:regular r:id="rId15"/>
      <p:bold r:id="rId16"/>
    </p:embeddedFont>
    <p:embeddedFont>
      <p:font typeface="Helvetica Neue" panose="02000503000000020004" pitchFamily="2" charset="0"/>
      <p:regular r:id="rId17"/>
      <p:bold r:id="rId18"/>
      <p:italic r:id="rId19"/>
      <p:boldItalic r:id="rId20"/>
    </p:embeddedFont>
    <p:embeddedFont>
      <p:font typeface="Merriweather Sans" pitchFamily="2" charset="77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1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hnZxMIc+sOGaa4WFVGBYZlxdP4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A66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>
        <p:scale>
          <a:sx n="64" d="100"/>
          <a:sy n="64" d="100"/>
        </p:scale>
        <p:origin x="1096" y="944"/>
      </p:cViewPr>
      <p:guideLst>
        <p:guide orient="horz" pos="2880"/>
        <p:guide pos="51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Note from Chuck.  If you are using these materials, you can remove the UM logo and replace it with your own, but please retain the CC-BY logo on the first page as well as retain the acknowledgement page(s) at the end.</a:t>
            </a:r>
            <a:endParaRPr sz="11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Merriweather Sans"/>
              <a:buNone/>
            </a:pPr>
            <a:r>
              <a:rPr lang="en" sz="20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We will call my approach "Personal Data Mining" – mostly focused on getting better as Python Programmers.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1" name="Google Shape;9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7" name="Google Shape;9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05" name="Google Shape;10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66" name="Google Shape;16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2"/>
          <p:cNvSpPr txBox="1">
            <a:spLocks noGrp="1"/>
          </p:cNvSpPr>
          <p:nvPr>
            <p:ph type="title"/>
          </p:nvPr>
        </p:nvSpPr>
        <p:spPr>
          <a:xfrm>
            <a:off x="632240" y="905084"/>
            <a:ext cx="14993109" cy="1247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50" tIns="81275" rIns="162550" bIns="8127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FFCB05"/>
              </a:buClr>
              <a:buSzPts val="6200"/>
              <a:buFont typeface="Gill Sans"/>
              <a:buNone/>
              <a:defRPr sz="6200" b="1" i="0" u="none" strike="noStrike" cap="none">
                <a:solidFill>
                  <a:srgbClr val="FFCB0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body" idx="1"/>
          </p:nvPr>
        </p:nvSpPr>
        <p:spPr>
          <a:xfrm>
            <a:off x="812880" y="2475702"/>
            <a:ext cx="14631829" cy="5902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50" tIns="81275" rIns="162550" bIns="81275" anchor="t" anchorCtr="0">
            <a:normAutofit/>
          </a:bodyPr>
          <a:lstStyle>
            <a:lvl1pPr marL="457200" lvl="0" indent="-228600" algn="l">
              <a:spcBef>
                <a:spcPts val="1140"/>
              </a:spcBef>
              <a:spcAft>
                <a:spcPts val="0"/>
              </a:spcAft>
              <a:buClr>
                <a:schemeClr val="lt1"/>
              </a:buClr>
              <a:buSzPts val="5700"/>
              <a:buNone/>
              <a:defRPr>
                <a:solidFill>
                  <a:schemeClr val="lt1"/>
                </a:solidFill>
              </a:defRPr>
            </a:lvl1pPr>
            <a:lvl2pPr marL="914400" lvl="1" indent="-457200" algn="l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Char char="–"/>
              <a:defRPr>
                <a:solidFill>
                  <a:schemeClr val="lt1"/>
                </a:solidFill>
              </a:defRPr>
            </a:lvl2pPr>
            <a:lvl3pPr marL="1371600" lvl="2" indent="-43180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>
                <a:solidFill>
                  <a:schemeClr val="lt1"/>
                </a:solidFill>
              </a:defRPr>
            </a:lvl3pPr>
            <a:lvl4pPr marL="1828800" lvl="3" indent="-400050" algn="l">
              <a:spcBef>
                <a:spcPts val="540"/>
              </a:spcBef>
              <a:spcAft>
                <a:spcPts val="0"/>
              </a:spcAft>
              <a:buClr>
                <a:schemeClr val="lt1"/>
              </a:buClr>
              <a:buSzPts val="2700"/>
              <a:buChar char="–"/>
              <a:defRPr>
                <a:solidFill>
                  <a:schemeClr val="lt1"/>
                </a:solidFill>
              </a:defRPr>
            </a:lvl4pPr>
            <a:lvl5pPr marL="2286000" lvl="4" indent="-361950" algn="l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21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"/>
          <p:cNvSpPr txBox="1">
            <a:spLocks noGrp="1"/>
          </p:cNvSpPr>
          <p:nvPr>
            <p:ph type="title"/>
          </p:nvPr>
        </p:nvSpPr>
        <p:spPr>
          <a:xfrm>
            <a:off x="812880" y="1277099"/>
            <a:ext cx="14631829" cy="1226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50" tIns="81275" rIns="162550" bIns="8127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Gill Sans"/>
              <a:buNone/>
              <a:defRPr sz="53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282828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0"/>
          <p:cNvSpPr txBox="1">
            <a:spLocks noGrp="1"/>
          </p:cNvSpPr>
          <p:nvPr>
            <p:ph type="ctrTitle"/>
          </p:nvPr>
        </p:nvSpPr>
        <p:spPr>
          <a:xfrm>
            <a:off x="540731" y="889217"/>
            <a:ext cx="15176126" cy="2732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50" tIns="81275" rIns="162550" bIns="8127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Font typeface="Gill Sans"/>
              <a:buNone/>
              <a:defRPr sz="62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" name="Google Shape;18;p20"/>
          <p:cNvSpPr txBox="1">
            <a:spLocks noGrp="1"/>
          </p:cNvSpPr>
          <p:nvPr>
            <p:ph type="subTitle" idx="1"/>
          </p:nvPr>
        </p:nvSpPr>
        <p:spPr>
          <a:xfrm>
            <a:off x="1307263" y="5181600"/>
            <a:ext cx="13393495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50" tIns="81275" rIns="162550" bIns="81275" anchor="t" anchorCtr="0">
            <a:normAutofit/>
          </a:bodyPr>
          <a:lstStyle>
            <a:lvl1pPr lvl="0" algn="ctr">
              <a:spcBef>
                <a:spcPts val="1100"/>
              </a:spcBef>
              <a:spcAft>
                <a:spcPts val="0"/>
              </a:spcAft>
              <a:buClr>
                <a:srgbClr val="FDC227"/>
              </a:buClr>
              <a:buSzPts val="5500"/>
              <a:buNone/>
              <a:defRPr sz="5500" b="1" i="0">
                <a:solidFill>
                  <a:srgbClr val="FDC22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ctr">
              <a:spcBef>
                <a:spcPts val="72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72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72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72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72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1"/>
          <p:cNvSpPr txBox="1">
            <a:spLocks noGrp="1"/>
          </p:cNvSpPr>
          <p:nvPr>
            <p:ph type="title"/>
          </p:nvPr>
        </p:nvSpPr>
        <p:spPr>
          <a:xfrm>
            <a:off x="641745" y="1366549"/>
            <a:ext cx="15401926" cy="18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50" tIns="81275" rIns="162550" bIns="8127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Font typeface="Gill Sans"/>
              <a:buNone/>
              <a:defRPr sz="62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21"/>
          <p:cNvSpPr txBox="1">
            <a:spLocks noGrp="1"/>
          </p:cNvSpPr>
          <p:nvPr>
            <p:ph type="body" idx="1"/>
          </p:nvPr>
        </p:nvSpPr>
        <p:spPr>
          <a:xfrm>
            <a:off x="1284237" y="4919579"/>
            <a:ext cx="13818950" cy="956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50" tIns="81275" rIns="162550" bIns="81275" anchor="b" anchorCtr="0">
            <a:normAutofit/>
          </a:bodyPr>
          <a:lstStyle>
            <a:lvl1pPr marL="457200" lvl="0" indent="-228600" algn="ctr">
              <a:spcBef>
                <a:spcPts val="860"/>
              </a:spcBef>
              <a:spcAft>
                <a:spcPts val="0"/>
              </a:spcAft>
              <a:buClr>
                <a:srgbClr val="FDC227"/>
              </a:buClr>
              <a:buSzPts val="4300"/>
              <a:buNone/>
              <a:defRPr sz="4300">
                <a:solidFill>
                  <a:srgbClr val="FDC227"/>
                </a:solidFill>
              </a:defRPr>
            </a:lvl1pPr>
            <a:lvl2pPr marL="914400" lvl="1" indent="-22860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 sz="28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500"/>
              <a:buNone/>
              <a:defRPr sz="25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500"/>
              <a:buNone/>
              <a:defRPr sz="25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500"/>
              <a:buNone/>
              <a:defRPr sz="25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500"/>
              <a:buNone/>
              <a:defRPr sz="25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500"/>
              <a:buNone/>
              <a:defRPr sz="25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500"/>
              <a:buNone/>
              <a:defRPr sz="25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2"/>
          <p:cNvSpPr txBox="1">
            <a:spLocks noGrp="1"/>
          </p:cNvSpPr>
          <p:nvPr>
            <p:ph type="title"/>
          </p:nvPr>
        </p:nvSpPr>
        <p:spPr>
          <a:xfrm>
            <a:off x="948359" y="885296"/>
            <a:ext cx="14631829" cy="1248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50" tIns="81275" rIns="162550" bIns="8127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Gill Sans"/>
              <a:buNone/>
              <a:defRPr sz="57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body" idx="1"/>
          </p:nvPr>
        </p:nvSpPr>
        <p:spPr>
          <a:xfrm>
            <a:off x="812879" y="2133602"/>
            <a:ext cx="7180435" cy="6034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50" tIns="81275" rIns="162550" bIns="81275" anchor="t" anchorCtr="0">
            <a:normAutofit/>
          </a:bodyPr>
          <a:lstStyle>
            <a:lvl1pPr marL="457200" lvl="0" indent="-228600" algn="l">
              <a:spcBef>
                <a:spcPts val="640"/>
              </a:spcBef>
              <a:spcAft>
                <a:spcPts val="0"/>
              </a:spcAft>
              <a:buClr>
                <a:srgbClr val="FDC227"/>
              </a:buClr>
              <a:buSzPts val="3200"/>
              <a:buNone/>
              <a:defRPr sz="3200" b="1" i="0" cap="none">
                <a:solidFill>
                  <a:srgbClr val="FDC22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 sz="2800" b="0" i="1">
                <a:latin typeface="Gill Sans"/>
                <a:ea typeface="Gill Sans"/>
                <a:cs typeface="Gill Sans"/>
                <a:sym typeface="Gill Sans"/>
              </a:defRPr>
            </a:lvl2pPr>
            <a:lvl3pPr marL="1371600" lvl="2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 b="0" i="1">
                <a:latin typeface="Gill Sans"/>
                <a:ea typeface="Gill Sans"/>
                <a:cs typeface="Gill Sans"/>
                <a:sym typeface="Gill Sans"/>
              </a:defRPr>
            </a:lvl3pPr>
            <a:lvl4pPr marL="1828800" lvl="3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 sz="2800" b="0" i="1">
                <a:latin typeface="Gill Sans"/>
                <a:ea typeface="Gill Sans"/>
                <a:cs typeface="Gill Sans"/>
                <a:sym typeface="Gill Sans"/>
              </a:defRPr>
            </a:lvl4pPr>
            <a:lvl5pPr marL="2286000" lvl="4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»"/>
              <a:defRPr sz="2800" b="0" i="1">
                <a:latin typeface="Gill Sans"/>
                <a:ea typeface="Gill Sans"/>
                <a:cs typeface="Gill Sans"/>
                <a:sym typeface="Gill Sans"/>
              </a:defRPr>
            </a:lvl5pPr>
            <a:lvl6pPr marL="2743200" lvl="5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6pPr>
            <a:lvl7pPr marL="3200400" lvl="6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7pPr>
            <a:lvl8pPr marL="3657600" lvl="7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8pPr>
            <a:lvl9pPr marL="4114800" lvl="8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body" idx="2"/>
          </p:nvPr>
        </p:nvSpPr>
        <p:spPr>
          <a:xfrm>
            <a:off x="8264274" y="2133602"/>
            <a:ext cx="7180435" cy="6034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50" tIns="81275" rIns="162550" bIns="81275" anchor="t" anchorCtr="0">
            <a:normAutofit/>
          </a:bodyPr>
          <a:lstStyle>
            <a:lvl1pPr marL="457200" lvl="0" indent="-228600" algn="l">
              <a:spcBef>
                <a:spcPts val="640"/>
              </a:spcBef>
              <a:spcAft>
                <a:spcPts val="0"/>
              </a:spcAft>
              <a:buClr>
                <a:srgbClr val="FDC227"/>
              </a:buClr>
              <a:buSzPts val="3200"/>
              <a:buNone/>
              <a:defRPr sz="3200" b="0" i="0">
                <a:solidFill>
                  <a:srgbClr val="FDC22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 sz="2800" b="0" i="1">
                <a:latin typeface="Gill Sans"/>
                <a:ea typeface="Gill Sans"/>
                <a:cs typeface="Gill Sans"/>
                <a:sym typeface="Gill Sans"/>
              </a:defRPr>
            </a:lvl2pPr>
            <a:lvl3pPr marL="1371600" lvl="2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 b="0" i="1">
                <a:latin typeface="Gill Sans"/>
                <a:ea typeface="Gill Sans"/>
                <a:cs typeface="Gill Sans"/>
                <a:sym typeface="Gill Sans"/>
              </a:defRPr>
            </a:lvl3pPr>
            <a:lvl4pPr marL="1828800" lvl="3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 sz="2800" b="0" i="1">
                <a:latin typeface="Gill Sans"/>
                <a:ea typeface="Gill Sans"/>
                <a:cs typeface="Gill Sans"/>
                <a:sym typeface="Gill Sans"/>
              </a:defRPr>
            </a:lvl4pPr>
            <a:lvl5pPr marL="2286000" lvl="4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»"/>
              <a:defRPr sz="2800" b="0" i="1">
                <a:latin typeface="Gill Sans"/>
                <a:ea typeface="Gill Sans"/>
                <a:cs typeface="Gill Sans"/>
                <a:sym typeface="Gill Sans"/>
              </a:defRPr>
            </a:lvl5pPr>
            <a:lvl6pPr marL="2743200" lvl="5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6pPr>
            <a:lvl7pPr marL="3200400" lvl="6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7pPr>
            <a:lvl8pPr marL="3657600" lvl="7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8pPr>
            <a:lvl9pPr marL="4114800" lvl="8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3"/>
          <p:cNvSpPr txBox="1">
            <a:spLocks noGrp="1"/>
          </p:cNvSpPr>
          <p:nvPr>
            <p:ph type="title"/>
          </p:nvPr>
        </p:nvSpPr>
        <p:spPr>
          <a:xfrm>
            <a:off x="812880" y="820646"/>
            <a:ext cx="14631829" cy="1226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50" tIns="81275" rIns="162550" bIns="8127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Gill Sans"/>
              <a:buNone/>
              <a:defRPr sz="57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Google Shape;28;p23"/>
          <p:cNvSpPr txBox="1">
            <a:spLocks noGrp="1"/>
          </p:cNvSpPr>
          <p:nvPr>
            <p:ph type="body" idx="1"/>
          </p:nvPr>
        </p:nvSpPr>
        <p:spPr>
          <a:xfrm>
            <a:off x="812879" y="2046818"/>
            <a:ext cx="7183258" cy="853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50" tIns="81275" rIns="162550" bIns="81275" anchor="b" anchorCtr="0">
            <a:noAutofit/>
          </a:bodyPr>
          <a:lstStyle>
            <a:lvl1pPr marL="457200" lvl="0" indent="-228600" algn="ctr">
              <a:spcBef>
                <a:spcPts val="720"/>
              </a:spcBef>
              <a:spcAft>
                <a:spcPts val="0"/>
              </a:spcAft>
              <a:buClr>
                <a:srgbClr val="FDC227"/>
              </a:buClr>
              <a:buSzPts val="3600"/>
              <a:buNone/>
              <a:defRPr sz="3600" b="0" i="0" cap="none">
                <a:solidFill>
                  <a:srgbClr val="FDC22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/>
            </a:lvl2pPr>
            <a:lvl3pPr marL="1371600" lvl="2" indent="-22860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/>
            </a:lvl3pPr>
            <a:lvl4pPr marL="1828800" lvl="3" indent="-2286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 b="1"/>
            </a:lvl4pPr>
            <a:lvl5pPr marL="2286000" lvl="4" indent="-2286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 b="1"/>
            </a:lvl5pPr>
            <a:lvl6pPr marL="2743200" lvl="5" indent="-228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/>
            </a:lvl6pPr>
            <a:lvl7pPr marL="3200400" lvl="6" indent="-228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/>
            </a:lvl7pPr>
            <a:lvl8pPr marL="3657600" lvl="7" indent="-228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/>
            </a:lvl8pPr>
            <a:lvl9pPr marL="4114800" lvl="8" indent="-228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/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body" idx="2"/>
          </p:nvPr>
        </p:nvSpPr>
        <p:spPr>
          <a:xfrm>
            <a:off x="812879" y="3232187"/>
            <a:ext cx="7183258" cy="5268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50" tIns="81275" rIns="162550" bIns="81275" anchor="t" anchorCtr="0">
            <a:normAutofit/>
          </a:bodyPr>
          <a:lstStyle>
            <a:lvl1pPr marL="457200" lvl="0" indent="-22860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 sz="2800" b="0" i="1">
                <a:latin typeface="Gill Sans"/>
                <a:ea typeface="Gill Sans"/>
                <a:cs typeface="Gill Sans"/>
                <a:sym typeface="Gill Sans"/>
              </a:defRPr>
            </a:lvl2pPr>
            <a:lvl3pPr marL="1371600" lvl="2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 b="0" i="1">
                <a:latin typeface="Gill Sans"/>
                <a:ea typeface="Gill Sans"/>
                <a:cs typeface="Gill Sans"/>
                <a:sym typeface="Gill Sans"/>
              </a:defRPr>
            </a:lvl3pPr>
            <a:lvl4pPr marL="1828800" lvl="3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 sz="2800" b="0" i="1">
                <a:latin typeface="Gill Sans"/>
                <a:ea typeface="Gill Sans"/>
                <a:cs typeface="Gill Sans"/>
                <a:sym typeface="Gill Sans"/>
              </a:defRPr>
            </a:lvl4pPr>
            <a:lvl5pPr marL="2286000" lvl="4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»"/>
              <a:defRPr sz="2800" b="0" i="1">
                <a:latin typeface="Gill Sans"/>
                <a:ea typeface="Gill Sans"/>
                <a:cs typeface="Gill Sans"/>
                <a:sym typeface="Gill Sans"/>
              </a:defRPr>
            </a:lvl5pPr>
            <a:lvl6pPr marL="2743200" lvl="5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6pPr>
            <a:lvl7pPr marL="3200400" lvl="6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7pPr>
            <a:lvl8pPr marL="3657600" lvl="7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8pPr>
            <a:lvl9pPr marL="4114800" lvl="8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body" idx="3"/>
          </p:nvPr>
        </p:nvSpPr>
        <p:spPr>
          <a:xfrm>
            <a:off x="8258631" y="2046818"/>
            <a:ext cx="7186080" cy="853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50" tIns="81275" rIns="162550" bIns="81275" anchor="b" anchorCtr="0">
            <a:normAutofit/>
          </a:bodyPr>
          <a:lstStyle>
            <a:lvl1pPr marL="457200" lvl="0" indent="-228600" algn="ctr">
              <a:spcBef>
                <a:spcPts val="720"/>
              </a:spcBef>
              <a:spcAft>
                <a:spcPts val="0"/>
              </a:spcAft>
              <a:buClr>
                <a:srgbClr val="FDC227"/>
              </a:buClr>
              <a:buSzPts val="3600"/>
              <a:buNone/>
              <a:defRPr sz="3600" b="0">
                <a:solidFill>
                  <a:srgbClr val="FDC22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/>
            </a:lvl2pPr>
            <a:lvl3pPr marL="1371600" lvl="2" indent="-22860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/>
            </a:lvl3pPr>
            <a:lvl4pPr marL="1828800" lvl="3" indent="-2286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 b="1"/>
            </a:lvl4pPr>
            <a:lvl5pPr marL="2286000" lvl="4" indent="-2286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 b="1"/>
            </a:lvl5pPr>
            <a:lvl6pPr marL="2743200" lvl="5" indent="-228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/>
            </a:lvl6pPr>
            <a:lvl7pPr marL="3200400" lvl="6" indent="-228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/>
            </a:lvl7pPr>
            <a:lvl8pPr marL="3657600" lvl="7" indent="-228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/>
            </a:lvl8pPr>
            <a:lvl9pPr marL="4114800" lvl="8" indent="-228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body" idx="4"/>
          </p:nvPr>
        </p:nvSpPr>
        <p:spPr>
          <a:xfrm>
            <a:off x="8258630" y="3232187"/>
            <a:ext cx="7186080" cy="5268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50" tIns="81275" rIns="162550" bIns="81275" anchor="t" anchorCtr="0">
            <a:normAutofit/>
          </a:bodyPr>
          <a:lstStyle>
            <a:lvl1pPr marL="457200" lvl="0" indent="-22860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 sz="2800" b="0" i="1">
                <a:latin typeface="Gill Sans"/>
                <a:ea typeface="Gill Sans"/>
                <a:cs typeface="Gill Sans"/>
                <a:sym typeface="Gill Sans"/>
              </a:defRPr>
            </a:lvl2pPr>
            <a:lvl3pPr marL="1371600" lvl="2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 b="0" i="1">
                <a:latin typeface="Gill Sans"/>
                <a:ea typeface="Gill Sans"/>
                <a:cs typeface="Gill Sans"/>
                <a:sym typeface="Gill Sans"/>
              </a:defRPr>
            </a:lvl3pPr>
            <a:lvl4pPr marL="1828800" lvl="3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 sz="2800" b="0" i="1">
                <a:latin typeface="Gill Sans"/>
                <a:ea typeface="Gill Sans"/>
                <a:cs typeface="Gill Sans"/>
                <a:sym typeface="Gill Sans"/>
              </a:defRPr>
            </a:lvl4pPr>
            <a:lvl5pPr marL="2286000" lvl="4" indent="-406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»"/>
              <a:defRPr sz="2800" b="0" i="1">
                <a:latin typeface="Gill Sans"/>
                <a:ea typeface="Gill Sans"/>
                <a:cs typeface="Gill Sans"/>
                <a:sym typeface="Gill Sans"/>
              </a:defRPr>
            </a:lvl5pPr>
            <a:lvl6pPr marL="2743200" lvl="5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6pPr>
            <a:lvl7pPr marL="3200400" lvl="6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7pPr>
            <a:lvl8pPr marL="3657600" lvl="7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8pPr>
            <a:lvl9pPr marL="4114800" lvl="8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 txBox="1">
            <a:spLocks noGrp="1"/>
          </p:cNvSpPr>
          <p:nvPr>
            <p:ph type="title"/>
          </p:nvPr>
        </p:nvSpPr>
        <p:spPr>
          <a:xfrm>
            <a:off x="812882" y="888973"/>
            <a:ext cx="5348634" cy="1238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50" tIns="81275" rIns="162550" bIns="812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  <a:defRPr sz="32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24"/>
          <p:cNvSpPr txBox="1">
            <a:spLocks noGrp="1"/>
          </p:cNvSpPr>
          <p:nvPr>
            <p:ph type="body" idx="1"/>
          </p:nvPr>
        </p:nvSpPr>
        <p:spPr>
          <a:xfrm>
            <a:off x="6356265" y="888975"/>
            <a:ext cx="9088443" cy="7493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50" tIns="81275" rIns="162550" bIns="81275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Clr>
                <a:srgbClr val="FDC227"/>
              </a:buClr>
              <a:buSzPts val="5000"/>
              <a:buNone/>
              <a:defRPr sz="5000" b="0" i="0">
                <a:solidFill>
                  <a:srgbClr val="FDC22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54610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000"/>
              <a:buChar char="–"/>
              <a:defRPr sz="5000" b="0" i="1">
                <a:latin typeface="Gill Sans"/>
                <a:ea typeface="Gill Sans"/>
                <a:cs typeface="Gill Sans"/>
                <a:sym typeface="Gill Sans"/>
              </a:defRPr>
            </a:lvl2pPr>
            <a:lvl3pPr marL="1371600" lvl="2" indent="-501650" algn="l">
              <a:spcBef>
                <a:spcPts val="860"/>
              </a:spcBef>
              <a:spcAft>
                <a:spcPts val="0"/>
              </a:spcAft>
              <a:buClr>
                <a:schemeClr val="lt1"/>
              </a:buClr>
              <a:buSzPts val="4300"/>
              <a:buChar char="•"/>
              <a:defRPr sz="4300" b="0" i="1">
                <a:latin typeface="Gill Sans"/>
                <a:ea typeface="Gill Sans"/>
                <a:cs typeface="Gill Sans"/>
                <a:sym typeface="Gill Sans"/>
              </a:defRPr>
            </a:lvl3pPr>
            <a:lvl4pPr marL="1828800" lvl="3" indent="-457200" algn="l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Char char="–"/>
              <a:defRPr sz="3600" b="0" i="1">
                <a:latin typeface="Gill Sans"/>
                <a:ea typeface="Gill Sans"/>
                <a:cs typeface="Gill Sans"/>
                <a:sym typeface="Gill Sans"/>
              </a:defRPr>
            </a:lvl4pPr>
            <a:lvl5pPr marL="2286000" lvl="4" indent="-457200" algn="l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Char char="»"/>
              <a:defRPr sz="3600" b="0" i="1">
                <a:latin typeface="Gill Sans"/>
                <a:ea typeface="Gill Sans"/>
                <a:cs typeface="Gill Sans"/>
                <a:sym typeface="Gill Sans"/>
              </a:defRPr>
            </a:lvl5pPr>
            <a:lvl6pPr marL="2743200" lvl="5" indent="-457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sz="3600"/>
            </a:lvl6pPr>
            <a:lvl7pPr marL="3200400" lvl="6" indent="-457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sz="3600"/>
            </a:lvl7pPr>
            <a:lvl8pPr marL="3657600" lvl="7" indent="-457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sz="3600"/>
            </a:lvl8pPr>
            <a:lvl9pPr marL="4114800" lvl="8" indent="-457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sz="3600"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body" idx="2"/>
          </p:nvPr>
        </p:nvSpPr>
        <p:spPr>
          <a:xfrm>
            <a:off x="812882" y="2127365"/>
            <a:ext cx="5348634" cy="6254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50" tIns="81275" rIns="162550" bIns="81275" anchor="t" anchorCtr="0">
            <a:normAutofit/>
          </a:bodyPr>
          <a:lstStyle>
            <a:lvl1pPr marL="457200" lvl="0" indent="-22860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5"/>
          <p:cNvSpPr txBox="1">
            <a:spLocks noGrp="1"/>
          </p:cNvSpPr>
          <p:nvPr>
            <p:ph type="title"/>
          </p:nvPr>
        </p:nvSpPr>
        <p:spPr>
          <a:xfrm>
            <a:off x="3186601" y="6400800"/>
            <a:ext cx="9754553" cy="75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50" tIns="81275" rIns="162550" bIns="812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  <a:defRPr sz="36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25"/>
          <p:cNvSpPr>
            <a:spLocks noGrp="1"/>
          </p:cNvSpPr>
          <p:nvPr>
            <p:ph type="pic" idx="2"/>
          </p:nvPr>
        </p:nvSpPr>
        <p:spPr>
          <a:xfrm>
            <a:off x="3186601" y="817033"/>
            <a:ext cx="9754553" cy="548640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25"/>
          <p:cNvSpPr txBox="1">
            <a:spLocks noGrp="1"/>
          </p:cNvSpPr>
          <p:nvPr>
            <p:ph type="body" idx="1"/>
          </p:nvPr>
        </p:nvSpPr>
        <p:spPr>
          <a:xfrm>
            <a:off x="3186601" y="7156451"/>
            <a:ext cx="9754553" cy="107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50" tIns="81275" rIns="162550" bIns="81275" anchor="t" anchorCtr="0">
            <a:normAutofit/>
          </a:bodyPr>
          <a:lstStyle>
            <a:lvl1pPr marL="457200" lvl="0" indent="-22860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 b="0" i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228600" algn="l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1" descr="Top_Bar_Background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0" y="0"/>
            <a:ext cx="16256000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812880" y="2133602"/>
            <a:ext cx="14631829" cy="6034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50" tIns="81275" rIns="162550" bIns="81275" anchor="t" anchorCtr="0">
            <a:normAutofit/>
          </a:bodyPr>
          <a:lstStyle>
            <a:lvl1pPr marL="457200" marR="0" lvl="0" indent="-228600" algn="l" rtl="0">
              <a:spcBef>
                <a:spcPts val="114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Arial"/>
              <a:buNone/>
              <a:defRPr sz="57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57200" algn="l" rtl="0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Char char="–"/>
              <a:defRPr sz="3600" b="1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1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00050" algn="l" rtl="0">
              <a:spcBef>
                <a:spcPts val="54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Char char="–"/>
              <a:defRPr sz="2700" b="0" i="1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61950" algn="l" rtl="0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»"/>
              <a:defRPr sz="2100" b="0" i="1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572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4572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4572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4572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/>
          <p:nvPr/>
        </p:nvSpPr>
        <p:spPr>
          <a:xfrm>
            <a:off x="160716" y="114157"/>
            <a:ext cx="3190297" cy="44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Merriweather Sans"/>
              <a:buNone/>
            </a:pPr>
            <a:r>
              <a:rPr lang="en" sz="2300" b="0" i="0" u="none" strike="noStrike" cap="none" dirty="0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Visualization – Part 1</a:t>
            </a:r>
            <a:endParaRPr lang="en-US" sz="2300" b="0" i="0" u="none" strike="noStrike" cap="none" dirty="0">
              <a:solidFill>
                <a:srgbClr val="FFFFFF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9" name="Google Shape;9;p11"/>
          <p:cNvSpPr txBox="1"/>
          <p:nvPr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Georgia"/>
              <a:buNone/>
            </a:pPr>
            <a:r>
              <a:rPr lang="en" sz="17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PYTHON FOR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Georgia"/>
              <a:buNone/>
            </a:pPr>
            <a:r>
              <a:rPr lang="en" sz="17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EVERYBODY</a:t>
            </a:r>
            <a:endParaRPr sz="17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3.jpg"/><Relationship Id="rId4" Type="http://schemas.openxmlformats.org/officeDocument/2006/relationships/hyperlink" Target="http://open.umich.edu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>
            <a:spLocks noGrp="1"/>
          </p:cNvSpPr>
          <p:nvPr>
            <p:ph type="title"/>
          </p:nvPr>
        </p:nvSpPr>
        <p:spPr>
          <a:xfrm>
            <a:off x="632240" y="905084"/>
            <a:ext cx="14993109" cy="1247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075" tIns="38075" rIns="38075" bIns="380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900"/>
              <a:buFont typeface="Arial"/>
              <a:buNone/>
            </a:pPr>
            <a:r>
              <a:rPr lang="en" sz="760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Retrieving and Visualizing Data</a:t>
            </a:r>
            <a:endParaRPr/>
          </a:p>
        </p:txBody>
      </p:sp>
      <p:sp>
        <p:nvSpPr>
          <p:cNvPr id="60" name="Google Shape;60;p1"/>
          <p:cNvSpPr txBox="1">
            <a:spLocks noGrp="1"/>
          </p:cNvSpPr>
          <p:nvPr>
            <p:ph type="body" idx="1"/>
          </p:nvPr>
        </p:nvSpPr>
        <p:spPr>
          <a:xfrm>
            <a:off x="812880" y="2475702"/>
            <a:ext cx="14631829" cy="5902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075" tIns="38075" rIns="38075" bIns="380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None/>
            </a:pPr>
            <a:r>
              <a:rPr lang="en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Charles Severance</a:t>
            </a:r>
            <a:endParaRPr/>
          </a:p>
        </p:txBody>
      </p:sp>
      <p:sp>
        <p:nvSpPr>
          <p:cNvPr id="61" name="Google Shape;61;p1"/>
          <p:cNvSpPr txBox="1"/>
          <p:nvPr/>
        </p:nvSpPr>
        <p:spPr>
          <a:xfrm>
            <a:off x="3009420" y="6895107"/>
            <a:ext cx="10518028" cy="1070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00"/>
              <a:buFont typeface="Arial"/>
              <a:buNone/>
            </a:pPr>
            <a:r>
              <a:rPr lang="en" sz="32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Python for Everybody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00"/>
              <a:buFont typeface="Arial"/>
              <a:buNone/>
            </a:pPr>
            <a:r>
              <a:rPr lang="en" sz="32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www.py4e.com</a:t>
            </a:r>
            <a:endParaRPr/>
          </a:p>
        </p:txBody>
      </p:sp>
      <p:pic>
        <p:nvPicPr>
          <p:cNvPr id="62" name="Google Shape;6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90064" y="7272967"/>
            <a:ext cx="2073419" cy="703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4407" y="6559137"/>
            <a:ext cx="1417845" cy="1417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oogle Shape;68;p2"/>
          <p:cNvCxnSpPr/>
          <p:nvPr/>
        </p:nvCxnSpPr>
        <p:spPr>
          <a:xfrm>
            <a:off x="7578459" y="4325225"/>
            <a:ext cx="0" cy="1687109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 lim="8000"/>
            <a:headEnd type="none" w="sm" len="sm"/>
            <a:tailEnd type="triangle" w="lg" len="lg"/>
          </a:ln>
        </p:spPr>
      </p:cxnSp>
      <p:sp>
        <p:nvSpPr>
          <p:cNvPr id="69" name="Google Shape;69;p2"/>
          <p:cNvSpPr txBox="1">
            <a:spLocks noGrp="1"/>
          </p:cNvSpPr>
          <p:nvPr>
            <p:ph type="title"/>
          </p:nvPr>
        </p:nvSpPr>
        <p:spPr>
          <a:xfrm>
            <a:off x="812879" y="848474"/>
            <a:ext cx="14631829" cy="1226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075" tIns="38075" rIns="38075" bIns="380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911"/>
              <a:buFont typeface="Gill Sans"/>
              <a:buNone/>
            </a:pPr>
            <a:r>
              <a:rPr lang="en" sz="7644">
                <a:solidFill>
                  <a:srgbClr val="FFD966"/>
                </a:solidFill>
              </a:rPr>
              <a:t>Multi-Step Data Analysis</a:t>
            </a:r>
            <a:endParaRPr/>
          </a:p>
        </p:txBody>
      </p:sp>
      <p:pic>
        <p:nvPicPr>
          <p:cNvPr id="70" name="Google Shape;7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 flipH="1">
            <a:off x="466460" y="2399056"/>
            <a:ext cx="2868802" cy="1926167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"/>
          <p:cNvSpPr/>
          <p:nvPr/>
        </p:nvSpPr>
        <p:spPr>
          <a:xfrm>
            <a:off x="6294510" y="2653055"/>
            <a:ext cx="2624665" cy="1672167"/>
          </a:xfrm>
          <a:prstGeom prst="can">
            <a:avLst>
              <a:gd name="adj" fmla="val 25000"/>
            </a:avLst>
          </a:prstGeom>
          <a:blipFill rotWithShape="1">
            <a:blip r:embed="rId4">
              <a:alphaModFix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Arial"/>
              <a:buNone/>
            </a:pPr>
            <a:endParaRPr sz="2667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"/>
          <p:cNvSpPr/>
          <p:nvPr/>
        </p:nvSpPr>
        <p:spPr>
          <a:xfrm>
            <a:off x="6294510" y="6012335"/>
            <a:ext cx="2624665" cy="1672167"/>
          </a:xfrm>
          <a:prstGeom prst="can">
            <a:avLst>
              <a:gd name="adj" fmla="val 25000"/>
            </a:avLst>
          </a:prstGeom>
          <a:blipFill rotWithShape="1">
            <a:blip r:embed="rId4">
              <a:alphaModFix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Arial"/>
              <a:buNone/>
            </a:pPr>
            <a:endParaRPr sz="2667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" name="Google Shape;73;p2"/>
          <p:cNvCxnSpPr>
            <a:stCxn id="70" idx="3"/>
            <a:endCxn id="71" idx="2"/>
          </p:cNvCxnSpPr>
          <p:nvPr/>
        </p:nvCxnSpPr>
        <p:spPr>
          <a:xfrm>
            <a:off x="3335262" y="3362139"/>
            <a:ext cx="2959200" cy="126900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 lim="8000"/>
            <a:headEnd type="none" w="sm" len="sm"/>
            <a:tailEnd type="triangle" w="lg" len="lg"/>
          </a:ln>
        </p:spPr>
      </p:cxnSp>
      <p:sp>
        <p:nvSpPr>
          <p:cNvPr id="74" name="Google Shape;74;p2"/>
          <p:cNvSpPr txBox="1"/>
          <p:nvPr/>
        </p:nvSpPr>
        <p:spPr>
          <a:xfrm>
            <a:off x="3906764" y="3085038"/>
            <a:ext cx="1513961" cy="656588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9"/>
              <a:buFont typeface="Helvetica Neue"/>
              <a:buNone/>
            </a:pPr>
            <a:r>
              <a:rPr lang="en" sz="3556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Gather</a:t>
            </a:r>
            <a:endParaRPr/>
          </a:p>
        </p:txBody>
      </p:sp>
      <p:cxnSp>
        <p:nvCxnSpPr>
          <p:cNvPr id="75" name="Google Shape;75;p2"/>
          <p:cNvCxnSpPr>
            <a:stCxn id="72" idx="4"/>
            <a:endCxn id="76" idx="1"/>
          </p:cNvCxnSpPr>
          <p:nvPr/>
        </p:nvCxnSpPr>
        <p:spPr>
          <a:xfrm rot="10800000" flipH="1">
            <a:off x="8919175" y="3596418"/>
            <a:ext cx="3431700" cy="3252000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 lim="8000"/>
            <a:headEnd type="none" w="sm" len="sm"/>
            <a:tailEnd type="triangle" w="lg" len="lg"/>
          </a:ln>
        </p:spPr>
      </p:cxnSp>
      <p:cxnSp>
        <p:nvCxnSpPr>
          <p:cNvPr id="77" name="Google Shape;77;p2"/>
          <p:cNvCxnSpPr>
            <a:stCxn id="72" idx="4"/>
          </p:cNvCxnSpPr>
          <p:nvPr/>
        </p:nvCxnSpPr>
        <p:spPr>
          <a:xfrm>
            <a:off x="8919175" y="6848419"/>
            <a:ext cx="3300300" cy="0"/>
          </a:xfrm>
          <a:prstGeom prst="straightConnector1">
            <a:avLst/>
          </a:prstGeom>
          <a:noFill/>
          <a:ln w="38100" cap="flat" cmpd="sng">
            <a:solidFill>
              <a:srgbClr val="773F9B"/>
            </a:solidFill>
            <a:prstDash val="solid"/>
            <a:miter lim="8000"/>
            <a:headEnd type="none" w="sm" len="sm"/>
            <a:tailEnd type="triangle" w="lg" len="lg"/>
          </a:ln>
        </p:spPr>
      </p:cxnSp>
      <p:sp>
        <p:nvSpPr>
          <p:cNvPr id="78" name="Google Shape;78;p2"/>
          <p:cNvSpPr txBox="1"/>
          <p:nvPr/>
        </p:nvSpPr>
        <p:spPr>
          <a:xfrm>
            <a:off x="9696888" y="6518276"/>
            <a:ext cx="1745019" cy="656588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9"/>
              <a:buFont typeface="Helvetica Neue"/>
              <a:buNone/>
            </a:pPr>
            <a:r>
              <a:rPr lang="en" sz="3556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Analyze</a:t>
            </a:r>
            <a:endParaRPr/>
          </a:p>
        </p:txBody>
      </p:sp>
      <p:sp>
        <p:nvSpPr>
          <p:cNvPr id="79" name="Google Shape;79;p2"/>
          <p:cNvSpPr txBox="1"/>
          <p:nvPr/>
        </p:nvSpPr>
        <p:spPr>
          <a:xfrm>
            <a:off x="9779830" y="4840484"/>
            <a:ext cx="1950153" cy="656588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9"/>
              <a:buFont typeface="Helvetica Neue"/>
              <a:buNone/>
            </a:pPr>
            <a:r>
              <a:rPr lang="en" sz="3556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Visualize</a:t>
            </a:r>
            <a:endParaRPr/>
          </a:p>
        </p:txBody>
      </p:sp>
      <p:sp>
        <p:nvSpPr>
          <p:cNvPr id="80" name="Google Shape;80;p2"/>
          <p:cNvSpPr txBox="1"/>
          <p:nvPr/>
        </p:nvSpPr>
        <p:spPr>
          <a:xfrm>
            <a:off x="6054459" y="4570942"/>
            <a:ext cx="3104532" cy="656532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9"/>
              <a:buFont typeface="Helvetica Neue"/>
              <a:buNone/>
            </a:pPr>
            <a:r>
              <a:rPr lang="en" sz="3556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Clean/Process</a:t>
            </a:r>
            <a:endParaRPr/>
          </a:p>
        </p:txBody>
      </p:sp>
      <p:sp>
        <p:nvSpPr>
          <p:cNvPr id="81" name="Google Shape;81;p2"/>
          <p:cNvSpPr txBox="1"/>
          <p:nvPr/>
        </p:nvSpPr>
        <p:spPr>
          <a:xfrm>
            <a:off x="12489125" y="6152176"/>
            <a:ext cx="3767666" cy="1487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5"/>
              <a:buFont typeface="Helvetica Neue"/>
              <a:buNone/>
            </a:pPr>
            <a:r>
              <a:rPr lang="en" sz="1778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(5, 1.0, 0.985, 3, u'http://www.dr..')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5"/>
              <a:buFont typeface="Helvetica Neue"/>
              <a:buNone/>
            </a:pPr>
            <a:r>
              <a:rPr lang="en" sz="1778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(3, 1.0, 2.135, 4, u'http://www.dr..')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5"/>
              <a:buFont typeface="Helvetica Neue"/>
              <a:buNone/>
            </a:pPr>
            <a:r>
              <a:rPr lang="en" sz="1778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(1, 1.0, 0.659, 2, u'http://www.dr..')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5"/>
              <a:buFont typeface="Helvetica Neue"/>
              <a:buNone/>
            </a:pPr>
            <a:r>
              <a:rPr lang="en" sz="1778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(1, 1.0, 0.659, 5, u'http://www.dr..')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5"/>
              <a:buFont typeface="Helvetica Neue"/>
              <a:buNone/>
            </a:pPr>
            <a:r>
              <a:rPr lang="en" sz="1778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....</a:t>
            </a:r>
            <a:endParaRPr/>
          </a:p>
        </p:txBody>
      </p:sp>
      <p:sp>
        <p:nvSpPr>
          <p:cNvPr id="82" name="Google Shape;82;p2"/>
          <p:cNvSpPr txBox="1"/>
          <p:nvPr/>
        </p:nvSpPr>
        <p:spPr>
          <a:xfrm>
            <a:off x="1241159" y="2789680"/>
            <a:ext cx="1402827" cy="1087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800"/>
              <a:buFont typeface="Helvetica Neue"/>
              <a:buNone/>
            </a:pPr>
            <a:r>
              <a:rPr lang="en" sz="3200" b="0" i="0" u="none" strike="noStrike" cap="none">
                <a:solidFill>
                  <a:srgbClr val="6600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800"/>
              <a:buFont typeface="Helvetica Neue"/>
              <a:buNone/>
            </a:pPr>
            <a:r>
              <a:rPr lang="en" sz="3200" b="0" i="0" u="none" strike="noStrike" cap="none">
                <a:solidFill>
                  <a:srgbClr val="6600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Source</a:t>
            </a:r>
            <a:endParaRPr/>
          </a:p>
        </p:txBody>
      </p:sp>
      <p:pic>
        <p:nvPicPr>
          <p:cNvPr id="76" name="Google Shape;76;p2" descr="A map of europe with red points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350823" y="2399055"/>
            <a:ext cx="3380341" cy="239490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3991980-5B11-A12E-2511-9F85F328064A}"/>
              </a:ext>
            </a:extLst>
          </p:cNvPr>
          <p:cNvSpPr txBox="1"/>
          <p:nvPr/>
        </p:nvSpPr>
        <p:spPr>
          <a:xfrm>
            <a:off x="2087924" y="5335615"/>
            <a:ext cx="28942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DA66"/>
                </a:solidFill>
              </a:rPr>
              <a:t>A </a:t>
            </a:r>
            <a:r>
              <a:rPr lang="en-US" sz="3600" dirty="0" err="1">
                <a:solidFill>
                  <a:srgbClr val="FFDA66"/>
                </a:solidFill>
              </a:rPr>
              <a:t>restartable</a:t>
            </a:r>
            <a:r>
              <a:rPr lang="en-US" sz="3600" dirty="0">
                <a:solidFill>
                  <a:srgbClr val="FFDA66"/>
                </a:solidFill>
              </a:rPr>
              <a:t> process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8075" tIns="38075" rIns="38075" bIns="380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600"/>
              <a:buFont typeface="Arial"/>
              <a:buNone/>
            </a:pPr>
            <a:r>
              <a:rPr lang="en" sz="640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Many Data Mining Technologies</a:t>
            </a:r>
            <a:endParaRPr/>
          </a:p>
        </p:txBody>
      </p:sp>
      <p:sp>
        <p:nvSpPr>
          <p:cNvPr id="88" name="Google Shape;88;p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8075" tIns="38075" rIns="38075" bIns="38075" anchor="ctr" anchorCtr="0">
            <a:noAutofit/>
          </a:bodyPr>
          <a:lstStyle/>
          <a:p>
            <a:pPr marL="902405" lvl="0" indent="-812799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Char char="•"/>
            </a:pPr>
            <a:r>
              <a:rPr lang="en" sz="5000" baseline="30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https://</a:t>
            </a:r>
            <a:r>
              <a:rPr lang="en" sz="5000" baseline="30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hadoop.apache.org</a:t>
            </a:r>
            <a:r>
              <a:rPr lang="en" sz="5000" baseline="30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 sz="5000" dirty="0"/>
          </a:p>
          <a:p>
            <a:pPr marL="902405" lvl="0" indent="-812799" algn="l" rtl="0">
              <a:spcBef>
                <a:spcPts val="3556"/>
              </a:spcBef>
              <a:spcAft>
                <a:spcPts val="0"/>
              </a:spcAft>
              <a:buClr>
                <a:srgbClr val="FFFFFF"/>
              </a:buClr>
              <a:buSzPts val="5000"/>
              <a:buChar char="•"/>
            </a:pPr>
            <a:r>
              <a:rPr lang="en" sz="5000" baseline="30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http://</a:t>
            </a:r>
            <a:r>
              <a:rPr lang="en" sz="5000" baseline="30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spark.apache.org</a:t>
            </a:r>
            <a:r>
              <a:rPr lang="en" sz="5000" baseline="30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 sz="5000" dirty="0"/>
          </a:p>
          <a:p>
            <a:pPr marL="902405" lvl="0" indent="-812799" algn="l" rtl="0">
              <a:spcBef>
                <a:spcPts val="3556"/>
              </a:spcBef>
              <a:spcAft>
                <a:spcPts val="0"/>
              </a:spcAft>
              <a:buClr>
                <a:srgbClr val="FFFFFF"/>
              </a:buClr>
              <a:buSzPts val="5000"/>
              <a:buChar char="•"/>
            </a:pPr>
            <a:r>
              <a:rPr lang="en" sz="5000" baseline="30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https://</a:t>
            </a:r>
            <a:r>
              <a:rPr lang="en" sz="5000" baseline="30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aws.amazon.com</a:t>
            </a:r>
            <a:r>
              <a:rPr lang="en" sz="5000" baseline="30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/redshift/</a:t>
            </a:r>
            <a:endParaRPr sz="5000" dirty="0"/>
          </a:p>
          <a:p>
            <a:pPr marL="902405" lvl="0" indent="-812799" algn="l" rtl="0">
              <a:spcBef>
                <a:spcPts val="3556"/>
              </a:spcBef>
              <a:spcAft>
                <a:spcPts val="0"/>
              </a:spcAft>
              <a:buClr>
                <a:srgbClr val="FFFFFF"/>
              </a:buClr>
              <a:buSzPts val="5000"/>
              <a:buChar char="•"/>
            </a:pPr>
            <a:r>
              <a:rPr lang="en" sz="5000" baseline="30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http://</a:t>
            </a:r>
            <a:r>
              <a:rPr lang="en" sz="5000" baseline="30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community.pentaho.com</a:t>
            </a:r>
            <a:r>
              <a:rPr lang="en" sz="5000" baseline="30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 sz="5000" dirty="0"/>
          </a:p>
          <a:p>
            <a:pPr marL="902405" lvl="0" indent="-812799" algn="l" rtl="0">
              <a:spcBef>
                <a:spcPts val="3556"/>
              </a:spcBef>
              <a:spcAft>
                <a:spcPts val="0"/>
              </a:spcAft>
              <a:buClr>
                <a:srgbClr val="FFFFFF"/>
              </a:buClr>
              <a:buSzPts val="5000"/>
              <a:buChar char="•"/>
            </a:pPr>
            <a:r>
              <a:rPr lang="en" sz="5000" baseline="30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....</a:t>
            </a:r>
            <a:endParaRPr sz="5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8075" tIns="38075" rIns="38075" bIns="380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900"/>
              <a:buFont typeface="Arial"/>
              <a:buNone/>
            </a:pPr>
            <a:r>
              <a:rPr lang="en" sz="760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"Personal Data Mining"</a:t>
            </a:r>
            <a:endParaRPr/>
          </a:p>
        </p:txBody>
      </p: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8075" tIns="38075" rIns="38075" bIns="38075" anchor="t" anchorCtr="0">
            <a:noAutofit/>
          </a:bodyPr>
          <a:lstStyle/>
          <a:p>
            <a:pPr marL="812810" lvl="0" indent="-632186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Char char="•"/>
            </a:pPr>
            <a:r>
              <a:rPr lang="en" sz="3600" b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goal is to make you better programmers – not to make you data mining experts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8075" tIns="38075" rIns="38075" bIns="380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911"/>
              <a:buFont typeface="Arial"/>
              <a:buNone/>
            </a:pPr>
            <a:r>
              <a:rPr lang="en" sz="7644">
                <a:solidFill>
                  <a:srgbClr val="FFD966"/>
                </a:solidFill>
              </a:rPr>
              <a:t>OpenGeo</a:t>
            </a:r>
            <a:endParaRPr sz="7644">
              <a:solidFill>
                <a:srgbClr val="FFD966"/>
              </a:solidFill>
            </a:endParaRPr>
          </a:p>
        </p:txBody>
      </p:sp>
      <p:sp>
        <p:nvSpPr>
          <p:cNvPr id="100" name="Google Shape;100;p5"/>
          <p:cNvSpPr txBox="1">
            <a:spLocks noGrp="1"/>
          </p:cNvSpPr>
          <p:nvPr>
            <p:ph type="body" idx="1"/>
          </p:nvPr>
        </p:nvSpPr>
        <p:spPr>
          <a:xfrm>
            <a:off x="812880" y="2475702"/>
            <a:ext cx="8092581" cy="5902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075" tIns="38075" rIns="38075" bIns="38075" anchor="ctr" anchorCtr="0">
            <a:noAutofit/>
          </a:bodyPr>
          <a:lstStyle/>
          <a:p>
            <a:pPr marL="812810" lvl="0" indent="-6321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bin"/>
              <a:buChar char="•"/>
            </a:pPr>
            <a:r>
              <a:rPr lang="en" sz="3200" dirty="0">
                <a:solidFill>
                  <a:srgbClr val="FFFFFF"/>
                </a:solidFill>
              </a:rPr>
              <a:t>Makes an annotated Open Street Map from user entered data</a:t>
            </a:r>
            <a:endParaRPr dirty="0"/>
          </a:p>
          <a:p>
            <a:pPr marL="812810" lvl="0" indent="-632186" algn="l" rtl="0">
              <a:lnSpc>
                <a:spcPct val="100000"/>
              </a:lnSpc>
              <a:spcBef>
                <a:spcPts val="3556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bin"/>
              <a:buChar char="•"/>
            </a:pPr>
            <a:r>
              <a:rPr lang="en" sz="3200" dirty="0">
                <a:solidFill>
                  <a:srgbClr val="FFFFFF"/>
                </a:solidFill>
              </a:rPr>
              <a:t>Uses the proxied </a:t>
            </a:r>
            <a:r>
              <a:rPr lang="en" sz="3200" dirty="0" err="1">
                <a:solidFill>
                  <a:srgbClr val="FFFFFF"/>
                </a:solidFill>
              </a:rPr>
              <a:t>GeoAPI</a:t>
            </a:r>
            <a:r>
              <a:rPr lang="en" sz="3200" dirty="0">
                <a:solidFill>
                  <a:srgbClr val="FFFFFF"/>
                </a:solidFill>
              </a:rPr>
              <a:t> API</a:t>
            </a:r>
            <a:endParaRPr dirty="0"/>
          </a:p>
          <a:p>
            <a:pPr marL="812810" lvl="0" indent="-632186" algn="l" rtl="0">
              <a:lnSpc>
                <a:spcPct val="100000"/>
              </a:lnSpc>
              <a:spcBef>
                <a:spcPts val="3556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bin"/>
              <a:buChar char="•"/>
            </a:pPr>
            <a:r>
              <a:rPr lang="en" sz="3200" dirty="0">
                <a:solidFill>
                  <a:srgbClr val="FFFFFF"/>
                </a:solidFill>
              </a:rPr>
              <a:t>Caches data in a database to avoid rate limiting and allow restarting</a:t>
            </a:r>
            <a:endParaRPr dirty="0"/>
          </a:p>
          <a:p>
            <a:pPr marL="812810" lvl="0" indent="-632186" algn="l" rtl="0">
              <a:lnSpc>
                <a:spcPct val="100000"/>
              </a:lnSpc>
              <a:spcBef>
                <a:spcPts val="3556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bin"/>
              <a:buChar char="•"/>
            </a:pPr>
            <a:r>
              <a:rPr lang="en" sz="3200" dirty="0">
                <a:solidFill>
                  <a:srgbClr val="FFFFFF"/>
                </a:solidFill>
              </a:rPr>
              <a:t>Visualized in a browser using the Open Street Map</a:t>
            </a:r>
            <a:endParaRPr dirty="0"/>
          </a:p>
        </p:txBody>
      </p:sp>
      <p:sp>
        <p:nvSpPr>
          <p:cNvPr id="101" name="Google Shape;101;p5"/>
          <p:cNvSpPr/>
          <p:nvPr/>
        </p:nvSpPr>
        <p:spPr>
          <a:xfrm>
            <a:off x="8656401" y="8133151"/>
            <a:ext cx="6919232" cy="5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022"/>
              <a:buFont typeface="Helvetica Neue"/>
              <a:buNone/>
            </a:pPr>
            <a:r>
              <a:rPr lang="en" sz="4089" b="0" i="0" u="none" strike="noStrike" cap="none" baseline="300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http://www.py4e.com/code3/opengeo.zip</a:t>
            </a:r>
            <a:endParaRPr sz="4089" b="0" i="0" u="none" strike="noStrike" cap="none" baseline="300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" name="Google Shape;102;p5" descr="A map of europe with red point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90733" y="2855400"/>
            <a:ext cx="6284901" cy="4452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/>
          <p:nvPr/>
        </p:nvSpPr>
        <p:spPr>
          <a:xfrm>
            <a:off x="6294511" y="3371576"/>
            <a:ext cx="2624665" cy="799266"/>
          </a:xfrm>
          <a:prstGeom prst="can">
            <a:avLst>
              <a:gd name="adj" fmla="val 25000"/>
            </a:avLst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667"/>
              <a:buFont typeface="Arial"/>
              <a:buNone/>
            </a:pPr>
            <a:r>
              <a:rPr lang="en" sz="2667" b="0" i="0" u="none" strike="noStrike" cap="none">
                <a:solidFill>
                  <a:srgbClr val="660066"/>
                </a:solidFill>
                <a:latin typeface="Arial"/>
                <a:ea typeface="Arial"/>
                <a:cs typeface="Arial"/>
                <a:sym typeface="Arial"/>
              </a:rPr>
              <a:t>geodata.sqlite</a:t>
            </a:r>
            <a:endParaRPr/>
          </a:p>
        </p:txBody>
      </p:sp>
      <p:cxnSp>
        <p:nvCxnSpPr>
          <p:cNvPr id="108" name="Google Shape;108;p6"/>
          <p:cNvCxnSpPr>
            <a:endCxn id="107" idx="2"/>
          </p:cNvCxnSpPr>
          <p:nvPr/>
        </p:nvCxnSpPr>
        <p:spPr>
          <a:xfrm>
            <a:off x="3335011" y="3771209"/>
            <a:ext cx="2959500" cy="0"/>
          </a:xfrm>
          <a:prstGeom prst="straightConnector1">
            <a:avLst/>
          </a:prstGeom>
          <a:noFill/>
          <a:ln w="38100" cap="sq" cmpd="sng">
            <a:solidFill>
              <a:srgbClr val="773F9B"/>
            </a:solidFill>
            <a:prstDash val="solid"/>
            <a:miter lim="8000"/>
            <a:headEnd type="none" w="sm" len="sm"/>
            <a:tailEnd type="triangle" w="lg" len="lg"/>
          </a:ln>
        </p:spPr>
      </p:cxnSp>
      <p:sp>
        <p:nvSpPr>
          <p:cNvPr id="109" name="Google Shape;109;p6"/>
          <p:cNvSpPr txBox="1"/>
          <p:nvPr/>
        </p:nvSpPr>
        <p:spPr>
          <a:xfrm>
            <a:off x="3610428" y="3397885"/>
            <a:ext cx="2128788" cy="59503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rPr lang="en"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geoload.py</a:t>
            </a:r>
            <a:endParaRPr/>
          </a:p>
        </p:txBody>
      </p:sp>
      <p:cxnSp>
        <p:nvCxnSpPr>
          <p:cNvPr id="110" name="Google Shape;110;p6"/>
          <p:cNvCxnSpPr/>
          <p:nvPr/>
        </p:nvCxnSpPr>
        <p:spPr>
          <a:xfrm flipH="1">
            <a:off x="4674824" y="5012794"/>
            <a:ext cx="1745797" cy="1062821"/>
          </a:xfrm>
          <a:prstGeom prst="straightConnector1">
            <a:avLst/>
          </a:prstGeom>
          <a:noFill/>
          <a:ln w="38100" cap="sq" cmpd="sng">
            <a:solidFill>
              <a:srgbClr val="773F9B"/>
            </a:solidFill>
            <a:prstDash val="solid"/>
            <a:miter lim="8000"/>
            <a:headEnd type="none" w="sm" len="sm"/>
            <a:tailEnd type="triangle" w="lg" len="lg"/>
          </a:ln>
        </p:spPr>
      </p:cxnSp>
      <p:cxnSp>
        <p:nvCxnSpPr>
          <p:cNvPr id="111" name="Google Shape;111;p6"/>
          <p:cNvCxnSpPr>
            <a:stCxn id="107" idx="3"/>
          </p:cNvCxnSpPr>
          <p:nvPr/>
        </p:nvCxnSpPr>
        <p:spPr>
          <a:xfrm>
            <a:off x="7606844" y="4170842"/>
            <a:ext cx="0" cy="544500"/>
          </a:xfrm>
          <a:prstGeom prst="straightConnector1">
            <a:avLst/>
          </a:prstGeom>
          <a:noFill/>
          <a:ln w="38100" cap="sq" cmpd="sng">
            <a:solidFill>
              <a:srgbClr val="773F9B"/>
            </a:solidFill>
            <a:prstDash val="solid"/>
            <a:miter lim="8000"/>
            <a:headEnd type="none" w="sm" len="sm"/>
            <a:tailEnd type="triangle" w="lg" len="lg"/>
          </a:ln>
        </p:spPr>
      </p:cxnSp>
      <p:sp>
        <p:nvSpPr>
          <p:cNvPr id="112" name="Google Shape;112;p6"/>
          <p:cNvSpPr txBox="1"/>
          <p:nvPr/>
        </p:nvSpPr>
        <p:spPr>
          <a:xfrm>
            <a:off x="6168392" y="4715290"/>
            <a:ext cx="2624533" cy="595198"/>
          </a:xfrm>
          <a:prstGeom prst="rect">
            <a:avLst/>
          </a:prstGeom>
          <a:solidFill>
            <a:srgbClr val="773F9B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Helvetica Neue"/>
              <a:buNone/>
            </a:pPr>
            <a:r>
              <a:rPr lang="en"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geodump.py</a:t>
            </a:r>
            <a:endParaRPr/>
          </a:p>
        </p:txBody>
      </p:sp>
      <p:sp>
        <p:nvSpPr>
          <p:cNvPr id="113" name="Google Shape;113;p6"/>
          <p:cNvSpPr txBox="1"/>
          <p:nvPr/>
        </p:nvSpPr>
        <p:spPr>
          <a:xfrm>
            <a:off x="697402" y="6075617"/>
            <a:ext cx="7954837" cy="2595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5"/>
              <a:buFont typeface="Helvetica Neue"/>
              <a:buNone/>
            </a:pPr>
            <a:r>
              <a:rPr lang="en" sz="1778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Northeastern University, ... Boston, MA 02115, USA 42.3396998 -71.08975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5"/>
              <a:buFont typeface="Helvetica Neue"/>
              <a:buNone/>
            </a:pPr>
            <a:r>
              <a:rPr lang="en" sz="1778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Bradley University, 1501 ... Peoria, IL 61625, USA 40.6963857 -89.6160811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5"/>
              <a:buFont typeface="Helvetica Neue"/>
              <a:buNone/>
            </a:pPr>
            <a:r>
              <a:rPr lang="en" sz="1778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5"/>
              <a:buFont typeface="Helvetica Neue"/>
              <a:buNone/>
            </a:pPr>
            <a:r>
              <a:rPr lang="en" sz="1778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Technion, Viazman 87, Kesalsaba, 32000, Israel 32.7775 35.0216667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5"/>
              <a:buFont typeface="Helvetica Neue"/>
              <a:buNone/>
            </a:pPr>
            <a:r>
              <a:rPr lang="en" sz="1778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Kokshetau, Kazakhstan 53.2833333 69.3833333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5"/>
              <a:buFont typeface="Helvetica Neue"/>
              <a:buNone/>
            </a:pPr>
            <a:r>
              <a:rPr lang="en" sz="1778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5"/>
              <a:buFont typeface="Helvetica Neue"/>
              <a:buNone/>
            </a:pPr>
            <a:r>
              <a:rPr lang="en" sz="1778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Technical University Munich 48.14907275 11.567444920339295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5"/>
              <a:buFont typeface="Helvetica Neue"/>
              <a:buNone/>
            </a:pPr>
            <a:r>
              <a:rPr lang="en" sz="1778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178 records written to where.js</a:t>
            </a:r>
            <a:endParaRPr sz="1778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5"/>
              <a:buFont typeface="Helvetica Neue"/>
              <a:buNone/>
            </a:pPr>
            <a:r>
              <a:rPr lang="en" sz="1778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 where.html to view the data in a browser</a:t>
            </a:r>
            <a:endParaRPr sz="1778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14" name="Google Shape;114;p6"/>
          <p:cNvGrpSpPr/>
          <p:nvPr/>
        </p:nvGrpSpPr>
        <p:grpSpPr>
          <a:xfrm>
            <a:off x="466460" y="2827681"/>
            <a:ext cx="2925504" cy="1926167"/>
            <a:chOff x="465666" y="2827680"/>
            <a:chExt cx="2925504" cy="1926167"/>
          </a:xfrm>
        </p:grpSpPr>
        <p:pic>
          <p:nvPicPr>
            <p:cNvPr id="115" name="Google Shape;115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10800000" flipH="1">
              <a:off x="465666" y="2827680"/>
              <a:ext cx="2868802" cy="19261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" name="Google Shape;116;p6"/>
            <p:cNvSpPr txBox="1"/>
            <p:nvPr/>
          </p:nvSpPr>
          <p:spPr>
            <a:xfrm>
              <a:off x="893120" y="3227456"/>
              <a:ext cx="2498050" cy="108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0066"/>
                </a:buClr>
                <a:buSzPts val="800"/>
                <a:buFont typeface="Helvetica Neue"/>
                <a:buNone/>
              </a:pPr>
              <a:r>
                <a:rPr lang="en" sz="3200" b="0" i="0" u="none" strike="noStrike" cap="none">
                  <a:solidFill>
                    <a:srgbClr val="66006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Open Street Map data</a:t>
              </a:r>
              <a:endParaRPr/>
            </a:p>
          </p:txBody>
        </p:sp>
      </p:grpSp>
      <p:sp>
        <p:nvSpPr>
          <p:cNvPr id="117" name="Google Shape;117;p6"/>
          <p:cNvSpPr/>
          <p:nvPr/>
        </p:nvSpPr>
        <p:spPr>
          <a:xfrm>
            <a:off x="3335263" y="1400298"/>
            <a:ext cx="2624665" cy="799266"/>
          </a:xfrm>
          <a:prstGeom prst="can">
            <a:avLst>
              <a:gd name="adj" fmla="val 25000"/>
            </a:avLst>
          </a:prstGeom>
          <a:solidFill>
            <a:srgbClr val="92D05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667"/>
              <a:buFont typeface="Arial"/>
              <a:buNone/>
            </a:pPr>
            <a:r>
              <a:rPr lang="en" sz="2667" b="0" i="0" u="none" strike="noStrike" cap="none">
                <a:solidFill>
                  <a:srgbClr val="660066"/>
                </a:solidFill>
                <a:latin typeface="Arial"/>
                <a:ea typeface="Arial"/>
                <a:cs typeface="Arial"/>
                <a:sym typeface="Arial"/>
              </a:rPr>
              <a:t>where.data</a:t>
            </a:r>
            <a:endParaRPr/>
          </a:p>
        </p:txBody>
      </p:sp>
      <p:cxnSp>
        <p:nvCxnSpPr>
          <p:cNvPr id="118" name="Google Shape;118;p6"/>
          <p:cNvCxnSpPr>
            <a:stCxn id="117" idx="3"/>
            <a:endCxn id="109" idx="0"/>
          </p:cNvCxnSpPr>
          <p:nvPr/>
        </p:nvCxnSpPr>
        <p:spPr>
          <a:xfrm>
            <a:off x="4647596" y="2199564"/>
            <a:ext cx="27300" cy="1198200"/>
          </a:xfrm>
          <a:prstGeom prst="straightConnector1">
            <a:avLst/>
          </a:prstGeom>
          <a:noFill/>
          <a:ln w="38100" cap="sq" cmpd="sng">
            <a:solidFill>
              <a:srgbClr val="773F9B"/>
            </a:solidFill>
            <a:prstDash val="solid"/>
            <a:miter lim="8000"/>
            <a:headEnd type="none" w="sm" len="sm"/>
            <a:tailEnd type="triangle" w="lg" len="lg"/>
          </a:ln>
        </p:spPr>
      </p:cxnSp>
      <p:sp>
        <p:nvSpPr>
          <p:cNvPr id="119" name="Google Shape;119;p6"/>
          <p:cNvSpPr/>
          <p:nvPr/>
        </p:nvSpPr>
        <p:spPr>
          <a:xfrm>
            <a:off x="9829880" y="3936262"/>
            <a:ext cx="2083036" cy="799266"/>
          </a:xfrm>
          <a:prstGeom prst="can">
            <a:avLst>
              <a:gd name="adj" fmla="val 25000"/>
            </a:avLst>
          </a:prstGeom>
          <a:solidFill>
            <a:srgbClr val="CCFFCC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667"/>
              <a:buFont typeface="Arial"/>
              <a:buNone/>
            </a:pPr>
            <a:r>
              <a:rPr lang="en" sz="2667" b="0" i="0" u="none" strike="noStrike" cap="none">
                <a:solidFill>
                  <a:srgbClr val="660066"/>
                </a:solidFill>
                <a:latin typeface="Arial"/>
                <a:ea typeface="Arial"/>
                <a:cs typeface="Arial"/>
                <a:sym typeface="Arial"/>
              </a:rPr>
              <a:t>where.js</a:t>
            </a:r>
            <a:endParaRPr/>
          </a:p>
        </p:txBody>
      </p:sp>
      <p:sp>
        <p:nvSpPr>
          <p:cNvPr id="120" name="Google Shape;120;p6"/>
          <p:cNvSpPr/>
          <p:nvPr/>
        </p:nvSpPr>
        <p:spPr>
          <a:xfrm>
            <a:off x="13202063" y="1000664"/>
            <a:ext cx="2214418" cy="799266"/>
          </a:xfrm>
          <a:prstGeom prst="can">
            <a:avLst>
              <a:gd name="adj" fmla="val 25000"/>
            </a:avLst>
          </a:prstGeom>
          <a:solidFill>
            <a:srgbClr val="92D05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667"/>
              <a:buFont typeface="Arial"/>
              <a:buNone/>
            </a:pPr>
            <a:r>
              <a:rPr lang="en" sz="2667" b="0" i="0" u="none" strike="noStrike" cap="none">
                <a:solidFill>
                  <a:srgbClr val="660066"/>
                </a:solidFill>
                <a:latin typeface="Arial"/>
                <a:ea typeface="Arial"/>
                <a:cs typeface="Arial"/>
                <a:sym typeface="Arial"/>
              </a:rPr>
              <a:t>where.html</a:t>
            </a:r>
            <a:endParaRPr/>
          </a:p>
        </p:txBody>
      </p:sp>
      <p:cxnSp>
        <p:nvCxnSpPr>
          <p:cNvPr id="121" name="Google Shape;121;p6"/>
          <p:cNvCxnSpPr>
            <a:stCxn id="112" idx="3"/>
            <a:endCxn id="119" idx="2"/>
          </p:cNvCxnSpPr>
          <p:nvPr/>
        </p:nvCxnSpPr>
        <p:spPr>
          <a:xfrm rot="10800000" flipH="1">
            <a:off x="8792925" y="4335789"/>
            <a:ext cx="1037100" cy="677100"/>
          </a:xfrm>
          <a:prstGeom prst="straightConnector1">
            <a:avLst/>
          </a:prstGeom>
          <a:noFill/>
          <a:ln w="38100" cap="sq" cmpd="sng">
            <a:solidFill>
              <a:srgbClr val="773F9B"/>
            </a:solidFill>
            <a:prstDash val="solid"/>
            <a:miter lim="8000"/>
            <a:headEnd type="none" w="sm" len="sm"/>
            <a:tailEnd type="triangle" w="lg" len="lg"/>
          </a:ln>
        </p:spPr>
      </p:cxnSp>
      <p:cxnSp>
        <p:nvCxnSpPr>
          <p:cNvPr id="122" name="Google Shape;122;p6"/>
          <p:cNvCxnSpPr>
            <a:stCxn id="119" idx="4"/>
            <a:endCxn id="123" idx="1"/>
          </p:cNvCxnSpPr>
          <p:nvPr/>
        </p:nvCxnSpPr>
        <p:spPr>
          <a:xfrm rot="10800000" flipH="1">
            <a:off x="11912916" y="3936295"/>
            <a:ext cx="745500" cy="399600"/>
          </a:xfrm>
          <a:prstGeom prst="straightConnector1">
            <a:avLst/>
          </a:prstGeom>
          <a:noFill/>
          <a:ln w="38100" cap="sq" cmpd="sng">
            <a:solidFill>
              <a:srgbClr val="773F9B"/>
            </a:solidFill>
            <a:prstDash val="solid"/>
            <a:miter lim="8000"/>
            <a:headEnd type="none" w="sm" len="sm"/>
            <a:tailEnd type="triangle" w="lg" len="lg"/>
          </a:ln>
        </p:spPr>
      </p:cxnSp>
      <p:cxnSp>
        <p:nvCxnSpPr>
          <p:cNvPr id="124" name="Google Shape;124;p6"/>
          <p:cNvCxnSpPr>
            <a:stCxn id="120" idx="3"/>
            <a:endCxn id="123" idx="0"/>
          </p:cNvCxnSpPr>
          <p:nvPr/>
        </p:nvCxnSpPr>
        <p:spPr>
          <a:xfrm flipH="1">
            <a:off x="14173072" y="1799930"/>
            <a:ext cx="136200" cy="1009200"/>
          </a:xfrm>
          <a:prstGeom prst="straightConnector1">
            <a:avLst/>
          </a:prstGeom>
          <a:noFill/>
          <a:ln w="38100" cap="sq" cmpd="sng">
            <a:solidFill>
              <a:srgbClr val="773F9B"/>
            </a:solidFill>
            <a:prstDash val="solid"/>
            <a:miter lim="8000"/>
            <a:headEnd type="none" w="sm" len="sm"/>
            <a:tailEnd type="triangle" w="lg" len="lg"/>
          </a:ln>
        </p:spPr>
      </p:cxnSp>
      <p:sp>
        <p:nvSpPr>
          <p:cNvPr id="125" name="Google Shape;125;p6"/>
          <p:cNvSpPr/>
          <p:nvPr/>
        </p:nvSpPr>
        <p:spPr>
          <a:xfrm>
            <a:off x="8496322" y="8133151"/>
            <a:ext cx="7236994" cy="5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022"/>
              <a:buFont typeface="Helvetica Neue"/>
              <a:buNone/>
            </a:pPr>
            <a:r>
              <a:rPr lang="en" sz="4089" b="0" i="0" u="none" strike="noStrike" cap="none" baseline="300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http://www.py4e.com/code3/opengeo.zip</a:t>
            </a:r>
            <a:endParaRPr sz="4089" b="0" i="0" u="none" strike="noStrike" cap="none" baseline="300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3" name="Google Shape;123;p6" descr="A map of europe with red pins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 r="32143"/>
          <a:stretch/>
        </p:blipFill>
        <p:spPr>
          <a:xfrm>
            <a:off x="12658518" y="2809004"/>
            <a:ext cx="3028816" cy="2254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>
            <a:spLocks noGrp="1"/>
          </p:cNvSpPr>
          <p:nvPr>
            <p:ph type="title"/>
          </p:nvPr>
        </p:nvSpPr>
        <p:spPr>
          <a:xfrm>
            <a:off x="632240" y="905084"/>
            <a:ext cx="14993109" cy="1247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50" tIns="81275" rIns="162550" bIns="81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CB05"/>
              </a:buClr>
              <a:buSzPts val="6200"/>
              <a:buFont typeface="Gill Sans"/>
              <a:buNone/>
            </a:pPr>
            <a:r>
              <a:rPr lang="en" dirty="0"/>
              <a:t>Summary</a:t>
            </a:r>
            <a:endParaRPr dirty="0"/>
          </a:p>
        </p:txBody>
      </p:sp>
      <p:sp>
        <p:nvSpPr>
          <p:cNvPr id="163" name="Google Shape;163;p9"/>
          <p:cNvSpPr txBox="1">
            <a:spLocks noGrp="1"/>
          </p:cNvSpPr>
          <p:nvPr>
            <p:ph type="body" idx="1"/>
          </p:nvPr>
        </p:nvSpPr>
        <p:spPr>
          <a:xfrm>
            <a:off x="812880" y="2475702"/>
            <a:ext cx="14631829" cy="5902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50" tIns="81275" rIns="162550" bIns="81275" anchor="t" anchorCtr="0">
            <a:normAutofit/>
          </a:bodyPr>
          <a:lstStyle/>
          <a:p>
            <a:pPr marL="857250" lvl="0" indent="-8572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Arial" panose="020B0604020202020204" pitchFamily="34" charset="0"/>
              <a:buChar char="•"/>
            </a:pPr>
            <a:r>
              <a:rPr lang="en-US" dirty="0"/>
              <a:t>We have explored many aspects of accessing data on the web from Python</a:t>
            </a:r>
          </a:p>
          <a:p>
            <a:pPr marL="857250" lvl="0" indent="-8572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Arial" panose="020B0604020202020204" pitchFamily="34" charset="0"/>
              <a:buChar char="•"/>
            </a:pPr>
            <a:r>
              <a:rPr lang="en-US" dirty="0"/>
              <a:t>This is only the beginning – you can take this in a lot of directions.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"/>
          <p:cNvSpPr txBox="1">
            <a:spLocks noGrp="1"/>
          </p:cNvSpPr>
          <p:nvPr>
            <p:ph type="title"/>
          </p:nvPr>
        </p:nvSpPr>
        <p:spPr>
          <a:xfrm>
            <a:off x="1" y="1063979"/>
            <a:ext cx="12675839" cy="680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900"/>
              <a:buFont typeface="Arial"/>
              <a:buNone/>
            </a:pPr>
            <a:r>
              <a:rPr lang="en" sz="3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Acknowledgements / Contributions</a:t>
            </a:r>
            <a:endParaRPr/>
          </a:p>
        </p:txBody>
      </p:sp>
      <p:sp>
        <p:nvSpPr>
          <p:cNvPr id="169" name="Google Shape;169;p10"/>
          <p:cNvSpPr txBox="1"/>
          <p:nvPr/>
        </p:nvSpPr>
        <p:spPr>
          <a:xfrm>
            <a:off x="1206218" y="2143725"/>
            <a:ext cx="6798362" cy="586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Helvetica Neue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slides are Copyright 2010-  Charles R. Severance (</a:t>
            </a:r>
            <a:r>
              <a:rPr lang="en" sz="1800" b="0" i="0" u="sng" strike="noStrike" cap="none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www.dr-chuck.com</a:t>
            </a:r>
            <a:r>
              <a:rPr lang="en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of the University of Michigan School of Information and </a:t>
            </a:r>
            <a:r>
              <a:rPr lang="en" sz="1800" b="0" i="0" u="sng" strike="noStrike" cap="none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open.umich.edu</a:t>
            </a:r>
            <a:r>
              <a:rPr lang="en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Helvetica Neue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Initial Development: Charles Severance, University of Michigan School of Information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Helvetica Neue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 Insert new Contributors here</a:t>
            </a:r>
            <a:endParaRPr/>
          </a:p>
        </p:txBody>
      </p:sp>
      <p:pic>
        <p:nvPicPr>
          <p:cNvPr id="170" name="Google Shape;170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42" y="896650"/>
            <a:ext cx="1024898" cy="1024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9045" y="1074850"/>
            <a:ext cx="1968790" cy="668398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0"/>
          <p:cNvSpPr txBox="1"/>
          <p:nvPr/>
        </p:nvSpPr>
        <p:spPr>
          <a:xfrm>
            <a:off x="8705251" y="2274199"/>
            <a:ext cx="6798362" cy="5735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Helvetica Neue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071215_powerpoint_template_b">
  <a:themeElements>
    <a:clrScheme name="Grayscale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512</Words>
  <Application>Microsoft Macintosh PowerPoint</Application>
  <PresentationFormat>Custom</PresentationFormat>
  <Paragraphs>60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Cabin</vt:lpstr>
      <vt:lpstr>Times New Roman</vt:lpstr>
      <vt:lpstr>Georgia</vt:lpstr>
      <vt:lpstr>Helvetica Neue</vt:lpstr>
      <vt:lpstr>Gill Sans</vt:lpstr>
      <vt:lpstr>Merriweather Sans</vt:lpstr>
      <vt:lpstr>071215_powerpoint_template_b</vt:lpstr>
      <vt:lpstr>Retrieving and Visualizing Data</vt:lpstr>
      <vt:lpstr>Multi-Step Data Analysis</vt:lpstr>
      <vt:lpstr>Many Data Mining Technologies</vt:lpstr>
      <vt:lpstr>"Personal Data Mining"</vt:lpstr>
      <vt:lpstr>OpenGeo</vt:lpstr>
      <vt:lpstr>PowerPoint Presentation</vt:lpstr>
      <vt:lpstr>Summary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Retrieving and Visualizing Data</dc:title>
  <cp:lastModifiedBy>Studio B Presentation</cp:lastModifiedBy>
  <cp:revision>8</cp:revision>
  <dcterms:modified xsi:type="dcterms:W3CDTF">2024-02-05T15:56:25Z</dcterms:modified>
</cp:coreProperties>
</file>