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13"/>
  </p:notesMasterIdLst>
  <p:sldIdLst>
    <p:sldId id="277" r:id="rId3"/>
    <p:sldId id="279" r:id="rId4"/>
    <p:sldId id="280" r:id="rId5"/>
    <p:sldId id="281" r:id="rId6"/>
    <p:sldId id="282" r:id="rId7"/>
    <p:sldId id="283" r:id="rId8"/>
    <p:sldId id="284" r:id="rId9"/>
    <p:sldId id="288" r:id="rId10"/>
    <p:sldId id="286" r:id="rId11"/>
    <p:sldId id="287" r:id="rId1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94558"/>
  </p:normalViewPr>
  <p:slideViewPr>
    <p:cSldViewPr snapToGrid="0" snapToObjects="1">
      <p:cViewPr varScale="1">
        <p:scale>
          <a:sx n="90" d="100"/>
          <a:sy n="90" d="100"/>
        </p:scale>
        <p:origin x="808" y="21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3056133" cy="446276"/>
          </a:xfrm>
          <a:prstGeom prst="rect">
            <a:avLst/>
          </a:prstGeom>
          <a:noFill/>
        </p:spPr>
        <p:txBody>
          <a:bodyPr wrap="none" rtlCol="0">
            <a:spAutoFit/>
          </a:bodyPr>
          <a:lstStyle/>
          <a:p>
            <a:r>
              <a:rPr lang="en-US" sz="2300" dirty="0">
                <a:solidFill>
                  <a:srgbClr val="FFFFFF"/>
                </a:solidFill>
                <a:latin typeface="Lucida Grande"/>
                <a:cs typeface="Lucida Grande"/>
              </a:rPr>
              <a:t>Dictionaries – Part 3</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0" y="1268512"/>
            <a:ext cx="15866286" cy="414337"/>
          </a:xfrm>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812800" y="83470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205503"/>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'Enter a line of text:</a:t>
            </a:r>
            <a:r>
              <a:rPr lang="en-US" sz="3000" b="1" dirty="0">
                <a:solidFill>
                  <a:schemeClr val="lt1"/>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'Words:', words</a:t>
            </a:r>
            <a:r>
              <a:rPr lang="en-US" sz="3000" b="1" dirty="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'Counting...</a:t>
            </a:r>
            <a:r>
              <a:rPr lang="en-US" sz="3000" b="1" dirty="0">
                <a:solidFill>
                  <a:schemeClr val="lt1"/>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'Counts', </a:t>
            </a:r>
            <a:r>
              <a:rPr lang="en-US" sz="3000" b="1" i="0" u="none" strike="noStrike" cap="none" dirty="0">
                <a:solidFill>
                  <a:srgbClr val="00FF00"/>
                </a:solidFill>
                <a:latin typeface="Courier New"/>
                <a:ea typeface="Courier New"/>
                <a:cs typeface="Courier New"/>
                <a:sym typeface="Courier New"/>
              </a:rPr>
              <a:t>counts</a:t>
            </a:r>
            <a:r>
              <a:rPr lang="en-US" sz="3000" b="1" dirty="0">
                <a:solidFill>
                  <a:srgbClr val="FFFF00"/>
                </a:solidFill>
                <a:latin typeface="Courier New"/>
                <a:ea typeface="Courier New"/>
                <a:cs typeface="Courier New"/>
                <a:sym typeface="Courier New"/>
              </a:rPr>
              <a:t>)</a:t>
            </a:r>
          </a:p>
        </p:txBody>
      </p:sp>
      <p:sp>
        <p:nvSpPr>
          <p:cNvPr id="436" name="Shape 436"/>
          <p:cNvSpPr txBox="1"/>
          <p:nvPr/>
        </p:nvSpPr>
        <p:spPr>
          <a:xfrm>
            <a:off x="9775075" y="2668340"/>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The general pattern to count the words in a line of text is to </a:t>
            </a:r>
            <a:r>
              <a:rPr lang="en-US" sz="3200" u="none" strike="noStrike" cap="none" dirty="0">
                <a:solidFill>
                  <a:srgbClr val="FF00FF"/>
                </a:solidFill>
                <a:latin typeface="Arial" charset="0"/>
                <a:ea typeface="Arial" charset="0"/>
                <a:cs typeface="Arial" charset="0"/>
                <a:sym typeface="Cabin"/>
              </a:rPr>
              <a:t>split</a:t>
            </a:r>
            <a:r>
              <a:rPr lang="en-US" sz="3200" u="none" strike="noStrike" cap="none" dirty="0">
                <a:solidFill>
                  <a:schemeClr val="lt1"/>
                </a:solidFill>
                <a:latin typeface="Arial" charset="0"/>
                <a:ea typeface="Arial" charset="0"/>
                <a:cs typeface="Arial" charset="0"/>
                <a:sym typeface="Cabin"/>
              </a:rPr>
              <a:t> the line into words, then loop through the words and use a </a:t>
            </a:r>
            <a:r>
              <a:rPr lang="en-US" sz="3200" u="none" strike="noStrike" cap="none" dirty="0">
                <a:solidFill>
                  <a:srgbClr val="00FF00"/>
                </a:solidFill>
                <a:latin typeface="Arial" charset="0"/>
                <a:ea typeface="Arial" charset="0"/>
                <a:cs typeface="Arial" charset="0"/>
                <a:sym typeface="Cabin"/>
              </a:rPr>
              <a:t>dictionary</a:t>
            </a:r>
            <a:r>
              <a:rPr lang="en-US" sz="3200" u="none" strike="noStrike" cap="none" dirty="0">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649176" y="1169786"/>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'Words:', words</a:t>
            </a:r>
            <a:r>
              <a:rPr lang="en-US" sz="2400" b="1" i="0" u="none" strike="noStrike" cap="none" dirty="0">
                <a:solidFill>
                  <a:srgbClr val="FFFF00"/>
                </a:solidFill>
                <a:latin typeface="Courier New"/>
                <a:ea typeface="Courier New"/>
                <a:cs typeface="Courier New"/>
                <a:sym typeface="Courier New"/>
              </a:rPr>
              <a:t>)</a:t>
            </a:r>
          </a:p>
          <a:p>
            <a:pPr>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'Counting...’</a:t>
            </a:r>
            <a:r>
              <a:rPr lang="en-US" sz="2400" b="1" dirty="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'Counts', counts</a:t>
            </a:r>
            <a:r>
              <a:rPr lang="en-US" sz="2400" b="1" dirty="0">
                <a:solidFill>
                  <a:srgbClr val="FFFF00"/>
                </a:solidFill>
                <a:latin typeface="Courier New"/>
                <a:ea typeface="Courier New"/>
                <a:cs typeface="Courier New"/>
                <a:sym typeface="Courier New"/>
              </a:rPr>
              <a:t>)</a:t>
            </a:r>
          </a:p>
        </p:txBody>
      </p:sp>
      <p:sp>
        <p:nvSpPr>
          <p:cNvPr id="450" name="Shape 450"/>
          <p:cNvSpPr txBox="1"/>
          <p:nvPr/>
        </p:nvSpPr>
        <p:spPr>
          <a:xfrm>
            <a:off x="8752238"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649176" y="5554822"/>
            <a:ext cx="1689000" cy="1122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idx="1"/>
          </p:nvPr>
        </p:nvSpPr>
        <p:spPr>
          <a:xfrm>
            <a:off x="1041640" y="2175370"/>
            <a:ext cx="14154884"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b="0" u="none" strike="noStrike" cap="none" dirty="0">
                <a:solidFill>
                  <a:schemeClr val="lt1"/>
                </a:solidFill>
                <a:latin typeface="Arial" charset="0"/>
                <a:ea typeface="Arial" charset="0"/>
                <a:cs typeface="Arial" charset="0"/>
                <a:sym typeface="Cabin"/>
              </a:rPr>
              <a:t>Even though </a:t>
            </a:r>
            <a:r>
              <a:rPr lang="en-US" sz="3600" b="0" u="none" strike="noStrike" cap="none" dirty="0">
                <a:solidFill>
                  <a:srgbClr val="00FF00"/>
                </a:solidFill>
                <a:latin typeface="Arial" charset="0"/>
                <a:ea typeface="Arial" charset="0"/>
                <a:cs typeface="Arial" charset="0"/>
                <a:sym typeface="Cabin"/>
              </a:rPr>
              <a:t>dictionaries</a:t>
            </a:r>
            <a:r>
              <a:rPr lang="en-US" sz="3600" b="0" u="none" strike="noStrike" cap="none" dirty="0">
                <a:solidFill>
                  <a:schemeClr val="lt1"/>
                </a:solidFill>
                <a:latin typeface="Arial" charset="0"/>
                <a:ea typeface="Arial" charset="0"/>
                <a:cs typeface="Arial" charset="0"/>
                <a:sym typeface="Cabin"/>
              </a:rPr>
              <a:t> are not stored in order, we can write a </a:t>
            </a:r>
            <a:r>
              <a:rPr lang="en-US" sz="3600" b="0" u="none" strike="noStrike" cap="none" dirty="0">
                <a:solidFill>
                  <a:srgbClr val="FFFF00"/>
                </a:solidFill>
                <a:latin typeface="Arial" charset="0"/>
                <a:ea typeface="Arial" charset="0"/>
                <a:cs typeface="Arial" charset="0"/>
                <a:sym typeface="Cabin"/>
              </a:rPr>
              <a:t>for</a:t>
            </a:r>
            <a:r>
              <a:rPr lang="en-US" sz="3600" b="0" u="none" strike="noStrike" cap="none" dirty="0">
                <a:solidFill>
                  <a:schemeClr val="lt1"/>
                </a:solidFill>
                <a:latin typeface="Arial" charset="0"/>
                <a:ea typeface="Arial" charset="0"/>
                <a:cs typeface="Arial" charset="0"/>
                <a:sym typeface="Cabin"/>
              </a:rPr>
              <a:t> loop that goes through all the </a:t>
            </a:r>
            <a:r>
              <a:rPr lang="en-US" sz="3600" b="0" u="none" strike="noStrike" cap="none" dirty="0">
                <a:solidFill>
                  <a:srgbClr val="00FFFF"/>
                </a:solidFill>
                <a:latin typeface="Arial" charset="0"/>
                <a:ea typeface="Arial" charset="0"/>
                <a:cs typeface="Arial" charset="0"/>
                <a:sym typeface="Cabin"/>
              </a:rPr>
              <a:t>entries</a:t>
            </a:r>
            <a:r>
              <a:rPr lang="en-US" sz="3600" b="0" u="none" strike="noStrike" cap="none" dirty="0">
                <a:solidFill>
                  <a:schemeClr val="lt1"/>
                </a:solidFill>
                <a:latin typeface="Arial" charset="0"/>
                <a:ea typeface="Arial" charset="0"/>
                <a:cs typeface="Arial" charset="0"/>
                <a:sym typeface="Cabin"/>
              </a:rPr>
              <a:t> in a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 actually it goes through all of the </a:t>
            </a:r>
            <a:r>
              <a:rPr lang="en-US" sz="3600" b="0" u="none" strike="noStrike" cap="none" dirty="0">
                <a:solidFill>
                  <a:srgbClr val="00FFFF"/>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in the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and</a:t>
            </a:r>
            <a:r>
              <a:rPr lang="en-US" sz="3600" b="0" u="none" strike="noStrike" cap="none" dirty="0">
                <a:solidFill>
                  <a:srgbClr val="00FFFF"/>
                </a:solidFill>
                <a:latin typeface="Arial" charset="0"/>
                <a:ea typeface="Arial" charset="0"/>
                <a:cs typeface="Arial" charset="0"/>
                <a:sym typeface="Cabin"/>
              </a:rPr>
              <a:t> looks up</a:t>
            </a:r>
            <a:r>
              <a:rPr lang="en-US" sz="3600" b="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4529728"/>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idx="1"/>
          </p:nvPr>
        </p:nvSpPr>
        <p:spPr>
          <a:xfrm>
            <a:off x="998741" y="1182377"/>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b="0" u="none" strike="noStrike" cap="none" dirty="0">
                <a:solidFill>
                  <a:schemeClr val="lt1"/>
                </a:solidFill>
                <a:latin typeface="Arial" charset="0"/>
                <a:ea typeface="Arial" charset="0"/>
                <a:cs typeface="Arial" charset="0"/>
                <a:sym typeface="Cabin"/>
              </a:rPr>
              <a:t>You can get a list of </a:t>
            </a:r>
            <a:r>
              <a:rPr lang="en-US" sz="3600" b="0" u="none" strike="noStrike" cap="none" dirty="0">
                <a:solidFill>
                  <a:srgbClr val="00FF00"/>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a:t>
            </a:r>
            <a:r>
              <a:rPr lang="en-US" sz="3600" b="0" u="none" strike="noStrike" cap="none" dirty="0">
                <a:solidFill>
                  <a:srgbClr val="FF00FF"/>
                </a:solidFill>
                <a:latin typeface="Arial" charset="0"/>
                <a:ea typeface="Arial" charset="0"/>
                <a:cs typeface="Arial" charset="0"/>
                <a:sym typeface="Cabin"/>
              </a:rPr>
              <a:t>values,</a:t>
            </a:r>
            <a:r>
              <a:rPr lang="en-US" sz="3600" b="0" u="none" strike="noStrike" cap="none" dirty="0">
                <a:solidFill>
                  <a:schemeClr val="lt1"/>
                </a:solidFill>
                <a:latin typeface="Arial" charset="0"/>
                <a:ea typeface="Arial" charset="0"/>
                <a:cs typeface="Arial" charset="0"/>
                <a:sym typeface="Cabin"/>
              </a:rPr>
              <a:t> or</a:t>
            </a:r>
            <a:r>
              <a:rPr lang="en-US" sz="3600" b="0" u="none" strike="noStrike" cap="none" dirty="0">
                <a:solidFill>
                  <a:srgbClr val="FF7F00"/>
                </a:solidFill>
                <a:latin typeface="Arial" charset="0"/>
                <a:ea typeface="Arial" charset="0"/>
                <a:cs typeface="Arial" charset="0"/>
                <a:sym typeface="Cabin"/>
              </a:rPr>
              <a:t> items (both)</a:t>
            </a:r>
            <a:r>
              <a:rPr lang="en-US" sz="3600" b="0" u="none" strike="noStrike" cap="none" dirty="0">
                <a:solidFill>
                  <a:schemeClr val="lt1"/>
                </a:solidFill>
                <a:latin typeface="Arial" charset="0"/>
                <a:ea typeface="Arial" charset="0"/>
                <a:cs typeface="Arial" charset="0"/>
                <a:sym typeface="Cabin"/>
              </a:rPr>
              <a:t> from a dictionary</a:t>
            </a:r>
          </a:p>
        </p:txBody>
      </p:sp>
      <p:sp>
        <p:nvSpPr>
          <p:cNvPr id="465" name="Shape 465"/>
          <p:cNvSpPr txBox="1"/>
          <p:nvPr/>
        </p:nvSpPr>
        <p:spPr>
          <a:xfrm>
            <a:off x="5844691" y="1769366"/>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a:solidFill>
                  <a:srgbClr val="FF00FF"/>
                </a:solidFill>
                <a:latin typeface="Courier New"/>
                <a:ea typeface="Courier New"/>
                <a:cs typeface="Courier New"/>
                <a:sym typeface="Courier New"/>
              </a:rPr>
              <a:t>list</a:t>
            </a:r>
            <a:r>
              <a:rPr lang="en-US" sz="2500" b="1" i="0" u="none" strike="noStrike" cap="none" dirty="0">
                <a:solidFill>
                  <a:schemeClr val="lt1"/>
                </a:solidFill>
                <a:latin typeface="Courier New"/>
                <a:ea typeface="Courier New"/>
                <a:cs typeface="Courier New"/>
                <a:sym typeface="Courier New"/>
              </a:rPr>
              <a:t>(</a:t>
            </a:r>
            <a:r>
              <a:rPr lang="en-US" sz="2500" b="1" i="0" u="none" strike="noStrike" cap="none" dirty="0" err="1">
                <a:solidFill>
                  <a:schemeClr val="lt1"/>
                </a:solidFill>
                <a:latin typeface="Courier New"/>
                <a:ea typeface="Courier New"/>
                <a:cs typeface="Courier New"/>
                <a:sym typeface="Courier New"/>
              </a:rPr>
              <a:t>jjj</a:t>
            </a:r>
            <a:r>
              <a:rPr lang="en-US" sz="2500" b="1" dirty="0">
                <a:solidFill>
                  <a:schemeClr val="lt1"/>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err="1">
                <a:solidFill>
                  <a:srgbClr val="FF00FF"/>
                </a:solidFill>
                <a:latin typeface="Courier New"/>
                <a:ea typeface="Courier New"/>
                <a:cs typeface="Courier New"/>
                <a:sym typeface="Courier New"/>
              </a:rPr>
              <a:t>keys</a:t>
            </a:r>
            <a:r>
              <a:rPr lang="en-US" sz="2500" b="1" i="0" u="none" strike="noStrike" cap="none" dirty="0">
                <a:solidFill>
                  <a:srgbClr val="FF00FF"/>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err="1">
                <a:solidFill>
                  <a:srgbClr val="FF00FF"/>
                </a:solidFill>
                <a:latin typeface="Courier New"/>
                <a:ea typeface="Courier New"/>
                <a:cs typeface="Courier New"/>
                <a:sym typeface="Courier New"/>
              </a:rPr>
              <a:t>values</a:t>
            </a:r>
            <a:r>
              <a:rPr lang="en-US" sz="2500" b="1" i="0" u="none" strike="noStrike" cap="none" dirty="0">
                <a:solidFill>
                  <a:srgbClr val="FF00FF"/>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err="1">
                <a:solidFill>
                  <a:srgbClr val="FF7F00"/>
                </a:solidFill>
                <a:latin typeface="Courier New"/>
                <a:ea typeface="Courier New"/>
                <a:cs typeface="Courier New"/>
                <a:sym typeface="Courier New"/>
              </a:rPr>
              <a:t>items</a:t>
            </a:r>
            <a:r>
              <a:rPr lang="en-US" sz="2500" b="1" i="0" u="none" strike="noStrike" cap="none" dirty="0">
                <a:solidFill>
                  <a:srgbClr val="FF7F00"/>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388840" y="6773548"/>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201479" y="6044504"/>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idx="1"/>
          </p:nvPr>
        </p:nvSpPr>
        <p:spPr>
          <a:xfrm>
            <a:off x="741899" y="2318080"/>
            <a:ext cx="5399399" cy="57022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We loop through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a:t>
            </a:r>
            <a:r>
              <a:rPr lang="en-US" sz="3600" b="0" u="none" strike="noStrike" cap="none" dirty="0">
                <a:solidFill>
                  <a:srgbClr val="FFFF00"/>
                </a:solidFill>
                <a:latin typeface="Arial" charset="0"/>
                <a:ea typeface="Arial" charset="0"/>
                <a:cs typeface="Arial" charset="0"/>
                <a:sym typeface="Cabin"/>
              </a:rPr>
              <a:t>value</a:t>
            </a:r>
            <a:r>
              <a:rPr lang="en-US" sz="3600" b="0" u="none" strike="noStrike" cap="none" dirty="0">
                <a:solidFill>
                  <a:schemeClr val="lt1"/>
                </a:solidFill>
                <a:latin typeface="Arial" charset="0"/>
                <a:ea typeface="Arial" charset="0"/>
                <a:cs typeface="Arial" charset="0"/>
                <a:sym typeface="Cabin"/>
              </a:rPr>
              <a:t> pairs in a dictionary using *two* iteration variables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Each iteration, the first variable is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 and the second variable is the corresponding </a:t>
            </a:r>
            <a:r>
              <a:rPr lang="en-US" sz="3600" b="0" u="none" strike="noStrike" cap="none" dirty="0">
                <a:solidFill>
                  <a:srgbClr val="FFFF00"/>
                </a:solidFill>
                <a:latin typeface="Arial" charset="0"/>
                <a:ea typeface="Arial" charset="0"/>
                <a:cs typeface="Arial" charset="0"/>
                <a:sym typeface="Cabin"/>
              </a:rPr>
              <a:t>value </a:t>
            </a:r>
            <a:r>
              <a:rPr lang="en-US" sz="3600" b="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015699" y="268483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a:solidFill>
                  <a:schemeClr val="lt1"/>
                </a:solidFill>
                <a:latin typeface="Courier New"/>
                <a:ea typeface="Courier New"/>
                <a:cs typeface="Courier New"/>
                <a:sym typeface="Courier New"/>
              </a:rPr>
              <a:t> =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    print(</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jan</a:t>
            </a:r>
            <a:r>
              <a:rPr lang="en-US" sz="2400" b="1" i="0" u="none" strike="noStrike" cap="none" dirty="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New"/>
                <a:ea typeface="Courier New"/>
                <a:cs typeface="Courier New"/>
                <a:sym typeface="Courier New"/>
              </a:rPr>
              <a:t>chuck</a:t>
            </a:r>
            <a:r>
              <a:rPr lang="en-US" sz="2400" b="1" i="0" u="none" strike="noStrike" cap="none" dirty="0">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070300" y="578676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3861000" y="577406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57636" y="661226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3810200" y="659956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2610050" y="422466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3794325" y="422466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610050" y="497396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3848300" y="496126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850484" y="757353"/>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p>
          <a:p>
            <a:pPr lvl="0">
              <a:buClr>
                <a:srgbClr val="00FF00"/>
              </a:buClr>
              <a:buSzPct val="25000"/>
            </a:pPr>
            <a:r>
              <a:rPr lang="en-US" sz="2600" b="1" dirty="0">
                <a:solidFill>
                  <a:srgbClr val="FF00FF"/>
                </a:solidFill>
                <a:latin typeface="Courier New"/>
                <a:ea typeface="Courier New"/>
                <a:cs typeface="Courier New"/>
                <a:sym typeface="Courier New"/>
              </a:rPr>
              <a:t>    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        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New"/>
                <a:ea typeface="Courier New"/>
                <a:cs typeface="Courier New"/>
                <a:sym typeface="Courier New"/>
              </a:rPr>
              <a:t>print(</a:t>
            </a:r>
            <a:r>
              <a:rPr lang="en-US" sz="2600" b="1" i="0" u="none" strike="noStrike" cap="none" dirty="0" err="1">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a:solidFill>
                  <a:srgbClr val="FF7F00"/>
                </a:solidFill>
                <a:latin typeface="Courier New"/>
                <a:ea typeface="Courier New"/>
                <a:cs typeface="Courier New"/>
                <a:sym typeface="Courier New"/>
              </a:rPr>
              <a:t>bigcount</a:t>
            </a:r>
            <a:r>
              <a:rPr lang="en-US" sz="2600" b="1" i="0" u="none" strike="noStrike" cap="none" dirty="0">
                <a:solidFill>
                  <a:srgbClr val="FF7F00"/>
                </a:solidFill>
                <a:latin typeface="Courier New"/>
                <a:ea typeface="Courier New"/>
                <a:cs typeface="Courier New"/>
                <a:sym typeface="Courier New"/>
              </a:rPr>
              <a:t>)</a:t>
            </a:r>
          </a:p>
        </p:txBody>
      </p:sp>
      <p:sp>
        <p:nvSpPr>
          <p:cNvPr id="488" name="Shape 488"/>
          <p:cNvSpPr txBox="1"/>
          <p:nvPr/>
        </p:nvSpPr>
        <p:spPr>
          <a:xfrm>
            <a:off x="10783684" y="4688003"/>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783684" y="1605578"/>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986884" y="7530641"/>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Custom 9">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1202</Words>
  <Application>Microsoft Macintosh PowerPoint</Application>
  <PresentationFormat>Custom</PresentationFormat>
  <Paragraphs>120</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Cabin</vt:lpstr>
      <vt:lpstr>Arial</vt:lpstr>
      <vt:lpstr>Courier New</vt:lpstr>
      <vt:lpstr>Georgia</vt:lpstr>
      <vt:lpstr>Gill Sans</vt:lpstr>
      <vt:lpstr>Gill Sans SemiBold</vt:lpstr>
      <vt:lpstr>Lucida Grande</vt:lpstr>
      <vt:lpstr>1_Title &amp; Subtitle</vt:lpstr>
      <vt:lpstr>071215_powerpoint_template_b</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47</cp:revision>
  <dcterms:modified xsi:type="dcterms:W3CDTF">2024-01-26T00:49:42Z</dcterms:modified>
</cp:coreProperties>
</file>