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67" r:id="rId4"/>
    <p:sldId id="268" r:id="rId5"/>
    <p:sldId id="258" r:id="rId6"/>
    <p:sldId id="269" r:id="rId7"/>
    <p:sldId id="270" r:id="rId8"/>
    <p:sldId id="272" r:id="rId9"/>
    <p:sldId id="273" r:id="rId10"/>
    <p:sldId id="287" r:id="rId11"/>
    <p:sldId id="276" r:id="rId12"/>
    <p:sldId id="277" r:id="rId13"/>
    <p:sldId id="278" r:id="rId14"/>
    <p:sldId id="279" r:id="rId15"/>
    <p:sldId id="281" r:id="rId16"/>
    <p:sldId id="285" r:id="rId17"/>
    <p:sldId id="280" r:id="rId18"/>
    <p:sldId id="286" r:id="rId19"/>
    <p:sldId id="274" r:id="rId20"/>
    <p:sldId id="275" r:id="rId21"/>
    <p:sldId id="288" r:id="rId22"/>
    <p:sldId id="289" r:id="rId23"/>
    <p:sldId id="271" r:id="rId24"/>
    <p:sldId id="290"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970"/>
    <a:srgbClr val="75CEC4"/>
    <a:srgbClr val="F1BD47"/>
    <a:srgbClr val="6542A9"/>
    <a:srgbClr val="EF4A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9" d="100"/>
          <a:sy n="79" d="100"/>
        </p:scale>
        <p:origin x="7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848608443638"/>
          <c:y val="0.132426252051688"/>
          <c:w val="0.547107700391952"/>
          <c:h val="0.820661352529806"/>
        </c:manualLayout>
      </c:layout>
      <c:pieChart>
        <c:varyColors val="1"/>
        <c:ser>
          <c:idx val="0"/>
          <c:order val="0"/>
          <c:tx>
            <c:strRef>
              <c:f>Sheet1!$B$1</c:f>
              <c:strCache>
                <c:ptCount val="1"/>
                <c:pt idx="0">
                  <c:v>销售额</c:v>
                </c:pt>
              </c:strCache>
            </c:strRef>
          </c:tx>
          <c:spPr/>
          <c:explosion val="0"/>
          <c:dPt>
            <c:idx val="0"/>
            <c:bubble3D val="0"/>
            <c:spPr>
              <a:solidFill>
                <a:srgbClr val="6542A9"/>
              </a:solidFill>
              <a:ln w="19050">
                <a:solidFill>
                  <a:schemeClr val="lt1"/>
                </a:solidFill>
              </a:ln>
              <a:effectLst/>
            </c:spPr>
          </c:dPt>
          <c:dPt>
            <c:idx val="1"/>
            <c:bubble3D val="0"/>
            <c:spPr>
              <a:solidFill>
                <a:srgbClr val="F1BD47"/>
              </a:solidFill>
              <a:ln w="19050">
                <a:solidFill>
                  <a:schemeClr val="lt1"/>
                </a:solidFill>
              </a:ln>
              <a:effectLst/>
            </c:spPr>
          </c:dPt>
          <c:dPt>
            <c:idx val="2"/>
            <c:bubble3D val="0"/>
            <c:spPr>
              <a:solidFill>
                <a:schemeClr val="bg1">
                  <a:lumMod val="85000"/>
                </a:schemeClr>
              </a:solidFill>
              <a:ln w="19050">
                <a:solidFill>
                  <a:schemeClr val="lt1"/>
                </a:solidFill>
              </a:ln>
              <a:effectLst/>
            </c:spPr>
          </c:dPt>
          <c:dPt>
            <c:idx val="3"/>
            <c:bubble3D val="0"/>
            <c:spPr>
              <a:solidFill>
                <a:srgbClr val="75CEC4"/>
              </a:solidFill>
              <a:ln w="19050">
                <a:solidFill>
                  <a:schemeClr val="lt1"/>
                </a:solidFill>
              </a:ln>
              <a:effectLst/>
            </c:spPr>
          </c:dPt>
          <c:dLbls>
            <c:dLbl>
              <c:idx val="0"/>
              <c:layout>
                <c:manualLayout>
                  <c:x val="-0.184937396690426"/>
                  <c:y val="-0.0732100522341429"/>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23175306166698"/>
                  <c:y val="-0.066196777820297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865582760385073"/>
                  <c:y val="0.115340937744312"/>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4669137886212"/>
                  <c:y val="0.134705244799846"/>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2400" b="0" i="0" u="none" strike="noStrike" kern="1200" baseline="0">
                    <a:solidFill>
                      <a:schemeClr val="bg1"/>
                    </a:solidFill>
                    <a:latin typeface="+mn-lt"/>
                    <a:ea typeface="+mn-ea"/>
                    <a:cs typeface="+mn-ea"/>
                    <a:sym typeface="+mn-lt"/>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sz="2400">
          <a:solidFill>
            <a:schemeClr val="bg1"/>
          </a:solidFill>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t>Adults &amp; Children per Room Type</a:t>
            </a:r>
          </a:p>
        </c:rich>
      </c:tx>
      <c:layout>
        <c:manualLayout>
          <c:xMode val="edge"/>
          <c:yMode val="edge"/>
          <c:x val="0.202601121584536"/>
          <c:y val="0.0764150943396226"/>
        </c:manualLayout>
      </c:layout>
      <c:overlay val="0"/>
      <c:spPr>
        <a:noFill/>
        <a:ln>
          <a:noFill/>
        </a:ln>
        <a:effectLst/>
      </c:spPr>
    </c:title>
    <c:autoTitleDeleted val="0"/>
    <c:plotArea>
      <c:layout/>
      <c:lineChart>
        <c:grouping val="standard"/>
        <c:varyColors val="0"/>
        <c:ser>
          <c:idx val="0"/>
          <c:order val="1"/>
          <c:tx>
            <c:strRef>
              <c:f>Sheet1!$B$1</c:f>
              <c:strCache>
                <c:ptCount val="1"/>
                <c:pt idx="0">
                  <c:v>Adults</c:v>
                </c:pt>
              </c:strCache>
            </c:strRef>
          </c:tx>
          <c:spPr>
            <a:ln w="28575" cap="rnd">
              <a:solidFill>
                <a:schemeClr val="accent1"/>
              </a:solidFill>
              <a:round/>
            </a:ln>
            <a:effectLst/>
          </c:spPr>
          <c:marker>
            <c:symbol val="none"/>
          </c:marker>
          <c:dLbls>
            <c:delete val="1"/>
          </c:dLbls>
          <c:val>
            <c:numRef>
              <c:f>Sheet1!$B$2:$B$7</c:f>
              <c:numCache>
                <c:formatCode>General</c:formatCode>
                <c:ptCount val="6"/>
                <c:pt idx="0">
                  <c:v>958</c:v>
                </c:pt>
                <c:pt idx="1">
                  <c:v>12</c:v>
                </c:pt>
                <c:pt idx="2">
                  <c:v>286</c:v>
                </c:pt>
                <c:pt idx="3">
                  <c:v>8</c:v>
                </c:pt>
                <c:pt idx="4">
                  <c:v>35</c:v>
                </c:pt>
                <c:pt idx="5">
                  <c:v>17</c:v>
                </c:pt>
              </c:numCache>
            </c:numRef>
          </c:val>
          <c:smooth val="0"/>
        </c:ser>
        <c:ser>
          <c:idx val="2"/>
          <c:order val="2"/>
          <c:tx>
            <c:strRef>
              <c:f>Sheet1!$C$1</c:f>
              <c:strCache>
                <c:ptCount val="1"/>
                <c:pt idx="0">
                  <c:v>Children</c:v>
                </c:pt>
              </c:strCache>
            </c:strRef>
          </c:tx>
          <c:spPr>
            <a:ln w="28575" cap="rnd">
              <a:solidFill>
                <a:schemeClr val="accent3"/>
              </a:solidFill>
              <a:round/>
            </a:ln>
            <a:effectLst/>
          </c:spPr>
          <c:marker>
            <c:symbol val="none"/>
          </c:marker>
          <c:dLbls>
            <c:delete val="1"/>
          </c:dLbls>
          <c:val>
            <c:numRef>
              <c:f>Sheet1!$C$2:$C$7</c:f>
              <c:numCache>
                <c:formatCode>General</c:formatCode>
                <c:ptCount val="6"/>
                <c:pt idx="0">
                  <c:v>25</c:v>
                </c:pt>
                <c:pt idx="1">
                  <c:v>10</c:v>
                </c:pt>
                <c:pt idx="2">
                  <c:v>1</c:v>
                </c:pt>
                <c:pt idx="3">
                  <c:v>0</c:v>
                </c:pt>
                <c:pt idx="4">
                  <c:v>31</c:v>
                </c:pt>
                <c:pt idx="5">
                  <c:v>2</c:v>
                </c:pt>
              </c:numCache>
            </c:numRef>
          </c:val>
          <c:smooth val="0"/>
        </c:ser>
        <c:dLbls>
          <c:showLegendKey val="0"/>
          <c:showVal val="0"/>
          <c:showCatName val="0"/>
          <c:showSerName val="0"/>
          <c:showPercent val="0"/>
          <c:showBubbleSize val="0"/>
        </c:dLbls>
        <c:marker val="0"/>
        <c:smooth val="0"/>
        <c:axId val="529794160"/>
        <c:axId val="143314442"/>
        <c:extLst>
          <c:ext xmlns:c15="http://schemas.microsoft.com/office/drawing/2012/chart" uri="{02D57815-91ED-43cb-92C2-25804820EDAC}">
            <c15:filteredLineSeries>
              <c15:ser>
                <c:idx val="1"/>
                <c:order val="0"/>
                <c:tx>
                  <c:strRef>
                    <c:extLst>
                      <c:ext uri="{02D57815-91ED-43cb-92C2-25804820EDAC}">
                        <c15:formulaRef>
                          <c15:sqref>Sheet1!$A$1</c15:sqref>
                        </c15:formulaRef>
                      </c:ext>
                    </c:extLst>
                    <c:strCache>
                      <c:ptCount val="1"/>
                      <c:pt idx="0">
                        <c:v>Room_Type</c:v>
                      </c:pt>
                    </c:strCache>
                  </c:strRef>
                </c:tx>
                <c:spPr>
                  <a:ln w="28575" cap="rnd">
                    <a:solidFill>
                      <a:schemeClr val="accent2"/>
                    </a:solidFill>
                    <a:round/>
                  </a:ln>
                  <a:effectLst/>
                </c:spPr>
                <c:marker>
                  <c:symbol val="none"/>
                </c:marker>
                <c:dLbls>
                  <c:delete val="1"/>
                </c:dLbls>
                <c:val>
                  <c:numRef>
                    <c:extLst>
                      <c:ext uri="{02D57815-91ED-43cb-92C2-25804820EDAC}">
                        <c15:formulaRef>
                          <c15:sqref>Sheet1!$A$2:$A$7</c15:sqref>
                        </c15:formulaRef>
                      </c:ext>
                    </c:extLst>
                    <c:numCache>
                      <c:formatCode>General</c:formatCode>
                      <c:ptCount val="6"/>
                      <c:pt idx="0">
                        <c:v>1</c:v>
                      </c:pt>
                      <c:pt idx="1">
                        <c:v>2</c:v>
                      </c:pt>
                      <c:pt idx="2">
                        <c:v>4</c:v>
                      </c:pt>
                      <c:pt idx="3">
                        <c:v>5</c:v>
                      </c:pt>
                      <c:pt idx="4">
                        <c:v>6</c:v>
                      </c:pt>
                      <c:pt idx="5">
                        <c:v>7</c:v>
                      </c:pt>
                    </c:numCache>
                  </c:numRef>
                </c:val>
                <c:smooth val="0"/>
              </c15:ser>
            </c15:filteredLineSeries>
          </c:ext>
        </c:extLst>
      </c:lineChart>
      <c:catAx>
        <c:axId val="5297941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43314442"/>
        <c:crosses val="autoZero"/>
        <c:auto val="1"/>
        <c:lblAlgn val="ctr"/>
        <c:lblOffset val="100"/>
        <c:noMultiLvlLbl val="0"/>
      </c:catAx>
      <c:valAx>
        <c:axId val="14331444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2979416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rgbClr val="6542A9"/>
            </a:solidFill>
            <a:ln>
              <a:noFill/>
            </a:ln>
            <a:effectLst/>
          </c:spPr>
          <c:invertIfNegative val="0"/>
          <c:dLbls>
            <c:delete val="1"/>
          </c:dLbls>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Sheet1!$C$2:$C$13</c:f>
              <c:numCache>
                <c:formatCode>General</c:formatCode>
                <c:ptCount val="12"/>
                <c:pt idx="0">
                  <c:v>26</c:v>
                </c:pt>
                <c:pt idx="1">
                  <c:v>36</c:v>
                </c:pt>
                <c:pt idx="2">
                  <c:v>59</c:v>
                </c:pt>
                <c:pt idx="3">
                  <c:v>46</c:v>
                </c:pt>
                <c:pt idx="4">
                  <c:v>57</c:v>
                </c:pt>
                <c:pt idx="5">
                  <c:v>84</c:v>
                </c:pt>
                <c:pt idx="6">
                  <c:v>33</c:v>
                </c:pt>
                <c:pt idx="7">
                  <c:v>63</c:v>
                </c:pt>
                <c:pt idx="8">
                  <c:v>39</c:v>
                </c:pt>
                <c:pt idx="9">
                  <c:v>63</c:v>
                </c:pt>
                <c:pt idx="10">
                  <c:v>40</c:v>
                </c:pt>
                <c:pt idx="11">
                  <c:v>31</c:v>
                </c:pt>
              </c:numCache>
            </c:numRef>
          </c:val>
        </c:ser>
        <c:dLbls>
          <c:showLegendKey val="0"/>
          <c:showVal val="0"/>
          <c:showCatName val="0"/>
          <c:showSerName val="0"/>
          <c:showPercent val="0"/>
          <c:showBubbleSize val="0"/>
        </c:dLbls>
        <c:gapWidth val="219"/>
        <c:overlap val="0"/>
        <c:axId val="256354336"/>
        <c:axId val="426167088"/>
      </c:barChart>
      <c:catAx>
        <c:axId val="25635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ea"/>
                <a:sym typeface="+mn-lt"/>
              </a:defRPr>
            </a:pPr>
          </a:p>
        </c:txPr>
        <c:crossAx val="426167088"/>
        <c:crosses val="autoZero"/>
        <c:auto val="1"/>
        <c:lblAlgn val="ctr"/>
        <c:lblOffset val="100"/>
        <c:noMultiLvlLbl val="0"/>
      </c:catAx>
      <c:valAx>
        <c:axId val="426167088"/>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en-US" sz="2000" b="0" i="0" u="none" strike="noStrike" kern="1200" baseline="0">
                <a:solidFill>
                  <a:schemeClr val="tx1">
                    <a:lumMod val="65000"/>
                    <a:lumOff val="35000"/>
                  </a:schemeClr>
                </a:solidFill>
                <a:latin typeface="+mn-lt"/>
                <a:ea typeface="+mn-ea"/>
                <a:cs typeface="+mn-ea"/>
                <a:sym typeface="+mn-lt"/>
              </a:defRPr>
            </a:pPr>
          </a:p>
        </c:txPr>
        <c:crossAx val="256354336"/>
        <c:crosses val="autoZero"/>
        <c:crossBetween val="between"/>
      </c:valAx>
      <c:spPr>
        <a:noFill/>
        <a:ln>
          <a:noFill/>
        </a:ln>
        <a:effectLst/>
      </c:spPr>
    </c:plotArea>
    <c:plotVisOnly val="1"/>
    <c:dispBlanksAs val="gap"/>
    <c:showDLblsOverMax val="0"/>
  </c:chart>
  <c:spPr>
    <a:noFill/>
    <a:ln>
      <a:noFill/>
    </a:ln>
    <a:effectLst/>
  </c:spPr>
  <c:txPr>
    <a:bodyPr/>
    <a:lstStyle/>
    <a:p>
      <a:pPr>
        <a:defRPr lang="en-US" sz="2000">
          <a:solidFill>
            <a:schemeClr val="tx1">
              <a:lumMod val="65000"/>
              <a:lumOff val="35000"/>
            </a:schemeClr>
          </a:solidFill>
          <a:latin typeface="+mn-lt"/>
          <a:ea typeface="+mn-ea"/>
          <a:cs typeface="+mn-ea"/>
          <a:sym typeface="+mn-lt"/>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1"/>
          <c:order val="1"/>
          <c:tx>
            <c:strRef>
              <c:f>Sheet1!$B$1</c:f>
              <c:strCache>
                <c:ptCount val="1"/>
                <c:pt idx="0">
                  <c:v>Avg_Nights</c:v>
                </c:pt>
              </c:strCache>
            </c:strRef>
          </c:tx>
          <c:spPr>
            <a:solidFill>
              <a:schemeClr val="accent2"/>
            </a:solidFill>
            <a:ln>
              <a:noFill/>
            </a:ln>
            <a:effectLst/>
          </c:spPr>
          <c:invertIfNegative val="0"/>
          <c:dLbls>
            <c:delete val="1"/>
          </c:dLbls>
          <c:val>
            <c:numRef>
              <c:f>Sheet1!$B$2:$B$7</c:f>
              <c:numCache>
                <c:formatCode>General</c:formatCode>
                <c:ptCount val="6"/>
                <c:pt idx="0">
                  <c:v>2</c:v>
                </c:pt>
                <c:pt idx="1">
                  <c:v>3</c:v>
                </c:pt>
                <c:pt idx="2">
                  <c:v>3</c:v>
                </c:pt>
                <c:pt idx="3">
                  <c:v>2</c:v>
                </c:pt>
                <c:pt idx="4">
                  <c:v>3</c:v>
                </c:pt>
                <c:pt idx="5">
                  <c:v>2</c:v>
                </c:pt>
              </c:numCache>
            </c:numRef>
          </c:val>
        </c:ser>
        <c:dLbls>
          <c:showLegendKey val="0"/>
          <c:showVal val="0"/>
          <c:showCatName val="0"/>
          <c:showSerName val="0"/>
          <c:showPercent val="0"/>
          <c:showBubbleSize val="0"/>
        </c:dLbls>
        <c:gapWidth val="219"/>
        <c:overlap val="-27"/>
        <c:axId val="390790322"/>
        <c:axId val="242337521"/>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 Room_Type</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Sheet1!$A$2:$A$7</c15:sqref>
                        </c15:formulaRef>
                      </c:ext>
                    </c:extLst>
                    <c:numCache>
                      <c:formatCode>General</c:formatCode>
                      <c:ptCount val="6"/>
                      <c:pt idx="0">
                        <c:v>1</c:v>
                      </c:pt>
                      <c:pt idx="1">
                        <c:v>2</c:v>
                      </c:pt>
                      <c:pt idx="2">
                        <c:v>4</c:v>
                      </c:pt>
                      <c:pt idx="3">
                        <c:v>5</c:v>
                      </c:pt>
                      <c:pt idx="4">
                        <c:v>6</c:v>
                      </c:pt>
                      <c:pt idx="5">
                        <c:v>7</c:v>
                      </c:pt>
                    </c:numCache>
                  </c:numRef>
                </c:val>
              </c15:ser>
            </c15:filteredBarSeries>
          </c:ext>
        </c:extLst>
      </c:barChart>
      <c:catAx>
        <c:axId val="39079032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2337521"/>
        <c:crosses val="autoZero"/>
        <c:auto val="1"/>
        <c:lblAlgn val="ctr"/>
        <c:lblOffset val="100"/>
        <c:noMultiLvlLbl val="0"/>
      </c:catAx>
      <c:valAx>
        <c:axId val="24233752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9079032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32"/>
          <c:y val="0.0654666666666667"/>
        </c:manualLayout>
      </c:layout>
      <c:overlay val="0"/>
      <c:spPr>
        <a:noFill/>
        <a:ln>
          <a:noFill/>
        </a:ln>
        <a:effectLst/>
      </c:spPr>
      <c:txPr>
        <a:bodyPr rot="0" spcFirstLastPara="0" vertOverflow="ellipsis" vert="horz" wrap="square" anchor="ctr" anchorCtr="1"/>
        <a:lstStyle/>
        <a:p>
          <a:pPr>
            <a:defRPr lang="en-US" sz="1600" b="1" i="0" u="none" strike="noStrike" kern="1200" cap="all"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Sheet1!$B$1</c:f>
              <c:strCache>
                <c:ptCount val="1"/>
                <c:pt idx="0">
                  <c:v>Market_Segment</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Lbls>
            <c:dLbl>
              <c:idx val="0"/>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Online</c:v>
                </c:pt>
                <c:pt idx="1">
                  <c:v>Offline</c:v>
                </c:pt>
              </c:strCache>
            </c:strRef>
          </c:cat>
          <c:val>
            <c:numRef>
              <c:f>Sheet1!$B$2:$B$3</c:f>
              <c:numCache>
                <c:formatCode>General</c:formatCode>
                <c:ptCount val="2"/>
                <c:pt idx="0">
                  <c:v>58251.8</c:v>
                </c:pt>
                <c:pt idx="1">
                  <c:v>12597.44</c:v>
                </c:pt>
              </c:numCache>
            </c:numRef>
          </c:val>
        </c:ser>
        <c:dLbls>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014855" y="1376045"/>
            <a:ext cx="8251190" cy="4106545"/>
            <a:chOff x="2344754" y="1375796"/>
            <a:chExt cx="7502492" cy="4106408"/>
          </a:xfrm>
        </p:grpSpPr>
        <p:sp>
          <p:nvSpPr>
            <p:cNvPr id="15" name="矩形 14"/>
            <p:cNvSpPr/>
            <p:nvPr/>
          </p:nvSpPr>
          <p:spPr>
            <a:xfrm>
              <a:off x="2344754" y="1375796"/>
              <a:ext cx="7502492" cy="41064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513288" y="1506425"/>
              <a:ext cx="7165425" cy="3845151"/>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文本框 16"/>
          <p:cNvSpPr txBox="1"/>
          <p:nvPr/>
        </p:nvSpPr>
        <p:spPr>
          <a:xfrm>
            <a:off x="4739005" y="4886325"/>
            <a:ext cx="2696845" cy="460375"/>
          </a:xfrm>
          <a:prstGeom prst="rect">
            <a:avLst/>
          </a:prstGeom>
          <a:noFill/>
        </p:spPr>
        <p:txBody>
          <a:bodyPr wrap="square" rtlCol="0">
            <a:spAutoFit/>
          </a:bodyPr>
          <a:lstStyle/>
          <a:p>
            <a:pPr algn="ctr"/>
            <a:r>
              <a:rPr lang="en-US" altLang="zh-CN" sz="2400" dirty="0">
                <a:solidFill>
                  <a:schemeClr val="bg1"/>
                </a:solidFill>
                <a:cs typeface="+mn-ea"/>
                <a:sym typeface="+mn-lt"/>
              </a:rPr>
              <a:t>MARCH 2024</a:t>
            </a:r>
            <a:endParaRPr lang="en-US" sz="2400" dirty="0">
              <a:solidFill>
                <a:schemeClr val="bg1"/>
              </a:solidFill>
              <a:cs typeface="+mn-ea"/>
              <a:sym typeface="+mn-lt"/>
            </a:endParaRPr>
          </a:p>
        </p:txBody>
      </p:sp>
      <p:sp>
        <p:nvSpPr>
          <p:cNvPr id="23" name="矩形: 圆角 22"/>
          <p:cNvSpPr/>
          <p:nvPr/>
        </p:nvSpPr>
        <p:spPr>
          <a:xfrm>
            <a:off x="4313555" y="3623945"/>
            <a:ext cx="3564890" cy="770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422970"/>
                </a:solidFill>
                <a:cs typeface="+mn-ea"/>
                <a:sym typeface="+mn-lt"/>
              </a:rPr>
              <a:t>Damaris Barasa</a:t>
            </a:r>
            <a:endParaRPr lang="en-US" altLang="zh-CN" sz="2000" dirty="0">
              <a:solidFill>
                <a:srgbClr val="422970"/>
              </a:solidFill>
              <a:cs typeface="+mn-ea"/>
              <a:sym typeface="+mn-lt"/>
            </a:endParaRPr>
          </a:p>
        </p:txBody>
      </p:sp>
      <p:sp>
        <p:nvSpPr>
          <p:cNvPr id="4" name="矩形 3"/>
          <p:cNvSpPr/>
          <p:nvPr/>
        </p:nvSpPr>
        <p:spPr>
          <a:xfrm>
            <a:off x="1562735" y="1762760"/>
            <a:ext cx="8795385" cy="1322070"/>
          </a:xfrm>
          <a:prstGeom prst="rect">
            <a:avLst/>
          </a:prstGeom>
        </p:spPr>
        <p:txBody>
          <a:bodyPr wrap="square">
            <a:spAutoFit/>
          </a:bodyPr>
          <a:lstStyle/>
          <a:p>
            <a:pPr algn="ctr"/>
            <a:r>
              <a:rPr lang="en-US" altLang="zh-CN" sz="4000" b="1" dirty="0">
                <a:solidFill>
                  <a:schemeClr val="bg1"/>
                </a:solidFill>
                <a:latin typeface="Montserrat Extra Bold" panose="00000900000000000000" pitchFamily="50" charset="0"/>
                <a:cs typeface="+mn-ea"/>
                <a:sym typeface="+mn-lt"/>
              </a:rPr>
              <a:t>HOTEL RESERVATION ANALYSIS USING SQL</a:t>
            </a:r>
            <a:endParaRPr lang="en-US" altLang="zh-CN" sz="4000" b="1"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6952342" y="1646011"/>
            <a:ext cx="4152239" cy="2768159"/>
          </a:xfrm>
          <a:prstGeom prst="rect">
            <a:avLst/>
          </a:prstGeom>
        </p:spPr>
      </p:pic>
      <p:sp>
        <p:nvSpPr>
          <p:cNvPr id="3" name="矩形 2"/>
          <p:cNvSpPr/>
          <p:nvPr/>
        </p:nvSpPr>
        <p:spPr>
          <a:xfrm>
            <a:off x="6952342" y="4501258"/>
            <a:ext cx="4152239" cy="1671639"/>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7171346" y="5337077"/>
            <a:ext cx="3714229" cy="344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Counts 2018 reservations.</a:t>
            </a:r>
            <a:endParaRPr lang="zh-CN" altLang="en-US" sz="1100" dirty="0">
              <a:solidFill>
                <a:schemeClr val="bg1"/>
              </a:solidFill>
              <a:cs typeface="+mn-ea"/>
              <a:sym typeface="+mn-lt"/>
            </a:endParaRPr>
          </a:p>
        </p:txBody>
      </p:sp>
      <p:sp>
        <p:nvSpPr>
          <p:cNvPr id="25" name="文本框 24"/>
          <p:cNvSpPr txBox="1"/>
          <p:nvPr/>
        </p:nvSpPr>
        <p:spPr>
          <a:xfrm>
            <a:off x="7640161" y="4758239"/>
            <a:ext cx="2675713" cy="398780"/>
          </a:xfrm>
          <a:prstGeom prst="rect">
            <a:avLst/>
          </a:prstGeom>
          <a:noFill/>
        </p:spPr>
        <p:txBody>
          <a:bodyPr wrap="square" rtlCol="0">
            <a:spAutoFit/>
          </a:bodyPr>
          <a:lstStyle/>
          <a:p>
            <a:pPr algn="ctr"/>
            <a:r>
              <a:rPr lang="en-US" altLang="zh-CN" sz="2000">
                <a:solidFill>
                  <a:schemeClr val="bg1"/>
                </a:solidFill>
                <a:cs typeface="+mn-ea"/>
                <a:sym typeface="+mn-lt"/>
              </a:rPr>
              <a:t>Explanation</a:t>
            </a:r>
            <a:endParaRPr lang="zh-CN" altLang="en-US" sz="2000">
              <a:solidFill>
                <a:schemeClr val="bg1"/>
              </a:solidFill>
              <a:cs typeface="+mn-ea"/>
              <a:sym typeface="+mn-lt"/>
            </a:endParaRPr>
          </a:p>
        </p:txBody>
      </p:sp>
      <p:cxnSp>
        <p:nvCxnSpPr>
          <p:cNvPr id="26" name="直接连接符 25"/>
          <p:cNvCxnSpPr/>
          <p:nvPr/>
        </p:nvCxnSpPr>
        <p:spPr>
          <a:xfrm>
            <a:off x="8716369" y="5274849"/>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628572" y="1646011"/>
            <a:ext cx="3135086" cy="4526886"/>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3651422" y="2166163"/>
            <a:ext cx="3119856"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Reservations for year 2018</a:t>
            </a:r>
            <a:endParaRPr lang="en-US" altLang="zh-CN" sz="2000" b="1" i="1" dirty="0">
              <a:solidFill>
                <a:schemeClr val="tx2"/>
              </a:solidFill>
              <a:cs typeface="+mn-ea"/>
              <a:sym typeface="+mn-lt"/>
            </a:endParaRPr>
          </a:p>
        </p:txBody>
      </p:sp>
      <p:sp>
        <p:nvSpPr>
          <p:cNvPr id="35" name="文本框 34"/>
          <p:cNvSpPr txBox="1"/>
          <p:nvPr/>
        </p:nvSpPr>
        <p:spPr>
          <a:xfrm>
            <a:off x="3852900" y="1708713"/>
            <a:ext cx="2675713" cy="398780"/>
          </a:xfrm>
          <a:prstGeom prst="rect">
            <a:avLst/>
          </a:prstGeom>
          <a:noFill/>
        </p:spPr>
        <p:txBody>
          <a:bodyPr wrap="square" rtlCol="0">
            <a:spAutoFit/>
          </a:bodyPr>
          <a:lstStyle/>
          <a:p>
            <a:pPr algn="ctr"/>
            <a:r>
              <a:rPr lang="en-US" altLang="zh-CN" sz="2000" b="1">
                <a:solidFill>
                  <a:schemeClr val="bg1"/>
                </a:solidFill>
                <a:cs typeface="+mn-ea"/>
                <a:sym typeface="+mn-lt"/>
              </a:rPr>
              <a:t>Title</a:t>
            </a:r>
            <a:endParaRPr lang="zh-CN" altLang="en-US" sz="2000" b="1">
              <a:solidFill>
                <a:schemeClr val="bg1"/>
              </a:solidFill>
              <a:cs typeface="+mn-ea"/>
              <a:sym typeface="+mn-lt"/>
            </a:endParaRPr>
          </a:p>
        </p:txBody>
      </p:sp>
      <p:cxnSp>
        <p:nvCxnSpPr>
          <p:cNvPr id="36" name="直接连接符 35"/>
          <p:cNvCxnSpPr/>
          <p:nvPr/>
        </p:nvCxnSpPr>
        <p:spPr>
          <a:xfrm>
            <a:off x="4909423" y="2137058"/>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648075" y="4018915"/>
            <a:ext cx="3126105" cy="212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SELECT COUNT(*) AS reservations_2018</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FROM HOTEL_RESERVATION_DATASET</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WHERE YEAR(arrival_date) = 2018</a:t>
            </a:r>
            <a:endParaRPr lang="en-US" altLang="zh-CN" sz="1100" dirty="0">
              <a:solidFill>
                <a:schemeClr val="bg1"/>
              </a:solidFill>
              <a:cs typeface="+mn-ea"/>
              <a:sym typeface="+mn-lt"/>
            </a:endParaRPr>
          </a:p>
          <a:p>
            <a:pPr algn="ctr">
              <a:lnSpc>
                <a:spcPct val="150000"/>
              </a:lnSpc>
            </a:pPr>
            <a:endParaRPr lang="en-US" altLang="zh-CN" sz="1100" dirty="0">
              <a:solidFill>
                <a:schemeClr val="bg1"/>
              </a:solidFill>
              <a:cs typeface="+mn-ea"/>
              <a:sym typeface="+mn-lt"/>
            </a:endParaRPr>
          </a:p>
          <a:p>
            <a:pPr algn="ctr">
              <a:lnSpc>
                <a:spcPct val="150000"/>
              </a:lnSpc>
            </a:pP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RESERVATIONS_2018</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              577</a:t>
            </a:r>
            <a:endParaRPr lang="en-US" altLang="zh-CN" sz="1100" dirty="0">
              <a:solidFill>
                <a:schemeClr val="bg1"/>
              </a:solidFill>
              <a:cs typeface="+mn-ea"/>
              <a:sym typeface="+mn-lt"/>
            </a:endParaRPr>
          </a:p>
        </p:txBody>
      </p:sp>
      <p:sp>
        <p:nvSpPr>
          <p:cNvPr id="39" name="文本框 38"/>
          <p:cNvSpPr txBox="1"/>
          <p:nvPr/>
        </p:nvSpPr>
        <p:spPr>
          <a:xfrm>
            <a:off x="3837660" y="3400572"/>
            <a:ext cx="2675713" cy="398780"/>
          </a:xfrm>
          <a:prstGeom prst="rect">
            <a:avLst/>
          </a:prstGeom>
          <a:noFill/>
        </p:spPr>
        <p:txBody>
          <a:bodyPr wrap="square" rtlCol="0">
            <a:spAutoFit/>
          </a:bodyPr>
          <a:lstStyle/>
          <a:p>
            <a:pPr algn="ctr"/>
            <a:r>
              <a:rPr lang="en-US" altLang="zh-CN" sz="2000" b="1">
                <a:solidFill>
                  <a:schemeClr val="bg1"/>
                </a:solidFill>
                <a:cs typeface="+mn-ea"/>
                <a:sym typeface="+mn-lt"/>
              </a:rPr>
              <a:t>SQL Query</a:t>
            </a:r>
            <a:endParaRPr lang="en-US" altLang="zh-CN" sz="2000" b="1">
              <a:solidFill>
                <a:schemeClr val="bg1"/>
              </a:solidFill>
              <a:cs typeface="+mn-ea"/>
              <a:sym typeface="+mn-lt"/>
            </a:endParaRPr>
          </a:p>
        </p:txBody>
      </p:sp>
      <p:cxnSp>
        <p:nvCxnSpPr>
          <p:cNvPr id="40" name="直接连接符 39"/>
          <p:cNvCxnSpPr/>
          <p:nvPr/>
        </p:nvCxnSpPr>
        <p:spPr>
          <a:xfrm>
            <a:off x="4868783" y="3908927"/>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srcRect r="59527"/>
          <a:stretch>
            <a:fillRect/>
          </a:stretch>
        </p:blipFill>
        <p:spPr>
          <a:xfrm>
            <a:off x="725916" y="1646011"/>
            <a:ext cx="2743001" cy="4526886"/>
          </a:xfrm>
          <a:prstGeom prst="rect">
            <a:avLst/>
          </a:prstGeom>
        </p:spPr>
      </p:pic>
      <p:sp>
        <p:nvSpPr>
          <p:cNvPr id="31" name="文本框 30"/>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4.</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l="8333" r="8333"/>
          <a:stretch>
            <a:fillRect/>
          </a:stretch>
        </p:blipFill>
        <p:spPr>
          <a:xfrm>
            <a:off x="4183153" y="2257297"/>
            <a:ext cx="3829504" cy="3829504"/>
          </a:xfrm>
          <a:prstGeom prst="ellipse">
            <a:avLst/>
          </a:prstGeom>
        </p:spPr>
      </p:pic>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aphicFrame>
        <p:nvGraphicFramePr>
          <p:cNvPr id="12" name="图表 11"/>
          <p:cNvGraphicFramePr/>
          <p:nvPr/>
        </p:nvGraphicFramePr>
        <p:xfrm>
          <a:off x="2843567" y="1943435"/>
          <a:ext cx="6215307" cy="4143539"/>
        </p:xfrm>
        <a:graphic>
          <a:graphicData uri="http://schemas.openxmlformats.org/drawingml/2006/chart">
            <c:chart xmlns:c="http://schemas.openxmlformats.org/drawingml/2006/chart" xmlns:r="http://schemas.openxmlformats.org/officeDocument/2006/relationships" r:id="rId1"/>
          </a:graphicData>
        </a:graphic>
      </p:graphicFrame>
      <p:sp>
        <p:nvSpPr>
          <p:cNvPr id="27" name="文本框 26"/>
          <p:cNvSpPr txBox="1"/>
          <p:nvPr/>
        </p:nvSpPr>
        <p:spPr>
          <a:xfrm>
            <a:off x="4466794" y="1053340"/>
            <a:ext cx="3258615" cy="521970"/>
          </a:xfrm>
          <a:prstGeom prst="rect">
            <a:avLst/>
          </a:prstGeom>
          <a:noFill/>
        </p:spPr>
        <p:txBody>
          <a:bodyPr wrap="square" rtlCol="0">
            <a:spAutoFit/>
          </a:bodyPr>
          <a:lstStyle/>
          <a:p>
            <a:pPr algn="ctr"/>
            <a:r>
              <a:rPr lang="en-US" altLang="zh-CN" sz="2800" b="1" i="1">
                <a:solidFill>
                  <a:schemeClr val="tx1">
                    <a:lumMod val="65000"/>
                    <a:lumOff val="35000"/>
                  </a:schemeClr>
                </a:solidFill>
                <a:cs typeface="+mn-ea"/>
                <a:sym typeface="+mn-lt"/>
              </a:rPr>
              <a:t>Title</a:t>
            </a:r>
            <a:endParaRPr lang="zh-CN" altLang="en-US" sz="2800" b="1" i="1">
              <a:solidFill>
                <a:schemeClr val="tx1">
                  <a:lumMod val="65000"/>
                  <a:lumOff val="35000"/>
                </a:schemeClr>
              </a:solidFill>
              <a:cs typeface="+mn-ea"/>
              <a:sym typeface="+mn-lt"/>
            </a:endParaRPr>
          </a:p>
        </p:txBody>
      </p:sp>
      <p:sp>
        <p:nvSpPr>
          <p:cNvPr id="28" name="矩形 27"/>
          <p:cNvSpPr/>
          <p:nvPr/>
        </p:nvSpPr>
        <p:spPr>
          <a:xfrm>
            <a:off x="4599382" y="1575437"/>
            <a:ext cx="2997757"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Most Booked Room Type</a:t>
            </a:r>
            <a:endParaRPr lang="en-US" altLang="zh-CN" sz="2000" b="1" i="1" dirty="0">
              <a:solidFill>
                <a:schemeClr val="tx2"/>
              </a:solidFill>
              <a:cs typeface="+mn-ea"/>
              <a:sym typeface="+mn-lt"/>
            </a:endParaRPr>
          </a:p>
        </p:txBody>
      </p:sp>
      <p:sp>
        <p:nvSpPr>
          <p:cNvPr id="30" name="文本框 29"/>
          <p:cNvSpPr txBox="1"/>
          <p:nvPr/>
        </p:nvSpPr>
        <p:spPr>
          <a:xfrm>
            <a:off x="8216210" y="3244111"/>
            <a:ext cx="3258615" cy="521970"/>
          </a:xfrm>
          <a:prstGeom prst="rect">
            <a:avLst/>
          </a:prstGeom>
          <a:noFill/>
        </p:spPr>
        <p:txBody>
          <a:bodyPr wrap="square" rtlCol="0">
            <a:spAutoFit/>
          </a:bodyPr>
          <a:lstStyle/>
          <a:p>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31" name="矩形 30"/>
          <p:cNvSpPr/>
          <p:nvPr/>
        </p:nvSpPr>
        <p:spPr>
          <a:xfrm>
            <a:off x="8013010" y="4056221"/>
            <a:ext cx="3258615" cy="575945"/>
          </a:xfrm>
          <a:prstGeom prst="rect">
            <a:avLst/>
          </a:prstGeom>
        </p:spPr>
        <p:txBody>
          <a:bodyPr wrap="square">
            <a:spAutoFit/>
          </a:bodyPr>
          <a:lstStyle/>
          <a:p>
            <a:pPr>
              <a:lnSpc>
                <a:spcPct val="150000"/>
              </a:lnSpc>
            </a:pPr>
            <a:r>
              <a:rPr lang="en-US" altLang="zh-CN" sz="1050" dirty="0">
                <a:solidFill>
                  <a:schemeClr val="tx1">
                    <a:lumMod val="65000"/>
                    <a:lumOff val="35000"/>
                  </a:schemeClr>
                </a:solidFill>
                <a:cs typeface="+mn-ea"/>
                <a:sym typeface="+mn-lt"/>
              </a:rPr>
              <a:t>Identifies the most commonly booked room type</a:t>
            </a:r>
            <a:endParaRPr lang="zh-CN" altLang="en-US" sz="1050" dirty="0">
              <a:solidFill>
                <a:schemeClr val="tx1">
                  <a:lumMod val="65000"/>
                  <a:lumOff val="35000"/>
                </a:schemeClr>
              </a:solidFill>
              <a:cs typeface="+mn-ea"/>
              <a:sym typeface="+mn-lt"/>
            </a:endParaRPr>
          </a:p>
        </p:txBody>
      </p:sp>
      <p:sp>
        <p:nvSpPr>
          <p:cNvPr id="33" name="文本框 32"/>
          <p:cNvSpPr txBox="1"/>
          <p:nvPr/>
        </p:nvSpPr>
        <p:spPr>
          <a:xfrm>
            <a:off x="663144" y="2589879"/>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34" name="矩形 33"/>
          <p:cNvSpPr/>
          <p:nvPr/>
        </p:nvSpPr>
        <p:spPr>
          <a:xfrm>
            <a:off x="793750" y="3178175"/>
            <a:ext cx="3388360" cy="2757170"/>
          </a:xfrm>
          <a:prstGeom prst="rect">
            <a:avLst/>
          </a:prstGeom>
        </p:spPr>
        <p:txBody>
          <a:bodyPr wrap="square">
            <a:spAutoFit/>
          </a:bodyPr>
          <a:lstStyle/>
          <a:p>
            <a:pPr algn="l">
              <a:lnSpc>
                <a:spcPct val="150000"/>
              </a:lnSpc>
            </a:pPr>
            <a:r>
              <a:rPr lang="en-US" altLang="zh-CN" sz="1050">
                <a:solidFill>
                  <a:schemeClr val="tx1">
                    <a:lumMod val="65000"/>
                    <a:lumOff val="35000"/>
                  </a:schemeClr>
                </a:solidFill>
                <a:cs typeface="+mn-ea"/>
                <a:sym typeface="+mn-lt"/>
              </a:rPr>
              <a:t>SELECT room_type_reserved, COUNT(*) AS bookings_count</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FROM HOTEL_RESERVATION_DATASET</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GROUP BY room_type_reserved</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ORDER BY bookings_count DESC</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LIMIT 1</a:t>
            </a:r>
            <a:endParaRPr lang="en-US" altLang="zh-CN" sz="1050">
              <a:solidFill>
                <a:schemeClr val="tx1">
                  <a:lumMod val="65000"/>
                  <a:lumOff val="35000"/>
                </a:schemeClr>
              </a:solidFill>
              <a:cs typeface="+mn-ea"/>
              <a:sym typeface="+mn-lt"/>
            </a:endParaRPr>
          </a:p>
          <a:p>
            <a:pPr algn="l">
              <a:lnSpc>
                <a:spcPct val="150000"/>
              </a:lnSpc>
            </a:pPr>
            <a:endParaRPr lang="en-US" altLang="zh-CN" sz="1050">
              <a:solidFill>
                <a:schemeClr val="tx1">
                  <a:lumMod val="65000"/>
                  <a:lumOff val="35000"/>
                </a:schemeClr>
              </a:solidFill>
              <a:cs typeface="+mn-ea"/>
              <a:sym typeface="+mn-lt"/>
            </a:endParaRPr>
          </a:p>
          <a:p>
            <a:pPr algn="l">
              <a:lnSpc>
                <a:spcPct val="150000"/>
              </a:lnSpc>
            </a:pP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ROOM_TYPE_RESERVED BOOKINGS_COUNT</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 --------------</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Room_Type 1                   534</a:t>
            </a:r>
            <a:endParaRPr lang="en-US" altLang="zh-CN" sz="1050">
              <a:solidFill>
                <a:schemeClr val="tx1">
                  <a:lumMod val="65000"/>
                  <a:lumOff val="35000"/>
                </a:schemeClr>
              </a:solidFill>
              <a:cs typeface="+mn-ea"/>
              <a:sym typeface="+mn-lt"/>
            </a:endParaRPr>
          </a:p>
        </p:txBody>
      </p:sp>
      <p:sp>
        <p:nvSpPr>
          <p:cNvPr id="35" name="文本框 34"/>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5.</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9" name="图片 28"/>
          <p:cNvPicPr>
            <a:picLocks noChangeAspect="1"/>
          </p:cNvPicPr>
          <p:nvPr/>
        </p:nvPicPr>
        <p:blipFill>
          <a:blip r:embed="rId1"/>
          <a:srcRect l="5105" t="5988" r="36100" b="5988"/>
          <a:stretch>
            <a:fillRect/>
          </a:stretch>
        </p:blipFill>
        <p:spPr>
          <a:xfrm>
            <a:off x="942930" y="1767856"/>
            <a:ext cx="2182683" cy="2182683"/>
          </a:xfrm>
          <a:custGeom>
            <a:avLst/>
            <a:gdLst>
              <a:gd name="connsiteX0" fmla="*/ 1467259 w 2934518"/>
              <a:gd name="connsiteY0" fmla="*/ 0 h 2934518"/>
              <a:gd name="connsiteX1" fmla="*/ 2934518 w 2934518"/>
              <a:gd name="connsiteY1" fmla="*/ 1467259 h 2934518"/>
              <a:gd name="connsiteX2" fmla="*/ 1467259 w 2934518"/>
              <a:gd name="connsiteY2" fmla="*/ 2934518 h 2934518"/>
              <a:gd name="connsiteX3" fmla="*/ 0 w 2934518"/>
              <a:gd name="connsiteY3" fmla="*/ 1467259 h 2934518"/>
              <a:gd name="connsiteX4" fmla="*/ 1467259 w 2934518"/>
              <a:gd name="connsiteY4" fmla="*/ 0 h 2934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4518" h="2934518">
                <a:moveTo>
                  <a:pt x="1467259" y="0"/>
                </a:moveTo>
                <a:cubicBezTo>
                  <a:pt x="2277604" y="0"/>
                  <a:pt x="2934518" y="656914"/>
                  <a:pt x="2934518" y="1467259"/>
                </a:cubicBezTo>
                <a:cubicBezTo>
                  <a:pt x="2934518" y="2277604"/>
                  <a:pt x="2277604" y="2934518"/>
                  <a:pt x="1467259" y="2934518"/>
                </a:cubicBezTo>
                <a:cubicBezTo>
                  <a:pt x="656914" y="2934518"/>
                  <a:pt x="0" y="2277604"/>
                  <a:pt x="0" y="1467259"/>
                </a:cubicBezTo>
                <a:cubicBezTo>
                  <a:pt x="0" y="656914"/>
                  <a:pt x="656914" y="0"/>
                  <a:pt x="1467259" y="0"/>
                </a:cubicBezTo>
                <a:close/>
              </a:path>
            </a:pathLst>
          </a:custGeom>
        </p:spPr>
      </p:pic>
      <p:pic>
        <p:nvPicPr>
          <p:cNvPr id="28" name="图片 27"/>
          <p:cNvPicPr>
            <a:picLocks noChangeAspect="1"/>
          </p:cNvPicPr>
          <p:nvPr/>
        </p:nvPicPr>
        <p:blipFill>
          <a:blip r:embed="rId2"/>
          <a:srcRect l="13323" t="5988" r="13323" b="5988"/>
          <a:stretch>
            <a:fillRect/>
          </a:stretch>
        </p:blipFill>
        <p:spPr>
          <a:xfrm>
            <a:off x="6358568" y="1767856"/>
            <a:ext cx="2182683" cy="2182683"/>
          </a:xfrm>
          <a:custGeom>
            <a:avLst/>
            <a:gdLst>
              <a:gd name="connsiteX0" fmla="*/ 1467259 w 2934518"/>
              <a:gd name="connsiteY0" fmla="*/ 0 h 2934518"/>
              <a:gd name="connsiteX1" fmla="*/ 2934518 w 2934518"/>
              <a:gd name="connsiteY1" fmla="*/ 1467259 h 2934518"/>
              <a:gd name="connsiteX2" fmla="*/ 1467259 w 2934518"/>
              <a:gd name="connsiteY2" fmla="*/ 2934518 h 2934518"/>
              <a:gd name="connsiteX3" fmla="*/ 0 w 2934518"/>
              <a:gd name="connsiteY3" fmla="*/ 1467259 h 2934518"/>
              <a:gd name="connsiteX4" fmla="*/ 1467259 w 2934518"/>
              <a:gd name="connsiteY4" fmla="*/ 0 h 2934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4518" h="2934518">
                <a:moveTo>
                  <a:pt x="1467259" y="0"/>
                </a:moveTo>
                <a:cubicBezTo>
                  <a:pt x="2277604" y="0"/>
                  <a:pt x="2934518" y="656914"/>
                  <a:pt x="2934518" y="1467259"/>
                </a:cubicBezTo>
                <a:cubicBezTo>
                  <a:pt x="2934518" y="2277604"/>
                  <a:pt x="2277604" y="2934518"/>
                  <a:pt x="1467259" y="2934518"/>
                </a:cubicBezTo>
                <a:cubicBezTo>
                  <a:pt x="656914" y="2934518"/>
                  <a:pt x="0" y="2277604"/>
                  <a:pt x="0" y="1467259"/>
                </a:cubicBezTo>
                <a:cubicBezTo>
                  <a:pt x="0" y="656914"/>
                  <a:pt x="656914" y="0"/>
                  <a:pt x="1467259" y="0"/>
                </a:cubicBezTo>
                <a:close/>
              </a:path>
            </a:pathLst>
          </a:custGeom>
        </p:spPr>
      </p:pic>
      <p:pic>
        <p:nvPicPr>
          <p:cNvPr id="26" name="图片 25"/>
          <p:cNvPicPr>
            <a:picLocks noChangeAspect="1"/>
          </p:cNvPicPr>
          <p:nvPr/>
        </p:nvPicPr>
        <p:blipFill>
          <a:blip r:embed="rId3"/>
          <a:srcRect l="13547" t="5988" r="27770" b="5988"/>
          <a:stretch>
            <a:fillRect/>
          </a:stretch>
        </p:blipFill>
        <p:spPr>
          <a:xfrm>
            <a:off x="9066387" y="1767856"/>
            <a:ext cx="2182683" cy="2182683"/>
          </a:xfrm>
          <a:custGeom>
            <a:avLst/>
            <a:gdLst>
              <a:gd name="connsiteX0" fmla="*/ 1467259 w 2934518"/>
              <a:gd name="connsiteY0" fmla="*/ 0 h 2934518"/>
              <a:gd name="connsiteX1" fmla="*/ 2934518 w 2934518"/>
              <a:gd name="connsiteY1" fmla="*/ 1467259 h 2934518"/>
              <a:gd name="connsiteX2" fmla="*/ 1467259 w 2934518"/>
              <a:gd name="connsiteY2" fmla="*/ 2934518 h 2934518"/>
              <a:gd name="connsiteX3" fmla="*/ 0 w 2934518"/>
              <a:gd name="connsiteY3" fmla="*/ 1467259 h 2934518"/>
              <a:gd name="connsiteX4" fmla="*/ 1467259 w 2934518"/>
              <a:gd name="connsiteY4" fmla="*/ 0 h 2934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4518" h="2934518">
                <a:moveTo>
                  <a:pt x="1467259" y="0"/>
                </a:moveTo>
                <a:cubicBezTo>
                  <a:pt x="2277604" y="0"/>
                  <a:pt x="2934518" y="656914"/>
                  <a:pt x="2934518" y="1467259"/>
                </a:cubicBezTo>
                <a:cubicBezTo>
                  <a:pt x="2934518" y="2277604"/>
                  <a:pt x="2277604" y="2934518"/>
                  <a:pt x="1467259" y="2934518"/>
                </a:cubicBezTo>
                <a:cubicBezTo>
                  <a:pt x="656914" y="2934518"/>
                  <a:pt x="0" y="2277604"/>
                  <a:pt x="0" y="1467259"/>
                </a:cubicBezTo>
                <a:cubicBezTo>
                  <a:pt x="0" y="656914"/>
                  <a:pt x="656914" y="0"/>
                  <a:pt x="1467259" y="0"/>
                </a:cubicBezTo>
                <a:close/>
              </a:path>
            </a:pathLst>
          </a:custGeom>
        </p:spPr>
      </p:pic>
      <p:pic>
        <p:nvPicPr>
          <p:cNvPr id="24" name="图片 23"/>
          <p:cNvPicPr>
            <a:picLocks noChangeAspect="1"/>
          </p:cNvPicPr>
          <p:nvPr/>
        </p:nvPicPr>
        <p:blipFill>
          <a:blip r:embed="rId4"/>
          <a:srcRect l="17014" t="5988" r="17014" b="5988"/>
          <a:stretch>
            <a:fillRect/>
          </a:stretch>
        </p:blipFill>
        <p:spPr>
          <a:xfrm>
            <a:off x="3650749" y="1767856"/>
            <a:ext cx="2182683" cy="2182683"/>
          </a:xfrm>
          <a:custGeom>
            <a:avLst/>
            <a:gdLst>
              <a:gd name="connsiteX0" fmla="*/ 1467259 w 2934518"/>
              <a:gd name="connsiteY0" fmla="*/ 0 h 2934518"/>
              <a:gd name="connsiteX1" fmla="*/ 2934518 w 2934518"/>
              <a:gd name="connsiteY1" fmla="*/ 1467259 h 2934518"/>
              <a:gd name="connsiteX2" fmla="*/ 1467259 w 2934518"/>
              <a:gd name="connsiteY2" fmla="*/ 2934518 h 2934518"/>
              <a:gd name="connsiteX3" fmla="*/ 0 w 2934518"/>
              <a:gd name="connsiteY3" fmla="*/ 1467259 h 2934518"/>
              <a:gd name="connsiteX4" fmla="*/ 1467259 w 2934518"/>
              <a:gd name="connsiteY4" fmla="*/ 0 h 2934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4518" h="2934518">
                <a:moveTo>
                  <a:pt x="1467259" y="0"/>
                </a:moveTo>
                <a:cubicBezTo>
                  <a:pt x="2277604" y="0"/>
                  <a:pt x="2934518" y="656914"/>
                  <a:pt x="2934518" y="1467259"/>
                </a:cubicBezTo>
                <a:cubicBezTo>
                  <a:pt x="2934518" y="2277604"/>
                  <a:pt x="2277604" y="2934518"/>
                  <a:pt x="1467259" y="2934518"/>
                </a:cubicBezTo>
                <a:cubicBezTo>
                  <a:pt x="656914" y="2934518"/>
                  <a:pt x="0" y="2277604"/>
                  <a:pt x="0" y="1467259"/>
                </a:cubicBezTo>
                <a:cubicBezTo>
                  <a:pt x="0" y="656914"/>
                  <a:pt x="656914" y="0"/>
                  <a:pt x="1467259" y="0"/>
                </a:cubicBezTo>
                <a:close/>
              </a:path>
            </a:pathLst>
          </a:custGeom>
        </p:spPr>
      </p:pic>
      <p:sp>
        <p:nvSpPr>
          <p:cNvPr id="31" name="矩形 30"/>
          <p:cNvSpPr/>
          <p:nvPr/>
        </p:nvSpPr>
        <p:spPr>
          <a:xfrm>
            <a:off x="849205" y="4791721"/>
            <a:ext cx="2362529"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Reservations on Weekends</a:t>
            </a:r>
            <a:endParaRPr lang="en-US" altLang="zh-CN" sz="2000" b="1" i="1" dirty="0">
              <a:solidFill>
                <a:schemeClr val="tx2"/>
              </a:solidFill>
              <a:cs typeface="+mn-ea"/>
              <a:sym typeface="+mn-lt"/>
            </a:endParaRPr>
          </a:p>
        </p:txBody>
      </p:sp>
      <p:sp>
        <p:nvSpPr>
          <p:cNvPr id="32" name="文本框 31"/>
          <p:cNvSpPr txBox="1"/>
          <p:nvPr/>
        </p:nvSpPr>
        <p:spPr>
          <a:xfrm>
            <a:off x="710605" y="4219650"/>
            <a:ext cx="2562774" cy="398780"/>
          </a:xfrm>
          <a:prstGeom prst="rect">
            <a:avLst/>
          </a:prstGeom>
          <a:noFill/>
        </p:spPr>
        <p:txBody>
          <a:bodyPr wrap="square" rtlCol="0">
            <a:spAutoFit/>
          </a:bodyPr>
          <a:lstStyle/>
          <a:p>
            <a:pPr algn="ctr"/>
            <a:r>
              <a:rPr lang="en-US" altLang="zh-CN" sz="2000" b="1">
                <a:solidFill>
                  <a:schemeClr val="tx1">
                    <a:lumMod val="65000"/>
                    <a:lumOff val="35000"/>
                  </a:schemeClr>
                </a:solidFill>
                <a:cs typeface="+mn-ea"/>
                <a:sym typeface="+mn-lt"/>
              </a:rPr>
              <a:t>Title</a:t>
            </a:r>
            <a:endParaRPr lang="zh-CN" altLang="en-US" sz="2000" b="1">
              <a:solidFill>
                <a:schemeClr val="tx1">
                  <a:lumMod val="65000"/>
                  <a:lumOff val="35000"/>
                </a:schemeClr>
              </a:solidFill>
              <a:cs typeface="+mn-ea"/>
              <a:sym typeface="+mn-lt"/>
            </a:endParaRPr>
          </a:p>
        </p:txBody>
      </p:sp>
      <p:cxnSp>
        <p:nvCxnSpPr>
          <p:cNvPr id="33" name="直接连接符 32"/>
          <p:cNvCxnSpPr/>
          <p:nvPr/>
        </p:nvCxnSpPr>
        <p:spPr>
          <a:xfrm>
            <a:off x="1728944" y="4791721"/>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786505" y="4735195"/>
            <a:ext cx="4618990" cy="212280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SELECT COUNT(*) AS weekend_reservations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WHERE no_of_weekend_nights &gt; 0</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WEEKEND_RESERVATIONS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383</a:t>
            </a:r>
            <a:endParaRPr lang="en-US" altLang="zh-CN" sz="1100">
              <a:solidFill>
                <a:schemeClr val="tx1">
                  <a:lumMod val="65000"/>
                  <a:lumOff val="35000"/>
                </a:schemeClr>
              </a:solidFill>
              <a:cs typeface="+mn-ea"/>
              <a:sym typeface="+mn-lt"/>
            </a:endParaRPr>
          </a:p>
        </p:txBody>
      </p:sp>
      <p:sp>
        <p:nvSpPr>
          <p:cNvPr id="40" name="文本框 39"/>
          <p:cNvSpPr txBox="1"/>
          <p:nvPr/>
        </p:nvSpPr>
        <p:spPr>
          <a:xfrm>
            <a:off x="4814324" y="4219650"/>
            <a:ext cx="2562774" cy="398780"/>
          </a:xfrm>
          <a:prstGeom prst="rect">
            <a:avLst/>
          </a:prstGeom>
          <a:noFill/>
        </p:spPr>
        <p:txBody>
          <a:bodyPr wrap="square" rtlCol="0">
            <a:spAutoFit/>
          </a:bodyPr>
          <a:lstStyle/>
          <a:p>
            <a:pPr algn="ctr"/>
            <a:r>
              <a:rPr lang="en-US" altLang="zh-CN" sz="2000" b="1">
                <a:solidFill>
                  <a:schemeClr val="tx1">
                    <a:lumMod val="65000"/>
                    <a:lumOff val="35000"/>
                  </a:schemeClr>
                </a:solidFill>
                <a:cs typeface="+mn-ea"/>
                <a:sym typeface="+mn-lt"/>
              </a:rPr>
              <a:t>SQL Query</a:t>
            </a:r>
            <a:endParaRPr lang="zh-CN" altLang="en-US" sz="2000" b="1">
              <a:solidFill>
                <a:schemeClr val="tx1">
                  <a:lumMod val="65000"/>
                  <a:lumOff val="35000"/>
                </a:schemeClr>
              </a:solidFill>
              <a:cs typeface="+mn-ea"/>
              <a:sym typeface="+mn-lt"/>
            </a:endParaRPr>
          </a:p>
        </p:txBody>
      </p:sp>
      <p:cxnSp>
        <p:nvCxnSpPr>
          <p:cNvPr id="41" name="直接连接符 40"/>
          <p:cNvCxnSpPr/>
          <p:nvPr/>
        </p:nvCxnSpPr>
        <p:spPr>
          <a:xfrm>
            <a:off x="5794563" y="4735206"/>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9004786" y="4791721"/>
            <a:ext cx="2362529" cy="852805"/>
          </a:xfrm>
          <a:prstGeom prst="rect">
            <a:avLst/>
          </a:prstGeom>
        </p:spPr>
        <p:txBody>
          <a:bodyPr wrap="square">
            <a:spAutoFit/>
          </a:bodyPr>
          <a:lstStyle/>
          <a:p>
            <a:pPr algn="ctr">
              <a:lnSpc>
                <a:spcPct val="150000"/>
              </a:lnSpc>
            </a:pPr>
            <a:r>
              <a:rPr lang="en-US" altLang="zh-CN" sz="1100" dirty="0">
                <a:solidFill>
                  <a:schemeClr val="tx1">
                    <a:lumMod val="65000"/>
                    <a:lumOff val="35000"/>
                  </a:schemeClr>
                </a:solidFill>
                <a:cs typeface="+mn-ea"/>
                <a:sym typeface="+mn-lt"/>
              </a:rPr>
              <a:t>Counts the number of reservations on weekend nights</a:t>
            </a:r>
            <a:endParaRPr lang="zh-CN" altLang="en-US" sz="1100" dirty="0">
              <a:solidFill>
                <a:schemeClr val="tx1">
                  <a:lumMod val="65000"/>
                  <a:lumOff val="35000"/>
                </a:schemeClr>
              </a:solidFill>
              <a:cs typeface="+mn-ea"/>
              <a:sym typeface="+mn-lt"/>
            </a:endParaRPr>
          </a:p>
        </p:txBody>
      </p:sp>
      <p:sp>
        <p:nvSpPr>
          <p:cNvPr id="44" name="文本框 43"/>
          <p:cNvSpPr txBox="1"/>
          <p:nvPr/>
        </p:nvSpPr>
        <p:spPr>
          <a:xfrm>
            <a:off x="8866186" y="4219650"/>
            <a:ext cx="2562774" cy="398780"/>
          </a:xfrm>
          <a:prstGeom prst="rect">
            <a:avLst/>
          </a:prstGeom>
          <a:noFill/>
        </p:spPr>
        <p:txBody>
          <a:bodyPr wrap="square" rtlCol="0">
            <a:spAutoFit/>
          </a:bodyPr>
          <a:lstStyle/>
          <a:p>
            <a:pPr algn="ctr"/>
            <a:r>
              <a:rPr lang="en-US" altLang="zh-CN" sz="2000" b="1">
                <a:solidFill>
                  <a:schemeClr val="tx1">
                    <a:lumMod val="65000"/>
                    <a:lumOff val="35000"/>
                  </a:schemeClr>
                </a:solidFill>
                <a:cs typeface="+mn-ea"/>
                <a:sym typeface="+mn-lt"/>
              </a:rPr>
              <a:t>Explanation</a:t>
            </a:r>
            <a:endParaRPr lang="zh-CN" altLang="en-US" sz="2000" b="1">
              <a:solidFill>
                <a:schemeClr val="tx1">
                  <a:lumMod val="65000"/>
                  <a:lumOff val="35000"/>
                </a:schemeClr>
              </a:solidFill>
              <a:cs typeface="+mn-ea"/>
              <a:sym typeface="+mn-lt"/>
            </a:endParaRPr>
          </a:p>
        </p:txBody>
      </p:sp>
      <p:cxnSp>
        <p:nvCxnSpPr>
          <p:cNvPr id="45" name="直接连接符 44"/>
          <p:cNvCxnSpPr/>
          <p:nvPr/>
        </p:nvCxnSpPr>
        <p:spPr>
          <a:xfrm>
            <a:off x="9884525" y="4791721"/>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6.</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3" name="直接连接符 2"/>
          <p:cNvCxnSpPr/>
          <p:nvPr/>
        </p:nvCxnSpPr>
        <p:spPr>
          <a:xfrm>
            <a:off x="5950859" y="1320800"/>
            <a:ext cx="0" cy="50509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660575" y="1808162"/>
            <a:ext cx="568702" cy="568702"/>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5660575" y="3512268"/>
            <a:ext cx="568702" cy="568702"/>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660575" y="5216374"/>
            <a:ext cx="568702" cy="568702"/>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6229542" y="3512268"/>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27" name="矩形 26"/>
          <p:cNvSpPr/>
          <p:nvPr/>
        </p:nvSpPr>
        <p:spPr>
          <a:xfrm>
            <a:off x="8013257" y="2702588"/>
            <a:ext cx="4553206" cy="2757170"/>
          </a:xfrm>
          <a:prstGeom prst="rect">
            <a:avLst/>
          </a:prstGeom>
        </p:spPr>
        <p:txBody>
          <a:bodyPr wrap="square">
            <a:spAutoFit/>
          </a:bodyPr>
          <a:lstStyle/>
          <a:p>
            <a:pPr>
              <a:lnSpc>
                <a:spcPct val="150000"/>
              </a:lnSpc>
            </a:pPr>
            <a:r>
              <a:rPr lang="en-US" altLang="zh-CN" sz="1050">
                <a:solidFill>
                  <a:schemeClr val="tx1">
                    <a:lumMod val="65000"/>
                    <a:lumOff val="35000"/>
                  </a:schemeClr>
                </a:solidFill>
                <a:cs typeface="+mn-ea"/>
                <a:sym typeface="+mn-lt"/>
              </a:rPr>
              <a:t>SELECT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MAX(lead_time) AS highest_lead_time,</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MIN(lead_time) AS lowest_lead_time</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FROM HOTEL_RESERVATION_DATASET</a:t>
            </a:r>
            <a:endParaRPr lang="en-US" altLang="zh-CN" sz="1050">
              <a:solidFill>
                <a:schemeClr val="tx1">
                  <a:lumMod val="65000"/>
                  <a:lumOff val="35000"/>
                </a:schemeClr>
              </a:solidFill>
              <a:cs typeface="+mn-ea"/>
              <a:sym typeface="+mn-lt"/>
            </a:endParaRPr>
          </a:p>
          <a:p>
            <a:pPr>
              <a:lnSpc>
                <a:spcPct val="150000"/>
              </a:lnSpc>
            </a:pP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Run time (seconds): 0.005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Status            : succeeded</a:t>
            </a:r>
            <a:endParaRPr lang="en-US" altLang="zh-CN" sz="1050">
              <a:solidFill>
                <a:schemeClr val="tx1">
                  <a:lumMod val="65000"/>
                  <a:lumOff val="35000"/>
                </a:schemeClr>
              </a:solidFill>
              <a:cs typeface="+mn-ea"/>
              <a:sym typeface="+mn-lt"/>
            </a:endParaRPr>
          </a:p>
          <a:p>
            <a:pPr>
              <a:lnSpc>
                <a:spcPct val="150000"/>
              </a:lnSpc>
            </a:pP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HIGHEST_LEAD_TIME LOWEST_LEAD_TIME</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443                0</a:t>
            </a:r>
            <a:endParaRPr lang="en-US" altLang="zh-CN" sz="1050">
              <a:solidFill>
                <a:schemeClr val="tx1">
                  <a:lumMod val="65000"/>
                  <a:lumOff val="35000"/>
                </a:schemeClr>
              </a:solidFill>
              <a:cs typeface="+mn-ea"/>
              <a:sym typeface="+mn-lt"/>
            </a:endParaRPr>
          </a:p>
        </p:txBody>
      </p:sp>
      <p:sp>
        <p:nvSpPr>
          <p:cNvPr id="29" name="文本框 28"/>
          <p:cNvSpPr txBox="1"/>
          <p:nvPr/>
        </p:nvSpPr>
        <p:spPr>
          <a:xfrm>
            <a:off x="1654736" y="1627510"/>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zh-CN" altLang="en-US" sz="2800" b="1">
              <a:solidFill>
                <a:schemeClr val="tx1">
                  <a:lumMod val="65000"/>
                  <a:lumOff val="35000"/>
                </a:schemeClr>
              </a:solidFill>
              <a:cs typeface="+mn-ea"/>
              <a:sym typeface="+mn-lt"/>
            </a:endParaRPr>
          </a:p>
        </p:txBody>
      </p:sp>
      <p:sp>
        <p:nvSpPr>
          <p:cNvPr id="30" name="矩形 29"/>
          <p:cNvSpPr/>
          <p:nvPr/>
        </p:nvSpPr>
        <p:spPr>
          <a:xfrm>
            <a:off x="1103087" y="2149607"/>
            <a:ext cx="4362080" cy="553085"/>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Highest &amp; Lowest Lead Time</a:t>
            </a:r>
            <a:endParaRPr lang="en-US" altLang="zh-CN" sz="2000" b="1" i="1" dirty="0">
              <a:solidFill>
                <a:schemeClr val="tx2"/>
              </a:solidFill>
              <a:cs typeface="+mn-ea"/>
              <a:sym typeface="+mn-lt"/>
            </a:endParaRPr>
          </a:p>
        </p:txBody>
      </p:sp>
      <p:sp>
        <p:nvSpPr>
          <p:cNvPr id="32" name="文本框 31"/>
          <p:cNvSpPr txBox="1"/>
          <p:nvPr/>
        </p:nvSpPr>
        <p:spPr>
          <a:xfrm>
            <a:off x="1654736" y="5063181"/>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33" name="矩形 32"/>
          <p:cNvSpPr/>
          <p:nvPr/>
        </p:nvSpPr>
        <p:spPr>
          <a:xfrm>
            <a:off x="1103087" y="5666558"/>
            <a:ext cx="4362080" cy="333375"/>
          </a:xfrm>
          <a:prstGeom prst="rect">
            <a:avLst/>
          </a:prstGeom>
        </p:spPr>
        <p:txBody>
          <a:bodyPr wrap="square">
            <a:spAutoFit/>
          </a:bodyPr>
          <a:lstStyle/>
          <a:p>
            <a:pPr algn="r">
              <a:lnSpc>
                <a:spcPct val="150000"/>
              </a:lnSpc>
            </a:pPr>
            <a:r>
              <a:rPr lang="en-US" altLang="zh-CN" sz="1050" dirty="0">
                <a:solidFill>
                  <a:schemeClr val="tx1">
                    <a:lumMod val="65000"/>
                    <a:lumOff val="35000"/>
                  </a:schemeClr>
                </a:solidFill>
                <a:cs typeface="+mn-ea"/>
                <a:sym typeface="+mn-lt"/>
              </a:rPr>
              <a:t>Returns the highest and lowest lead time for reservations</a:t>
            </a:r>
            <a:endParaRPr lang="zh-CN" altLang="en-US" sz="1050" dirty="0">
              <a:solidFill>
                <a:schemeClr val="tx1">
                  <a:lumMod val="65000"/>
                  <a:lumOff val="35000"/>
                </a:schemeClr>
              </a:solidFill>
              <a:cs typeface="+mn-ea"/>
              <a:sym typeface="+mn-lt"/>
            </a:endParaRPr>
          </a:p>
        </p:txBody>
      </p:sp>
      <p:pic>
        <p:nvPicPr>
          <p:cNvPr id="34" name="图片 33"/>
          <p:cNvPicPr>
            <a:picLocks noChangeAspect="1"/>
          </p:cNvPicPr>
          <p:nvPr/>
        </p:nvPicPr>
        <p:blipFill>
          <a:blip r:embed="rId1"/>
          <a:srcRect l="5105" t="5988" r="36100" b="5988"/>
          <a:stretch>
            <a:fillRect/>
          </a:stretch>
        </p:blipFill>
        <p:spPr>
          <a:xfrm>
            <a:off x="3904058" y="3142067"/>
            <a:ext cx="1263621" cy="1263621"/>
          </a:xfrm>
          <a:prstGeom prst="rect">
            <a:avLst/>
          </a:prstGeom>
        </p:spPr>
      </p:pic>
      <p:pic>
        <p:nvPicPr>
          <p:cNvPr id="35" name="图片 34"/>
          <p:cNvPicPr>
            <a:picLocks noChangeAspect="1"/>
          </p:cNvPicPr>
          <p:nvPr/>
        </p:nvPicPr>
        <p:blipFill>
          <a:blip r:embed="rId2"/>
          <a:srcRect l="13323" t="5988" r="13323" b="5988"/>
          <a:stretch>
            <a:fillRect/>
          </a:stretch>
        </p:blipFill>
        <p:spPr>
          <a:xfrm>
            <a:off x="6714969" y="1524100"/>
            <a:ext cx="1263621" cy="1263621"/>
          </a:xfrm>
          <a:prstGeom prst="rect">
            <a:avLst/>
          </a:prstGeom>
        </p:spPr>
      </p:pic>
      <p:pic>
        <p:nvPicPr>
          <p:cNvPr id="36" name="图片 35"/>
          <p:cNvPicPr>
            <a:picLocks noChangeAspect="1"/>
          </p:cNvPicPr>
          <p:nvPr/>
        </p:nvPicPr>
        <p:blipFill>
          <a:blip r:embed="rId3"/>
          <a:srcRect l="13547" t="5988" r="27770" b="5988"/>
          <a:stretch>
            <a:fillRect/>
          </a:stretch>
        </p:blipFill>
        <p:spPr>
          <a:xfrm>
            <a:off x="6714968" y="4874117"/>
            <a:ext cx="1263621" cy="1263621"/>
          </a:xfrm>
          <a:prstGeom prst="rect">
            <a:avLst/>
          </a:prstGeom>
        </p:spPr>
      </p:pic>
      <p:sp>
        <p:nvSpPr>
          <p:cNvPr id="37" name="文本框 36"/>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7.</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形状 1"/>
          <p:cNvSpPr/>
          <p:nvPr/>
        </p:nvSpPr>
        <p:spPr>
          <a:xfrm>
            <a:off x="-1808013" y="2265684"/>
            <a:ext cx="15065829" cy="3017551"/>
          </a:xfrm>
          <a:custGeom>
            <a:avLst/>
            <a:gdLst>
              <a:gd name="connsiteX0" fmla="*/ 0 w 15065829"/>
              <a:gd name="connsiteY0" fmla="*/ 3017551 h 3017551"/>
              <a:gd name="connsiteX1" fmla="*/ 3439886 w 15065829"/>
              <a:gd name="connsiteY1" fmla="*/ 245323 h 3017551"/>
              <a:gd name="connsiteX2" fmla="*/ 8215086 w 15065829"/>
              <a:gd name="connsiteY2" fmla="*/ 2886923 h 3017551"/>
              <a:gd name="connsiteX3" fmla="*/ 13004800 w 15065829"/>
              <a:gd name="connsiteY3" fmla="*/ 42123 h 3017551"/>
              <a:gd name="connsiteX4" fmla="*/ 15065829 w 15065829"/>
              <a:gd name="connsiteY4" fmla="*/ 1450008 h 3017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65829" h="3017551">
                <a:moveTo>
                  <a:pt x="0" y="3017551"/>
                </a:moveTo>
                <a:cubicBezTo>
                  <a:pt x="1035352" y="1642322"/>
                  <a:pt x="2070705" y="267094"/>
                  <a:pt x="3439886" y="245323"/>
                </a:cubicBezTo>
                <a:cubicBezTo>
                  <a:pt x="4809067" y="223552"/>
                  <a:pt x="6620934" y="2920790"/>
                  <a:pt x="8215086" y="2886923"/>
                </a:cubicBezTo>
                <a:cubicBezTo>
                  <a:pt x="9809238" y="2853056"/>
                  <a:pt x="11863010" y="281609"/>
                  <a:pt x="13004800" y="42123"/>
                </a:cubicBezTo>
                <a:cubicBezTo>
                  <a:pt x="14146590" y="-197363"/>
                  <a:pt x="14606209" y="626322"/>
                  <a:pt x="15065829" y="1450008"/>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9899020" y="2085587"/>
            <a:ext cx="1117600" cy="1117600"/>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Shape 3882"/>
          <p:cNvSpPr/>
          <p:nvPr/>
        </p:nvSpPr>
        <p:spPr>
          <a:xfrm>
            <a:off x="10281063" y="2432996"/>
            <a:ext cx="353514" cy="422783"/>
          </a:xfrm>
          <a:custGeom>
            <a:avLst/>
            <a:gdLst/>
            <a:ahLst/>
            <a:cxnLst/>
            <a:rect l="0" t="0" r="0" b="0"/>
            <a:pathLst>
              <a:path w="4981" h="5957" extrusionOk="0">
                <a:moveTo>
                  <a:pt x="3631" y="0"/>
                </a:moveTo>
                <a:lnTo>
                  <a:pt x="3305" y="93"/>
                </a:lnTo>
                <a:lnTo>
                  <a:pt x="3072" y="233"/>
                </a:lnTo>
                <a:lnTo>
                  <a:pt x="2886" y="372"/>
                </a:lnTo>
                <a:lnTo>
                  <a:pt x="2700" y="558"/>
                </a:lnTo>
                <a:lnTo>
                  <a:pt x="2607" y="745"/>
                </a:lnTo>
                <a:lnTo>
                  <a:pt x="2514" y="977"/>
                </a:lnTo>
                <a:lnTo>
                  <a:pt x="2467" y="1210"/>
                </a:lnTo>
                <a:lnTo>
                  <a:pt x="2421" y="1443"/>
                </a:lnTo>
                <a:lnTo>
                  <a:pt x="2793" y="1396"/>
                </a:lnTo>
                <a:lnTo>
                  <a:pt x="3026" y="1303"/>
                </a:lnTo>
                <a:lnTo>
                  <a:pt x="3212" y="1117"/>
                </a:lnTo>
                <a:lnTo>
                  <a:pt x="3398" y="884"/>
                </a:lnTo>
                <a:lnTo>
                  <a:pt x="3538" y="652"/>
                </a:lnTo>
                <a:lnTo>
                  <a:pt x="3631" y="372"/>
                </a:lnTo>
                <a:lnTo>
                  <a:pt x="3631" y="140"/>
                </a:lnTo>
                <a:lnTo>
                  <a:pt x="3631" y="93"/>
                </a:lnTo>
                <a:lnTo>
                  <a:pt x="3631" y="47"/>
                </a:lnTo>
                <a:lnTo>
                  <a:pt x="3631" y="0"/>
                </a:lnTo>
                <a:close/>
                <a:moveTo>
                  <a:pt x="3677" y="1350"/>
                </a:moveTo>
                <a:lnTo>
                  <a:pt x="3398" y="1396"/>
                </a:lnTo>
                <a:lnTo>
                  <a:pt x="3072" y="1489"/>
                </a:lnTo>
                <a:lnTo>
                  <a:pt x="2747" y="1582"/>
                </a:lnTo>
                <a:lnTo>
                  <a:pt x="2560" y="1582"/>
                </a:lnTo>
                <a:lnTo>
                  <a:pt x="2048" y="1489"/>
                </a:lnTo>
                <a:lnTo>
                  <a:pt x="1723" y="1396"/>
                </a:lnTo>
                <a:lnTo>
                  <a:pt x="1118" y="1396"/>
                </a:lnTo>
                <a:lnTo>
                  <a:pt x="838" y="1489"/>
                </a:lnTo>
                <a:lnTo>
                  <a:pt x="606" y="1675"/>
                </a:lnTo>
                <a:lnTo>
                  <a:pt x="420" y="1908"/>
                </a:lnTo>
                <a:lnTo>
                  <a:pt x="233" y="2187"/>
                </a:lnTo>
                <a:lnTo>
                  <a:pt x="94" y="2513"/>
                </a:lnTo>
                <a:lnTo>
                  <a:pt x="1" y="2839"/>
                </a:lnTo>
                <a:lnTo>
                  <a:pt x="1" y="3258"/>
                </a:lnTo>
                <a:lnTo>
                  <a:pt x="47" y="3677"/>
                </a:lnTo>
                <a:lnTo>
                  <a:pt x="140" y="4142"/>
                </a:lnTo>
                <a:lnTo>
                  <a:pt x="280" y="4561"/>
                </a:lnTo>
                <a:lnTo>
                  <a:pt x="513" y="5026"/>
                </a:lnTo>
                <a:lnTo>
                  <a:pt x="792" y="5445"/>
                </a:lnTo>
                <a:lnTo>
                  <a:pt x="1071" y="5724"/>
                </a:lnTo>
                <a:lnTo>
                  <a:pt x="1350" y="5910"/>
                </a:lnTo>
                <a:lnTo>
                  <a:pt x="1443" y="5957"/>
                </a:lnTo>
                <a:lnTo>
                  <a:pt x="1816" y="5957"/>
                </a:lnTo>
                <a:lnTo>
                  <a:pt x="2048" y="5864"/>
                </a:lnTo>
                <a:lnTo>
                  <a:pt x="2328" y="5771"/>
                </a:lnTo>
                <a:lnTo>
                  <a:pt x="2560" y="5724"/>
                </a:lnTo>
                <a:lnTo>
                  <a:pt x="2840" y="5771"/>
                </a:lnTo>
                <a:lnTo>
                  <a:pt x="3119" y="5817"/>
                </a:lnTo>
                <a:lnTo>
                  <a:pt x="3398" y="5910"/>
                </a:lnTo>
                <a:lnTo>
                  <a:pt x="3631" y="5957"/>
                </a:lnTo>
                <a:lnTo>
                  <a:pt x="3863" y="5910"/>
                </a:lnTo>
                <a:lnTo>
                  <a:pt x="4096" y="5771"/>
                </a:lnTo>
                <a:lnTo>
                  <a:pt x="4329" y="5538"/>
                </a:lnTo>
                <a:lnTo>
                  <a:pt x="4562" y="5259"/>
                </a:lnTo>
                <a:lnTo>
                  <a:pt x="4794" y="4794"/>
                </a:lnTo>
                <a:lnTo>
                  <a:pt x="4980" y="4375"/>
                </a:lnTo>
                <a:lnTo>
                  <a:pt x="4841" y="4282"/>
                </a:lnTo>
                <a:lnTo>
                  <a:pt x="4701" y="4188"/>
                </a:lnTo>
                <a:lnTo>
                  <a:pt x="4562" y="4049"/>
                </a:lnTo>
                <a:lnTo>
                  <a:pt x="4422" y="3909"/>
                </a:lnTo>
                <a:lnTo>
                  <a:pt x="4329" y="3723"/>
                </a:lnTo>
                <a:lnTo>
                  <a:pt x="4236" y="3537"/>
                </a:lnTo>
                <a:lnTo>
                  <a:pt x="4189" y="3304"/>
                </a:lnTo>
                <a:lnTo>
                  <a:pt x="4189" y="3118"/>
                </a:lnTo>
                <a:lnTo>
                  <a:pt x="4189" y="2932"/>
                </a:lnTo>
                <a:lnTo>
                  <a:pt x="4236" y="2699"/>
                </a:lnTo>
                <a:lnTo>
                  <a:pt x="4282" y="2560"/>
                </a:lnTo>
                <a:lnTo>
                  <a:pt x="4422" y="2373"/>
                </a:lnTo>
                <a:lnTo>
                  <a:pt x="4562" y="2187"/>
                </a:lnTo>
                <a:lnTo>
                  <a:pt x="4794" y="1955"/>
                </a:lnTo>
                <a:lnTo>
                  <a:pt x="4608" y="1722"/>
                </a:lnTo>
                <a:lnTo>
                  <a:pt x="4422" y="1582"/>
                </a:lnTo>
                <a:lnTo>
                  <a:pt x="4282" y="1489"/>
                </a:lnTo>
                <a:lnTo>
                  <a:pt x="4096" y="1396"/>
                </a:lnTo>
                <a:lnTo>
                  <a:pt x="3863" y="135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2" name="矩形 21"/>
          <p:cNvSpPr/>
          <p:nvPr/>
        </p:nvSpPr>
        <p:spPr>
          <a:xfrm>
            <a:off x="5909960" y="4531197"/>
            <a:ext cx="1117600" cy="1117600"/>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Shape 3892"/>
          <p:cNvSpPr/>
          <p:nvPr/>
        </p:nvSpPr>
        <p:spPr>
          <a:xfrm>
            <a:off x="6257333" y="4878570"/>
            <a:ext cx="422854" cy="422854"/>
          </a:xfrm>
          <a:custGeom>
            <a:avLst/>
            <a:gdLst/>
            <a:ahLst/>
            <a:cxnLst/>
            <a:rect l="0" t="0" r="0" b="0"/>
            <a:pathLst>
              <a:path w="5958" h="5958" extrusionOk="0">
                <a:moveTo>
                  <a:pt x="3072" y="977"/>
                </a:moveTo>
                <a:lnTo>
                  <a:pt x="3165" y="1024"/>
                </a:lnTo>
                <a:lnTo>
                  <a:pt x="3490" y="1396"/>
                </a:lnTo>
                <a:lnTo>
                  <a:pt x="4933" y="2792"/>
                </a:lnTo>
                <a:lnTo>
                  <a:pt x="4980" y="2885"/>
                </a:lnTo>
                <a:lnTo>
                  <a:pt x="4980" y="2979"/>
                </a:lnTo>
                <a:lnTo>
                  <a:pt x="4980" y="3072"/>
                </a:lnTo>
                <a:lnTo>
                  <a:pt x="4933" y="3165"/>
                </a:lnTo>
                <a:lnTo>
                  <a:pt x="4561" y="3490"/>
                </a:lnTo>
                <a:lnTo>
                  <a:pt x="4468" y="3537"/>
                </a:lnTo>
                <a:lnTo>
                  <a:pt x="4375" y="3584"/>
                </a:lnTo>
                <a:lnTo>
                  <a:pt x="4282" y="3537"/>
                </a:lnTo>
                <a:lnTo>
                  <a:pt x="4189" y="3490"/>
                </a:lnTo>
                <a:lnTo>
                  <a:pt x="3490" y="2746"/>
                </a:lnTo>
                <a:lnTo>
                  <a:pt x="3490" y="4700"/>
                </a:lnTo>
                <a:lnTo>
                  <a:pt x="3444" y="4794"/>
                </a:lnTo>
                <a:lnTo>
                  <a:pt x="3397" y="4887"/>
                </a:lnTo>
                <a:lnTo>
                  <a:pt x="3304" y="4933"/>
                </a:lnTo>
                <a:lnTo>
                  <a:pt x="3211" y="4980"/>
                </a:lnTo>
                <a:lnTo>
                  <a:pt x="2746" y="4980"/>
                </a:lnTo>
                <a:lnTo>
                  <a:pt x="2653" y="4933"/>
                </a:lnTo>
                <a:lnTo>
                  <a:pt x="2560" y="4887"/>
                </a:lnTo>
                <a:lnTo>
                  <a:pt x="2513" y="4794"/>
                </a:lnTo>
                <a:lnTo>
                  <a:pt x="2467" y="4700"/>
                </a:lnTo>
                <a:lnTo>
                  <a:pt x="2467" y="2746"/>
                </a:lnTo>
                <a:lnTo>
                  <a:pt x="1768" y="3490"/>
                </a:lnTo>
                <a:lnTo>
                  <a:pt x="1675" y="3537"/>
                </a:lnTo>
                <a:lnTo>
                  <a:pt x="1582" y="3584"/>
                </a:lnTo>
                <a:lnTo>
                  <a:pt x="1489" y="3537"/>
                </a:lnTo>
                <a:lnTo>
                  <a:pt x="1396" y="3490"/>
                </a:lnTo>
                <a:lnTo>
                  <a:pt x="1070" y="3165"/>
                </a:lnTo>
                <a:lnTo>
                  <a:pt x="977" y="3072"/>
                </a:lnTo>
                <a:lnTo>
                  <a:pt x="977" y="2979"/>
                </a:lnTo>
                <a:lnTo>
                  <a:pt x="977" y="2885"/>
                </a:lnTo>
                <a:lnTo>
                  <a:pt x="1070" y="2792"/>
                </a:lnTo>
                <a:lnTo>
                  <a:pt x="2467" y="1396"/>
                </a:lnTo>
                <a:lnTo>
                  <a:pt x="2792" y="1024"/>
                </a:lnTo>
                <a:lnTo>
                  <a:pt x="2885" y="977"/>
                </a:lnTo>
                <a:close/>
                <a:moveTo>
                  <a:pt x="2560" y="0"/>
                </a:moveTo>
                <a:lnTo>
                  <a:pt x="2187" y="93"/>
                </a:lnTo>
                <a:lnTo>
                  <a:pt x="1815" y="233"/>
                </a:lnTo>
                <a:lnTo>
                  <a:pt x="1489" y="419"/>
                </a:lnTo>
                <a:lnTo>
                  <a:pt x="1163" y="605"/>
                </a:lnTo>
                <a:lnTo>
                  <a:pt x="884" y="884"/>
                </a:lnTo>
                <a:lnTo>
                  <a:pt x="605" y="1164"/>
                </a:lnTo>
                <a:lnTo>
                  <a:pt x="419" y="1489"/>
                </a:lnTo>
                <a:lnTo>
                  <a:pt x="233" y="1815"/>
                </a:lnTo>
                <a:lnTo>
                  <a:pt x="93" y="2187"/>
                </a:lnTo>
                <a:lnTo>
                  <a:pt x="47" y="2560"/>
                </a:lnTo>
                <a:lnTo>
                  <a:pt x="0" y="2979"/>
                </a:lnTo>
                <a:lnTo>
                  <a:pt x="47" y="3351"/>
                </a:lnTo>
                <a:lnTo>
                  <a:pt x="93" y="3770"/>
                </a:lnTo>
                <a:lnTo>
                  <a:pt x="233" y="4142"/>
                </a:lnTo>
                <a:lnTo>
                  <a:pt x="419" y="4468"/>
                </a:lnTo>
                <a:lnTo>
                  <a:pt x="605" y="4794"/>
                </a:lnTo>
                <a:lnTo>
                  <a:pt x="884" y="5073"/>
                </a:lnTo>
                <a:lnTo>
                  <a:pt x="1163" y="5352"/>
                </a:lnTo>
                <a:lnTo>
                  <a:pt x="1489" y="5538"/>
                </a:lnTo>
                <a:lnTo>
                  <a:pt x="1815" y="5724"/>
                </a:lnTo>
                <a:lnTo>
                  <a:pt x="2187" y="5864"/>
                </a:lnTo>
                <a:lnTo>
                  <a:pt x="2560" y="5911"/>
                </a:lnTo>
                <a:lnTo>
                  <a:pt x="2979" y="5957"/>
                </a:lnTo>
                <a:lnTo>
                  <a:pt x="3397" y="5911"/>
                </a:lnTo>
                <a:lnTo>
                  <a:pt x="3770" y="5864"/>
                </a:lnTo>
                <a:lnTo>
                  <a:pt x="4142" y="5724"/>
                </a:lnTo>
                <a:lnTo>
                  <a:pt x="4468" y="5538"/>
                </a:lnTo>
                <a:lnTo>
                  <a:pt x="4794" y="5352"/>
                </a:lnTo>
                <a:lnTo>
                  <a:pt x="5073" y="5073"/>
                </a:lnTo>
                <a:lnTo>
                  <a:pt x="5352" y="4794"/>
                </a:lnTo>
                <a:lnTo>
                  <a:pt x="5538" y="4468"/>
                </a:lnTo>
                <a:lnTo>
                  <a:pt x="5724" y="4142"/>
                </a:lnTo>
                <a:lnTo>
                  <a:pt x="5864" y="3770"/>
                </a:lnTo>
                <a:lnTo>
                  <a:pt x="5910" y="3351"/>
                </a:lnTo>
                <a:lnTo>
                  <a:pt x="5957" y="2979"/>
                </a:lnTo>
                <a:lnTo>
                  <a:pt x="5910" y="2560"/>
                </a:lnTo>
                <a:lnTo>
                  <a:pt x="5864" y="2187"/>
                </a:lnTo>
                <a:lnTo>
                  <a:pt x="5724" y="1815"/>
                </a:lnTo>
                <a:lnTo>
                  <a:pt x="5538" y="1489"/>
                </a:lnTo>
                <a:lnTo>
                  <a:pt x="5352" y="1164"/>
                </a:lnTo>
                <a:lnTo>
                  <a:pt x="5073" y="884"/>
                </a:lnTo>
                <a:lnTo>
                  <a:pt x="4794" y="605"/>
                </a:lnTo>
                <a:lnTo>
                  <a:pt x="4468" y="419"/>
                </a:lnTo>
                <a:lnTo>
                  <a:pt x="4142" y="233"/>
                </a:lnTo>
                <a:lnTo>
                  <a:pt x="3770" y="93"/>
                </a:lnTo>
                <a:lnTo>
                  <a:pt x="3397"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3" name="矩形 2"/>
          <p:cNvSpPr/>
          <p:nvPr/>
        </p:nvSpPr>
        <p:spPr>
          <a:xfrm>
            <a:off x="972458" y="2036403"/>
            <a:ext cx="1117600" cy="1117600"/>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Shape 3968"/>
          <p:cNvSpPr/>
          <p:nvPr/>
        </p:nvSpPr>
        <p:spPr>
          <a:xfrm>
            <a:off x="1319831" y="2383776"/>
            <a:ext cx="422854" cy="422854"/>
          </a:xfrm>
          <a:custGeom>
            <a:avLst/>
            <a:gdLst/>
            <a:ahLst/>
            <a:cxnLst/>
            <a:rect l="0" t="0" r="0" b="0"/>
            <a:pathLst>
              <a:path w="5958" h="5958" extrusionOk="0">
                <a:moveTo>
                  <a:pt x="2700" y="978"/>
                </a:moveTo>
                <a:lnTo>
                  <a:pt x="2793" y="1071"/>
                </a:lnTo>
                <a:lnTo>
                  <a:pt x="4561" y="2793"/>
                </a:lnTo>
                <a:lnTo>
                  <a:pt x="4608" y="2886"/>
                </a:lnTo>
                <a:lnTo>
                  <a:pt x="4608" y="2979"/>
                </a:lnTo>
                <a:lnTo>
                  <a:pt x="4608" y="3072"/>
                </a:lnTo>
                <a:lnTo>
                  <a:pt x="4561" y="3165"/>
                </a:lnTo>
                <a:lnTo>
                  <a:pt x="2793" y="4934"/>
                </a:lnTo>
                <a:lnTo>
                  <a:pt x="2700" y="4980"/>
                </a:lnTo>
                <a:lnTo>
                  <a:pt x="2514" y="4980"/>
                </a:lnTo>
                <a:lnTo>
                  <a:pt x="2421" y="4934"/>
                </a:lnTo>
                <a:lnTo>
                  <a:pt x="2048" y="4515"/>
                </a:lnTo>
                <a:lnTo>
                  <a:pt x="2002" y="4422"/>
                </a:lnTo>
                <a:lnTo>
                  <a:pt x="1955" y="4329"/>
                </a:lnTo>
                <a:lnTo>
                  <a:pt x="2002" y="4236"/>
                </a:lnTo>
                <a:lnTo>
                  <a:pt x="2048" y="4189"/>
                </a:lnTo>
                <a:lnTo>
                  <a:pt x="3258" y="2979"/>
                </a:lnTo>
                <a:lnTo>
                  <a:pt x="2048" y="1816"/>
                </a:lnTo>
                <a:lnTo>
                  <a:pt x="2002" y="1723"/>
                </a:lnTo>
                <a:lnTo>
                  <a:pt x="1955" y="1630"/>
                </a:lnTo>
                <a:lnTo>
                  <a:pt x="2002" y="1537"/>
                </a:lnTo>
                <a:lnTo>
                  <a:pt x="2048" y="1444"/>
                </a:lnTo>
                <a:lnTo>
                  <a:pt x="2421" y="1071"/>
                </a:lnTo>
                <a:lnTo>
                  <a:pt x="2514" y="978"/>
                </a:lnTo>
                <a:close/>
                <a:moveTo>
                  <a:pt x="2979" y="1"/>
                </a:moveTo>
                <a:lnTo>
                  <a:pt x="2607" y="47"/>
                </a:lnTo>
                <a:lnTo>
                  <a:pt x="2188" y="94"/>
                </a:lnTo>
                <a:lnTo>
                  <a:pt x="1862" y="234"/>
                </a:lnTo>
                <a:lnTo>
                  <a:pt x="1490" y="420"/>
                </a:lnTo>
                <a:lnTo>
                  <a:pt x="1164" y="606"/>
                </a:lnTo>
                <a:lnTo>
                  <a:pt x="885" y="885"/>
                </a:lnTo>
                <a:lnTo>
                  <a:pt x="606" y="1164"/>
                </a:lnTo>
                <a:lnTo>
                  <a:pt x="419" y="1490"/>
                </a:lnTo>
                <a:lnTo>
                  <a:pt x="233" y="1862"/>
                </a:lnTo>
                <a:lnTo>
                  <a:pt x="94" y="2188"/>
                </a:lnTo>
                <a:lnTo>
                  <a:pt x="47" y="2607"/>
                </a:lnTo>
                <a:lnTo>
                  <a:pt x="1" y="2979"/>
                </a:lnTo>
                <a:lnTo>
                  <a:pt x="47" y="3398"/>
                </a:lnTo>
                <a:lnTo>
                  <a:pt x="94" y="3770"/>
                </a:lnTo>
                <a:lnTo>
                  <a:pt x="233" y="4143"/>
                </a:lnTo>
                <a:lnTo>
                  <a:pt x="419" y="4469"/>
                </a:lnTo>
                <a:lnTo>
                  <a:pt x="606" y="4794"/>
                </a:lnTo>
                <a:lnTo>
                  <a:pt x="885" y="5074"/>
                </a:lnTo>
                <a:lnTo>
                  <a:pt x="1164" y="5353"/>
                </a:lnTo>
                <a:lnTo>
                  <a:pt x="1490" y="5585"/>
                </a:lnTo>
                <a:lnTo>
                  <a:pt x="1862" y="5725"/>
                </a:lnTo>
                <a:lnTo>
                  <a:pt x="2188" y="5865"/>
                </a:lnTo>
                <a:lnTo>
                  <a:pt x="2607" y="5958"/>
                </a:lnTo>
                <a:lnTo>
                  <a:pt x="3398" y="5958"/>
                </a:lnTo>
                <a:lnTo>
                  <a:pt x="3770" y="5865"/>
                </a:lnTo>
                <a:lnTo>
                  <a:pt x="4142" y="5725"/>
                </a:lnTo>
                <a:lnTo>
                  <a:pt x="4468" y="5585"/>
                </a:lnTo>
                <a:lnTo>
                  <a:pt x="4794" y="5353"/>
                </a:lnTo>
                <a:lnTo>
                  <a:pt x="5120" y="5074"/>
                </a:lnTo>
                <a:lnTo>
                  <a:pt x="5353" y="4794"/>
                </a:lnTo>
                <a:lnTo>
                  <a:pt x="5585" y="4469"/>
                </a:lnTo>
                <a:lnTo>
                  <a:pt x="5725" y="4143"/>
                </a:lnTo>
                <a:lnTo>
                  <a:pt x="5864" y="3770"/>
                </a:lnTo>
                <a:lnTo>
                  <a:pt x="5958" y="3398"/>
                </a:lnTo>
                <a:lnTo>
                  <a:pt x="5958" y="2979"/>
                </a:lnTo>
                <a:lnTo>
                  <a:pt x="5958" y="2607"/>
                </a:lnTo>
                <a:lnTo>
                  <a:pt x="5864" y="2188"/>
                </a:lnTo>
                <a:lnTo>
                  <a:pt x="5725" y="1862"/>
                </a:lnTo>
                <a:lnTo>
                  <a:pt x="5585" y="1490"/>
                </a:lnTo>
                <a:lnTo>
                  <a:pt x="5353" y="1164"/>
                </a:lnTo>
                <a:lnTo>
                  <a:pt x="5120" y="885"/>
                </a:lnTo>
                <a:lnTo>
                  <a:pt x="4794" y="606"/>
                </a:lnTo>
                <a:lnTo>
                  <a:pt x="4468" y="420"/>
                </a:lnTo>
                <a:lnTo>
                  <a:pt x="4142" y="234"/>
                </a:lnTo>
                <a:lnTo>
                  <a:pt x="3770" y="94"/>
                </a:lnTo>
                <a:lnTo>
                  <a:pt x="3398" y="47"/>
                </a:lnTo>
                <a:lnTo>
                  <a:pt x="2979" y="1"/>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9" name="矩形 28"/>
          <p:cNvSpPr/>
          <p:nvPr/>
        </p:nvSpPr>
        <p:spPr>
          <a:xfrm>
            <a:off x="349993" y="4109257"/>
            <a:ext cx="2362529" cy="1476375"/>
          </a:xfrm>
          <a:prstGeom prst="rect">
            <a:avLst/>
          </a:prstGeom>
        </p:spPr>
        <p:txBody>
          <a:bodyPr wrap="square">
            <a:spAutoFit/>
          </a:bodyPr>
          <a:lstStyle/>
          <a:p>
            <a:pPr algn="ctr">
              <a:lnSpc>
                <a:spcPct val="150000"/>
              </a:lnSpc>
            </a:pPr>
            <a:r>
              <a:rPr lang="en-US" altLang="zh-CN" sz="2000" b="1" dirty="0">
                <a:solidFill>
                  <a:schemeClr val="tx2"/>
                </a:solidFill>
                <a:cs typeface="+mn-ea"/>
                <a:sym typeface="+mn-lt"/>
              </a:rPr>
              <a:t>The Most Common Market Segment Type</a:t>
            </a:r>
            <a:endParaRPr lang="en-US" altLang="zh-CN" sz="2000" b="1" dirty="0">
              <a:solidFill>
                <a:schemeClr val="tx2"/>
              </a:solidFill>
              <a:cs typeface="+mn-ea"/>
              <a:sym typeface="+mn-lt"/>
            </a:endParaRPr>
          </a:p>
        </p:txBody>
      </p:sp>
      <p:sp>
        <p:nvSpPr>
          <p:cNvPr id="30" name="文本框 29"/>
          <p:cNvSpPr txBox="1"/>
          <p:nvPr/>
        </p:nvSpPr>
        <p:spPr>
          <a:xfrm>
            <a:off x="448884" y="3515733"/>
            <a:ext cx="2164747"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zh-CN" altLang="en-US" sz="2800" b="1">
              <a:solidFill>
                <a:schemeClr val="tx1">
                  <a:lumMod val="65000"/>
                  <a:lumOff val="35000"/>
                </a:schemeClr>
              </a:solidFill>
              <a:cs typeface="+mn-ea"/>
              <a:sym typeface="+mn-lt"/>
            </a:endParaRPr>
          </a:p>
        </p:txBody>
      </p:sp>
      <p:cxnSp>
        <p:nvCxnSpPr>
          <p:cNvPr id="31" name="直接连接符 30"/>
          <p:cNvCxnSpPr/>
          <p:nvPr/>
        </p:nvCxnSpPr>
        <p:spPr>
          <a:xfrm>
            <a:off x="1229732" y="4109257"/>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276555" y="4109257"/>
            <a:ext cx="2362529" cy="1106805"/>
          </a:xfrm>
          <a:prstGeom prst="rect">
            <a:avLst/>
          </a:prstGeom>
        </p:spPr>
        <p:txBody>
          <a:bodyPr wrap="square">
            <a:spAutoFit/>
          </a:bodyPr>
          <a:lstStyle/>
          <a:p>
            <a:pPr algn="ctr">
              <a:lnSpc>
                <a:spcPct val="150000"/>
              </a:lnSpc>
            </a:pPr>
            <a:r>
              <a:rPr lang="en-US" altLang="zh-CN" sz="1100" dirty="0">
                <a:solidFill>
                  <a:schemeClr val="tx1">
                    <a:lumMod val="65000"/>
                    <a:lumOff val="35000"/>
                  </a:schemeClr>
                </a:solidFill>
                <a:cs typeface="+mn-ea"/>
                <a:sym typeface="+mn-lt"/>
              </a:rPr>
              <a:t>Returns the most common market segment type for reservations and the total count.</a:t>
            </a:r>
            <a:endParaRPr lang="zh-CN" altLang="en-US" sz="1100" dirty="0">
              <a:solidFill>
                <a:schemeClr val="tx1">
                  <a:lumMod val="65000"/>
                  <a:lumOff val="35000"/>
                </a:schemeClr>
              </a:solidFill>
              <a:cs typeface="+mn-ea"/>
              <a:sym typeface="+mn-lt"/>
            </a:endParaRPr>
          </a:p>
        </p:txBody>
      </p:sp>
      <p:sp>
        <p:nvSpPr>
          <p:cNvPr id="34" name="文本框 33"/>
          <p:cNvSpPr txBox="1"/>
          <p:nvPr/>
        </p:nvSpPr>
        <p:spPr>
          <a:xfrm>
            <a:off x="9276715" y="3515995"/>
            <a:ext cx="2362200"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Explanation</a:t>
            </a:r>
            <a:endParaRPr lang="en-US" altLang="zh-CN" sz="2800" b="1">
              <a:solidFill>
                <a:schemeClr val="tx1">
                  <a:lumMod val="65000"/>
                  <a:lumOff val="35000"/>
                </a:schemeClr>
              </a:solidFill>
              <a:cs typeface="+mn-ea"/>
              <a:sym typeface="+mn-lt"/>
            </a:endParaRPr>
          </a:p>
        </p:txBody>
      </p:sp>
      <p:cxnSp>
        <p:nvCxnSpPr>
          <p:cNvPr id="35" name="直接连接符 34"/>
          <p:cNvCxnSpPr/>
          <p:nvPr/>
        </p:nvCxnSpPr>
        <p:spPr>
          <a:xfrm>
            <a:off x="10156294" y="4109257"/>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909185" y="3049905"/>
            <a:ext cx="3214370" cy="3138170"/>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SELECT market_segment_type, COUNT(*) AS segment_count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GROUP BY market_segment_type</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ORDER BY segment_count DESC</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LIMIT 1</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MARKET_SEGMENT_TYPE SEGMENT_COUNT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Online                        518</a:t>
            </a:r>
            <a:endParaRPr lang="en-US" altLang="zh-CN" sz="1100">
              <a:solidFill>
                <a:schemeClr val="tx1">
                  <a:lumMod val="65000"/>
                  <a:lumOff val="35000"/>
                </a:schemeClr>
              </a:solidFill>
              <a:cs typeface="+mn-ea"/>
              <a:sym typeface="+mn-lt"/>
            </a:endParaRPr>
          </a:p>
        </p:txBody>
      </p:sp>
      <p:sp>
        <p:nvSpPr>
          <p:cNvPr id="38" name="文本框 37"/>
          <p:cNvSpPr txBox="1"/>
          <p:nvPr/>
        </p:nvSpPr>
        <p:spPr>
          <a:xfrm>
            <a:off x="5391783" y="2456165"/>
            <a:ext cx="2164747"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cxnSp>
        <p:nvCxnSpPr>
          <p:cNvPr id="39" name="直接连接符 38"/>
          <p:cNvCxnSpPr/>
          <p:nvPr/>
        </p:nvCxnSpPr>
        <p:spPr>
          <a:xfrm>
            <a:off x="6172631" y="3049689"/>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8.</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6" name="图片 25"/>
          <p:cNvPicPr>
            <a:picLocks noChangeAspect="1"/>
          </p:cNvPicPr>
          <p:nvPr/>
        </p:nvPicPr>
        <p:blipFill>
          <a:blip r:embed="rId1"/>
          <a:srcRect l="19181" t="2164" r="24579" b="2527"/>
          <a:stretch>
            <a:fillRect/>
          </a:stretch>
        </p:blipFill>
        <p:spPr>
          <a:xfrm>
            <a:off x="1330037" y="1690255"/>
            <a:ext cx="3061854" cy="4324103"/>
          </a:xfrm>
          <a:custGeom>
            <a:avLst/>
            <a:gdLst>
              <a:gd name="connsiteX0" fmla="*/ 0 w 3061854"/>
              <a:gd name="connsiteY0" fmla="*/ 0 h 4324103"/>
              <a:gd name="connsiteX1" fmla="*/ 3061854 w 3061854"/>
              <a:gd name="connsiteY1" fmla="*/ 0 h 4324103"/>
              <a:gd name="connsiteX2" fmla="*/ 3061854 w 3061854"/>
              <a:gd name="connsiteY2" fmla="*/ 4324103 h 4324103"/>
              <a:gd name="connsiteX3" fmla="*/ 0 w 3061854"/>
              <a:gd name="connsiteY3" fmla="*/ 4324103 h 4324103"/>
            </a:gdLst>
            <a:ahLst/>
            <a:cxnLst>
              <a:cxn ang="0">
                <a:pos x="connsiteX0" y="connsiteY0"/>
              </a:cxn>
              <a:cxn ang="0">
                <a:pos x="connsiteX1" y="connsiteY1"/>
              </a:cxn>
              <a:cxn ang="0">
                <a:pos x="connsiteX2" y="connsiteY2"/>
              </a:cxn>
              <a:cxn ang="0">
                <a:pos x="connsiteX3" y="connsiteY3"/>
              </a:cxn>
            </a:cxnLst>
            <a:rect l="l" t="t" r="r" b="b"/>
            <a:pathLst>
              <a:path w="3061854" h="4324103">
                <a:moveTo>
                  <a:pt x="0" y="0"/>
                </a:moveTo>
                <a:lnTo>
                  <a:pt x="3061854" y="0"/>
                </a:lnTo>
                <a:lnTo>
                  <a:pt x="3061854" y="4324103"/>
                </a:lnTo>
                <a:lnTo>
                  <a:pt x="0" y="4324103"/>
                </a:lnTo>
                <a:close/>
              </a:path>
            </a:pathLst>
          </a:custGeom>
        </p:spPr>
      </p:pic>
      <p:sp>
        <p:nvSpPr>
          <p:cNvPr id="27" name="文本框 26"/>
          <p:cNvSpPr txBox="1"/>
          <p:nvPr/>
        </p:nvSpPr>
        <p:spPr>
          <a:xfrm>
            <a:off x="5923915" y="1168400"/>
            <a:ext cx="4137660"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en-US" altLang="zh-CN" sz="2800" b="1">
              <a:solidFill>
                <a:schemeClr val="tx1">
                  <a:lumMod val="65000"/>
                  <a:lumOff val="35000"/>
                </a:schemeClr>
              </a:solidFill>
              <a:cs typeface="+mn-ea"/>
              <a:sym typeface="+mn-lt"/>
            </a:endParaRPr>
          </a:p>
        </p:txBody>
      </p:sp>
      <p:sp>
        <p:nvSpPr>
          <p:cNvPr id="28" name="矩形 27"/>
          <p:cNvSpPr/>
          <p:nvPr/>
        </p:nvSpPr>
        <p:spPr>
          <a:xfrm>
            <a:off x="4772567" y="1872270"/>
            <a:ext cx="7077233" cy="553085"/>
          </a:xfrm>
          <a:prstGeom prst="rect">
            <a:avLst/>
          </a:prstGeom>
        </p:spPr>
        <p:txBody>
          <a:bodyPr wrap="square">
            <a:spAutoFit/>
          </a:bodyPr>
          <a:lstStyle/>
          <a:p>
            <a:pPr algn="ctr">
              <a:lnSpc>
                <a:spcPct val="150000"/>
              </a:lnSpc>
            </a:pPr>
            <a:r>
              <a:rPr lang="en-US" sz="2000" b="1" i="1" dirty="0">
                <a:solidFill>
                  <a:schemeClr val="tx2"/>
                </a:solidFill>
                <a:cs typeface="+mn-ea"/>
                <a:sym typeface="+mn-lt"/>
              </a:rPr>
              <a:t>“Confirmed” Booking Status</a:t>
            </a:r>
            <a:endParaRPr lang="en-US" sz="2000" b="1" i="1" dirty="0">
              <a:solidFill>
                <a:schemeClr val="tx2"/>
              </a:solidFill>
              <a:cs typeface="+mn-ea"/>
              <a:sym typeface="+mn-lt"/>
            </a:endParaRPr>
          </a:p>
        </p:txBody>
      </p:sp>
      <p:cxnSp>
        <p:nvCxnSpPr>
          <p:cNvPr id="30" name="直接连接符 29"/>
          <p:cNvCxnSpPr/>
          <p:nvPr/>
        </p:nvCxnSpPr>
        <p:spPr>
          <a:xfrm>
            <a:off x="7718332" y="1781465"/>
            <a:ext cx="548733" cy="0"/>
          </a:xfrm>
          <a:prstGeom prst="line">
            <a:avLst/>
          </a:prstGeom>
          <a:ln>
            <a:solidFill>
              <a:srgbClr val="6542A9"/>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068695" y="2802890"/>
            <a:ext cx="3992880"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en-US" altLang="zh-CN" sz="2800" b="1">
              <a:solidFill>
                <a:schemeClr val="tx1">
                  <a:lumMod val="65000"/>
                  <a:lumOff val="35000"/>
                </a:schemeClr>
              </a:solidFill>
              <a:cs typeface="+mn-ea"/>
              <a:sym typeface="+mn-lt"/>
            </a:endParaRPr>
          </a:p>
        </p:txBody>
      </p:sp>
      <p:sp>
        <p:nvSpPr>
          <p:cNvPr id="34" name="矩形 33"/>
          <p:cNvSpPr/>
          <p:nvPr/>
        </p:nvSpPr>
        <p:spPr>
          <a:xfrm>
            <a:off x="6198235" y="3522980"/>
            <a:ext cx="3863340" cy="2122805"/>
          </a:xfrm>
          <a:prstGeom prst="rect">
            <a:avLst/>
          </a:prstGeom>
        </p:spPr>
        <p:txBody>
          <a:bodyPr wrap="square">
            <a:spAutoFit/>
          </a:bodyPr>
          <a:lstStyle/>
          <a:p>
            <a:pPr algn="ctr">
              <a:lnSpc>
                <a:spcPct val="150000"/>
              </a:lnSpc>
            </a:pPr>
            <a:r>
              <a:rPr lang="en-US" altLang="zh-CN" sz="1100" dirty="0">
                <a:solidFill>
                  <a:schemeClr val="tx1">
                    <a:lumMod val="65000"/>
                    <a:lumOff val="35000"/>
                  </a:schemeClr>
                </a:solidFill>
                <a:cs typeface="+mn-ea"/>
                <a:sym typeface="+mn-lt"/>
              </a:rPr>
              <a:t>SELECT COUNT(*) AS confirmed_reservations</a:t>
            </a:r>
            <a:endParaRPr lang="en-US" altLang="zh-CN" sz="1100" dirty="0">
              <a:solidFill>
                <a:schemeClr val="tx1">
                  <a:lumMod val="65000"/>
                  <a:lumOff val="35000"/>
                </a:schemeClr>
              </a:solidFill>
              <a:cs typeface="+mn-ea"/>
              <a:sym typeface="+mn-lt"/>
            </a:endParaRPr>
          </a:p>
          <a:p>
            <a:pPr algn="ctr">
              <a:lnSpc>
                <a:spcPct val="150000"/>
              </a:lnSpc>
            </a:pPr>
            <a:r>
              <a:rPr lang="en-US" altLang="zh-CN" sz="1100" dirty="0">
                <a:solidFill>
                  <a:schemeClr val="tx1">
                    <a:lumMod val="65000"/>
                    <a:lumOff val="35000"/>
                  </a:schemeClr>
                </a:solidFill>
                <a:cs typeface="+mn-ea"/>
                <a:sym typeface="+mn-lt"/>
              </a:rPr>
              <a:t>FROM HOTEL_RESERVATION_DATASET</a:t>
            </a:r>
            <a:endParaRPr lang="en-US" altLang="zh-CN" sz="1100" dirty="0">
              <a:solidFill>
                <a:schemeClr val="tx1">
                  <a:lumMod val="65000"/>
                  <a:lumOff val="35000"/>
                </a:schemeClr>
              </a:solidFill>
              <a:cs typeface="+mn-ea"/>
              <a:sym typeface="+mn-lt"/>
            </a:endParaRPr>
          </a:p>
          <a:p>
            <a:pPr algn="ctr">
              <a:lnSpc>
                <a:spcPct val="150000"/>
              </a:lnSpc>
            </a:pPr>
            <a:r>
              <a:rPr lang="en-US" altLang="zh-CN" sz="1100" dirty="0">
                <a:solidFill>
                  <a:schemeClr val="tx1">
                    <a:lumMod val="65000"/>
                    <a:lumOff val="35000"/>
                  </a:schemeClr>
                </a:solidFill>
                <a:cs typeface="+mn-ea"/>
                <a:sym typeface="+mn-lt"/>
              </a:rPr>
              <a:t>WHERE booking_status = 'Confirmed'</a:t>
            </a:r>
            <a:endParaRPr lang="en-US" altLang="zh-CN" sz="1100" dirty="0">
              <a:solidFill>
                <a:schemeClr val="tx1">
                  <a:lumMod val="65000"/>
                  <a:lumOff val="35000"/>
                </a:schemeClr>
              </a:solidFill>
              <a:cs typeface="+mn-ea"/>
              <a:sym typeface="+mn-lt"/>
            </a:endParaRPr>
          </a:p>
          <a:p>
            <a:pPr algn="ctr">
              <a:lnSpc>
                <a:spcPct val="150000"/>
              </a:lnSpc>
            </a:pPr>
            <a:endParaRPr lang="en-US" altLang="zh-CN" sz="1100" dirty="0">
              <a:solidFill>
                <a:schemeClr val="tx1">
                  <a:lumMod val="65000"/>
                  <a:lumOff val="35000"/>
                </a:schemeClr>
              </a:solidFill>
              <a:cs typeface="+mn-ea"/>
              <a:sym typeface="+mn-lt"/>
            </a:endParaRPr>
          </a:p>
          <a:p>
            <a:pPr algn="ctr">
              <a:lnSpc>
                <a:spcPct val="150000"/>
              </a:lnSpc>
            </a:pPr>
            <a:endParaRPr lang="en-US" altLang="zh-CN" sz="1100" dirty="0">
              <a:solidFill>
                <a:schemeClr val="tx1">
                  <a:lumMod val="65000"/>
                  <a:lumOff val="35000"/>
                </a:schemeClr>
              </a:solidFill>
              <a:cs typeface="+mn-ea"/>
              <a:sym typeface="+mn-lt"/>
            </a:endParaRPr>
          </a:p>
          <a:p>
            <a:pPr algn="ctr">
              <a:lnSpc>
                <a:spcPct val="150000"/>
              </a:lnSpc>
            </a:pPr>
            <a:r>
              <a:rPr lang="en-US" altLang="zh-CN" sz="1100" dirty="0">
                <a:solidFill>
                  <a:schemeClr val="tx1">
                    <a:lumMod val="65000"/>
                    <a:lumOff val="35000"/>
                  </a:schemeClr>
                </a:solidFill>
                <a:cs typeface="+mn-ea"/>
                <a:sym typeface="+mn-lt"/>
              </a:rPr>
              <a:t>CONFIRMED_RESERVATIONS</a:t>
            </a:r>
            <a:endParaRPr lang="en-US" altLang="zh-CN" sz="1100" dirty="0">
              <a:solidFill>
                <a:schemeClr val="tx1">
                  <a:lumMod val="65000"/>
                  <a:lumOff val="35000"/>
                </a:schemeClr>
              </a:solidFill>
              <a:cs typeface="+mn-ea"/>
              <a:sym typeface="+mn-lt"/>
            </a:endParaRPr>
          </a:p>
          <a:p>
            <a:pPr algn="ctr">
              <a:lnSpc>
                <a:spcPct val="150000"/>
              </a:lnSpc>
            </a:pPr>
            <a:r>
              <a:rPr lang="en-US" altLang="zh-CN" sz="1100" dirty="0">
                <a:solidFill>
                  <a:schemeClr val="tx1">
                    <a:lumMod val="65000"/>
                    <a:lumOff val="35000"/>
                  </a:schemeClr>
                </a:solidFill>
                <a:cs typeface="+mn-ea"/>
                <a:sym typeface="+mn-lt"/>
              </a:rPr>
              <a:t>----------------------</a:t>
            </a:r>
            <a:endParaRPr lang="en-US" altLang="zh-CN" sz="1100" dirty="0">
              <a:solidFill>
                <a:schemeClr val="tx1">
                  <a:lumMod val="65000"/>
                  <a:lumOff val="35000"/>
                </a:schemeClr>
              </a:solidFill>
              <a:cs typeface="+mn-ea"/>
              <a:sym typeface="+mn-lt"/>
            </a:endParaRPr>
          </a:p>
          <a:p>
            <a:pPr algn="ctr">
              <a:lnSpc>
                <a:spcPct val="150000"/>
              </a:lnSpc>
            </a:pPr>
            <a:r>
              <a:rPr lang="en-US" altLang="zh-CN" sz="1100" dirty="0">
                <a:solidFill>
                  <a:schemeClr val="tx1">
                    <a:lumMod val="65000"/>
                    <a:lumOff val="35000"/>
                  </a:schemeClr>
                </a:solidFill>
                <a:cs typeface="+mn-ea"/>
                <a:sym typeface="+mn-lt"/>
              </a:rPr>
              <a:t>                     0</a:t>
            </a:r>
            <a:endParaRPr lang="en-US" altLang="zh-CN" sz="1100" dirty="0">
              <a:solidFill>
                <a:schemeClr val="tx1">
                  <a:lumMod val="65000"/>
                  <a:lumOff val="35000"/>
                </a:schemeClr>
              </a:solidFill>
              <a:cs typeface="+mn-ea"/>
              <a:sym typeface="+mn-lt"/>
            </a:endParaRPr>
          </a:p>
        </p:txBody>
      </p:sp>
      <p:cxnSp>
        <p:nvCxnSpPr>
          <p:cNvPr id="35" name="直接连接符 34"/>
          <p:cNvCxnSpPr/>
          <p:nvPr/>
        </p:nvCxnSpPr>
        <p:spPr>
          <a:xfrm>
            <a:off x="7790722" y="3348592"/>
            <a:ext cx="548733" cy="0"/>
          </a:xfrm>
          <a:prstGeom prst="line">
            <a:avLst/>
          </a:prstGeom>
          <a:ln>
            <a:solidFill>
              <a:srgbClr val="F1BD47"/>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178924" y="351263"/>
            <a:ext cx="3834153" cy="52197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9.</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
        <p:nvSpPr>
          <p:cNvPr id="2" name="文本框 32"/>
          <p:cNvSpPr txBox="1"/>
          <p:nvPr/>
        </p:nvSpPr>
        <p:spPr>
          <a:xfrm>
            <a:off x="5923915" y="5744845"/>
            <a:ext cx="4613910" cy="860425"/>
          </a:xfrm>
          <a:prstGeom prst="rect">
            <a:avLst/>
          </a:prstGeom>
          <a:noFill/>
        </p:spPr>
        <p:txBody>
          <a:bodyPr wrap="square" rtlCol="0">
            <a:spAutoFit/>
          </a:bodyPr>
          <a:p>
            <a:pPr algn="ctr"/>
            <a:r>
              <a:rPr lang="en-US" altLang="zh-CN" sz="2800" b="1">
                <a:solidFill>
                  <a:schemeClr val="tx1">
                    <a:lumMod val="65000"/>
                    <a:lumOff val="35000"/>
                  </a:schemeClr>
                </a:solidFill>
                <a:cs typeface="+mn-ea"/>
                <a:sym typeface="+mn-lt"/>
              </a:rPr>
              <a:t>Explanation</a:t>
            </a:r>
            <a:endParaRPr lang="en-US" altLang="zh-CN" sz="2800" b="1">
              <a:solidFill>
                <a:schemeClr val="tx1">
                  <a:lumMod val="65000"/>
                  <a:lumOff val="35000"/>
                </a:schemeClr>
              </a:solidFill>
              <a:cs typeface="+mn-ea"/>
              <a:sym typeface="+mn-lt"/>
            </a:endParaRPr>
          </a:p>
          <a:p>
            <a:pPr algn="ctr"/>
            <a:endParaRPr lang="en-US" altLang="zh-CN" sz="1200" b="1">
              <a:solidFill>
                <a:schemeClr val="tx1">
                  <a:lumMod val="65000"/>
                  <a:lumOff val="35000"/>
                </a:schemeClr>
              </a:solidFill>
              <a:cs typeface="+mn-ea"/>
              <a:sym typeface="+mn-lt"/>
            </a:endParaRPr>
          </a:p>
          <a:p>
            <a:pPr algn="ctr"/>
            <a:r>
              <a:rPr lang="en-US" altLang="zh-CN" sz="1000">
                <a:solidFill>
                  <a:schemeClr val="tx1">
                    <a:lumMod val="65000"/>
                    <a:lumOff val="35000"/>
                  </a:schemeClr>
                </a:solidFill>
                <a:cs typeface="+mn-ea"/>
                <a:sym typeface="+mn-lt"/>
              </a:rPr>
              <a:t>Counts the number of “confirmed” status</a:t>
            </a:r>
            <a:endParaRPr lang="en-US" altLang="zh-CN" sz="1000">
              <a:solidFill>
                <a:schemeClr val="tx1">
                  <a:lumMod val="65000"/>
                  <a:lumOff val="35000"/>
                </a:schemeClr>
              </a:solidFill>
              <a:cs typeface="+mn-ea"/>
              <a:sym typeface="+mn-lt"/>
            </a:endParaRPr>
          </a:p>
        </p:txBody>
      </p:sp>
      <p:cxnSp>
        <p:nvCxnSpPr>
          <p:cNvPr id="3" name="直接连接符 29"/>
          <p:cNvCxnSpPr/>
          <p:nvPr/>
        </p:nvCxnSpPr>
        <p:spPr>
          <a:xfrm>
            <a:off x="7956457" y="6244245"/>
            <a:ext cx="548733" cy="0"/>
          </a:xfrm>
          <a:prstGeom prst="line">
            <a:avLst/>
          </a:prstGeom>
          <a:ln>
            <a:solidFill>
              <a:srgbClr val="6542A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矩形 11"/>
          <p:cNvSpPr/>
          <p:nvPr/>
        </p:nvSpPr>
        <p:spPr>
          <a:xfrm>
            <a:off x="663237" y="2326524"/>
            <a:ext cx="5159622" cy="3365983"/>
          </a:xfrm>
          <a:prstGeom prst="rect">
            <a:avLst/>
          </a:prstGeom>
          <a:solidFill>
            <a:schemeClr val="bg1"/>
          </a:solidFill>
          <a:ln>
            <a:noFill/>
          </a:ln>
          <a:effectLst>
            <a:outerShdw blurRad="393700" sx="104000" sy="104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 name="矩形 1"/>
          <p:cNvSpPr/>
          <p:nvPr/>
        </p:nvSpPr>
        <p:spPr>
          <a:xfrm>
            <a:off x="662807" y="1729001"/>
            <a:ext cx="449943" cy="449943"/>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783942" y="5034213"/>
            <a:ext cx="449943" cy="449943"/>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p:cNvPicPr>
            <a:picLocks noChangeAspect="1"/>
          </p:cNvPicPr>
          <p:nvPr/>
        </p:nvPicPr>
        <p:blipFill>
          <a:blip r:embed="rId2"/>
          <a:stretch>
            <a:fillRect/>
          </a:stretch>
        </p:blipFill>
        <p:spPr>
          <a:xfrm>
            <a:off x="6404351" y="2327158"/>
            <a:ext cx="5047420" cy="3364947"/>
          </a:xfrm>
          <a:prstGeom prst="rect">
            <a:avLst/>
          </a:prstGeom>
        </p:spPr>
      </p:pic>
      <p:sp>
        <p:nvSpPr>
          <p:cNvPr id="4" name="矩形 3"/>
          <p:cNvSpPr/>
          <p:nvPr/>
        </p:nvSpPr>
        <p:spPr>
          <a:xfrm>
            <a:off x="6611938" y="3104515"/>
            <a:ext cx="4585256" cy="2559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7770914" y="3104424"/>
            <a:ext cx="2267304" cy="493486"/>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7822464" y="3104460"/>
            <a:ext cx="2164747" cy="460375"/>
          </a:xfrm>
          <a:prstGeom prst="rect">
            <a:avLst/>
          </a:prstGeom>
          <a:noFill/>
        </p:spPr>
        <p:txBody>
          <a:bodyPr wrap="square" rtlCol="0">
            <a:spAutoFit/>
          </a:bodyPr>
          <a:lstStyle/>
          <a:p>
            <a:pPr algn="ctr"/>
            <a:r>
              <a:rPr lang="en-US" altLang="zh-CN" sz="2400">
                <a:solidFill>
                  <a:schemeClr val="bg1"/>
                </a:solidFill>
                <a:cs typeface="+mn-ea"/>
                <a:sym typeface="+mn-lt"/>
              </a:rPr>
              <a:t>SQL Query</a:t>
            </a:r>
            <a:endParaRPr lang="zh-CN" altLang="en-US" sz="2400">
              <a:solidFill>
                <a:schemeClr val="bg1"/>
              </a:solidFill>
              <a:cs typeface="+mn-ea"/>
              <a:sym typeface="+mn-lt"/>
            </a:endParaRPr>
          </a:p>
        </p:txBody>
      </p:sp>
      <p:sp>
        <p:nvSpPr>
          <p:cNvPr id="26" name="矩形 25"/>
          <p:cNvSpPr/>
          <p:nvPr/>
        </p:nvSpPr>
        <p:spPr>
          <a:xfrm>
            <a:off x="4010325" y="1352200"/>
            <a:ext cx="4172738"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Total Number of Adults &amp; Children</a:t>
            </a:r>
            <a:endParaRPr lang="en-US" altLang="zh-CN" sz="2000" b="1" i="1" dirty="0">
              <a:solidFill>
                <a:schemeClr val="tx2"/>
              </a:solidFill>
              <a:cs typeface="+mn-ea"/>
              <a:sym typeface="+mn-lt"/>
            </a:endParaRPr>
          </a:p>
        </p:txBody>
      </p:sp>
      <p:sp>
        <p:nvSpPr>
          <p:cNvPr id="27" name="矩形 26"/>
          <p:cNvSpPr/>
          <p:nvPr/>
        </p:nvSpPr>
        <p:spPr>
          <a:xfrm>
            <a:off x="6818295" y="3597843"/>
            <a:ext cx="4172738" cy="212280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SELECT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SUM(no_of_adults) AS total_adults,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SUM(no_of_children) AS total_children</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TOTAL_ADULTS TOTAL_CHILDREN</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1316             69</a:t>
            </a:r>
            <a:endParaRPr lang="en-US" altLang="zh-CN" sz="1100">
              <a:solidFill>
                <a:schemeClr val="tx1">
                  <a:lumMod val="65000"/>
                  <a:lumOff val="35000"/>
                </a:schemeClr>
              </a:solidFill>
              <a:cs typeface="+mn-ea"/>
              <a:sym typeface="+mn-lt"/>
            </a:endParaRPr>
          </a:p>
        </p:txBody>
      </p:sp>
      <p:sp>
        <p:nvSpPr>
          <p:cNvPr id="28" name="文本框 27"/>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10.</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graphicFrame>
        <p:nvGraphicFramePr>
          <p:cNvPr id="6" name="Chart 5"/>
          <p:cNvGraphicFramePr/>
          <p:nvPr/>
        </p:nvGraphicFramePr>
        <p:xfrm>
          <a:off x="581660" y="2298700"/>
          <a:ext cx="5321935" cy="3365500"/>
        </p:xfrm>
        <a:graphic>
          <a:graphicData uri="http://schemas.openxmlformats.org/drawingml/2006/chart">
            <c:chart xmlns:c="http://schemas.openxmlformats.org/drawingml/2006/chart" xmlns:r="http://schemas.openxmlformats.org/officeDocument/2006/relationships" r:id="rId1"/>
          </a:graphicData>
        </a:graphic>
      </p:graphicFrame>
      <p:sp>
        <p:nvSpPr>
          <p:cNvPr id="7" name="文本框 24"/>
          <p:cNvSpPr txBox="1"/>
          <p:nvPr/>
        </p:nvSpPr>
        <p:spPr>
          <a:xfrm>
            <a:off x="4926229" y="891485"/>
            <a:ext cx="2164747" cy="460375"/>
          </a:xfrm>
          <a:prstGeom prst="rect">
            <a:avLst/>
          </a:prstGeom>
          <a:noFill/>
        </p:spPr>
        <p:txBody>
          <a:bodyPr wrap="square" rtlCol="0">
            <a:spAutoFit/>
          </a:bodyPr>
          <a:p>
            <a:pPr algn="ctr"/>
            <a:r>
              <a:rPr lang="en-US" altLang="zh-CN" sz="2400" b="1">
                <a:solidFill>
                  <a:schemeClr val="tx2"/>
                </a:solidFill>
                <a:cs typeface="+mn-ea"/>
                <a:sym typeface="+mn-lt"/>
              </a:rPr>
              <a:t>Title</a:t>
            </a:r>
            <a:endParaRPr lang="en-US" altLang="zh-CN" sz="2400" b="1">
              <a:solidFill>
                <a:schemeClr val="tx2"/>
              </a:solidFill>
              <a:cs typeface="+mn-ea"/>
              <a:sym typeface="+mn-lt"/>
            </a:endParaRPr>
          </a:p>
        </p:txBody>
      </p:sp>
      <p:sp>
        <p:nvSpPr>
          <p:cNvPr id="8" name="文本框 24"/>
          <p:cNvSpPr txBox="1"/>
          <p:nvPr/>
        </p:nvSpPr>
        <p:spPr>
          <a:xfrm>
            <a:off x="4010025" y="5663565"/>
            <a:ext cx="4003040" cy="768350"/>
          </a:xfrm>
          <a:prstGeom prst="rect">
            <a:avLst/>
          </a:prstGeom>
          <a:noFill/>
        </p:spPr>
        <p:txBody>
          <a:bodyPr wrap="square" rtlCol="0">
            <a:spAutoFit/>
          </a:bodyPr>
          <a:p>
            <a:pPr algn="ctr"/>
            <a:r>
              <a:rPr lang="en-US" altLang="zh-CN" sz="2400" b="1">
                <a:solidFill>
                  <a:schemeClr val="tx2"/>
                </a:solidFill>
                <a:cs typeface="+mn-ea"/>
                <a:sym typeface="+mn-lt"/>
              </a:rPr>
              <a:t>Explanation</a:t>
            </a:r>
            <a:endParaRPr lang="en-US" altLang="zh-CN" sz="2400" b="1">
              <a:solidFill>
                <a:schemeClr val="tx2"/>
              </a:solidFill>
              <a:cs typeface="+mn-ea"/>
              <a:sym typeface="+mn-lt"/>
            </a:endParaRPr>
          </a:p>
          <a:p>
            <a:pPr algn="ctr"/>
            <a:r>
              <a:rPr lang="en-US" altLang="zh-CN" sz="1000">
                <a:solidFill>
                  <a:schemeClr val="tx2"/>
                </a:solidFill>
                <a:cs typeface="+mn-ea"/>
                <a:sym typeface="+mn-lt"/>
              </a:rPr>
              <a:t>Counts total number of adults &amp; children across all reservations</a:t>
            </a:r>
            <a:endParaRPr lang="en-US" altLang="zh-CN" sz="1000">
              <a:solidFill>
                <a:schemeClr val="tx2"/>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6952342" y="1646011"/>
            <a:ext cx="4152239" cy="2768159"/>
          </a:xfrm>
          <a:prstGeom prst="rect">
            <a:avLst/>
          </a:prstGeom>
        </p:spPr>
      </p:pic>
      <p:sp>
        <p:nvSpPr>
          <p:cNvPr id="3" name="矩形 2"/>
          <p:cNvSpPr/>
          <p:nvPr/>
        </p:nvSpPr>
        <p:spPr>
          <a:xfrm>
            <a:off x="6952342" y="4501258"/>
            <a:ext cx="4152239" cy="1671639"/>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7171346" y="5337077"/>
            <a:ext cx="3714229" cy="598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Counts the average number of resevations of weekend nights with children</a:t>
            </a:r>
            <a:endParaRPr lang="zh-CN" altLang="en-US" sz="1100" dirty="0">
              <a:solidFill>
                <a:schemeClr val="bg1"/>
              </a:solidFill>
              <a:cs typeface="+mn-ea"/>
              <a:sym typeface="+mn-lt"/>
            </a:endParaRPr>
          </a:p>
        </p:txBody>
      </p:sp>
      <p:sp>
        <p:nvSpPr>
          <p:cNvPr id="25" name="文本框 24"/>
          <p:cNvSpPr txBox="1"/>
          <p:nvPr/>
        </p:nvSpPr>
        <p:spPr>
          <a:xfrm>
            <a:off x="7640161" y="4758239"/>
            <a:ext cx="2675713" cy="398780"/>
          </a:xfrm>
          <a:prstGeom prst="rect">
            <a:avLst/>
          </a:prstGeom>
          <a:noFill/>
        </p:spPr>
        <p:txBody>
          <a:bodyPr wrap="square" rtlCol="0">
            <a:spAutoFit/>
          </a:bodyPr>
          <a:lstStyle/>
          <a:p>
            <a:pPr algn="ctr"/>
            <a:r>
              <a:rPr lang="en-US" altLang="zh-CN" sz="2000">
                <a:solidFill>
                  <a:schemeClr val="bg1"/>
                </a:solidFill>
                <a:cs typeface="+mn-ea"/>
                <a:sym typeface="+mn-lt"/>
              </a:rPr>
              <a:t>Explanation</a:t>
            </a:r>
            <a:endParaRPr lang="zh-CN" altLang="en-US" sz="2000">
              <a:solidFill>
                <a:schemeClr val="bg1"/>
              </a:solidFill>
              <a:cs typeface="+mn-ea"/>
              <a:sym typeface="+mn-lt"/>
            </a:endParaRPr>
          </a:p>
        </p:txBody>
      </p:sp>
      <p:cxnSp>
        <p:nvCxnSpPr>
          <p:cNvPr id="26" name="直接连接符 25"/>
          <p:cNvCxnSpPr/>
          <p:nvPr/>
        </p:nvCxnSpPr>
        <p:spPr>
          <a:xfrm>
            <a:off x="8716369" y="5274849"/>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628572" y="1646011"/>
            <a:ext cx="3135086" cy="4526886"/>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3651422" y="2166163"/>
            <a:ext cx="3119856"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Average Weekend Nights with Children</a:t>
            </a:r>
            <a:endParaRPr lang="en-US" altLang="zh-CN" sz="2000" b="1" i="1" dirty="0">
              <a:solidFill>
                <a:schemeClr val="tx2"/>
              </a:solidFill>
              <a:cs typeface="+mn-ea"/>
              <a:sym typeface="+mn-lt"/>
            </a:endParaRPr>
          </a:p>
        </p:txBody>
      </p:sp>
      <p:sp>
        <p:nvSpPr>
          <p:cNvPr id="35" name="文本框 34"/>
          <p:cNvSpPr txBox="1"/>
          <p:nvPr/>
        </p:nvSpPr>
        <p:spPr>
          <a:xfrm>
            <a:off x="3852900" y="1708713"/>
            <a:ext cx="2675713" cy="398780"/>
          </a:xfrm>
          <a:prstGeom prst="rect">
            <a:avLst/>
          </a:prstGeom>
          <a:noFill/>
        </p:spPr>
        <p:txBody>
          <a:bodyPr wrap="square" rtlCol="0">
            <a:spAutoFit/>
          </a:bodyPr>
          <a:lstStyle/>
          <a:p>
            <a:pPr algn="ctr"/>
            <a:r>
              <a:rPr lang="en-US" altLang="zh-CN" sz="2000" b="1">
                <a:solidFill>
                  <a:schemeClr val="bg1"/>
                </a:solidFill>
                <a:cs typeface="+mn-ea"/>
                <a:sym typeface="+mn-lt"/>
              </a:rPr>
              <a:t>Title</a:t>
            </a:r>
            <a:endParaRPr lang="zh-CN" altLang="en-US" sz="2000" b="1">
              <a:solidFill>
                <a:schemeClr val="bg1"/>
              </a:solidFill>
              <a:cs typeface="+mn-ea"/>
              <a:sym typeface="+mn-lt"/>
            </a:endParaRPr>
          </a:p>
        </p:txBody>
      </p:sp>
      <p:cxnSp>
        <p:nvCxnSpPr>
          <p:cNvPr id="36" name="直接连接符 35"/>
          <p:cNvCxnSpPr/>
          <p:nvPr/>
        </p:nvCxnSpPr>
        <p:spPr>
          <a:xfrm>
            <a:off x="4909423" y="2137058"/>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529330" y="4018915"/>
            <a:ext cx="3305175" cy="2122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SELECT AVG(no_of_weekend_nights) AS avg_weekend_nights_with_children</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FROM HOTEL_RESERVATION_DATASET</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WHERE no_of_children &gt; 0</a:t>
            </a:r>
            <a:endParaRPr lang="en-US" altLang="zh-CN" sz="1100" dirty="0">
              <a:solidFill>
                <a:schemeClr val="bg1"/>
              </a:solidFill>
              <a:cs typeface="+mn-ea"/>
              <a:sym typeface="+mn-lt"/>
            </a:endParaRPr>
          </a:p>
          <a:p>
            <a:pPr algn="ctr">
              <a:lnSpc>
                <a:spcPct val="150000"/>
              </a:lnSpc>
            </a:pP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AVG_WEEKEND_NIGHTS_WITH_CHILDREN</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a:t>
            </a:r>
            <a:endParaRPr lang="en-US" altLang="zh-CN" sz="1100" dirty="0">
              <a:solidFill>
                <a:schemeClr val="bg1"/>
              </a:solidFill>
              <a:cs typeface="+mn-ea"/>
              <a:sym typeface="+mn-lt"/>
            </a:endParaRPr>
          </a:p>
          <a:p>
            <a:pPr algn="ctr">
              <a:lnSpc>
                <a:spcPct val="150000"/>
              </a:lnSpc>
            </a:pPr>
            <a:r>
              <a:rPr lang="en-US" altLang="zh-CN" sz="1100" dirty="0">
                <a:solidFill>
                  <a:schemeClr val="bg1"/>
                </a:solidFill>
                <a:cs typeface="+mn-ea"/>
                <a:sym typeface="+mn-lt"/>
              </a:rPr>
              <a:t>                               1</a:t>
            </a:r>
            <a:endParaRPr lang="en-US" altLang="zh-CN" sz="1100" dirty="0">
              <a:solidFill>
                <a:schemeClr val="bg1"/>
              </a:solidFill>
              <a:cs typeface="+mn-ea"/>
              <a:sym typeface="+mn-lt"/>
            </a:endParaRPr>
          </a:p>
        </p:txBody>
      </p:sp>
      <p:sp>
        <p:nvSpPr>
          <p:cNvPr id="39" name="文本框 38"/>
          <p:cNvSpPr txBox="1"/>
          <p:nvPr/>
        </p:nvSpPr>
        <p:spPr>
          <a:xfrm>
            <a:off x="3837660" y="3400572"/>
            <a:ext cx="2675713" cy="398780"/>
          </a:xfrm>
          <a:prstGeom prst="rect">
            <a:avLst/>
          </a:prstGeom>
          <a:noFill/>
        </p:spPr>
        <p:txBody>
          <a:bodyPr wrap="square" rtlCol="0">
            <a:spAutoFit/>
          </a:bodyPr>
          <a:lstStyle/>
          <a:p>
            <a:pPr algn="ctr"/>
            <a:r>
              <a:rPr lang="en-US" altLang="zh-CN" sz="2000" b="1">
                <a:solidFill>
                  <a:schemeClr val="bg1"/>
                </a:solidFill>
                <a:cs typeface="+mn-ea"/>
                <a:sym typeface="+mn-lt"/>
              </a:rPr>
              <a:t>SQL Query</a:t>
            </a:r>
            <a:endParaRPr lang="en-US" altLang="zh-CN" sz="2000" b="1">
              <a:solidFill>
                <a:schemeClr val="bg1"/>
              </a:solidFill>
              <a:cs typeface="+mn-ea"/>
              <a:sym typeface="+mn-lt"/>
            </a:endParaRPr>
          </a:p>
        </p:txBody>
      </p:sp>
      <p:cxnSp>
        <p:nvCxnSpPr>
          <p:cNvPr id="40" name="直接连接符 39"/>
          <p:cNvCxnSpPr/>
          <p:nvPr/>
        </p:nvCxnSpPr>
        <p:spPr>
          <a:xfrm>
            <a:off x="4868783" y="3908927"/>
            <a:ext cx="6030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srcRect r="59527"/>
          <a:stretch>
            <a:fillRect/>
          </a:stretch>
        </p:blipFill>
        <p:spPr>
          <a:xfrm>
            <a:off x="725916" y="1646011"/>
            <a:ext cx="2743001" cy="4526886"/>
          </a:xfrm>
          <a:prstGeom prst="rect">
            <a:avLst/>
          </a:prstGeom>
        </p:spPr>
      </p:pic>
      <p:sp>
        <p:nvSpPr>
          <p:cNvPr id="31" name="文本框 30"/>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11.</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cxnSp>
        <p:nvCxnSpPr>
          <p:cNvPr id="30" name="直接连接符 29"/>
          <p:cNvCxnSpPr/>
          <p:nvPr/>
        </p:nvCxnSpPr>
        <p:spPr>
          <a:xfrm>
            <a:off x="7718332" y="1781465"/>
            <a:ext cx="548733" cy="0"/>
          </a:xfrm>
          <a:prstGeom prst="line">
            <a:avLst/>
          </a:prstGeom>
          <a:ln>
            <a:solidFill>
              <a:srgbClr val="6542A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aphicFrame>
        <p:nvGraphicFramePr>
          <p:cNvPr id="12" name="图表 11"/>
          <p:cNvGraphicFramePr/>
          <p:nvPr/>
        </p:nvGraphicFramePr>
        <p:xfrm>
          <a:off x="507349" y="2425246"/>
          <a:ext cx="5744045" cy="3953214"/>
        </p:xfrm>
        <a:graphic>
          <a:graphicData uri="http://schemas.openxmlformats.org/drawingml/2006/chart">
            <c:chart xmlns:c="http://schemas.openxmlformats.org/drawingml/2006/chart" xmlns:r="http://schemas.openxmlformats.org/officeDocument/2006/relationships" r:id="rId1"/>
          </a:graphicData>
        </a:graphic>
      </p:graphicFrame>
      <p:grpSp>
        <p:nvGrpSpPr>
          <p:cNvPr id="4" name="组合 3"/>
          <p:cNvGrpSpPr/>
          <p:nvPr/>
        </p:nvGrpSpPr>
        <p:grpSpPr>
          <a:xfrm>
            <a:off x="10363463" y="872853"/>
            <a:ext cx="1335314" cy="1335314"/>
            <a:chOff x="9393818" y="2177143"/>
            <a:chExt cx="1335314" cy="1335314"/>
          </a:xfrm>
        </p:grpSpPr>
        <p:sp>
          <p:nvSpPr>
            <p:cNvPr id="22" name="矩形 21"/>
            <p:cNvSpPr/>
            <p:nvPr/>
          </p:nvSpPr>
          <p:spPr>
            <a:xfrm>
              <a:off x="9393818" y="2177143"/>
              <a:ext cx="1335314" cy="1335314"/>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Shape 4306"/>
            <p:cNvSpPr/>
            <p:nvPr/>
          </p:nvSpPr>
          <p:spPr>
            <a:xfrm>
              <a:off x="9849644" y="2654468"/>
              <a:ext cx="423663" cy="380664"/>
            </a:xfrm>
            <a:custGeom>
              <a:avLst/>
              <a:gdLst/>
              <a:ahLst/>
              <a:cxnLst/>
              <a:rect l="0" t="0" r="0" b="0"/>
              <a:pathLst>
                <a:path w="5961" h="5356" extrusionOk="0">
                  <a:moveTo>
                    <a:pt x="4378" y="1538"/>
                  </a:moveTo>
                  <a:lnTo>
                    <a:pt x="4517" y="1584"/>
                  </a:lnTo>
                  <a:lnTo>
                    <a:pt x="4657" y="1677"/>
                  </a:lnTo>
                  <a:lnTo>
                    <a:pt x="4750" y="1817"/>
                  </a:lnTo>
                  <a:lnTo>
                    <a:pt x="4797" y="1957"/>
                  </a:lnTo>
                  <a:lnTo>
                    <a:pt x="4750" y="2096"/>
                  </a:lnTo>
                  <a:lnTo>
                    <a:pt x="4657" y="2236"/>
                  </a:lnTo>
                  <a:lnTo>
                    <a:pt x="3260" y="3586"/>
                  </a:lnTo>
                  <a:lnTo>
                    <a:pt x="3120" y="3679"/>
                  </a:lnTo>
                  <a:lnTo>
                    <a:pt x="2981" y="3726"/>
                  </a:lnTo>
                  <a:lnTo>
                    <a:pt x="2795" y="3679"/>
                  </a:lnTo>
                  <a:lnTo>
                    <a:pt x="2701" y="3586"/>
                  </a:lnTo>
                  <a:lnTo>
                    <a:pt x="1258" y="2236"/>
                  </a:lnTo>
                  <a:lnTo>
                    <a:pt x="1165" y="2096"/>
                  </a:lnTo>
                  <a:lnTo>
                    <a:pt x="1165" y="1957"/>
                  </a:lnTo>
                  <a:lnTo>
                    <a:pt x="1165" y="1817"/>
                  </a:lnTo>
                  <a:lnTo>
                    <a:pt x="1258" y="1677"/>
                  </a:lnTo>
                  <a:lnTo>
                    <a:pt x="1398" y="1584"/>
                  </a:lnTo>
                  <a:lnTo>
                    <a:pt x="1584" y="1538"/>
                  </a:lnTo>
                  <a:lnTo>
                    <a:pt x="1724" y="1584"/>
                  </a:lnTo>
                  <a:lnTo>
                    <a:pt x="1863" y="1677"/>
                  </a:lnTo>
                  <a:lnTo>
                    <a:pt x="2981" y="2748"/>
                  </a:lnTo>
                  <a:lnTo>
                    <a:pt x="4098" y="1677"/>
                  </a:lnTo>
                  <a:lnTo>
                    <a:pt x="4191" y="1584"/>
                  </a:lnTo>
                  <a:lnTo>
                    <a:pt x="4378" y="1538"/>
                  </a:lnTo>
                  <a:close/>
                  <a:moveTo>
                    <a:pt x="513" y="1"/>
                  </a:moveTo>
                  <a:lnTo>
                    <a:pt x="327" y="48"/>
                  </a:lnTo>
                  <a:lnTo>
                    <a:pt x="141" y="187"/>
                  </a:lnTo>
                  <a:lnTo>
                    <a:pt x="1" y="373"/>
                  </a:lnTo>
                  <a:lnTo>
                    <a:pt x="1" y="560"/>
                  </a:lnTo>
                  <a:lnTo>
                    <a:pt x="1" y="2376"/>
                  </a:lnTo>
                  <a:lnTo>
                    <a:pt x="1" y="2655"/>
                  </a:lnTo>
                  <a:lnTo>
                    <a:pt x="47" y="2934"/>
                  </a:lnTo>
                  <a:lnTo>
                    <a:pt x="94" y="3260"/>
                  </a:lnTo>
                  <a:lnTo>
                    <a:pt x="234" y="3540"/>
                  </a:lnTo>
                  <a:lnTo>
                    <a:pt x="513" y="4052"/>
                  </a:lnTo>
                  <a:lnTo>
                    <a:pt x="653" y="4285"/>
                  </a:lnTo>
                  <a:lnTo>
                    <a:pt x="839" y="4471"/>
                  </a:lnTo>
                  <a:lnTo>
                    <a:pt x="1072" y="4657"/>
                  </a:lnTo>
                  <a:lnTo>
                    <a:pt x="1305" y="4843"/>
                  </a:lnTo>
                  <a:lnTo>
                    <a:pt x="1817" y="5123"/>
                  </a:lnTo>
                  <a:lnTo>
                    <a:pt x="2096" y="5216"/>
                  </a:lnTo>
                  <a:lnTo>
                    <a:pt x="2375" y="5262"/>
                  </a:lnTo>
                  <a:lnTo>
                    <a:pt x="2655" y="5309"/>
                  </a:lnTo>
                  <a:lnTo>
                    <a:pt x="2981" y="5356"/>
                  </a:lnTo>
                  <a:lnTo>
                    <a:pt x="3260" y="5309"/>
                  </a:lnTo>
                  <a:lnTo>
                    <a:pt x="3540" y="5262"/>
                  </a:lnTo>
                  <a:lnTo>
                    <a:pt x="3819" y="5216"/>
                  </a:lnTo>
                  <a:lnTo>
                    <a:pt x="4098" y="5123"/>
                  </a:lnTo>
                  <a:lnTo>
                    <a:pt x="4657" y="4843"/>
                  </a:lnTo>
                  <a:lnTo>
                    <a:pt x="4843" y="4657"/>
                  </a:lnTo>
                  <a:lnTo>
                    <a:pt x="5076" y="4471"/>
                  </a:lnTo>
                  <a:lnTo>
                    <a:pt x="5449" y="4052"/>
                  </a:lnTo>
                  <a:lnTo>
                    <a:pt x="5681" y="3540"/>
                  </a:lnTo>
                  <a:lnTo>
                    <a:pt x="5821" y="3260"/>
                  </a:lnTo>
                  <a:lnTo>
                    <a:pt x="5868" y="2934"/>
                  </a:lnTo>
                  <a:lnTo>
                    <a:pt x="5914" y="2655"/>
                  </a:lnTo>
                  <a:lnTo>
                    <a:pt x="5961" y="2376"/>
                  </a:lnTo>
                  <a:lnTo>
                    <a:pt x="5961" y="560"/>
                  </a:lnTo>
                  <a:lnTo>
                    <a:pt x="5914" y="373"/>
                  </a:lnTo>
                  <a:lnTo>
                    <a:pt x="5775" y="187"/>
                  </a:lnTo>
                  <a:lnTo>
                    <a:pt x="5588" y="48"/>
                  </a:lnTo>
                  <a:lnTo>
                    <a:pt x="5402" y="1"/>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grpSp>
      <p:grpSp>
        <p:nvGrpSpPr>
          <p:cNvPr id="5" name="组合 4"/>
          <p:cNvGrpSpPr/>
          <p:nvPr/>
        </p:nvGrpSpPr>
        <p:grpSpPr>
          <a:xfrm>
            <a:off x="7257084" y="2760708"/>
            <a:ext cx="1335314" cy="1335314"/>
            <a:chOff x="6967524" y="2177143"/>
            <a:chExt cx="1335314" cy="1335314"/>
          </a:xfrm>
        </p:grpSpPr>
        <p:sp>
          <p:nvSpPr>
            <p:cNvPr id="3" name="矩形 2"/>
            <p:cNvSpPr/>
            <p:nvPr/>
          </p:nvSpPr>
          <p:spPr>
            <a:xfrm>
              <a:off x="6967524" y="2177143"/>
              <a:ext cx="1335314" cy="1335314"/>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Shape 4317"/>
            <p:cNvSpPr/>
            <p:nvPr/>
          </p:nvSpPr>
          <p:spPr>
            <a:xfrm>
              <a:off x="7423350" y="2632969"/>
              <a:ext cx="423663" cy="423663"/>
            </a:xfrm>
            <a:custGeom>
              <a:avLst/>
              <a:gdLst/>
              <a:ahLst/>
              <a:cxnLst/>
              <a:rect l="0" t="0" r="0" b="0"/>
              <a:pathLst>
                <a:path w="5961" h="5961" extrusionOk="0">
                  <a:moveTo>
                    <a:pt x="1770" y="1770"/>
                  </a:moveTo>
                  <a:lnTo>
                    <a:pt x="1770" y="1863"/>
                  </a:lnTo>
                  <a:lnTo>
                    <a:pt x="1770" y="4098"/>
                  </a:lnTo>
                  <a:lnTo>
                    <a:pt x="1770" y="4191"/>
                  </a:lnTo>
                  <a:lnTo>
                    <a:pt x="1863" y="4237"/>
                  </a:lnTo>
                  <a:lnTo>
                    <a:pt x="2608" y="4237"/>
                  </a:lnTo>
                  <a:lnTo>
                    <a:pt x="2701" y="4191"/>
                  </a:lnTo>
                  <a:lnTo>
                    <a:pt x="2748" y="4098"/>
                  </a:lnTo>
                  <a:lnTo>
                    <a:pt x="2748" y="1863"/>
                  </a:lnTo>
                  <a:lnTo>
                    <a:pt x="2701" y="1770"/>
                  </a:lnTo>
                  <a:close/>
                  <a:moveTo>
                    <a:pt x="3260" y="1770"/>
                  </a:moveTo>
                  <a:lnTo>
                    <a:pt x="3260" y="1863"/>
                  </a:lnTo>
                  <a:lnTo>
                    <a:pt x="3260" y="4098"/>
                  </a:lnTo>
                  <a:lnTo>
                    <a:pt x="3260" y="4191"/>
                  </a:lnTo>
                  <a:lnTo>
                    <a:pt x="3353" y="4237"/>
                  </a:lnTo>
                  <a:lnTo>
                    <a:pt x="4098" y="4237"/>
                  </a:lnTo>
                  <a:lnTo>
                    <a:pt x="4191" y="4191"/>
                  </a:lnTo>
                  <a:lnTo>
                    <a:pt x="4238" y="4098"/>
                  </a:lnTo>
                  <a:lnTo>
                    <a:pt x="4238" y="1863"/>
                  </a:lnTo>
                  <a:lnTo>
                    <a:pt x="4191" y="1770"/>
                  </a:lnTo>
                  <a:close/>
                  <a:moveTo>
                    <a:pt x="3260" y="885"/>
                  </a:moveTo>
                  <a:lnTo>
                    <a:pt x="3540" y="978"/>
                  </a:lnTo>
                  <a:lnTo>
                    <a:pt x="3819" y="1025"/>
                  </a:lnTo>
                  <a:lnTo>
                    <a:pt x="4052" y="1164"/>
                  </a:lnTo>
                  <a:lnTo>
                    <a:pt x="4285" y="1304"/>
                  </a:lnTo>
                  <a:lnTo>
                    <a:pt x="4471" y="1490"/>
                  </a:lnTo>
                  <a:lnTo>
                    <a:pt x="4657" y="1723"/>
                  </a:lnTo>
                  <a:lnTo>
                    <a:pt x="4843" y="1956"/>
                  </a:lnTo>
                  <a:lnTo>
                    <a:pt x="4936" y="2189"/>
                  </a:lnTo>
                  <a:lnTo>
                    <a:pt x="5030" y="2468"/>
                  </a:lnTo>
                  <a:lnTo>
                    <a:pt x="5076" y="2701"/>
                  </a:lnTo>
                  <a:lnTo>
                    <a:pt x="5123" y="2980"/>
                  </a:lnTo>
                  <a:lnTo>
                    <a:pt x="5076" y="3260"/>
                  </a:lnTo>
                  <a:lnTo>
                    <a:pt x="5030" y="3539"/>
                  </a:lnTo>
                  <a:lnTo>
                    <a:pt x="4936" y="3818"/>
                  </a:lnTo>
                  <a:lnTo>
                    <a:pt x="4843" y="4051"/>
                  </a:lnTo>
                  <a:lnTo>
                    <a:pt x="4657" y="4284"/>
                  </a:lnTo>
                  <a:lnTo>
                    <a:pt x="4471" y="4470"/>
                  </a:lnTo>
                  <a:lnTo>
                    <a:pt x="4285" y="4656"/>
                  </a:lnTo>
                  <a:lnTo>
                    <a:pt x="4052" y="4843"/>
                  </a:lnTo>
                  <a:lnTo>
                    <a:pt x="3819" y="4936"/>
                  </a:lnTo>
                  <a:lnTo>
                    <a:pt x="3540" y="5029"/>
                  </a:lnTo>
                  <a:lnTo>
                    <a:pt x="3260" y="5076"/>
                  </a:lnTo>
                  <a:lnTo>
                    <a:pt x="2981" y="5122"/>
                  </a:lnTo>
                  <a:lnTo>
                    <a:pt x="2701" y="5076"/>
                  </a:lnTo>
                  <a:lnTo>
                    <a:pt x="2422" y="5029"/>
                  </a:lnTo>
                  <a:lnTo>
                    <a:pt x="2189" y="4936"/>
                  </a:lnTo>
                  <a:lnTo>
                    <a:pt x="1956" y="4843"/>
                  </a:lnTo>
                  <a:lnTo>
                    <a:pt x="1724" y="4656"/>
                  </a:lnTo>
                  <a:lnTo>
                    <a:pt x="1491" y="4470"/>
                  </a:lnTo>
                  <a:lnTo>
                    <a:pt x="1305" y="4284"/>
                  </a:lnTo>
                  <a:lnTo>
                    <a:pt x="1165" y="4051"/>
                  </a:lnTo>
                  <a:lnTo>
                    <a:pt x="1025" y="3818"/>
                  </a:lnTo>
                  <a:lnTo>
                    <a:pt x="932" y="3539"/>
                  </a:lnTo>
                  <a:lnTo>
                    <a:pt x="885" y="3260"/>
                  </a:lnTo>
                  <a:lnTo>
                    <a:pt x="885" y="2980"/>
                  </a:lnTo>
                  <a:lnTo>
                    <a:pt x="885" y="2701"/>
                  </a:lnTo>
                  <a:lnTo>
                    <a:pt x="932" y="2468"/>
                  </a:lnTo>
                  <a:lnTo>
                    <a:pt x="1025" y="2189"/>
                  </a:lnTo>
                  <a:lnTo>
                    <a:pt x="1165" y="1956"/>
                  </a:lnTo>
                  <a:lnTo>
                    <a:pt x="1305" y="1723"/>
                  </a:lnTo>
                  <a:lnTo>
                    <a:pt x="1491" y="1490"/>
                  </a:lnTo>
                  <a:lnTo>
                    <a:pt x="1724" y="1304"/>
                  </a:lnTo>
                  <a:lnTo>
                    <a:pt x="1956" y="1164"/>
                  </a:lnTo>
                  <a:lnTo>
                    <a:pt x="2189" y="1025"/>
                  </a:lnTo>
                  <a:lnTo>
                    <a:pt x="2422" y="978"/>
                  </a:lnTo>
                  <a:lnTo>
                    <a:pt x="2701" y="885"/>
                  </a:lnTo>
                  <a:close/>
                  <a:moveTo>
                    <a:pt x="2981" y="0"/>
                  </a:moveTo>
                  <a:lnTo>
                    <a:pt x="2608" y="47"/>
                  </a:lnTo>
                  <a:lnTo>
                    <a:pt x="2236" y="140"/>
                  </a:lnTo>
                  <a:lnTo>
                    <a:pt x="1863" y="233"/>
                  </a:lnTo>
                  <a:lnTo>
                    <a:pt x="1491" y="419"/>
                  </a:lnTo>
                  <a:lnTo>
                    <a:pt x="1165" y="652"/>
                  </a:lnTo>
                  <a:lnTo>
                    <a:pt x="885" y="885"/>
                  </a:lnTo>
                  <a:lnTo>
                    <a:pt x="653" y="1164"/>
                  </a:lnTo>
                  <a:lnTo>
                    <a:pt x="420" y="1490"/>
                  </a:lnTo>
                  <a:lnTo>
                    <a:pt x="234" y="1863"/>
                  </a:lnTo>
                  <a:lnTo>
                    <a:pt x="94" y="2235"/>
                  </a:lnTo>
                  <a:lnTo>
                    <a:pt x="47" y="2608"/>
                  </a:lnTo>
                  <a:lnTo>
                    <a:pt x="1" y="2980"/>
                  </a:lnTo>
                  <a:lnTo>
                    <a:pt x="47" y="3399"/>
                  </a:lnTo>
                  <a:lnTo>
                    <a:pt x="94" y="3772"/>
                  </a:lnTo>
                  <a:lnTo>
                    <a:pt x="234" y="4144"/>
                  </a:lnTo>
                  <a:lnTo>
                    <a:pt x="420" y="4517"/>
                  </a:lnTo>
                  <a:lnTo>
                    <a:pt x="653" y="4796"/>
                  </a:lnTo>
                  <a:lnTo>
                    <a:pt x="885" y="5122"/>
                  </a:lnTo>
                  <a:lnTo>
                    <a:pt x="1165" y="5355"/>
                  </a:lnTo>
                  <a:lnTo>
                    <a:pt x="1491" y="5588"/>
                  </a:lnTo>
                  <a:lnTo>
                    <a:pt x="1863" y="5774"/>
                  </a:lnTo>
                  <a:lnTo>
                    <a:pt x="2236" y="5867"/>
                  </a:lnTo>
                  <a:lnTo>
                    <a:pt x="2608" y="5960"/>
                  </a:lnTo>
                  <a:lnTo>
                    <a:pt x="3400" y="5960"/>
                  </a:lnTo>
                  <a:lnTo>
                    <a:pt x="3772" y="5867"/>
                  </a:lnTo>
                  <a:lnTo>
                    <a:pt x="4145" y="5774"/>
                  </a:lnTo>
                  <a:lnTo>
                    <a:pt x="4471" y="5588"/>
                  </a:lnTo>
                  <a:lnTo>
                    <a:pt x="4797" y="5355"/>
                  </a:lnTo>
                  <a:lnTo>
                    <a:pt x="5123" y="5122"/>
                  </a:lnTo>
                  <a:lnTo>
                    <a:pt x="5355" y="4796"/>
                  </a:lnTo>
                  <a:lnTo>
                    <a:pt x="5588" y="4517"/>
                  </a:lnTo>
                  <a:lnTo>
                    <a:pt x="5728" y="4144"/>
                  </a:lnTo>
                  <a:lnTo>
                    <a:pt x="5868" y="3772"/>
                  </a:lnTo>
                  <a:lnTo>
                    <a:pt x="5961" y="3399"/>
                  </a:lnTo>
                  <a:lnTo>
                    <a:pt x="5961" y="2980"/>
                  </a:lnTo>
                  <a:lnTo>
                    <a:pt x="5961" y="2608"/>
                  </a:lnTo>
                  <a:lnTo>
                    <a:pt x="5868" y="2235"/>
                  </a:lnTo>
                  <a:lnTo>
                    <a:pt x="5728" y="1863"/>
                  </a:lnTo>
                  <a:lnTo>
                    <a:pt x="5588" y="1490"/>
                  </a:lnTo>
                  <a:lnTo>
                    <a:pt x="5355" y="1164"/>
                  </a:lnTo>
                  <a:lnTo>
                    <a:pt x="5123" y="885"/>
                  </a:lnTo>
                  <a:lnTo>
                    <a:pt x="4797" y="652"/>
                  </a:lnTo>
                  <a:lnTo>
                    <a:pt x="4471" y="419"/>
                  </a:lnTo>
                  <a:lnTo>
                    <a:pt x="4145" y="233"/>
                  </a:lnTo>
                  <a:lnTo>
                    <a:pt x="3772" y="140"/>
                  </a:lnTo>
                  <a:lnTo>
                    <a:pt x="3400" y="47"/>
                  </a:lnTo>
                  <a:lnTo>
                    <a:pt x="2981"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grpSp>
      <p:sp>
        <p:nvSpPr>
          <p:cNvPr id="27" name="矩形 26"/>
          <p:cNvSpPr/>
          <p:nvPr/>
        </p:nvSpPr>
        <p:spPr>
          <a:xfrm>
            <a:off x="5555615" y="1180465"/>
            <a:ext cx="4505960" cy="567753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SELECT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EXTRACT(MONTH FROM arrival_date) AS month,</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COUNT(*) AS reservations_count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WHERE EXTRACT(YEAR FROM arrival_date) = 2018</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GROUP BY EXTRACT(MONTH FROM arrival_date)</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ORDER BY month</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MONTH RESERVATIONS_COUNT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1                 26</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2                 36</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3                 59</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4                 46</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5                 57</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6                 84</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7                 33</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8                 63</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9                 39</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10                 63</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11                 40</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12                 31</a:t>
            </a:r>
            <a:endParaRPr lang="en-US" altLang="zh-CN" sz="1100">
              <a:solidFill>
                <a:schemeClr val="tx1">
                  <a:lumMod val="65000"/>
                  <a:lumOff val="35000"/>
                </a:schemeClr>
              </a:solidFill>
              <a:cs typeface="+mn-ea"/>
              <a:sym typeface="+mn-lt"/>
            </a:endParaRPr>
          </a:p>
        </p:txBody>
      </p:sp>
      <p:sp>
        <p:nvSpPr>
          <p:cNvPr id="28" name="文本框 27"/>
          <p:cNvSpPr txBox="1"/>
          <p:nvPr/>
        </p:nvSpPr>
        <p:spPr>
          <a:xfrm>
            <a:off x="6743476" y="889940"/>
            <a:ext cx="2362529" cy="460375"/>
          </a:xfrm>
          <a:prstGeom prst="rect">
            <a:avLst/>
          </a:prstGeom>
          <a:noFill/>
        </p:spPr>
        <p:txBody>
          <a:bodyPr wrap="square" rtlCol="0">
            <a:spAutoFit/>
          </a:bodyPr>
          <a:lstStyle/>
          <a:p>
            <a:pPr algn="ctr"/>
            <a:r>
              <a:rPr lang="en-US" altLang="zh-CN" sz="2400" b="1">
                <a:solidFill>
                  <a:schemeClr val="tx1">
                    <a:lumMod val="65000"/>
                    <a:lumOff val="35000"/>
                  </a:schemeClr>
                </a:solidFill>
                <a:cs typeface="+mn-ea"/>
                <a:sym typeface="+mn-lt"/>
              </a:rPr>
              <a:t>SQL Query</a:t>
            </a:r>
            <a:endParaRPr lang="en-US" altLang="zh-CN" sz="2400" b="1">
              <a:solidFill>
                <a:schemeClr val="tx1">
                  <a:lumMod val="65000"/>
                  <a:lumOff val="35000"/>
                </a:schemeClr>
              </a:solidFill>
              <a:cs typeface="+mn-ea"/>
              <a:sym typeface="+mn-lt"/>
            </a:endParaRPr>
          </a:p>
        </p:txBody>
      </p:sp>
      <p:sp>
        <p:nvSpPr>
          <p:cNvPr id="31" name="矩形 30"/>
          <p:cNvSpPr/>
          <p:nvPr/>
        </p:nvSpPr>
        <p:spPr>
          <a:xfrm>
            <a:off x="9926690" y="3173746"/>
            <a:ext cx="2362529" cy="852805"/>
          </a:xfrm>
          <a:prstGeom prst="rect">
            <a:avLst/>
          </a:prstGeom>
        </p:spPr>
        <p:txBody>
          <a:bodyPr wrap="square">
            <a:spAutoFit/>
          </a:bodyPr>
          <a:lstStyle/>
          <a:p>
            <a:pPr algn="ctr">
              <a:lnSpc>
                <a:spcPct val="150000"/>
              </a:lnSpc>
            </a:pPr>
            <a:r>
              <a:rPr lang="en-US" altLang="zh-CN" sz="1100" dirty="0">
                <a:solidFill>
                  <a:schemeClr val="tx1">
                    <a:lumMod val="65000"/>
                    <a:lumOff val="35000"/>
                  </a:schemeClr>
                </a:solidFill>
                <a:cs typeface="+mn-ea"/>
                <a:sym typeface="+mn-lt"/>
              </a:rPr>
              <a:t>Counts the number of reservations per month in 2018</a:t>
            </a:r>
            <a:endParaRPr lang="zh-CN" altLang="en-US" sz="1100" dirty="0">
              <a:solidFill>
                <a:schemeClr val="tx1">
                  <a:lumMod val="65000"/>
                  <a:lumOff val="35000"/>
                </a:schemeClr>
              </a:solidFill>
              <a:cs typeface="+mn-ea"/>
              <a:sym typeface="+mn-lt"/>
            </a:endParaRPr>
          </a:p>
        </p:txBody>
      </p:sp>
      <p:sp>
        <p:nvSpPr>
          <p:cNvPr id="32" name="文本框 31"/>
          <p:cNvSpPr txBox="1"/>
          <p:nvPr/>
        </p:nvSpPr>
        <p:spPr>
          <a:xfrm>
            <a:off x="9849220" y="2569515"/>
            <a:ext cx="2362529" cy="460375"/>
          </a:xfrm>
          <a:prstGeom prst="rect">
            <a:avLst/>
          </a:prstGeom>
          <a:noFill/>
        </p:spPr>
        <p:txBody>
          <a:bodyPr wrap="square" rtlCol="0">
            <a:spAutoFit/>
          </a:bodyPr>
          <a:lstStyle/>
          <a:p>
            <a:pPr algn="ctr"/>
            <a:r>
              <a:rPr lang="en-US" altLang="zh-CN" sz="2400" b="1">
                <a:solidFill>
                  <a:schemeClr val="tx1">
                    <a:lumMod val="65000"/>
                    <a:lumOff val="35000"/>
                  </a:schemeClr>
                </a:solidFill>
                <a:cs typeface="+mn-ea"/>
                <a:sym typeface="+mn-lt"/>
              </a:rPr>
              <a:t>Explanation</a:t>
            </a:r>
            <a:endParaRPr lang="zh-CN" altLang="en-US" sz="2400" b="1">
              <a:solidFill>
                <a:schemeClr val="tx1">
                  <a:lumMod val="65000"/>
                  <a:lumOff val="35000"/>
                </a:schemeClr>
              </a:solidFill>
              <a:cs typeface="+mn-ea"/>
              <a:sym typeface="+mn-lt"/>
            </a:endParaRPr>
          </a:p>
        </p:txBody>
      </p:sp>
      <p:sp>
        <p:nvSpPr>
          <p:cNvPr id="34" name="文本框 33"/>
          <p:cNvSpPr txBox="1"/>
          <p:nvPr/>
        </p:nvSpPr>
        <p:spPr>
          <a:xfrm>
            <a:off x="4302749" y="72498"/>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12.</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
        <p:nvSpPr>
          <p:cNvPr id="2" name="文本框 27"/>
          <p:cNvSpPr txBox="1"/>
          <p:nvPr/>
        </p:nvSpPr>
        <p:spPr>
          <a:xfrm>
            <a:off x="1536476" y="1053770"/>
            <a:ext cx="2362529" cy="460375"/>
          </a:xfrm>
          <a:prstGeom prst="rect">
            <a:avLst/>
          </a:prstGeom>
          <a:noFill/>
        </p:spPr>
        <p:txBody>
          <a:bodyPr wrap="square" rtlCol="0">
            <a:spAutoFit/>
          </a:bodyPr>
          <a:p>
            <a:pPr algn="ctr"/>
            <a:r>
              <a:rPr lang="en-US" altLang="zh-CN" sz="2400" b="1">
                <a:solidFill>
                  <a:schemeClr val="tx1">
                    <a:lumMod val="65000"/>
                    <a:lumOff val="35000"/>
                  </a:schemeClr>
                </a:solidFill>
                <a:cs typeface="+mn-ea"/>
                <a:sym typeface="+mn-lt"/>
              </a:rPr>
              <a:t>Title</a:t>
            </a:r>
            <a:endParaRPr lang="zh-CN" altLang="en-US" sz="2400" b="1">
              <a:solidFill>
                <a:schemeClr val="tx1">
                  <a:lumMod val="65000"/>
                  <a:lumOff val="35000"/>
                </a:schemeClr>
              </a:solidFill>
              <a:cs typeface="+mn-ea"/>
              <a:sym typeface="+mn-lt"/>
            </a:endParaRPr>
          </a:p>
        </p:txBody>
      </p:sp>
      <p:sp>
        <p:nvSpPr>
          <p:cNvPr id="6" name="矩形 26"/>
          <p:cNvSpPr/>
          <p:nvPr/>
        </p:nvSpPr>
        <p:spPr>
          <a:xfrm>
            <a:off x="1815876" y="1575451"/>
            <a:ext cx="2362529" cy="1014730"/>
          </a:xfrm>
          <a:prstGeom prst="rect">
            <a:avLst/>
          </a:prstGeom>
        </p:spPr>
        <p:txBody>
          <a:bodyPr wrap="square">
            <a:spAutoFit/>
          </a:bodyPr>
          <a:p>
            <a:pPr algn="ctr">
              <a:lnSpc>
                <a:spcPct val="150000"/>
              </a:lnSpc>
            </a:pPr>
            <a:r>
              <a:rPr lang="en-US" altLang="zh-CN" sz="2000" b="1" i="1" dirty="0">
                <a:solidFill>
                  <a:schemeClr val="tx2"/>
                </a:solidFill>
                <a:cs typeface="+mn-ea"/>
                <a:sym typeface="+mn-lt"/>
              </a:rPr>
              <a:t>Reservations per Month</a:t>
            </a:r>
            <a:endParaRPr lang="en-US" altLang="zh-CN" sz="2000" b="1" i="1" dirty="0">
              <a:solidFill>
                <a:schemeClr val="tx2"/>
              </a:solidFill>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4466590" y="1016000"/>
            <a:ext cx="5191125" cy="1531620"/>
          </a:xfrm>
          <a:prstGeom prst="rect">
            <a:avLst/>
          </a:prstGeom>
          <a:noFill/>
          <a:ln>
            <a:solidFill>
              <a:srgbClr val="F1B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4466590" y="2719705"/>
            <a:ext cx="5191760" cy="4123690"/>
          </a:xfrm>
          <a:prstGeom prst="rect">
            <a:avLst/>
          </a:prstGeom>
          <a:noFill/>
          <a:ln>
            <a:solidFill>
              <a:srgbClr val="75CE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9732645" y="3131820"/>
            <a:ext cx="2339975" cy="2677795"/>
          </a:xfrm>
          <a:prstGeom prst="rect">
            <a:avLst/>
          </a:prstGeom>
          <a:noFill/>
          <a:ln>
            <a:solidFill>
              <a:srgbClr val="654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a:off x="5433218" y="1015684"/>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zh-CN" altLang="en-US" sz="2800" b="1">
              <a:solidFill>
                <a:schemeClr val="tx1">
                  <a:lumMod val="65000"/>
                  <a:lumOff val="35000"/>
                </a:schemeClr>
              </a:solidFill>
              <a:cs typeface="+mn-ea"/>
              <a:sym typeface="+mn-lt"/>
            </a:endParaRPr>
          </a:p>
        </p:txBody>
      </p:sp>
      <p:sp>
        <p:nvSpPr>
          <p:cNvPr id="34" name="矩形 33"/>
          <p:cNvSpPr/>
          <p:nvPr/>
        </p:nvSpPr>
        <p:spPr>
          <a:xfrm>
            <a:off x="5645943" y="1495054"/>
            <a:ext cx="3258615" cy="1014730"/>
          </a:xfrm>
          <a:prstGeom prst="rect">
            <a:avLst/>
          </a:prstGeom>
        </p:spPr>
        <p:txBody>
          <a:bodyPr wrap="square">
            <a:spAutoFit/>
          </a:bodyPr>
          <a:lstStyle/>
          <a:p>
            <a:pPr algn="ctr">
              <a:lnSpc>
                <a:spcPct val="150000"/>
              </a:lnSpc>
            </a:pPr>
            <a:r>
              <a:rPr lang="en-US" altLang="zh-CN" sz="2000" b="1" i="1">
                <a:solidFill>
                  <a:schemeClr val="tx2"/>
                </a:solidFill>
                <a:cs typeface="+mn-ea"/>
                <a:sym typeface="+mn-lt"/>
              </a:rPr>
              <a:t>Average Number of Nights</a:t>
            </a:r>
            <a:endParaRPr lang="en-US" altLang="zh-CN" sz="2000" b="1" i="1">
              <a:solidFill>
                <a:schemeClr val="tx2"/>
              </a:solidFill>
              <a:cs typeface="+mn-ea"/>
              <a:sym typeface="+mn-lt"/>
            </a:endParaRPr>
          </a:p>
        </p:txBody>
      </p:sp>
      <p:sp>
        <p:nvSpPr>
          <p:cNvPr id="39" name="文本框 38"/>
          <p:cNvSpPr txBox="1"/>
          <p:nvPr/>
        </p:nvSpPr>
        <p:spPr>
          <a:xfrm>
            <a:off x="9598660" y="3440430"/>
            <a:ext cx="260794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40" name="矩形 39"/>
          <p:cNvSpPr/>
          <p:nvPr/>
        </p:nvSpPr>
        <p:spPr>
          <a:xfrm>
            <a:off x="9818370" y="4061460"/>
            <a:ext cx="2168525" cy="818515"/>
          </a:xfrm>
          <a:prstGeom prst="rect">
            <a:avLst/>
          </a:prstGeom>
        </p:spPr>
        <p:txBody>
          <a:bodyPr wrap="square">
            <a:spAutoFit/>
          </a:bodyPr>
          <a:lstStyle/>
          <a:p>
            <a:pPr>
              <a:lnSpc>
                <a:spcPct val="150000"/>
              </a:lnSpc>
            </a:pPr>
            <a:r>
              <a:rPr lang="en-US" altLang="zh-CN" sz="1050">
                <a:solidFill>
                  <a:schemeClr val="tx1">
                    <a:lumMod val="65000"/>
                    <a:lumOff val="35000"/>
                  </a:schemeClr>
                </a:solidFill>
                <a:cs typeface="+mn-ea"/>
                <a:sym typeface="+mn-lt"/>
              </a:rPr>
              <a:t>Calculates the average number of nights spent by guests for each room.</a:t>
            </a:r>
            <a:endParaRPr lang="en-US" altLang="zh-CN" sz="1050">
              <a:solidFill>
                <a:schemeClr val="tx1">
                  <a:lumMod val="65000"/>
                  <a:lumOff val="35000"/>
                </a:schemeClr>
              </a:solidFill>
              <a:cs typeface="+mn-ea"/>
              <a:sym typeface="+mn-lt"/>
            </a:endParaRPr>
          </a:p>
        </p:txBody>
      </p:sp>
      <p:sp>
        <p:nvSpPr>
          <p:cNvPr id="42" name="文本框 41"/>
          <p:cNvSpPr txBox="1"/>
          <p:nvPr/>
        </p:nvSpPr>
        <p:spPr>
          <a:xfrm>
            <a:off x="5433173" y="2734001"/>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43" name="矩形 42"/>
          <p:cNvSpPr/>
          <p:nvPr/>
        </p:nvSpPr>
        <p:spPr>
          <a:xfrm>
            <a:off x="4466590" y="3131185"/>
            <a:ext cx="5190490" cy="3726815"/>
          </a:xfrm>
          <a:prstGeom prst="rect">
            <a:avLst/>
          </a:prstGeom>
        </p:spPr>
        <p:txBody>
          <a:bodyPr wrap="square">
            <a:spAutoFit/>
          </a:bodyPr>
          <a:lstStyle/>
          <a:p>
            <a:pPr algn="ctr">
              <a:lnSpc>
                <a:spcPct val="150000"/>
              </a:lnSpc>
            </a:pPr>
            <a:r>
              <a:rPr lang="en-US" altLang="zh-CN" sz="1050" dirty="0">
                <a:solidFill>
                  <a:schemeClr val="tx1">
                    <a:lumMod val="65000"/>
                    <a:lumOff val="35000"/>
                  </a:schemeClr>
                </a:solidFill>
                <a:cs typeface="+mn-ea"/>
                <a:sym typeface="+mn-lt"/>
              </a:rPr>
              <a:t>SELECT </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    room_type_reserved,</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    AVG(no_of_weekend_nights + no_of_week_nights) AS avg_nights_per_reservation</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FROM HOTEL_RESERVATION_DATASET</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GROUP BY room_type_reserved</a:t>
            </a:r>
            <a:endParaRPr lang="en-US" altLang="zh-CN" sz="1050" dirty="0">
              <a:solidFill>
                <a:schemeClr val="tx1">
                  <a:lumMod val="65000"/>
                  <a:lumOff val="35000"/>
                </a:schemeClr>
              </a:solidFill>
              <a:cs typeface="+mn-ea"/>
              <a:sym typeface="+mn-lt"/>
            </a:endParaRPr>
          </a:p>
          <a:p>
            <a:pPr algn="ctr">
              <a:lnSpc>
                <a:spcPct val="150000"/>
              </a:lnSpc>
            </a:pP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ROOM_TYPE_RESERVED AVG_NIGHTS_PER_RESERVATION</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 --------------------------</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1                                 2</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2                                 3</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4                                 3</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5                                 2</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6                                 3</a:t>
            </a:r>
            <a:endParaRPr lang="en-US" altLang="zh-CN" sz="1050" dirty="0">
              <a:solidFill>
                <a:schemeClr val="tx1">
                  <a:lumMod val="65000"/>
                  <a:lumOff val="35000"/>
                </a:schemeClr>
              </a:solidFill>
              <a:cs typeface="+mn-ea"/>
              <a:sym typeface="+mn-lt"/>
            </a:endParaRPr>
          </a:p>
          <a:p>
            <a:pPr algn="ctr">
              <a:lnSpc>
                <a:spcPct val="150000"/>
              </a:lnSpc>
            </a:pPr>
            <a:r>
              <a:rPr lang="en-US" altLang="zh-CN" sz="1050" dirty="0">
                <a:solidFill>
                  <a:schemeClr val="tx1">
                    <a:lumMod val="65000"/>
                    <a:lumOff val="35000"/>
                  </a:schemeClr>
                </a:solidFill>
                <a:cs typeface="+mn-ea"/>
                <a:sym typeface="+mn-lt"/>
              </a:rPr>
              <a:t>Room_Type 7                                 2</a:t>
            </a:r>
            <a:endParaRPr lang="en-US" altLang="zh-CN" sz="1050" dirty="0">
              <a:solidFill>
                <a:schemeClr val="tx1">
                  <a:lumMod val="65000"/>
                  <a:lumOff val="35000"/>
                </a:schemeClr>
              </a:solidFill>
              <a:cs typeface="+mn-ea"/>
              <a:sym typeface="+mn-lt"/>
            </a:endParaRPr>
          </a:p>
        </p:txBody>
      </p:sp>
      <p:sp>
        <p:nvSpPr>
          <p:cNvPr id="44" name="文本框 43"/>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13.</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graphicFrame>
        <p:nvGraphicFramePr>
          <p:cNvPr id="4" name="Chart 3"/>
          <p:cNvGraphicFramePr/>
          <p:nvPr/>
        </p:nvGraphicFramePr>
        <p:xfrm>
          <a:off x="0" y="1181100"/>
          <a:ext cx="4466590" cy="53962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4" name="组合 43"/>
          <p:cNvGrpSpPr/>
          <p:nvPr/>
        </p:nvGrpSpPr>
        <p:grpSpPr>
          <a:xfrm>
            <a:off x="7591392" y="-379303"/>
            <a:ext cx="5100062" cy="1217169"/>
            <a:chOff x="7591392" y="-379303"/>
            <a:chExt cx="5100062" cy="1217169"/>
          </a:xfrm>
        </p:grpSpPr>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p:cNvGrpSpPr/>
          <p:nvPr/>
        </p:nvGrpSpPr>
        <p:grpSpPr>
          <a:xfrm>
            <a:off x="-1667397" y="5790854"/>
            <a:ext cx="5100062" cy="1217169"/>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 name="组合 4"/>
          <p:cNvGrpSpPr/>
          <p:nvPr/>
        </p:nvGrpSpPr>
        <p:grpSpPr>
          <a:xfrm>
            <a:off x="1419652" y="1220179"/>
            <a:ext cx="3057990" cy="5064210"/>
            <a:chOff x="1908140" y="2667681"/>
            <a:chExt cx="2027878" cy="2848872"/>
          </a:xfrm>
        </p:grpSpPr>
        <p:sp>
          <p:nvSpPr>
            <p:cNvPr id="24" name="矩形 23"/>
            <p:cNvSpPr/>
            <p:nvPr/>
          </p:nvSpPr>
          <p:spPr>
            <a:xfrm rot="5400000">
              <a:off x="1497643" y="3078178"/>
              <a:ext cx="2848872" cy="202787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5400000">
              <a:off x="1610290" y="3247093"/>
              <a:ext cx="2588341" cy="1690049"/>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矩形 7"/>
          <p:cNvSpPr/>
          <p:nvPr/>
        </p:nvSpPr>
        <p:spPr>
          <a:xfrm>
            <a:off x="5549032" y="1566792"/>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01</a:t>
            </a:r>
            <a:endParaRPr lang="zh-CN" altLang="en-US" sz="3200">
              <a:cs typeface="+mn-ea"/>
              <a:sym typeface="+mn-lt"/>
            </a:endParaRPr>
          </a:p>
        </p:txBody>
      </p:sp>
      <p:sp>
        <p:nvSpPr>
          <p:cNvPr id="31" name="矩形 30"/>
          <p:cNvSpPr/>
          <p:nvPr/>
        </p:nvSpPr>
        <p:spPr>
          <a:xfrm>
            <a:off x="5549032" y="2771601"/>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02</a:t>
            </a:r>
            <a:endParaRPr lang="zh-CN" altLang="en-US" sz="3200">
              <a:cs typeface="+mn-ea"/>
              <a:sym typeface="+mn-lt"/>
            </a:endParaRPr>
          </a:p>
        </p:txBody>
      </p:sp>
      <p:sp>
        <p:nvSpPr>
          <p:cNvPr id="34" name="矩形 33"/>
          <p:cNvSpPr/>
          <p:nvPr/>
        </p:nvSpPr>
        <p:spPr>
          <a:xfrm>
            <a:off x="5549032" y="3976410"/>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03</a:t>
            </a:r>
            <a:endParaRPr lang="zh-CN" altLang="en-US" sz="3200">
              <a:cs typeface="+mn-ea"/>
              <a:sym typeface="+mn-lt"/>
            </a:endParaRPr>
          </a:p>
        </p:txBody>
      </p:sp>
      <p:sp>
        <p:nvSpPr>
          <p:cNvPr id="41" name="矩形 40"/>
          <p:cNvSpPr/>
          <p:nvPr/>
        </p:nvSpPr>
        <p:spPr>
          <a:xfrm>
            <a:off x="5549032" y="5181220"/>
            <a:ext cx="756556" cy="756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04</a:t>
            </a:r>
            <a:endParaRPr lang="zh-CN" altLang="en-US" sz="3200">
              <a:cs typeface="+mn-ea"/>
              <a:sym typeface="+mn-lt"/>
            </a:endParaRPr>
          </a:p>
        </p:txBody>
      </p:sp>
      <p:sp>
        <p:nvSpPr>
          <p:cNvPr id="28" name="文本框 27"/>
          <p:cNvSpPr txBox="1"/>
          <p:nvPr/>
        </p:nvSpPr>
        <p:spPr>
          <a:xfrm>
            <a:off x="1480441" y="3662883"/>
            <a:ext cx="2997201" cy="461665"/>
          </a:xfrm>
          <a:prstGeom prst="rect">
            <a:avLst/>
          </a:prstGeom>
          <a:noFill/>
        </p:spPr>
        <p:txBody>
          <a:bodyPr wrap="square" rtlCol="0">
            <a:spAutoFit/>
          </a:bodyPr>
          <a:lstStyle/>
          <a:p>
            <a:pPr algn="ctr"/>
            <a:r>
              <a:rPr lang="en-US" altLang="zh-CN" sz="2400" b="1" dirty="0">
                <a:solidFill>
                  <a:schemeClr val="bg1"/>
                </a:solidFill>
                <a:latin typeface="Montserrat Extra Bold" panose="00000900000000000000" pitchFamily="50" charset="0"/>
                <a:cs typeface="+mn-ea"/>
                <a:sym typeface="+mn-lt"/>
              </a:rPr>
              <a:t>CONTENTS</a:t>
            </a:r>
            <a:endParaRPr lang="zh-CN" altLang="en-US" sz="2400" b="1" dirty="0">
              <a:solidFill>
                <a:schemeClr val="bg1"/>
              </a:solidFill>
              <a:latin typeface="Montserrat Extra Bold" panose="00000900000000000000" pitchFamily="50" charset="0"/>
              <a:cs typeface="+mn-ea"/>
              <a:sym typeface="+mn-lt"/>
            </a:endParaRPr>
          </a:p>
        </p:txBody>
      </p:sp>
      <p:sp>
        <p:nvSpPr>
          <p:cNvPr id="30" name="矩形 29"/>
          <p:cNvSpPr/>
          <p:nvPr/>
        </p:nvSpPr>
        <p:spPr>
          <a:xfrm>
            <a:off x="6630035" y="1718945"/>
            <a:ext cx="4483735"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PROJECT INTRODUCTION</a:t>
            </a:r>
            <a:endParaRPr lang="zh-CN" altLang="en-US" sz="2400" dirty="0">
              <a:solidFill>
                <a:schemeClr val="bg1"/>
              </a:solidFill>
              <a:latin typeface="Montserrat Extra Bold" panose="00000900000000000000" pitchFamily="50" charset="0"/>
              <a:cs typeface="+mn-ea"/>
              <a:sym typeface="+mn-lt"/>
            </a:endParaRPr>
          </a:p>
        </p:txBody>
      </p:sp>
      <p:sp>
        <p:nvSpPr>
          <p:cNvPr id="33" name="矩形 32"/>
          <p:cNvSpPr/>
          <p:nvPr/>
        </p:nvSpPr>
        <p:spPr>
          <a:xfrm>
            <a:off x="6630265" y="2914650"/>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OVERVIEW</a:t>
            </a:r>
            <a:endParaRPr lang="zh-CN" altLang="en-US" sz="2400" dirty="0">
              <a:solidFill>
                <a:schemeClr val="bg1"/>
              </a:solidFill>
              <a:latin typeface="Montserrat Extra Bold" panose="00000900000000000000" pitchFamily="50" charset="0"/>
              <a:cs typeface="+mn-ea"/>
              <a:sym typeface="+mn-lt"/>
            </a:endParaRPr>
          </a:p>
        </p:txBody>
      </p:sp>
      <p:sp>
        <p:nvSpPr>
          <p:cNvPr id="38" name="矩形 37"/>
          <p:cNvSpPr/>
          <p:nvPr/>
        </p:nvSpPr>
        <p:spPr>
          <a:xfrm>
            <a:off x="6630265" y="4141033"/>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DATA ANALYSIS</a:t>
            </a:r>
            <a:endParaRPr lang="zh-CN" altLang="en-US" sz="2400" dirty="0">
              <a:solidFill>
                <a:schemeClr val="bg1"/>
              </a:solidFill>
              <a:latin typeface="Montserrat Extra Bold" panose="00000900000000000000" pitchFamily="50" charset="0"/>
              <a:cs typeface="+mn-ea"/>
              <a:sym typeface="+mn-lt"/>
            </a:endParaRPr>
          </a:p>
        </p:txBody>
      </p:sp>
      <p:sp>
        <p:nvSpPr>
          <p:cNvPr id="39" name="矩形 38"/>
          <p:cNvSpPr/>
          <p:nvPr/>
        </p:nvSpPr>
        <p:spPr>
          <a:xfrm>
            <a:off x="6630265" y="5357703"/>
            <a:ext cx="4001302" cy="460375"/>
          </a:xfrm>
          <a:prstGeom prst="rect">
            <a:avLst/>
          </a:prstGeom>
        </p:spPr>
        <p:txBody>
          <a:bodyPr wrap="square">
            <a:spAutoFit/>
          </a:bodyPr>
          <a:lstStyle/>
          <a:p>
            <a:r>
              <a:rPr lang="en-US" altLang="zh-CN" sz="2400" dirty="0">
                <a:solidFill>
                  <a:schemeClr val="bg1"/>
                </a:solidFill>
                <a:latin typeface="Montserrat Extra Bold" panose="00000900000000000000" pitchFamily="50" charset="0"/>
                <a:cs typeface="+mn-ea"/>
                <a:sym typeface="+mn-lt"/>
              </a:rPr>
              <a:t>CONCLUSION</a:t>
            </a:r>
            <a:endParaRPr lang="zh-CN" altLang="en-US" sz="24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3" name="直接连接符 2"/>
          <p:cNvCxnSpPr/>
          <p:nvPr/>
        </p:nvCxnSpPr>
        <p:spPr>
          <a:xfrm>
            <a:off x="5950859" y="1320800"/>
            <a:ext cx="0" cy="50509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660575" y="1808162"/>
            <a:ext cx="568702" cy="568702"/>
          </a:xfrm>
          <a:prstGeom prst="rect">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5660575" y="3512268"/>
            <a:ext cx="568702" cy="568702"/>
          </a:xfrm>
          <a:prstGeom prst="rect">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660575" y="5216374"/>
            <a:ext cx="568702" cy="568702"/>
          </a:xfrm>
          <a:prstGeom prst="rect">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nvSpPr>
        <p:spPr>
          <a:xfrm>
            <a:off x="5950585" y="3512185"/>
            <a:ext cx="2717800"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27" name="矩形 26"/>
          <p:cNvSpPr/>
          <p:nvPr/>
        </p:nvSpPr>
        <p:spPr>
          <a:xfrm>
            <a:off x="8131175" y="1807845"/>
            <a:ext cx="4060825" cy="4939030"/>
          </a:xfrm>
          <a:prstGeom prst="rect">
            <a:avLst/>
          </a:prstGeom>
        </p:spPr>
        <p:txBody>
          <a:bodyPr wrap="square">
            <a:spAutoFit/>
          </a:bodyPr>
          <a:lstStyle/>
          <a:p>
            <a:pPr>
              <a:lnSpc>
                <a:spcPct val="150000"/>
              </a:lnSpc>
            </a:pPr>
            <a:r>
              <a:rPr lang="en-US" altLang="zh-CN" sz="1050">
                <a:solidFill>
                  <a:schemeClr val="tx1">
                    <a:lumMod val="65000"/>
                    <a:lumOff val="35000"/>
                  </a:schemeClr>
                </a:solidFill>
                <a:cs typeface="+mn-ea"/>
                <a:sym typeface="+mn-lt"/>
              </a:rPr>
              <a:t>WITH ChildReservations AS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SELECT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FROM HOTEL_RESERVATION_DATASET</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WHERE no_of_children &gt; 0</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SELECT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room_type_reserved,</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COUNT(*) AS child_reservations_count,</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AVG(avg_price_per_room) AS average_price</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FROM ChildReservations</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GROUP BY room_type_reserved</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ORDER BY child_reservations_count DESC</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LIMIT 1</a:t>
            </a:r>
            <a:endParaRPr lang="en-US" altLang="zh-CN" sz="1050">
              <a:solidFill>
                <a:schemeClr val="tx1">
                  <a:lumMod val="65000"/>
                  <a:lumOff val="35000"/>
                </a:schemeClr>
              </a:solidFill>
              <a:cs typeface="+mn-ea"/>
              <a:sym typeface="+mn-lt"/>
            </a:endParaRPr>
          </a:p>
          <a:p>
            <a:pPr>
              <a:lnSpc>
                <a:spcPct val="150000"/>
              </a:lnSpc>
            </a:pP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ROOM_TYPE_RESERVED CHILD_RESERVATIONS_COUNT AVERAGE_PRICE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 ------------------------ ------------------------------</a:t>
            </a:r>
            <a:endParaRPr lang="en-US" altLang="zh-CN" sz="1050">
              <a:solidFill>
                <a:schemeClr val="tx1">
                  <a:lumMod val="65000"/>
                  <a:lumOff val="35000"/>
                </a:schemeClr>
              </a:solidFill>
              <a:cs typeface="+mn-ea"/>
              <a:sym typeface="+mn-lt"/>
            </a:endParaRPr>
          </a:p>
          <a:p>
            <a:pPr>
              <a:lnSpc>
                <a:spcPct val="150000"/>
              </a:lnSpc>
            </a:pPr>
            <a:r>
              <a:rPr lang="en-US" altLang="zh-CN" sz="1050">
                <a:solidFill>
                  <a:schemeClr val="tx1">
                    <a:lumMod val="65000"/>
                    <a:lumOff val="35000"/>
                  </a:schemeClr>
                </a:solidFill>
                <a:cs typeface="+mn-ea"/>
                <a:sym typeface="+mn-lt"/>
              </a:rPr>
              <a:t>Room_Type 1                              24 123.12291666666666666666666666</a:t>
            </a:r>
            <a:endParaRPr lang="en-US" altLang="zh-CN" sz="1050">
              <a:solidFill>
                <a:schemeClr val="tx1">
                  <a:lumMod val="65000"/>
                  <a:lumOff val="35000"/>
                </a:schemeClr>
              </a:solidFill>
              <a:cs typeface="+mn-ea"/>
              <a:sym typeface="+mn-lt"/>
            </a:endParaRPr>
          </a:p>
        </p:txBody>
      </p:sp>
      <p:sp>
        <p:nvSpPr>
          <p:cNvPr id="29" name="文本框 28"/>
          <p:cNvSpPr txBox="1"/>
          <p:nvPr/>
        </p:nvSpPr>
        <p:spPr>
          <a:xfrm>
            <a:off x="1654736" y="1627510"/>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zh-CN" altLang="en-US" sz="2800" b="1">
              <a:solidFill>
                <a:schemeClr val="tx1">
                  <a:lumMod val="65000"/>
                  <a:lumOff val="35000"/>
                </a:schemeClr>
              </a:solidFill>
              <a:cs typeface="+mn-ea"/>
              <a:sym typeface="+mn-lt"/>
            </a:endParaRPr>
          </a:p>
        </p:txBody>
      </p:sp>
      <p:sp>
        <p:nvSpPr>
          <p:cNvPr id="30" name="矩形 29"/>
          <p:cNvSpPr/>
          <p:nvPr/>
        </p:nvSpPr>
        <p:spPr>
          <a:xfrm>
            <a:off x="1103087" y="2127382"/>
            <a:ext cx="4362080"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Most Common Room Type for Children &amp; the Price</a:t>
            </a:r>
            <a:endParaRPr lang="en-US" altLang="zh-CN" sz="2000" b="1" i="1" dirty="0">
              <a:solidFill>
                <a:schemeClr val="tx2"/>
              </a:solidFill>
              <a:cs typeface="+mn-ea"/>
              <a:sym typeface="+mn-lt"/>
            </a:endParaRPr>
          </a:p>
        </p:txBody>
      </p:sp>
      <p:sp>
        <p:nvSpPr>
          <p:cNvPr id="32" name="文本框 31"/>
          <p:cNvSpPr txBox="1"/>
          <p:nvPr/>
        </p:nvSpPr>
        <p:spPr>
          <a:xfrm>
            <a:off x="1654736" y="5063181"/>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33" name="矩形 32"/>
          <p:cNvSpPr/>
          <p:nvPr/>
        </p:nvSpPr>
        <p:spPr>
          <a:xfrm>
            <a:off x="1103087" y="5666558"/>
            <a:ext cx="4362080" cy="575945"/>
          </a:xfrm>
          <a:prstGeom prst="rect">
            <a:avLst/>
          </a:prstGeom>
        </p:spPr>
        <p:txBody>
          <a:bodyPr wrap="square">
            <a:spAutoFit/>
          </a:bodyPr>
          <a:lstStyle/>
          <a:p>
            <a:pPr algn="l">
              <a:lnSpc>
                <a:spcPct val="150000"/>
              </a:lnSpc>
            </a:pPr>
            <a:r>
              <a:rPr lang="en-US" altLang="zh-CN" sz="1050" dirty="0">
                <a:solidFill>
                  <a:schemeClr val="tx1">
                    <a:lumMod val="65000"/>
                    <a:lumOff val="35000"/>
                  </a:schemeClr>
                </a:solidFill>
                <a:cs typeface="+mn-ea"/>
                <a:sym typeface="+mn-lt"/>
              </a:rPr>
              <a:t>Returns i) The most common room type(involving children) ii) The average price for the room.</a:t>
            </a:r>
            <a:endParaRPr lang="zh-CN" altLang="en-US" sz="1050" dirty="0">
              <a:solidFill>
                <a:schemeClr val="tx1">
                  <a:lumMod val="65000"/>
                  <a:lumOff val="35000"/>
                </a:schemeClr>
              </a:solidFill>
              <a:cs typeface="+mn-ea"/>
              <a:sym typeface="+mn-lt"/>
            </a:endParaRPr>
          </a:p>
        </p:txBody>
      </p:sp>
      <p:pic>
        <p:nvPicPr>
          <p:cNvPr id="34" name="图片 33"/>
          <p:cNvPicPr>
            <a:picLocks noChangeAspect="1"/>
          </p:cNvPicPr>
          <p:nvPr/>
        </p:nvPicPr>
        <p:blipFill>
          <a:blip r:embed="rId1"/>
          <a:srcRect l="5105" t="5988" r="36100" b="5988"/>
          <a:stretch>
            <a:fillRect/>
          </a:stretch>
        </p:blipFill>
        <p:spPr>
          <a:xfrm>
            <a:off x="3904058" y="3142067"/>
            <a:ext cx="1263621" cy="1263621"/>
          </a:xfrm>
          <a:prstGeom prst="rect">
            <a:avLst/>
          </a:prstGeom>
        </p:spPr>
      </p:pic>
      <p:pic>
        <p:nvPicPr>
          <p:cNvPr id="35" name="图片 34"/>
          <p:cNvPicPr>
            <a:picLocks noChangeAspect="1"/>
          </p:cNvPicPr>
          <p:nvPr/>
        </p:nvPicPr>
        <p:blipFill>
          <a:blip r:embed="rId2"/>
          <a:srcRect l="13323" t="5988" r="13323" b="5988"/>
          <a:stretch>
            <a:fillRect/>
          </a:stretch>
        </p:blipFill>
        <p:spPr>
          <a:xfrm>
            <a:off x="6714969" y="1524100"/>
            <a:ext cx="1263621" cy="1263621"/>
          </a:xfrm>
          <a:prstGeom prst="rect">
            <a:avLst/>
          </a:prstGeom>
        </p:spPr>
      </p:pic>
      <p:pic>
        <p:nvPicPr>
          <p:cNvPr id="36" name="图片 35"/>
          <p:cNvPicPr>
            <a:picLocks noChangeAspect="1"/>
          </p:cNvPicPr>
          <p:nvPr/>
        </p:nvPicPr>
        <p:blipFill>
          <a:blip r:embed="rId3"/>
          <a:srcRect l="13547" t="5988" r="27770" b="5988"/>
          <a:stretch>
            <a:fillRect/>
          </a:stretch>
        </p:blipFill>
        <p:spPr>
          <a:xfrm>
            <a:off x="6714968" y="4874117"/>
            <a:ext cx="1263621" cy="1263621"/>
          </a:xfrm>
          <a:prstGeom prst="rect">
            <a:avLst/>
          </a:prstGeom>
        </p:spPr>
      </p:pic>
      <p:sp>
        <p:nvSpPr>
          <p:cNvPr id="37" name="文本框 36"/>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14.</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7" name="文本框 26"/>
          <p:cNvSpPr txBox="1"/>
          <p:nvPr/>
        </p:nvSpPr>
        <p:spPr>
          <a:xfrm>
            <a:off x="4466794" y="964440"/>
            <a:ext cx="3258615" cy="521970"/>
          </a:xfrm>
          <a:prstGeom prst="rect">
            <a:avLst/>
          </a:prstGeom>
          <a:noFill/>
        </p:spPr>
        <p:txBody>
          <a:bodyPr wrap="square" rtlCol="0">
            <a:spAutoFit/>
          </a:bodyPr>
          <a:lstStyle/>
          <a:p>
            <a:pPr algn="ctr"/>
            <a:r>
              <a:rPr lang="en-US" altLang="zh-CN" sz="2800" b="1" i="1">
                <a:solidFill>
                  <a:schemeClr val="tx1">
                    <a:lumMod val="65000"/>
                    <a:lumOff val="35000"/>
                  </a:schemeClr>
                </a:solidFill>
                <a:cs typeface="+mn-ea"/>
                <a:sym typeface="+mn-lt"/>
              </a:rPr>
              <a:t>Title</a:t>
            </a:r>
            <a:endParaRPr lang="zh-CN" altLang="en-US" sz="2800" b="1" i="1">
              <a:solidFill>
                <a:schemeClr val="tx1">
                  <a:lumMod val="65000"/>
                  <a:lumOff val="35000"/>
                </a:schemeClr>
              </a:solidFill>
              <a:cs typeface="+mn-ea"/>
              <a:sym typeface="+mn-lt"/>
            </a:endParaRPr>
          </a:p>
        </p:txBody>
      </p:sp>
      <p:sp>
        <p:nvSpPr>
          <p:cNvPr id="28" name="矩形 27"/>
          <p:cNvSpPr/>
          <p:nvPr/>
        </p:nvSpPr>
        <p:spPr>
          <a:xfrm>
            <a:off x="3656330" y="1311910"/>
            <a:ext cx="4912995"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Market Segment with Highest Price per Room</a:t>
            </a:r>
            <a:endParaRPr lang="en-US" altLang="zh-CN" sz="2000" b="1" i="1" dirty="0">
              <a:solidFill>
                <a:schemeClr val="tx2"/>
              </a:solidFill>
              <a:cs typeface="+mn-ea"/>
              <a:sym typeface="+mn-lt"/>
            </a:endParaRPr>
          </a:p>
        </p:txBody>
      </p:sp>
      <p:sp>
        <p:nvSpPr>
          <p:cNvPr id="30" name="文本框 29"/>
          <p:cNvSpPr txBox="1"/>
          <p:nvPr/>
        </p:nvSpPr>
        <p:spPr>
          <a:xfrm>
            <a:off x="8556570" y="3755286"/>
            <a:ext cx="3258615" cy="521970"/>
          </a:xfrm>
          <a:prstGeom prst="rect">
            <a:avLst/>
          </a:prstGeom>
          <a:noFill/>
        </p:spPr>
        <p:txBody>
          <a:bodyPr wrap="square" rtlCol="0">
            <a:spAutoFit/>
          </a:bodyPr>
          <a:lstStyle/>
          <a:p>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31" name="矩形 30"/>
          <p:cNvSpPr/>
          <p:nvPr/>
        </p:nvSpPr>
        <p:spPr>
          <a:xfrm>
            <a:off x="8380040" y="4469606"/>
            <a:ext cx="3258615" cy="575945"/>
          </a:xfrm>
          <a:prstGeom prst="rect">
            <a:avLst/>
          </a:prstGeom>
        </p:spPr>
        <p:txBody>
          <a:bodyPr wrap="square">
            <a:spAutoFit/>
          </a:bodyPr>
          <a:lstStyle/>
          <a:p>
            <a:pPr>
              <a:lnSpc>
                <a:spcPct val="150000"/>
              </a:lnSpc>
            </a:pPr>
            <a:r>
              <a:rPr lang="en-US" altLang="zh-CN" sz="1050" dirty="0">
                <a:solidFill>
                  <a:schemeClr val="tx1">
                    <a:lumMod val="65000"/>
                    <a:lumOff val="35000"/>
                  </a:schemeClr>
                </a:solidFill>
                <a:cs typeface="+mn-ea"/>
                <a:sym typeface="+mn-lt"/>
              </a:rPr>
              <a:t>Returns the market segment type that generates the highest average price per room</a:t>
            </a:r>
            <a:endParaRPr lang="zh-CN" altLang="en-US" sz="1050" dirty="0">
              <a:solidFill>
                <a:schemeClr val="tx1">
                  <a:lumMod val="65000"/>
                  <a:lumOff val="35000"/>
                </a:schemeClr>
              </a:solidFill>
              <a:cs typeface="+mn-ea"/>
              <a:sym typeface="+mn-lt"/>
            </a:endParaRPr>
          </a:p>
        </p:txBody>
      </p:sp>
      <p:sp>
        <p:nvSpPr>
          <p:cNvPr id="33" name="文本框 32"/>
          <p:cNvSpPr txBox="1"/>
          <p:nvPr/>
        </p:nvSpPr>
        <p:spPr>
          <a:xfrm>
            <a:off x="484709" y="1970754"/>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34" name="矩形 33"/>
          <p:cNvSpPr/>
          <p:nvPr/>
        </p:nvSpPr>
        <p:spPr>
          <a:xfrm>
            <a:off x="484505" y="2691130"/>
            <a:ext cx="3844925" cy="3726815"/>
          </a:xfrm>
          <a:prstGeom prst="rect">
            <a:avLst/>
          </a:prstGeom>
        </p:spPr>
        <p:txBody>
          <a:bodyPr wrap="square">
            <a:spAutoFit/>
          </a:bodyPr>
          <a:lstStyle/>
          <a:p>
            <a:pPr algn="l">
              <a:lnSpc>
                <a:spcPct val="150000"/>
              </a:lnSpc>
            </a:pPr>
            <a:r>
              <a:rPr lang="en-US" altLang="zh-CN" sz="1050">
                <a:solidFill>
                  <a:schemeClr val="tx1">
                    <a:lumMod val="65000"/>
                    <a:lumOff val="35000"/>
                  </a:schemeClr>
                </a:solidFill>
                <a:cs typeface="+mn-ea"/>
                <a:sym typeface="+mn-lt"/>
              </a:rPr>
              <a:t>SELECT </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    market_segment_type,</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    AVG(avg_price_per_room) AS average_price_per_room</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FROM HOTEL_RESERVATION_DATASET</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GROUP BY market_segment_type</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ORDER BY average_price_per_room DESC</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LIMIT 1</a:t>
            </a:r>
            <a:endParaRPr lang="en-US" altLang="zh-CN" sz="1050">
              <a:solidFill>
                <a:schemeClr val="tx1">
                  <a:lumMod val="65000"/>
                  <a:lumOff val="35000"/>
                </a:schemeClr>
              </a:solidFill>
              <a:cs typeface="+mn-ea"/>
              <a:sym typeface="+mn-lt"/>
            </a:endParaRPr>
          </a:p>
          <a:p>
            <a:pPr algn="l">
              <a:lnSpc>
                <a:spcPct val="150000"/>
              </a:lnSpc>
            </a:pP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MARKET_SEGMENT_TYPE AVERAGE_PRICE_PER_ROOM        </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 ------------------------------</a:t>
            </a:r>
            <a:endParaRPr lang="en-US" altLang="zh-CN" sz="1050">
              <a:solidFill>
                <a:schemeClr val="tx1">
                  <a:lumMod val="65000"/>
                  <a:lumOff val="35000"/>
                </a:schemeClr>
              </a:solidFill>
              <a:cs typeface="+mn-ea"/>
              <a:sym typeface="+mn-lt"/>
            </a:endParaRPr>
          </a:p>
          <a:p>
            <a:pPr algn="l">
              <a:lnSpc>
                <a:spcPct val="150000"/>
              </a:lnSpc>
            </a:pPr>
            <a:r>
              <a:rPr lang="en-US" altLang="zh-CN" sz="1050">
                <a:solidFill>
                  <a:schemeClr val="tx1">
                    <a:lumMod val="65000"/>
                    <a:lumOff val="35000"/>
                  </a:schemeClr>
                </a:solidFill>
                <a:cs typeface="+mn-ea"/>
                <a:sym typeface="+mn-lt"/>
              </a:rPr>
              <a:t>Online              112.45521235521235521235521235</a:t>
            </a:r>
            <a:endParaRPr lang="en-US" altLang="zh-CN" sz="1050">
              <a:solidFill>
                <a:schemeClr val="tx1">
                  <a:lumMod val="65000"/>
                  <a:lumOff val="35000"/>
                </a:schemeClr>
              </a:solidFill>
              <a:cs typeface="+mn-ea"/>
              <a:sym typeface="+mn-lt"/>
            </a:endParaRPr>
          </a:p>
        </p:txBody>
      </p:sp>
      <p:sp>
        <p:nvSpPr>
          <p:cNvPr id="35" name="文本框 34"/>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15.</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graphicFrame>
        <p:nvGraphicFramePr>
          <p:cNvPr id="3" name="Chart 2"/>
          <p:cNvGraphicFramePr/>
          <p:nvPr/>
        </p:nvGraphicFramePr>
        <p:xfrm>
          <a:off x="3041650" y="2173605"/>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04</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814032" y="4280929"/>
            <a:ext cx="6563937" cy="344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project gains insights from the data analysis.</a:t>
            </a:r>
            <a:endParaRPr lang="en-US" altLang="zh-CN" sz="1100" dirty="0">
              <a:solidFill>
                <a:schemeClr val="bg1"/>
              </a:solidFill>
              <a:cs typeface="+mn-ea"/>
              <a:sym typeface="+mn-lt"/>
            </a:endParaRPr>
          </a:p>
        </p:txBody>
      </p:sp>
      <p:sp>
        <p:nvSpPr>
          <p:cNvPr id="20" name="矩形: 圆角 19"/>
          <p:cNvSpPr/>
          <p:nvPr/>
        </p:nvSpPr>
        <p:spPr>
          <a:xfrm>
            <a:off x="5182870" y="4965065"/>
            <a:ext cx="1943735" cy="44259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22970"/>
                </a:solidFill>
                <a:cs typeface="+mn-ea"/>
                <a:sym typeface="+mn-lt"/>
              </a:rPr>
              <a:t>PART FOUR</a:t>
            </a:r>
            <a:endParaRPr lang="zh-CN" altLang="en-US" sz="2000">
              <a:solidFill>
                <a:srgbClr val="422970"/>
              </a:solidFill>
              <a:cs typeface="+mn-ea"/>
              <a:sym typeface="+mn-lt"/>
            </a:endParaRPr>
          </a:p>
        </p:txBody>
      </p:sp>
      <p:sp>
        <p:nvSpPr>
          <p:cNvPr id="21" name="矩形 20"/>
          <p:cNvSpPr/>
          <p:nvPr/>
        </p:nvSpPr>
        <p:spPr>
          <a:xfrm>
            <a:off x="4146095" y="3417516"/>
            <a:ext cx="3899811" cy="58356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CONCLUSION</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64870"/>
            <a:ext cx="6450330" cy="5312410"/>
          </a:xfrm>
        </p:spPr>
        <p:txBody>
          <a:bodyPr>
            <a:normAutofit fontScale="50000"/>
          </a:bodyPr>
          <a:p>
            <a:pPr marL="0" indent="0">
              <a:buNone/>
            </a:pPr>
            <a:endParaRPr lang="en-US"/>
          </a:p>
          <a:p>
            <a:pPr marL="0" indent="0">
              <a:buNone/>
            </a:pPr>
            <a:r>
              <a:rPr lang="en-US"/>
              <a:t>Insights:</a:t>
            </a:r>
            <a:endParaRPr lang="en-US"/>
          </a:p>
          <a:p>
            <a:r>
              <a:rPr lang="en-US"/>
              <a:t> The number of reservations in the dataset. </a:t>
            </a:r>
            <a:endParaRPr lang="en-US"/>
          </a:p>
          <a:p>
            <a:r>
              <a:rPr lang="en-US"/>
              <a:t>The most popular meal among our guests.</a:t>
            </a:r>
            <a:endParaRPr lang="en-US"/>
          </a:p>
          <a:p>
            <a:r>
              <a:rPr lang="en-US"/>
              <a:t> Average price per room for children.</a:t>
            </a:r>
            <a:endParaRPr lang="en-US"/>
          </a:p>
          <a:p>
            <a:r>
              <a:rPr lang="en-US"/>
              <a:t> The distribution of reservations by room type</a:t>
            </a:r>
            <a:endParaRPr lang="en-US"/>
          </a:p>
          <a:p>
            <a:r>
              <a:rPr lang="en-US"/>
              <a:t> market segment, and reservation status. </a:t>
            </a:r>
            <a:endParaRPr lang="en-US"/>
          </a:p>
          <a:p>
            <a:r>
              <a:rPr lang="en-US"/>
              <a:t>Analyze booking patterns and average length of stay over time. </a:t>
            </a:r>
            <a:endParaRPr lang="en-US"/>
          </a:p>
          <a:p>
            <a:r>
              <a:rPr lang="en-US"/>
              <a:t>Other ideas based on specific queries and analysis. </a:t>
            </a:r>
            <a:endParaRPr lang="en-US"/>
          </a:p>
          <a:p>
            <a:pPr marL="0" indent="0">
              <a:buNone/>
            </a:pPr>
            <a:endParaRPr lang="en-US"/>
          </a:p>
          <a:p>
            <a:pPr marL="0" indent="0">
              <a:buNone/>
            </a:pPr>
            <a:r>
              <a:rPr lang="en-US"/>
              <a:t>Implications: </a:t>
            </a:r>
            <a:endParaRPr lang="en-US"/>
          </a:p>
          <a:p>
            <a:pPr>
              <a:buFont typeface="Wingdings" panose="05000000000000000000" charset="0"/>
              <a:buChar char="ü"/>
            </a:pPr>
            <a:r>
              <a:rPr lang="en-US">
                <a:sym typeface="+mn-ea"/>
              </a:rPr>
              <a:t> Identify areas needing improvement to increase customer satisfaction and loyalty.</a:t>
            </a:r>
            <a:endParaRPr lang="en-US"/>
          </a:p>
          <a:p>
            <a:pPr>
              <a:buFont typeface="Wingdings" panose="05000000000000000000" charset="0"/>
              <a:buChar char="ü"/>
            </a:pPr>
            <a:r>
              <a:rPr lang="en-US"/>
              <a:t>Understand customer preferences and behavior to tailor services and offers.</a:t>
            </a:r>
            <a:endParaRPr lang="en-US"/>
          </a:p>
          <a:p>
            <a:pPr>
              <a:buFont typeface="Wingdings" panose="05000000000000000000" charset="0"/>
              <a:buChar char="ü"/>
            </a:pPr>
            <a:r>
              <a:rPr lang="en-US"/>
              <a:t>Optimize price strategies based on market segments and demand structures.</a:t>
            </a:r>
            <a:endParaRPr lang="en-US"/>
          </a:p>
        </p:txBody>
      </p:sp>
      <p:sp>
        <p:nvSpPr>
          <p:cNvPr id="4" name="Content Placeholder 2"/>
          <p:cNvSpPr>
            <a:spLocks noGrp="1"/>
          </p:cNvSpPr>
          <p:nvPr/>
        </p:nvSpPr>
        <p:spPr>
          <a:xfrm>
            <a:off x="7288530" y="944245"/>
            <a:ext cx="4717415" cy="5153660"/>
          </a:xfrm>
          <a:prstGeom prst="rect">
            <a:avLst/>
          </a:prstGeom>
        </p:spPr>
        <p:txBody>
          <a:bodyPr vert="horz" lIns="91440" tIns="45720" rIns="91440" bIns="45720" rtlCol="0">
            <a:normAutofit fontScale="5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ym typeface="+mn-ea"/>
              </a:rPr>
              <a:t> Recommendations:</a:t>
            </a:r>
            <a:endParaRPr lang="en-US"/>
          </a:p>
          <a:p>
            <a:r>
              <a:rPr lang="en-US">
                <a:sym typeface="+mn-ea"/>
              </a:rPr>
              <a:t> Implement targeted marketing strategies to promote popular meal plans and room types. </a:t>
            </a:r>
            <a:endParaRPr lang="en-US">
              <a:sym typeface="+mn-ea"/>
            </a:endParaRPr>
          </a:p>
          <a:p>
            <a:r>
              <a:rPr lang="en-US">
                <a:sym typeface="+mn-ea"/>
              </a:rPr>
              <a:t>Offer promotions and attractive packages to entice families with children. </a:t>
            </a:r>
            <a:endParaRPr lang="en-US">
              <a:sym typeface="+mn-ea"/>
            </a:endParaRPr>
          </a:p>
          <a:p>
            <a:r>
              <a:rPr lang="en-US">
                <a:sym typeface="+mn-ea"/>
              </a:rPr>
              <a:t>Monitor booking trends and adjust inventory and pricing accordingly. </a:t>
            </a:r>
            <a:endParaRPr lang="en-US">
              <a:sym typeface="+mn-ea"/>
            </a:endParaRPr>
          </a:p>
          <a:p>
            <a:pPr marL="0" indent="0">
              <a:buNone/>
            </a:pPr>
            <a:endParaRPr lang="en-US">
              <a:sym typeface="+mn-ea"/>
            </a:endParaRPr>
          </a:p>
          <a:p>
            <a:pPr>
              <a:buNone/>
            </a:pPr>
            <a:r>
              <a:rPr lang="en-US">
                <a:sym typeface="+mn-ea"/>
              </a:rPr>
              <a:t>Further findings:</a:t>
            </a:r>
            <a:endParaRPr lang="en-US">
              <a:sym typeface="+mn-ea"/>
            </a:endParaRPr>
          </a:p>
          <a:p>
            <a:r>
              <a:rPr lang="en-US">
                <a:sym typeface="+mn-ea"/>
              </a:rPr>
              <a:t> Further analyze specific segments or time periods to obtain additional information.</a:t>
            </a:r>
            <a:endParaRPr lang="en-US">
              <a:sym typeface="+mn-ea"/>
            </a:endParaRPr>
          </a:p>
          <a:p>
            <a:r>
              <a:rPr lang="en-US">
                <a:sym typeface="+mn-ea"/>
              </a:rPr>
              <a:t> Integrate external data sources for more comprehensive analysis (e.g. competitor pricing, market trends) Continuously monitor and evaluate performance indicators to track progress and adjust strategy.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 name="组合 23"/>
          <p:cNvGrpSpPr/>
          <p:nvPr/>
        </p:nvGrpSpPr>
        <p:grpSpPr>
          <a:xfrm>
            <a:off x="2344754" y="1375796"/>
            <a:ext cx="7502492" cy="4106408"/>
            <a:chOff x="2344754" y="1375796"/>
            <a:chExt cx="7502492" cy="4106408"/>
          </a:xfrm>
        </p:grpSpPr>
        <p:sp>
          <p:nvSpPr>
            <p:cNvPr id="15" name="矩形 14"/>
            <p:cNvSpPr/>
            <p:nvPr/>
          </p:nvSpPr>
          <p:spPr>
            <a:xfrm>
              <a:off x="2344754" y="1375796"/>
              <a:ext cx="7502492" cy="410640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513288" y="1506425"/>
              <a:ext cx="7165425" cy="3845151"/>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文本框 16"/>
          <p:cNvSpPr txBox="1"/>
          <p:nvPr/>
        </p:nvSpPr>
        <p:spPr>
          <a:xfrm>
            <a:off x="4980305" y="1930400"/>
            <a:ext cx="2540000" cy="1014730"/>
          </a:xfrm>
          <a:prstGeom prst="rect">
            <a:avLst/>
          </a:prstGeom>
          <a:noFill/>
        </p:spPr>
        <p:txBody>
          <a:bodyPr wrap="square" rtlCol="0">
            <a:spAutoFit/>
          </a:bodyPr>
          <a:lstStyle/>
          <a:p>
            <a:pPr algn="ctr"/>
            <a:r>
              <a:rPr lang="en-US" altLang="zh-CN" sz="6000" dirty="0">
                <a:solidFill>
                  <a:schemeClr val="bg1"/>
                </a:solidFill>
                <a:cs typeface="+mn-ea"/>
                <a:sym typeface="+mn-lt"/>
              </a:rPr>
              <a:t>2024</a:t>
            </a:r>
            <a:endParaRPr lang="zh-CN" altLang="en-US" sz="6000" dirty="0">
              <a:solidFill>
                <a:schemeClr val="bg1"/>
              </a:solidFill>
              <a:cs typeface="+mn-ea"/>
              <a:sym typeface="+mn-lt"/>
            </a:endParaRPr>
          </a:p>
        </p:txBody>
      </p:sp>
      <p:sp>
        <p:nvSpPr>
          <p:cNvPr id="23" name="矩形: 圆角 22"/>
          <p:cNvSpPr/>
          <p:nvPr/>
        </p:nvSpPr>
        <p:spPr>
          <a:xfrm>
            <a:off x="5097145" y="4298950"/>
            <a:ext cx="2306320" cy="6515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422970"/>
                </a:solidFill>
                <a:cs typeface="+mn-ea"/>
                <a:sym typeface="+mn-lt"/>
              </a:rPr>
              <a:t>Damaris Barasa</a:t>
            </a:r>
            <a:endParaRPr lang="en-US" altLang="zh-CN" sz="2000" dirty="0">
              <a:solidFill>
                <a:srgbClr val="422970"/>
              </a:solidFill>
              <a:cs typeface="+mn-ea"/>
              <a:sym typeface="+mn-lt"/>
            </a:endParaRPr>
          </a:p>
        </p:txBody>
      </p:sp>
      <p:sp>
        <p:nvSpPr>
          <p:cNvPr id="4" name="矩形 3"/>
          <p:cNvSpPr/>
          <p:nvPr/>
        </p:nvSpPr>
        <p:spPr>
          <a:xfrm>
            <a:off x="4407816" y="3244334"/>
            <a:ext cx="3376374" cy="707886"/>
          </a:xfrm>
          <a:prstGeom prst="rect">
            <a:avLst/>
          </a:prstGeom>
        </p:spPr>
        <p:txBody>
          <a:bodyPr wrap="none">
            <a:spAutoFit/>
          </a:bodyPr>
          <a:lstStyle/>
          <a:p>
            <a:pPr algn="ctr"/>
            <a:r>
              <a:rPr lang="en-US" altLang="zh-CN" sz="4000" dirty="0">
                <a:solidFill>
                  <a:schemeClr val="bg1"/>
                </a:solidFill>
                <a:latin typeface="Montserrat Extra Bold" panose="00000900000000000000" pitchFamily="50" charset="0"/>
                <a:cs typeface="+mn-ea"/>
                <a:sym typeface="+mn-lt"/>
              </a:rPr>
              <a:t>THANK YOU</a:t>
            </a:r>
            <a:endParaRPr lang="zh-CN" altLang="en-US" sz="40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01</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814032" y="4280929"/>
            <a:ext cx="6563937" cy="598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A data analysis project for Hotel Reservation dataset for the years 2017-2018</a:t>
            </a:r>
            <a:endParaRPr lang="zh-CN" altLang="en-US" sz="1100" dirty="0">
              <a:solidFill>
                <a:schemeClr val="bg1"/>
              </a:solidFill>
              <a:cs typeface="+mn-ea"/>
              <a:sym typeface="+mn-lt"/>
            </a:endParaRPr>
          </a:p>
          <a:p>
            <a:pPr algn="ctr">
              <a:lnSpc>
                <a:spcPct val="150000"/>
              </a:lnSpc>
            </a:pPr>
            <a:endParaRPr lang="zh-CN" altLang="en-US" sz="1100" dirty="0">
              <a:solidFill>
                <a:schemeClr val="bg1"/>
              </a:solidFill>
              <a:cs typeface="+mn-ea"/>
              <a:sym typeface="+mn-lt"/>
            </a:endParaRPr>
          </a:p>
        </p:txBody>
      </p:sp>
      <p:sp>
        <p:nvSpPr>
          <p:cNvPr id="20" name="矩形: 圆角 19"/>
          <p:cNvSpPr/>
          <p:nvPr/>
        </p:nvSpPr>
        <p:spPr>
          <a:xfrm>
            <a:off x="5182782" y="4965035"/>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22970"/>
                </a:solidFill>
                <a:cs typeface="+mn-ea"/>
                <a:sym typeface="+mn-lt"/>
              </a:rPr>
              <a:t>PART ONE</a:t>
            </a:r>
            <a:endParaRPr lang="zh-CN" altLang="en-US" sz="2000">
              <a:solidFill>
                <a:srgbClr val="422970"/>
              </a:solidFill>
              <a:cs typeface="+mn-ea"/>
              <a:sym typeface="+mn-lt"/>
            </a:endParaRPr>
          </a:p>
        </p:txBody>
      </p:sp>
      <p:sp>
        <p:nvSpPr>
          <p:cNvPr id="21" name="矩形 20"/>
          <p:cNvSpPr/>
          <p:nvPr/>
        </p:nvSpPr>
        <p:spPr>
          <a:xfrm>
            <a:off x="3432810" y="3417570"/>
            <a:ext cx="5758180" cy="58356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PROJECT INTRODUCTION</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6" name="图片 25"/>
          <p:cNvPicPr>
            <a:picLocks noChangeAspect="1"/>
          </p:cNvPicPr>
          <p:nvPr/>
        </p:nvPicPr>
        <p:blipFill>
          <a:blip r:embed="rId1"/>
          <a:srcRect l="19181" t="2164" r="24579" b="2527"/>
          <a:stretch>
            <a:fillRect/>
          </a:stretch>
        </p:blipFill>
        <p:spPr>
          <a:xfrm>
            <a:off x="1330037" y="1690255"/>
            <a:ext cx="3061854" cy="4324103"/>
          </a:xfrm>
          <a:custGeom>
            <a:avLst/>
            <a:gdLst>
              <a:gd name="connsiteX0" fmla="*/ 0 w 3061854"/>
              <a:gd name="connsiteY0" fmla="*/ 0 h 4324103"/>
              <a:gd name="connsiteX1" fmla="*/ 3061854 w 3061854"/>
              <a:gd name="connsiteY1" fmla="*/ 0 h 4324103"/>
              <a:gd name="connsiteX2" fmla="*/ 3061854 w 3061854"/>
              <a:gd name="connsiteY2" fmla="*/ 4324103 h 4324103"/>
              <a:gd name="connsiteX3" fmla="*/ 0 w 3061854"/>
              <a:gd name="connsiteY3" fmla="*/ 4324103 h 4324103"/>
            </a:gdLst>
            <a:ahLst/>
            <a:cxnLst>
              <a:cxn ang="0">
                <a:pos x="connsiteX0" y="connsiteY0"/>
              </a:cxn>
              <a:cxn ang="0">
                <a:pos x="connsiteX1" y="connsiteY1"/>
              </a:cxn>
              <a:cxn ang="0">
                <a:pos x="connsiteX2" y="connsiteY2"/>
              </a:cxn>
              <a:cxn ang="0">
                <a:pos x="connsiteX3" y="connsiteY3"/>
              </a:cxn>
            </a:cxnLst>
            <a:rect l="l" t="t" r="r" b="b"/>
            <a:pathLst>
              <a:path w="3061854" h="4324103">
                <a:moveTo>
                  <a:pt x="0" y="0"/>
                </a:moveTo>
                <a:lnTo>
                  <a:pt x="3061854" y="0"/>
                </a:lnTo>
                <a:lnTo>
                  <a:pt x="3061854" y="4324103"/>
                </a:lnTo>
                <a:lnTo>
                  <a:pt x="0" y="4324103"/>
                </a:lnTo>
                <a:close/>
              </a:path>
            </a:pathLst>
          </a:custGeom>
        </p:spPr>
      </p:pic>
      <p:sp>
        <p:nvSpPr>
          <p:cNvPr id="27" name="文本框 26"/>
          <p:cNvSpPr txBox="1"/>
          <p:nvPr/>
        </p:nvSpPr>
        <p:spPr>
          <a:xfrm>
            <a:off x="4772660" y="1697990"/>
            <a:ext cx="4137660" cy="521970"/>
          </a:xfrm>
          <a:prstGeom prst="rect">
            <a:avLst/>
          </a:prstGeom>
          <a:noFill/>
        </p:spPr>
        <p:txBody>
          <a:bodyPr wrap="square" rtlCol="0">
            <a:spAutoFit/>
          </a:bodyPr>
          <a:lstStyle/>
          <a:p>
            <a:r>
              <a:rPr lang="en-US" altLang="zh-CN" sz="2800">
                <a:solidFill>
                  <a:srgbClr val="6542A9"/>
                </a:solidFill>
                <a:cs typeface="+mn-ea"/>
                <a:sym typeface="+mn-lt"/>
              </a:rPr>
              <a:t>Objectice</a:t>
            </a:r>
            <a:endParaRPr lang="zh-CN" altLang="en-US" sz="2800">
              <a:solidFill>
                <a:srgbClr val="6542A9"/>
              </a:solidFill>
              <a:cs typeface="+mn-ea"/>
              <a:sym typeface="+mn-lt"/>
            </a:endParaRPr>
          </a:p>
        </p:txBody>
      </p:sp>
      <p:sp>
        <p:nvSpPr>
          <p:cNvPr id="28" name="矩形 27"/>
          <p:cNvSpPr/>
          <p:nvPr/>
        </p:nvSpPr>
        <p:spPr>
          <a:xfrm>
            <a:off x="4772567" y="2323120"/>
            <a:ext cx="7077233" cy="598805"/>
          </a:xfrm>
          <a:prstGeom prst="rect">
            <a:avLst/>
          </a:prstGeom>
        </p:spPr>
        <p:txBody>
          <a:bodyPr wrap="square">
            <a:spAutoFit/>
          </a:bodyPr>
          <a:lstStyle/>
          <a:p>
            <a:pPr algn="ctr">
              <a:lnSpc>
                <a:spcPct val="150000"/>
              </a:lnSpc>
            </a:pPr>
            <a:r>
              <a:rPr lang="en-US" sz="1100" dirty="0">
                <a:solidFill>
                  <a:schemeClr val="tx1"/>
                </a:solidFill>
                <a:cs typeface="+mn-ea"/>
                <a:sym typeface="+mn-lt"/>
              </a:rPr>
              <a:t>Analyze hotel reervation data set using SQL to gain insights for informed decision-making and improved guest experience</a:t>
            </a:r>
            <a:endParaRPr lang="en-US" sz="1100" dirty="0">
              <a:solidFill>
                <a:schemeClr val="tx1"/>
              </a:solidFill>
              <a:cs typeface="+mn-ea"/>
              <a:sym typeface="+mn-lt"/>
            </a:endParaRPr>
          </a:p>
        </p:txBody>
      </p:sp>
      <p:cxnSp>
        <p:nvCxnSpPr>
          <p:cNvPr id="30" name="直接连接符 29"/>
          <p:cNvCxnSpPr/>
          <p:nvPr/>
        </p:nvCxnSpPr>
        <p:spPr>
          <a:xfrm>
            <a:off x="4861467" y="2285020"/>
            <a:ext cx="548733" cy="0"/>
          </a:xfrm>
          <a:prstGeom prst="line">
            <a:avLst/>
          </a:prstGeom>
          <a:ln>
            <a:solidFill>
              <a:srgbClr val="6542A9"/>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772660" y="3243580"/>
            <a:ext cx="3992880" cy="521970"/>
          </a:xfrm>
          <a:prstGeom prst="rect">
            <a:avLst/>
          </a:prstGeom>
          <a:noFill/>
        </p:spPr>
        <p:txBody>
          <a:bodyPr wrap="square" rtlCol="0">
            <a:spAutoFit/>
          </a:bodyPr>
          <a:lstStyle/>
          <a:p>
            <a:r>
              <a:rPr lang="en-US" altLang="zh-CN" sz="2800">
                <a:solidFill>
                  <a:srgbClr val="F1BD47"/>
                </a:solidFill>
                <a:cs typeface="+mn-ea"/>
                <a:sym typeface="+mn-lt"/>
              </a:rPr>
              <a:t>Presentation Outline</a:t>
            </a:r>
            <a:endParaRPr lang="zh-CN" altLang="en-US" sz="2800">
              <a:solidFill>
                <a:srgbClr val="F1BD47"/>
              </a:solidFill>
              <a:cs typeface="+mn-ea"/>
              <a:sym typeface="+mn-lt"/>
            </a:endParaRPr>
          </a:p>
        </p:txBody>
      </p:sp>
      <p:sp>
        <p:nvSpPr>
          <p:cNvPr id="34" name="矩形 33"/>
          <p:cNvSpPr/>
          <p:nvPr/>
        </p:nvSpPr>
        <p:spPr>
          <a:xfrm>
            <a:off x="4772567" y="3868657"/>
            <a:ext cx="7077233" cy="344805"/>
          </a:xfrm>
          <a:prstGeom prst="rect">
            <a:avLst/>
          </a:prstGeom>
        </p:spPr>
        <p:txBody>
          <a:bodyPr wrap="square">
            <a:spAutoFit/>
          </a:bodyPr>
          <a:lstStyle/>
          <a:p>
            <a:pPr>
              <a:lnSpc>
                <a:spcPct val="150000"/>
              </a:lnSpc>
            </a:pPr>
            <a:r>
              <a:rPr lang="en-US" altLang="zh-CN" sz="1100" dirty="0">
                <a:solidFill>
                  <a:schemeClr val="tx1">
                    <a:lumMod val="65000"/>
                    <a:lumOff val="35000"/>
                  </a:schemeClr>
                </a:solidFill>
                <a:cs typeface="+mn-ea"/>
                <a:sym typeface="+mn-lt"/>
              </a:rPr>
              <a:t>This PPT outlines the questions and answers used for the analysis</a:t>
            </a:r>
            <a:endParaRPr lang="zh-CN" altLang="en-US" sz="1100" dirty="0">
              <a:solidFill>
                <a:schemeClr val="tx1">
                  <a:lumMod val="65000"/>
                  <a:lumOff val="35000"/>
                </a:schemeClr>
              </a:solidFill>
              <a:cs typeface="+mn-ea"/>
              <a:sym typeface="+mn-lt"/>
            </a:endParaRPr>
          </a:p>
        </p:txBody>
      </p:sp>
      <p:cxnSp>
        <p:nvCxnSpPr>
          <p:cNvPr id="35" name="直接连接符 34"/>
          <p:cNvCxnSpPr/>
          <p:nvPr/>
        </p:nvCxnSpPr>
        <p:spPr>
          <a:xfrm>
            <a:off x="4861467" y="3830557"/>
            <a:ext cx="548733" cy="0"/>
          </a:xfrm>
          <a:prstGeom prst="line">
            <a:avLst/>
          </a:prstGeom>
          <a:ln>
            <a:solidFill>
              <a:srgbClr val="F1BD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02</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814032" y="4280929"/>
            <a:ext cx="6563937" cy="1360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The hotel industry relies on data to make infomed decisions and provide a better guest experience. This analysis on the hotel reservation dataset helps to gain insights into the guests preferences, looking trends, and other key factors that impact the hotel’s operations. It uses SQL to query and analyze the data, as well as answer specific questions about the dataset.</a:t>
            </a:r>
            <a:endParaRPr lang="zh-CN" altLang="en-US" sz="1100" dirty="0">
              <a:solidFill>
                <a:schemeClr val="bg1"/>
              </a:solidFill>
              <a:cs typeface="+mn-ea"/>
              <a:sym typeface="+mn-lt"/>
            </a:endParaRPr>
          </a:p>
        </p:txBody>
      </p:sp>
      <p:sp>
        <p:nvSpPr>
          <p:cNvPr id="20" name="矩形: 圆角 19"/>
          <p:cNvSpPr/>
          <p:nvPr/>
        </p:nvSpPr>
        <p:spPr>
          <a:xfrm>
            <a:off x="5239932" y="5719415"/>
            <a:ext cx="1826437" cy="44249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422970"/>
                </a:solidFill>
                <a:cs typeface="+mn-ea"/>
                <a:sym typeface="+mn-lt"/>
              </a:rPr>
              <a:t>PART TWO</a:t>
            </a:r>
            <a:endParaRPr lang="zh-CN" altLang="en-US" sz="2000">
              <a:solidFill>
                <a:srgbClr val="422970"/>
              </a:solidFill>
              <a:cs typeface="+mn-ea"/>
              <a:sym typeface="+mn-lt"/>
            </a:endParaRPr>
          </a:p>
        </p:txBody>
      </p:sp>
      <p:sp>
        <p:nvSpPr>
          <p:cNvPr id="21" name="矩形 20"/>
          <p:cNvSpPr/>
          <p:nvPr/>
        </p:nvSpPr>
        <p:spPr>
          <a:xfrm>
            <a:off x="4146095" y="3417516"/>
            <a:ext cx="3899811" cy="58356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OVERVIEW</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914400" y="-1504950"/>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949543" y="4886325"/>
            <a:ext cx="3943350" cy="394335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758219" y="-970702"/>
            <a:ext cx="8134674" cy="1941404"/>
            <a:chOff x="7591392" y="-379304"/>
            <a:chExt cx="5100062" cy="1217170"/>
          </a:xfrm>
        </p:grpSpPr>
        <p:sp>
          <p:nvSpPr>
            <p:cNvPr id="3"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9" name="组合 8"/>
          <p:cNvGrpSpPr/>
          <p:nvPr/>
        </p:nvGrpSpPr>
        <p:grpSpPr>
          <a:xfrm>
            <a:off x="-2794131" y="6079360"/>
            <a:ext cx="8890131" cy="2121698"/>
            <a:chOff x="-1667397" y="5790854"/>
            <a:chExt cx="5100062" cy="1217169"/>
          </a:xfrm>
        </p:grpSpPr>
        <p:sp>
          <p:nvSpPr>
            <p:cNvPr id="12"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矩形 15"/>
          <p:cNvSpPr/>
          <p:nvPr/>
        </p:nvSpPr>
        <p:spPr>
          <a:xfrm>
            <a:off x="4953000" y="1771650"/>
            <a:ext cx="2400300" cy="1524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0">
                <a:solidFill>
                  <a:schemeClr val="bg1"/>
                </a:solidFill>
                <a:cs typeface="+mn-ea"/>
                <a:sym typeface="+mn-lt"/>
              </a:rPr>
              <a:t>03</a:t>
            </a:r>
            <a:endParaRPr lang="zh-CN" altLang="en-US" sz="8000">
              <a:solidFill>
                <a:schemeClr val="bg1"/>
              </a:solidFill>
              <a:cs typeface="+mn-ea"/>
              <a:sym typeface="+mn-lt"/>
            </a:endParaRPr>
          </a:p>
        </p:txBody>
      </p:sp>
      <p:cxnSp>
        <p:nvCxnSpPr>
          <p:cNvPr id="18" name="直接连接符 17"/>
          <p:cNvCxnSpPr/>
          <p:nvPr/>
        </p:nvCxnSpPr>
        <p:spPr>
          <a:xfrm>
            <a:off x="5765800" y="4107541"/>
            <a:ext cx="66040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814032" y="4280929"/>
            <a:ext cx="6563937" cy="344805"/>
          </a:xfrm>
          <a:prstGeom prst="rect">
            <a:avLst/>
          </a:prstGeom>
        </p:spPr>
        <p:txBody>
          <a:bodyPr wrap="square">
            <a:spAutoFit/>
          </a:bodyPr>
          <a:lstStyle/>
          <a:p>
            <a:pPr algn="ctr">
              <a:lnSpc>
                <a:spcPct val="150000"/>
              </a:lnSpc>
            </a:pPr>
            <a:r>
              <a:rPr lang="en-US" altLang="zh-CN" sz="1100" dirty="0">
                <a:solidFill>
                  <a:schemeClr val="bg1"/>
                </a:solidFill>
                <a:cs typeface="+mn-ea"/>
                <a:sym typeface="+mn-lt"/>
              </a:rPr>
              <a:t>This project uses 15 questions to  analyze the dataset.</a:t>
            </a:r>
            <a:endParaRPr lang="zh-CN" altLang="en-US" sz="1100" dirty="0">
              <a:solidFill>
                <a:schemeClr val="bg1"/>
              </a:solidFill>
              <a:cs typeface="+mn-ea"/>
              <a:sym typeface="+mn-lt"/>
            </a:endParaRPr>
          </a:p>
        </p:txBody>
      </p:sp>
      <p:sp>
        <p:nvSpPr>
          <p:cNvPr id="20" name="矩形: 圆角 19"/>
          <p:cNvSpPr/>
          <p:nvPr/>
        </p:nvSpPr>
        <p:spPr>
          <a:xfrm>
            <a:off x="5182870" y="5407660"/>
            <a:ext cx="1991995" cy="44259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422970"/>
                </a:solidFill>
                <a:cs typeface="+mn-ea"/>
                <a:sym typeface="+mn-lt"/>
              </a:rPr>
              <a:t>PART THREE</a:t>
            </a:r>
            <a:endParaRPr lang="zh-CN" altLang="en-US">
              <a:solidFill>
                <a:srgbClr val="422970"/>
              </a:solidFill>
              <a:cs typeface="+mn-ea"/>
              <a:sym typeface="+mn-lt"/>
            </a:endParaRPr>
          </a:p>
        </p:txBody>
      </p:sp>
      <p:sp>
        <p:nvSpPr>
          <p:cNvPr id="21" name="矩形 20"/>
          <p:cNvSpPr/>
          <p:nvPr/>
        </p:nvSpPr>
        <p:spPr>
          <a:xfrm>
            <a:off x="4146095" y="3417516"/>
            <a:ext cx="3899811" cy="583565"/>
          </a:xfrm>
          <a:prstGeom prst="rect">
            <a:avLst/>
          </a:prstGeom>
        </p:spPr>
        <p:txBody>
          <a:bodyPr wrap="square">
            <a:spAutoFit/>
          </a:bodyPr>
          <a:lstStyle/>
          <a:p>
            <a:pPr algn="ctr"/>
            <a:r>
              <a:rPr lang="en-US" altLang="zh-CN" sz="3200" dirty="0">
                <a:solidFill>
                  <a:schemeClr val="bg1"/>
                </a:solidFill>
                <a:latin typeface="Montserrat Extra Bold" panose="00000900000000000000" pitchFamily="50" charset="0"/>
                <a:cs typeface="+mn-ea"/>
                <a:sym typeface="+mn-lt"/>
              </a:rPr>
              <a:t>DATA ANALYSIS</a:t>
            </a:r>
            <a:endParaRPr lang="zh-CN" altLang="en-US" sz="3200" dirty="0">
              <a:solidFill>
                <a:schemeClr val="bg1"/>
              </a:solidFill>
              <a:latin typeface="Montserrat Extra Bold" panose="00000900000000000000" pitchFamily="50" charset="0"/>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662305" y="1186180"/>
            <a:ext cx="3646805" cy="5057775"/>
          </a:xfrm>
          <a:prstGeom prst="rect">
            <a:avLst/>
          </a:prstGeom>
          <a:noFill/>
          <a:ln>
            <a:solidFill>
              <a:srgbClr val="F1B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5528945" y="4940300"/>
            <a:ext cx="6084570" cy="1448435"/>
          </a:xfrm>
          <a:prstGeom prst="rect">
            <a:avLst/>
          </a:prstGeom>
          <a:noFill/>
          <a:ln>
            <a:solidFill>
              <a:srgbClr val="75CE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1906616" y="1550842"/>
            <a:ext cx="1149927" cy="1149927"/>
          </a:xfrm>
          <a:prstGeom prst="ellipse">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Shape 4229"/>
          <p:cNvSpPr/>
          <p:nvPr/>
        </p:nvSpPr>
        <p:spPr>
          <a:xfrm>
            <a:off x="2199898" y="1902579"/>
            <a:ext cx="423663" cy="423592"/>
          </a:xfrm>
          <a:custGeom>
            <a:avLst/>
            <a:gdLst/>
            <a:ahLst/>
            <a:cxnLst/>
            <a:rect l="0" t="0" r="0" b="0"/>
            <a:pathLst>
              <a:path w="5961" h="5960" extrusionOk="0">
                <a:moveTo>
                  <a:pt x="4796" y="792"/>
                </a:moveTo>
                <a:lnTo>
                  <a:pt x="4936" y="838"/>
                </a:lnTo>
                <a:lnTo>
                  <a:pt x="5029" y="931"/>
                </a:lnTo>
                <a:lnTo>
                  <a:pt x="5122" y="1024"/>
                </a:lnTo>
                <a:lnTo>
                  <a:pt x="5169" y="1164"/>
                </a:lnTo>
                <a:lnTo>
                  <a:pt x="5122" y="1304"/>
                </a:lnTo>
                <a:lnTo>
                  <a:pt x="5029" y="1397"/>
                </a:lnTo>
                <a:lnTo>
                  <a:pt x="4936" y="1490"/>
                </a:lnTo>
                <a:lnTo>
                  <a:pt x="4657" y="1490"/>
                </a:lnTo>
                <a:lnTo>
                  <a:pt x="4564" y="1397"/>
                </a:lnTo>
                <a:lnTo>
                  <a:pt x="4471" y="1304"/>
                </a:lnTo>
                <a:lnTo>
                  <a:pt x="4471" y="1164"/>
                </a:lnTo>
                <a:lnTo>
                  <a:pt x="4471" y="1024"/>
                </a:lnTo>
                <a:lnTo>
                  <a:pt x="4564" y="931"/>
                </a:lnTo>
                <a:lnTo>
                  <a:pt x="4657" y="838"/>
                </a:lnTo>
                <a:lnTo>
                  <a:pt x="4796" y="792"/>
                </a:lnTo>
                <a:close/>
                <a:moveTo>
                  <a:pt x="5402" y="0"/>
                </a:moveTo>
                <a:lnTo>
                  <a:pt x="4983" y="47"/>
                </a:lnTo>
                <a:lnTo>
                  <a:pt x="4610" y="140"/>
                </a:lnTo>
                <a:lnTo>
                  <a:pt x="4284" y="233"/>
                </a:lnTo>
                <a:lnTo>
                  <a:pt x="3958" y="419"/>
                </a:lnTo>
                <a:lnTo>
                  <a:pt x="3632" y="605"/>
                </a:lnTo>
                <a:lnTo>
                  <a:pt x="3306" y="885"/>
                </a:lnTo>
                <a:lnTo>
                  <a:pt x="2981" y="1211"/>
                </a:lnTo>
                <a:lnTo>
                  <a:pt x="2329" y="1909"/>
                </a:lnTo>
                <a:lnTo>
                  <a:pt x="932" y="1956"/>
                </a:lnTo>
                <a:lnTo>
                  <a:pt x="839" y="2049"/>
                </a:lnTo>
                <a:lnTo>
                  <a:pt x="47" y="3446"/>
                </a:lnTo>
                <a:lnTo>
                  <a:pt x="1" y="3492"/>
                </a:lnTo>
                <a:lnTo>
                  <a:pt x="47" y="3585"/>
                </a:lnTo>
                <a:lnTo>
                  <a:pt x="280" y="3818"/>
                </a:lnTo>
                <a:lnTo>
                  <a:pt x="373" y="3865"/>
                </a:lnTo>
                <a:lnTo>
                  <a:pt x="1397" y="3539"/>
                </a:lnTo>
                <a:lnTo>
                  <a:pt x="2422" y="4563"/>
                </a:lnTo>
                <a:lnTo>
                  <a:pt x="2096" y="5587"/>
                </a:lnTo>
                <a:lnTo>
                  <a:pt x="2096" y="5634"/>
                </a:lnTo>
                <a:lnTo>
                  <a:pt x="2142" y="5681"/>
                </a:lnTo>
                <a:lnTo>
                  <a:pt x="2375" y="5913"/>
                </a:lnTo>
                <a:lnTo>
                  <a:pt x="2468" y="5960"/>
                </a:lnTo>
                <a:lnTo>
                  <a:pt x="2515" y="5913"/>
                </a:lnTo>
                <a:lnTo>
                  <a:pt x="3912" y="5122"/>
                </a:lnTo>
                <a:lnTo>
                  <a:pt x="4005" y="5029"/>
                </a:lnTo>
                <a:lnTo>
                  <a:pt x="4051" y="3632"/>
                </a:lnTo>
                <a:lnTo>
                  <a:pt x="4750" y="2980"/>
                </a:lnTo>
                <a:lnTo>
                  <a:pt x="5076" y="2654"/>
                </a:lnTo>
                <a:lnTo>
                  <a:pt x="5309" y="2328"/>
                </a:lnTo>
                <a:lnTo>
                  <a:pt x="5541" y="2002"/>
                </a:lnTo>
                <a:lnTo>
                  <a:pt x="5681" y="1676"/>
                </a:lnTo>
                <a:lnTo>
                  <a:pt x="5821" y="1350"/>
                </a:lnTo>
                <a:lnTo>
                  <a:pt x="5914" y="978"/>
                </a:lnTo>
                <a:lnTo>
                  <a:pt x="5961" y="559"/>
                </a:lnTo>
                <a:lnTo>
                  <a:pt x="5961" y="93"/>
                </a:lnTo>
                <a:lnTo>
                  <a:pt x="5914" y="47"/>
                </a:lnTo>
                <a:lnTo>
                  <a:pt x="5867"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25" name="椭圆 24"/>
          <p:cNvSpPr/>
          <p:nvPr/>
        </p:nvSpPr>
        <p:spPr>
          <a:xfrm>
            <a:off x="8214419" y="4587060"/>
            <a:ext cx="1149927" cy="1149927"/>
          </a:xfrm>
          <a:prstGeom prst="ellipse">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Shape 4233"/>
          <p:cNvSpPr/>
          <p:nvPr/>
        </p:nvSpPr>
        <p:spPr>
          <a:xfrm>
            <a:off x="8579456" y="4939432"/>
            <a:ext cx="423663" cy="423592"/>
          </a:xfrm>
          <a:custGeom>
            <a:avLst/>
            <a:gdLst/>
            <a:ahLst/>
            <a:cxnLst/>
            <a:rect l="0" t="0" r="0" b="0"/>
            <a:pathLst>
              <a:path w="5961" h="5960" extrusionOk="0">
                <a:moveTo>
                  <a:pt x="652" y="4330"/>
                </a:moveTo>
                <a:lnTo>
                  <a:pt x="512" y="4377"/>
                </a:lnTo>
                <a:lnTo>
                  <a:pt x="373" y="4470"/>
                </a:lnTo>
                <a:lnTo>
                  <a:pt x="233" y="4563"/>
                </a:lnTo>
                <a:lnTo>
                  <a:pt x="140" y="4703"/>
                </a:lnTo>
                <a:lnTo>
                  <a:pt x="47" y="4842"/>
                </a:lnTo>
                <a:lnTo>
                  <a:pt x="0" y="4982"/>
                </a:lnTo>
                <a:lnTo>
                  <a:pt x="0" y="5122"/>
                </a:lnTo>
                <a:lnTo>
                  <a:pt x="0" y="5308"/>
                </a:lnTo>
                <a:lnTo>
                  <a:pt x="47" y="5448"/>
                </a:lnTo>
                <a:lnTo>
                  <a:pt x="140" y="5587"/>
                </a:lnTo>
                <a:lnTo>
                  <a:pt x="233" y="5727"/>
                </a:lnTo>
                <a:lnTo>
                  <a:pt x="373" y="5820"/>
                </a:lnTo>
                <a:lnTo>
                  <a:pt x="512" y="5913"/>
                </a:lnTo>
                <a:lnTo>
                  <a:pt x="652" y="5913"/>
                </a:lnTo>
                <a:lnTo>
                  <a:pt x="792" y="5960"/>
                </a:lnTo>
                <a:lnTo>
                  <a:pt x="978" y="5913"/>
                </a:lnTo>
                <a:lnTo>
                  <a:pt x="1118" y="5913"/>
                </a:lnTo>
                <a:lnTo>
                  <a:pt x="1257" y="5820"/>
                </a:lnTo>
                <a:lnTo>
                  <a:pt x="1397" y="5727"/>
                </a:lnTo>
                <a:lnTo>
                  <a:pt x="1490" y="5587"/>
                </a:lnTo>
                <a:lnTo>
                  <a:pt x="1537" y="5448"/>
                </a:lnTo>
                <a:lnTo>
                  <a:pt x="1583" y="5308"/>
                </a:lnTo>
                <a:lnTo>
                  <a:pt x="1630" y="5122"/>
                </a:lnTo>
                <a:lnTo>
                  <a:pt x="1583" y="4982"/>
                </a:lnTo>
                <a:lnTo>
                  <a:pt x="1537" y="4842"/>
                </a:lnTo>
                <a:lnTo>
                  <a:pt x="1490" y="4703"/>
                </a:lnTo>
                <a:lnTo>
                  <a:pt x="1397" y="4563"/>
                </a:lnTo>
                <a:lnTo>
                  <a:pt x="1257" y="4470"/>
                </a:lnTo>
                <a:lnTo>
                  <a:pt x="1118" y="4377"/>
                </a:lnTo>
                <a:lnTo>
                  <a:pt x="978" y="4330"/>
                </a:lnTo>
                <a:close/>
                <a:moveTo>
                  <a:pt x="280" y="2142"/>
                </a:moveTo>
                <a:lnTo>
                  <a:pt x="186" y="2188"/>
                </a:lnTo>
                <a:lnTo>
                  <a:pt x="93" y="2235"/>
                </a:lnTo>
                <a:lnTo>
                  <a:pt x="0" y="2328"/>
                </a:lnTo>
                <a:lnTo>
                  <a:pt x="0" y="2421"/>
                </a:lnTo>
                <a:lnTo>
                  <a:pt x="0" y="2980"/>
                </a:lnTo>
                <a:lnTo>
                  <a:pt x="0" y="3120"/>
                </a:lnTo>
                <a:lnTo>
                  <a:pt x="47" y="3166"/>
                </a:lnTo>
                <a:lnTo>
                  <a:pt x="140" y="3259"/>
                </a:lnTo>
                <a:lnTo>
                  <a:pt x="233" y="3259"/>
                </a:lnTo>
                <a:lnTo>
                  <a:pt x="699" y="3353"/>
                </a:lnTo>
                <a:lnTo>
                  <a:pt x="1118" y="3492"/>
                </a:lnTo>
                <a:lnTo>
                  <a:pt x="1537" y="3725"/>
                </a:lnTo>
                <a:lnTo>
                  <a:pt x="1909" y="4051"/>
                </a:lnTo>
                <a:lnTo>
                  <a:pt x="2189" y="4423"/>
                </a:lnTo>
                <a:lnTo>
                  <a:pt x="2421" y="4796"/>
                </a:lnTo>
                <a:lnTo>
                  <a:pt x="2608" y="5215"/>
                </a:lnTo>
                <a:lnTo>
                  <a:pt x="2654" y="5727"/>
                </a:lnTo>
                <a:lnTo>
                  <a:pt x="2701" y="5820"/>
                </a:lnTo>
                <a:lnTo>
                  <a:pt x="2747" y="5867"/>
                </a:lnTo>
                <a:lnTo>
                  <a:pt x="2840" y="5913"/>
                </a:lnTo>
                <a:lnTo>
                  <a:pt x="2934" y="5960"/>
                </a:lnTo>
                <a:lnTo>
                  <a:pt x="3492" y="5960"/>
                </a:lnTo>
                <a:lnTo>
                  <a:pt x="3632" y="5913"/>
                </a:lnTo>
                <a:lnTo>
                  <a:pt x="3725" y="5867"/>
                </a:lnTo>
                <a:lnTo>
                  <a:pt x="3772" y="5774"/>
                </a:lnTo>
                <a:lnTo>
                  <a:pt x="3772" y="5681"/>
                </a:lnTo>
                <a:lnTo>
                  <a:pt x="3725" y="5308"/>
                </a:lnTo>
                <a:lnTo>
                  <a:pt x="3679" y="4982"/>
                </a:lnTo>
                <a:lnTo>
                  <a:pt x="3585" y="4656"/>
                </a:lnTo>
                <a:lnTo>
                  <a:pt x="3446" y="4377"/>
                </a:lnTo>
                <a:lnTo>
                  <a:pt x="3306" y="4051"/>
                </a:lnTo>
                <a:lnTo>
                  <a:pt x="3120" y="3772"/>
                </a:lnTo>
                <a:lnTo>
                  <a:pt x="2887" y="3492"/>
                </a:lnTo>
                <a:lnTo>
                  <a:pt x="2654" y="3259"/>
                </a:lnTo>
                <a:lnTo>
                  <a:pt x="2421" y="3027"/>
                </a:lnTo>
                <a:lnTo>
                  <a:pt x="2142" y="2840"/>
                </a:lnTo>
                <a:lnTo>
                  <a:pt x="1863" y="2654"/>
                </a:lnTo>
                <a:lnTo>
                  <a:pt x="1583" y="2514"/>
                </a:lnTo>
                <a:lnTo>
                  <a:pt x="1257" y="2375"/>
                </a:lnTo>
                <a:lnTo>
                  <a:pt x="931" y="2282"/>
                </a:lnTo>
                <a:lnTo>
                  <a:pt x="605" y="2188"/>
                </a:lnTo>
                <a:lnTo>
                  <a:pt x="280" y="2142"/>
                </a:lnTo>
                <a:close/>
                <a:moveTo>
                  <a:pt x="140" y="0"/>
                </a:moveTo>
                <a:lnTo>
                  <a:pt x="93" y="47"/>
                </a:lnTo>
                <a:lnTo>
                  <a:pt x="0" y="140"/>
                </a:lnTo>
                <a:lnTo>
                  <a:pt x="0" y="279"/>
                </a:lnTo>
                <a:lnTo>
                  <a:pt x="0" y="885"/>
                </a:lnTo>
                <a:lnTo>
                  <a:pt x="0" y="978"/>
                </a:lnTo>
                <a:lnTo>
                  <a:pt x="47" y="1071"/>
                </a:lnTo>
                <a:lnTo>
                  <a:pt x="140" y="1118"/>
                </a:lnTo>
                <a:lnTo>
                  <a:pt x="233" y="1118"/>
                </a:lnTo>
                <a:lnTo>
                  <a:pt x="699" y="1164"/>
                </a:lnTo>
                <a:lnTo>
                  <a:pt x="1118" y="1257"/>
                </a:lnTo>
                <a:lnTo>
                  <a:pt x="1583" y="1397"/>
                </a:lnTo>
                <a:lnTo>
                  <a:pt x="1956" y="1583"/>
                </a:lnTo>
                <a:lnTo>
                  <a:pt x="2375" y="1769"/>
                </a:lnTo>
                <a:lnTo>
                  <a:pt x="2747" y="2002"/>
                </a:lnTo>
                <a:lnTo>
                  <a:pt x="3073" y="2235"/>
                </a:lnTo>
                <a:lnTo>
                  <a:pt x="3399" y="2561"/>
                </a:lnTo>
                <a:lnTo>
                  <a:pt x="3679" y="2840"/>
                </a:lnTo>
                <a:lnTo>
                  <a:pt x="3958" y="3213"/>
                </a:lnTo>
                <a:lnTo>
                  <a:pt x="4191" y="3585"/>
                </a:lnTo>
                <a:lnTo>
                  <a:pt x="4377" y="3958"/>
                </a:lnTo>
                <a:lnTo>
                  <a:pt x="4563" y="4377"/>
                </a:lnTo>
                <a:lnTo>
                  <a:pt x="4656" y="4796"/>
                </a:lnTo>
                <a:lnTo>
                  <a:pt x="4749" y="5262"/>
                </a:lnTo>
                <a:lnTo>
                  <a:pt x="4796" y="5681"/>
                </a:lnTo>
                <a:lnTo>
                  <a:pt x="4843" y="5774"/>
                </a:lnTo>
                <a:lnTo>
                  <a:pt x="4889" y="5867"/>
                </a:lnTo>
                <a:lnTo>
                  <a:pt x="4982" y="5913"/>
                </a:lnTo>
                <a:lnTo>
                  <a:pt x="5075" y="5960"/>
                </a:lnTo>
                <a:lnTo>
                  <a:pt x="5681" y="5960"/>
                </a:lnTo>
                <a:lnTo>
                  <a:pt x="5774" y="5913"/>
                </a:lnTo>
                <a:lnTo>
                  <a:pt x="5867" y="5867"/>
                </a:lnTo>
                <a:lnTo>
                  <a:pt x="5960" y="5774"/>
                </a:lnTo>
                <a:lnTo>
                  <a:pt x="5960" y="5681"/>
                </a:lnTo>
                <a:lnTo>
                  <a:pt x="5914" y="5122"/>
                </a:lnTo>
                <a:lnTo>
                  <a:pt x="5820" y="4563"/>
                </a:lnTo>
                <a:lnTo>
                  <a:pt x="5634" y="4051"/>
                </a:lnTo>
                <a:lnTo>
                  <a:pt x="5448" y="3539"/>
                </a:lnTo>
                <a:lnTo>
                  <a:pt x="5215" y="3073"/>
                </a:lnTo>
                <a:lnTo>
                  <a:pt x="4889" y="2608"/>
                </a:lnTo>
                <a:lnTo>
                  <a:pt x="4563" y="2142"/>
                </a:lnTo>
                <a:lnTo>
                  <a:pt x="4191" y="1723"/>
                </a:lnTo>
                <a:lnTo>
                  <a:pt x="3772" y="1350"/>
                </a:lnTo>
                <a:lnTo>
                  <a:pt x="3353" y="1024"/>
                </a:lnTo>
                <a:lnTo>
                  <a:pt x="2887" y="745"/>
                </a:lnTo>
                <a:lnTo>
                  <a:pt x="2421" y="512"/>
                </a:lnTo>
                <a:lnTo>
                  <a:pt x="1909" y="279"/>
                </a:lnTo>
                <a:lnTo>
                  <a:pt x="1350" y="140"/>
                </a:lnTo>
                <a:lnTo>
                  <a:pt x="838" y="47"/>
                </a:lnTo>
                <a:lnTo>
                  <a:pt x="280" y="0"/>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35" name="矩形 34"/>
          <p:cNvSpPr/>
          <p:nvPr/>
        </p:nvSpPr>
        <p:spPr>
          <a:xfrm>
            <a:off x="911860" y="4125595"/>
            <a:ext cx="3193415"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Total Number of Reservations</a:t>
            </a:r>
            <a:endParaRPr lang="en-US" altLang="zh-CN" sz="2000" b="1" i="1" dirty="0">
              <a:solidFill>
                <a:schemeClr val="tx2"/>
              </a:solidFill>
              <a:cs typeface="+mn-ea"/>
              <a:sym typeface="+mn-lt"/>
            </a:endParaRPr>
          </a:p>
        </p:txBody>
      </p:sp>
      <p:sp>
        <p:nvSpPr>
          <p:cNvPr id="36" name="文本框 35"/>
          <p:cNvSpPr txBox="1"/>
          <p:nvPr/>
        </p:nvSpPr>
        <p:spPr>
          <a:xfrm>
            <a:off x="785495" y="2909570"/>
            <a:ext cx="3392805" cy="398780"/>
          </a:xfrm>
          <a:prstGeom prst="rect">
            <a:avLst/>
          </a:prstGeom>
          <a:noFill/>
        </p:spPr>
        <p:txBody>
          <a:bodyPr wrap="square" rtlCol="0">
            <a:spAutoFit/>
          </a:bodyPr>
          <a:lstStyle/>
          <a:p>
            <a:pPr algn="ctr"/>
            <a:r>
              <a:rPr lang="en-US" altLang="zh-CN" sz="2000" b="1" dirty="0">
                <a:solidFill>
                  <a:schemeClr val="tx1">
                    <a:lumMod val="65000"/>
                    <a:lumOff val="35000"/>
                  </a:schemeClr>
                </a:solidFill>
                <a:cs typeface="+mn-ea"/>
                <a:sym typeface="+mn-lt"/>
              </a:rPr>
              <a:t>Title</a:t>
            </a:r>
            <a:endParaRPr lang="en-US" altLang="zh-CN" sz="2000" b="1" dirty="0">
              <a:solidFill>
                <a:schemeClr val="tx1">
                  <a:lumMod val="65000"/>
                  <a:lumOff val="35000"/>
                </a:schemeClr>
              </a:solidFill>
              <a:cs typeface="+mn-ea"/>
              <a:sym typeface="+mn-lt"/>
            </a:endParaRPr>
          </a:p>
        </p:txBody>
      </p:sp>
      <p:cxnSp>
        <p:nvCxnSpPr>
          <p:cNvPr id="37" name="直接连接符 36"/>
          <p:cNvCxnSpPr/>
          <p:nvPr/>
        </p:nvCxnSpPr>
        <p:spPr>
          <a:xfrm>
            <a:off x="2109568" y="3428746"/>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6913880" y="5784850"/>
            <a:ext cx="3540125" cy="59880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Counts the total number of reservations in the dataset.</a:t>
            </a:r>
            <a:endParaRPr lang="en-US" altLang="zh-CN" sz="1100">
              <a:solidFill>
                <a:schemeClr val="tx1">
                  <a:lumMod val="65000"/>
                  <a:lumOff val="35000"/>
                </a:schemeClr>
              </a:solidFill>
              <a:cs typeface="+mn-ea"/>
              <a:sym typeface="+mn-lt"/>
            </a:endParaRPr>
          </a:p>
        </p:txBody>
      </p:sp>
      <p:sp>
        <p:nvSpPr>
          <p:cNvPr id="40" name="文本框 39"/>
          <p:cNvSpPr txBox="1"/>
          <p:nvPr/>
        </p:nvSpPr>
        <p:spPr>
          <a:xfrm>
            <a:off x="7452583" y="5355676"/>
            <a:ext cx="2543866" cy="398780"/>
          </a:xfrm>
          <a:prstGeom prst="rect">
            <a:avLst/>
          </a:prstGeom>
          <a:noFill/>
        </p:spPr>
        <p:txBody>
          <a:bodyPr wrap="square" rtlCol="0">
            <a:spAutoFit/>
          </a:bodyPr>
          <a:lstStyle/>
          <a:p>
            <a:pPr algn="ctr"/>
            <a:r>
              <a:rPr lang="en-US" altLang="zh-CN" sz="2000" b="1" dirty="0">
                <a:solidFill>
                  <a:schemeClr val="tx1">
                    <a:lumMod val="65000"/>
                    <a:lumOff val="35000"/>
                  </a:schemeClr>
                </a:solidFill>
                <a:cs typeface="+mn-ea"/>
                <a:sym typeface="+mn-lt"/>
              </a:rPr>
              <a:t>Explanation</a:t>
            </a:r>
            <a:endParaRPr lang="zh-CN" altLang="en-US" sz="2000" b="1" dirty="0">
              <a:solidFill>
                <a:schemeClr val="tx1">
                  <a:lumMod val="65000"/>
                  <a:lumOff val="35000"/>
                </a:schemeClr>
              </a:solidFill>
              <a:cs typeface="+mn-ea"/>
              <a:sym typeface="+mn-lt"/>
            </a:endParaRPr>
          </a:p>
        </p:txBody>
      </p:sp>
      <p:cxnSp>
        <p:nvCxnSpPr>
          <p:cNvPr id="41" name="直接连接符 40"/>
          <p:cNvCxnSpPr/>
          <p:nvPr/>
        </p:nvCxnSpPr>
        <p:spPr>
          <a:xfrm>
            <a:off x="8489529" y="5784567"/>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矩形: 圆角 41"/>
          <p:cNvSpPr/>
          <p:nvPr/>
        </p:nvSpPr>
        <p:spPr>
          <a:xfrm>
            <a:off x="1595664" y="5355373"/>
            <a:ext cx="1826437" cy="442492"/>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cs typeface="+mn-ea"/>
                <a:sym typeface="+mn-lt"/>
              </a:rPr>
              <a:t>PART ONE</a:t>
            </a:r>
            <a:endParaRPr lang="zh-CN" altLang="en-US" sz="2000">
              <a:solidFill>
                <a:schemeClr val="bg1"/>
              </a:solidFill>
              <a:cs typeface="+mn-ea"/>
              <a:sym typeface="+mn-lt"/>
            </a:endParaRPr>
          </a:p>
        </p:txBody>
      </p:sp>
      <p:sp>
        <p:nvSpPr>
          <p:cNvPr id="43" name="文本框 42"/>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1</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
        <p:nvSpPr>
          <p:cNvPr id="3" name="矩形 1"/>
          <p:cNvSpPr/>
          <p:nvPr/>
        </p:nvSpPr>
        <p:spPr>
          <a:xfrm>
            <a:off x="5692140" y="1363980"/>
            <a:ext cx="5775960" cy="3011170"/>
          </a:xfrm>
          <a:prstGeom prst="rect">
            <a:avLst/>
          </a:prstGeom>
          <a:noFill/>
          <a:ln>
            <a:solidFill>
              <a:srgbClr val="654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椭圆 3"/>
          <p:cNvSpPr/>
          <p:nvPr/>
        </p:nvSpPr>
        <p:spPr>
          <a:xfrm>
            <a:off x="8108082" y="404315"/>
            <a:ext cx="1149927" cy="1149927"/>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Shape 4198"/>
          <p:cNvSpPr/>
          <p:nvPr/>
        </p:nvSpPr>
        <p:spPr>
          <a:xfrm>
            <a:off x="8471849" y="763037"/>
            <a:ext cx="423663" cy="423592"/>
          </a:xfrm>
          <a:custGeom>
            <a:avLst/>
            <a:gdLst/>
            <a:ahLst/>
            <a:cxnLst/>
            <a:rect l="0" t="0" r="0" b="0"/>
            <a:pathLst>
              <a:path w="5961" h="5960" extrusionOk="0">
                <a:moveTo>
                  <a:pt x="2236" y="1490"/>
                </a:moveTo>
                <a:lnTo>
                  <a:pt x="2376" y="1537"/>
                </a:lnTo>
                <a:lnTo>
                  <a:pt x="4471" y="2794"/>
                </a:lnTo>
                <a:lnTo>
                  <a:pt x="4564" y="2887"/>
                </a:lnTo>
                <a:lnTo>
                  <a:pt x="4611" y="2980"/>
                </a:lnTo>
                <a:lnTo>
                  <a:pt x="4564" y="3120"/>
                </a:lnTo>
                <a:lnTo>
                  <a:pt x="4471" y="3213"/>
                </a:lnTo>
                <a:lnTo>
                  <a:pt x="2376" y="4470"/>
                </a:lnTo>
                <a:lnTo>
                  <a:pt x="2096" y="4470"/>
                </a:lnTo>
                <a:lnTo>
                  <a:pt x="2003" y="4377"/>
                </a:lnTo>
                <a:lnTo>
                  <a:pt x="2003" y="4237"/>
                </a:lnTo>
                <a:lnTo>
                  <a:pt x="2003" y="1769"/>
                </a:lnTo>
                <a:lnTo>
                  <a:pt x="2003" y="1630"/>
                </a:lnTo>
                <a:lnTo>
                  <a:pt x="2096" y="1537"/>
                </a:lnTo>
                <a:lnTo>
                  <a:pt x="2236" y="1490"/>
                </a:lnTo>
                <a:close/>
                <a:moveTo>
                  <a:pt x="2981" y="0"/>
                </a:moveTo>
                <a:lnTo>
                  <a:pt x="2562" y="47"/>
                </a:lnTo>
                <a:lnTo>
                  <a:pt x="2189" y="140"/>
                </a:lnTo>
                <a:lnTo>
                  <a:pt x="1817" y="233"/>
                </a:lnTo>
                <a:lnTo>
                  <a:pt x="1491" y="419"/>
                </a:lnTo>
                <a:lnTo>
                  <a:pt x="1165" y="652"/>
                </a:lnTo>
                <a:lnTo>
                  <a:pt x="886" y="885"/>
                </a:lnTo>
                <a:lnTo>
                  <a:pt x="606" y="1164"/>
                </a:lnTo>
                <a:lnTo>
                  <a:pt x="373" y="1490"/>
                </a:lnTo>
                <a:lnTo>
                  <a:pt x="234" y="1862"/>
                </a:lnTo>
                <a:lnTo>
                  <a:pt x="94" y="2235"/>
                </a:lnTo>
                <a:lnTo>
                  <a:pt x="1" y="2607"/>
                </a:lnTo>
                <a:lnTo>
                  <a:pt x="1" y="2980"/>
                </a:lnTo>
                <a:lnTo>
                  <a:pt x="1" y="3399"/>
                </a:lnTo>
                <a:lnTo>
                  <a:pt x="94" y="3771"/>
                </a:lnTo>
                <a:lnTo>
                  <a:pt x="234" y="4144"/>
                </a:lnTo>
                <a:lnTo>
                  <a:pt x="373" y="4516"/>
                </a:lnTo>
                <a:lnTo>
                  <a:pt x="606" y="4796"/>
                </a:lnTo>
                <a:lnTo>
                  <a:pt x="886" y="5122"/>
                </a:lnTo>
                <a:lnTo>
                  <a:pt x="1165" y="5355"/>
                </a:lnTo>
                <a:lnTo>
                  <a:pt x="1491" y="5587"/>
                </a:lnTo>
                <a:lnTo>
                  <a:pt x="1817" y="5774"/>
                </a:lnTo>
                <a:lnTo>
                  <a:pt x="2189" y="5867"/>
                </a:lnTo>
                <a:lnTo>
                  <a:pt x="2562" y="5960"/>
                </a:lnTo>
                <a:lnTo>
                  <a:pt x="3353" y="5960"/>
                </a:lnTo>
                <a:lnTo>
                  <a:pt x="3772" y="5867"/>
                </a:lnTo>
                <a:lnTo>
                  <a:pt x="4098" y="5774"/>
                </a:lnTo>
                <a:lnTo>
                  <a:pt x="4471" y="5587"/>
                </a:lnTo>
                <a:lnTo>
                  <a:pt x="4797" y="5355"/>
                </a:lnTo>
                <a:lnTo>
                  <a:pt x="5076" y="5122"/>
                </a:lnTo>
                <a:lnTo>
                  <a:pt x="5356" y="4796"/>
                </a:lnTo>
                <a:lnTo>
                  <a:pt x="5542" y="4516"/>
                </a:lnTo>
                <a:lnTo>
                  <a:pt x="5728" y="4144"/>
                </a:lnTo>
                <a:lnTo>
                  <a:pt x="5868" y="3771"/>
                </a:lnTo>
                <a:lnTo>
                  <a:pt x="5914" y="3399"/>
                </a:lnTo>
                <a:lnTo>
                  <a:pt x="5961" y="2980"/>
                </a:lnTo>
                <a:lnTo>
                  <a:pt x="5914" y="2607"/>
                </a:lnTo>
                <a:lnTo>
                  <a:pt x="5868" y="2235"/>
                </a:lnTo>
                <a:lnTo>
                  <a:pt x="5728" y="1862"/>
                </a:lnTo>
                <a:lnTo>
                  <a:pt x="5542" y="1490"/>
                </a:lnTo>
                <a:lnTo>
                  <a:pt x="5356" y="1164"/>
                </a:lnTo>
                <a:lnTo>
                  <a:pt x="5076" y="885"/>
                </a:lnTo>
                <a:lnTo>
                  <a:pt x="4797" y="652"/>
                </a:lnTo>
                <a:lnTo>
                  <a:pt x="4471" y="419"/>
                </a:lnTo>
                <a:lnTo>
                  <a:pt x="4098" y="233"/>
                </a:lnTo>
                <a:lnTo>
                  <a:pt x="3772" y="140"/>
                </a:lnTo>
                <a:lnTo>
                  <a:pt x="3353" y="47"/>
                </a:lnTo>
                <a:lnTo>
                  <a:pt x="2981" y="0"/>
                </a:lnTo>
                <a:close/>
              </a:path>
            </a:pathLst>
          </a:custGeom>
          <a:solidFill>
            <a:schemeClr val="bg1"/>
          </a:solidFill>
          <a:ln>
            <a:noFill/>
          </a:ln>
        </p:spPr>
        <p:txBody>
          <a:bodyPr lIns="91425" tIns="91425" rIns="91425" bIns="91425" anchor="ctr" anchorCtr="0">
            <a:noAutofit/>
          </a:bodyPr>
          <a:p>
            <a:pPr lvl="0">
              <a:spcBef>
                <a:spcPts val="0"/>
              </a:spcBef>
              <a:buNone/>
            </a:pPr>
            <a:endParaRPr>
              <a:cs typeface="+mn-ea"/>
              <a:sym typeface="+mn-lt"/>
            </a:endParaRPr>
          </a:p>
        </p:txBody>
      </p:sp>
      <p:sp>
        <p:nvSpPr>
          <p:cNvPr id="7" name="矩形 30"/>
          <p:cNvSpPr/>
          <p:nvPr/>
        </p:nvSpPr>
        <p:spPr>
          <a:xfrm>
            <a:off x="4803140" y="2001520"/>
            <a:ext cx="7760970" cy="2376170"/>
          </a:xfrm>
          <a:prstGeom prst="rect">
            <a:avLst/>
          </a:prstGeom>
        </p:spPr>
        <p:txBody>
          <a:bodyPr wrap="square">
            <a:spAutoFit/>
          </a:bodyPr>
          <a:p>
            <a:pPr algn="ctr">
              <a:lnSpc>
                <a:spcPct val="150000"/>
              </a:lnSpc>
            </a:pPr>
            <a:r>
              <a:rPr lang="en-US" altLang="zh-CN" sz="1100">
                <a:solidFill>
                  <a:schemeClr val="tx1">
                    <a:lumMod val="65000"/>
                    <a:lumOff val="35000"/>
                  </a:schemeClr>
                </a:solidFill>
                <a:cs typeface="+mn-ea"/>
                <a:sym typeface="+mn-lt"/>
              </a:rPr>
              <a:t>SELECT COUNT(*) AS total_reservations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HOTEL_RESERVATION_DATASET</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Run time (seconds): 0.005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Status            : succeeded</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TOTAL_RESERVATIONS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700</a:t>
            </a:r>
            <a:endParaRPr lang="en-US" altLang="zh-CN" sz="1100">
              <a:solidFill>
                <a:schemeClr val="tx1">
                  <a:lumMod val="65000"/>
                  <a:lumOff val="35000"/>
                </a:schemeClr>
              </a:solidFill>
              <a:cs typeface="+mn-ea"/>
              <a:sym typeface="+mn-lt"/>
            </a:endParaRPr>
          </a:p>
        </p:txBody>
      </p:sp>
      <p:sp>
        <p:nvSpPr>
          <p:cNvPr id="8" name="文本框 31"/>
          <p:cNvSpPr txBox="1"/>
          <p:nvPr/>
        </p:nvSpPr>
        <p:spPr>
          <a:xfrm>
            <a:off x="7517928" y="1503766"/>
            <a:ext cx="2543866" cy="398780"/>
          </a:xfrm>
          <a:prstGeom prst="rect">
            <a:avLst/>
          </a:prstGeom>
          <a:noFill/>
        </p:spPr>
        <p:txBody>
          <a:bodyPr wrap="square" rtlCol="0">
            <a:spAutoFit/>
          </a:bodyPr>
          <a:p>
            <a:pPr algn="ctr"/>
            <a:r>
              <a:rPr lang="en-US" altLang="zh-CN" sz="2000" b="1" dirty="0">
                <a:solidFill>
                  <a:schemeClr val="tx1">
                    <a:lumMod val="65000"/>
                    <a:lumOff val="35000"/>
                  </a:schemeClr>
                </a:solidFill>
                <a:cs typeface="+mn-ea"/>
                <a:sym typeface="+mn-lt"/>
              </a:rPr>
              <a:t>SQL Query</a:t>
            </a:r>
            <a:endParaRPr lang="zh-CN" altLang="en-US" sz="2000" b="1" dirty="0">
              <a:solidFill>
                <a:schemeClr val="tx1">
                  <a:lumMod val="65000"/>
                  <a:lumOff val="35000"/>
                </a:schemeClr>
              </a:solidFill>
              <a:cs typeface="+mn-ea"/>
              <a:sym typeface="+mn-lt"/>
            </a:endParaRPr>
          </a:p>
        </p:txBody>
      </p:sp>
      <p:cxnSp>
        <p:nvCxnSpPr>
          <p:cNvPr id="9" name="直接连接符 32"/>
          <p:cNvCxnSpPr/>
          <p:nvPr/>
        </p:nvCxnSpPr>
        <p:spPr>
          <a:xfrm>
            <a:off x="8488834" y="1902177"/>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p:cNvSpPr/>
          <p:nvPr/>
        </p:nvSpPr>
        <p:spPr>
          <a:xfrm>
            <a:off x="625657" y="1286238"/>
            <a:ext cx="10929257" cy="2197071"/>
          </a:xfrm>
          <a:custGeom>
            <a:avLst/>
            <a:gdLst>
              <a:gd name="connsiteX0" fmla="*/ 0 w 10929257"/>
              <a:gd name="connsiteY0" fmla="*/ 0 h 2351501"/>
              <a:gd name="connsiteX1" fmla="*/ 5370286 w 10929257"/>
              <a:gd name="connsiteY1" fmla="*/ 2351314 h 2351501"/>
              <a:gd name="connsiteX2" fmla="*/ 10929257 w 10929257"/>
              <a:gd name="connsiteY2" fmla="*/ 101600 h 2351501"/>
            </a:gdLst>
            <a:ahLst/>
            <a:cxnLst>
              <a:cxn ang="0">
                <a:pos x="connsiteX0" y="connsiteY0"/>
              </a:cxn>
              <a:cxn ang="0">
                <a:pos x="connsiteX1" y="connsiteY1"/>
              </a:cxn>
              <a:cxn ang="0">
                <a:pos x="connsiteX2" y="connsiteY2"/>
              </a:cxn>
            </a:cxnLst>
            <a:rect l="l" t="t" r="r" b="b"/>
            <a:pathLst>
              <a:path w="10929257" h="2351501">
                <a:moveTo>
                  <a:pt x="0" y="0"/>
                </a:moveTo>
                <a:cubicBezTo>
                  <a:pt x="1774371" y="1167190"/>
                  <a:pt x="3548743" y="2334381"/>
                  <a:pt x="5370286" y="2351314"/>
                </a:cubicBezTo>
                <a:cubicBezTo>
                  <a:pt x="7191829" y="2368247"/>
                  <a:pt x="9060543" y="1234923"/>
                  <a:pt x="10929257" y="10160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p:cNvPicPr>
            <a:picLocks noChangeAspect="1"/>
          </p:cNvPicPr>
          <p:nvPr/>
        </p:nvPicPr>
        <p:blipFill>
          <a:blip r:embed="rId1"/>
          <a:srcRect l="2986" t="29497" r="1391" b="29497"/>
          <a:stretch>
            <a:fillRect/>
          </a:stretch>
        </p:blipFill>
        <p:spPr>
          <a:xfrm>
            <a:off x="790566" y="0"/>
            <a:ext cx="10610868" cy="3035162"/>
          </a:xfrm>
          <a:custGeom>
            <a:avLst/>
            <a:gdLst>
              <a:gd name="connsiteX0" fmla="*/ 0 w 10610868"/>
              <a:gd name="connsiteY0" fmla="*/ 0 h 3035162"/>
              <a:gd name="connsiteX1" fmla="*/ 10610868 w 10610868"/>
              <a:gd name="connsiteY1" fmla="*/ 0 h 3035162"/>
              <a:gd name="connsiteX2" fmla="*/ 10569734 w 10610868"/>
              <a:gd name="connsiteY2" fmla="*/ 71540 h 3035162"/>
              <a:gd name="connsiteX3" fmla="*/ 5305434 w 10610868"/>
              <a:gd name="connsiteY3" fmla="*/ 3035162 h 3035162"/>
              <a:gd name="connsiteX4" fmla="*/ 41134 w 10610868"/>
              <a:gd name="connsiteY4" fmla="*/ 71540 h 303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0868" h="3035162">
                <a:moveTo>
                  <a:pt x="0" y="0"/>
                </a:moveTo>
                <a:lnTo>
                  <a:pt x="10610868" y="0"/>
                </a:lnTo>
                <a:lnTo>
                  <a:pt x="10569734" y="71540"/>
                </a:lnTo>
                <a:cubicBezTo>
                  <a:pt x="9490147" y="1848301"/>
                  <a:pt x="7536394" y="3035162"/>
                  <a:pt x="5305434" y="3035162"/>
                </a:cubicBezTo>
                <a:cubicBezTo>
                  <a:pt x="3074474" y="3035162"/>
                  <a:pt x="1120721" y="1848301"/>
                  <a:pt x="41134" y="71540"/>
                </a:cubicBezTo>
                <a:close/>
              </a:path>
            </a:pathLst>
          </a:custGeom>
        </p:spPr>
      </p:pic>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椭圆 3"/>
          <p:cNvSpPr/>
          <p:nvPr/>
        </p:nvSpPr>
        <p:spPr>
          <a:xfrm>
            <a:off x="1393371" y="1816191"/>
            <a:ext cx="1219200" cy="1219200"/>
          </a:xfrm>
          <a:prstGeom prst="ellipse">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01</a:t>
            </a:r>
            <a:endParaRPr lang="zh-CN" altLang="en-US" sz="3200">
              <a:cs typeface="+mn-ea"/>
              <a:sym typeface="+mn-lt"/>
            </a:endParaRPr>
          </a:p>
        </p:txBody>
      </p:sp>
      <p:sp>
        <p:nvSpPr>
          <p:cNvPr id="28" name="椭圆 27"/>
          <p:cNvSpPr/>
          <p:nvPr/>
        </p:nvSpPr>
        <p:spPr>
          <a:xfrm>
            <a:off x="5486400" y="2677839"/>
            <a:ext cx="1219200" cy="1219200"/>
          </a:xfrm>
          <a:prstGeom prst="ellipse">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02</a:t>
            </a:r>
            <a:endParaRPr lang="zh-CN" altLang="en-US" sz="3200">
              <a:cs typeface="+mn-ea"/>
              <a:sym typeface="+mn-lt"/>
            </a:endParaRPr>
          </a:p>
        </p:txBody>
      </p:sp>
      <p:sp>
        <p:nvSpPr>
          <p:cNvPr id="29" name="椭圆 28"/>
          <p:cNvSpPr/>
          <p:nvPr/>
        </p:nvSpPr>
        <p:spPr>
          <a:xfrm>
            <a:off x="9710692" y="1775551"/>
            <a:ext cx="1219200" cy="1219200"/>
          </a:xfrm>
          <a:prstGeom prst="ellipse">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cs typeface="+mn-ea"/>
                <a:sym typeface="+mn-lt"/>
              </a:rPr>
              <a:t>03</a:t>
            </a:r>
            <a:endParaRPr lang="zh-CN" altLang="en-US" sz="3200">
              <a:cs typeface="+mn-ea"/>
              <a:sym typeface="+mn-lt"/>
            </a:endParaRPr>
          </a:p>
        </p:txBody>
      </p:sp>
      <p:sp>
        <p:nvSpPr>
          <p:cNvPr id="31" name="矩形 30"/>
          <p:cNvSpPr/>
          <p:nvPr/>
        </p:nvSpPr>
        <p:spPr>
          <a:xfrm>
            <a:off x="625475" y="4224655"/>
            <a:ext cx="2600325" cy="1014730"/>
          </a:xfrm>
          <a:prstGeom prst="rect">
            <a:avLst/>
          </a:prstGeom>
        </p:spPr>
        <p:txBody>
          <a:bodyPr wrap="square">
            <a:spAutoFit/>
          </a:bodyPr>
          <a:lstStyle/>
          <a:p>
            <a:pPr algn="ctr">
              <a:lnSpc>
                <a:spcPct val="150000"/>
              </a:lnSpc>
            </a:pPr>
            <a:r>
              <a:rPr lang="en-US" altLang="zh-CN" sz="2000" b="1" i="1" dirty="0">
                <a:solidFill>
                  <a:schemeClr val="tx2"/>
                </a:solidFill>
                <a:cs typeface="+mn-ea"/>
                <a:sym typeface="+mn-lt"/>
              </a:rPr>
              <a:t>The Most Popular Meal Plan</a:t>
            </a:r>
            <a:endParaRPr lang="en-US" altLang="zh-CN" sz="2000" b="1" i="1" dirty="0">
              <a:solidFill>
                <a:schemeClr val="tx2"/>
              </a:solidFill>
              <a:cs typeface="+mn-ea"/>
              <a:sym typeface="+mn-lt"/>
            </a:endParaRPr>
          </a:p>
        </p:txBody>
      </p:sp>
      <p:sp>
        <p:nvSpPr>
          <p:cNvPr id="32" name="文本框 31"/>
          <p:cNvSpPr txBox="1"/>
          <p:nvPr/>
        </p:nvSpPr>
        <p:spPr>
          <a:xfrm>
            <a:off x="440243" y="3346515"/>
            <a:ext cx="3258327" cy="460375"/>
          </a:xfrm>
          <a:prstGeom prst="rect">
            <a:avLst/>
          </a:prstGeom>
          <a:noFill/>
        </p:spPr>
        <p:txBody>
          <a:bodyPr wrap="square" rtlCol="0">
            <a:spAutoFit/>
          </a:bodyPr>
          <a:lstStyle/>
          <a:p>
            <a:pPr algn="ctr"/>
            <a:r>
              <a:rPr lang="en-US" altLang="zh-CN" sz="2400" b="1">
                <a:solidFill>
                  <a:schemeClr val="tx1">
                    <a:lumMod val="65000"/>
                    <a:lumOff val="35000"/>
                  </a:schemeClr>
                </a:solidFill>
                <a:cs typeface="+mn-ea"/>
                <a:sym typeface="+mn-lt"/>
              </a:rPr>
              <a:t>Title</a:t>
            </a:r>
            <a:endParaRPr lang="zh-CN" altLang="en-US" sz="2400" b="1">
              <a:solidFill>
                <a:schemeClr val="tx1">
                  <a:lumMod val="65000"/>
                  <a:lumOff val="35000"/>
                </a:schemeClr>
              </a:solidFill>
              <a:cs typeface="+mn-ea"/>
              <a:sym typeface="+mn-lt"/>
            </a:endParaRPr>
          </a:p>
        </p:txBody>
      </p:sp>
      <p:cxnSp>
        <p:nvCxnSpPr>
          <p:cNvPr id="33" name="直接连接符 32"/>
          <p:cNvCxnSpPr/>
          <p:nvPr/>
        </p:nvCxnSpPr>
        <p:spPr>
          <a:xfrm>
            <a:off x="1701445" y="4016012"/>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8966200" y="4385945"/>
            <a:ext cx="3078480" cy="598805"/>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Identifies the most popular meal plan among guests.</a:t>
            </a:r>
            <a:endParaRPr lang="en-US" altLang="zh-CN" sz="1100">
              <a:solidFill>
                <a:schemeClr val="tx1">
                  <a:lumMod val="65000"/>
                  <a:lumOff val="35000"/>
                </a:schemeClr>
              </a:solidFill>
              <a:cs typeface="+mn-ea"/>
              <a:sym typeface="+mn-lt"/>
            </a:endParaRPr>
          </a:p>
        </p:txBody>
      </p:sp>
      <p:sp>
        <p:nvSpPr>
          <p:cNvPr id="36" name="文本框 35"/>
          <p:cNvSpPr txBox="1"/>
          <p:nvPr/>
        </p:nvSpPr>
        <p:spPr>
          <a:xfrm>
            <a:off x="8756294" y="3603055"/>
            <a:ext cx="3258327" cy="460375"/>
          </a:xfrm>
          <a:prstGeom prst="rect">
            <a:avLst/>
          </a:prstGeom>
          <a:noFill/>
        </p:spPr>
        <p:txBody>
          <a:bodyPr wrap="square" rtlCol="0">
            <a:spAutoFit/>
          </a:bodyPr>
          <a:lstStyle/>
          <a:p>
            <a:pPr algn="ctr"/>
            <a:r>
              <a:rPr lang="en-US" altLang="zh-CN" sz="2400" b="1">
                <a:solidFill>
                  <a:schemeClr val="tx1">
                    <a:lumMod val="65000"/>
                    <a:lumOff val="35000"/>
                  </a:schemeClr>
                </a:solidFill>
                <a:cs typeface="+mn-ea"/>
                <a:sym typeface="+mn-lt"/>
              </a:rPr>
              <a:t>Explanation</a:t>
            </a:r>
            <a:endParaRPr lang="en-US" altLang="zh-CN" sz="2400" b="1">
              <a:solidFill>
                <a:schemeClr val="tx1">
                  <a:lumMod val="65000"/>
                  <a:lumOff val="35000"/>
                </a:schemeClr>
              </a:solidFill>
              <a:cs typeface="+mn-ea"/>
              <a:sym typeface="+mn-lt"/>
            </a:endParaRPr>
          </a:p>
        </p:txBody>
      </p:sp>
      <p:cxnSp>
        <p:nvCxnSpPr>
          <p:cNvPr id="37" name="直接连接符 36"/>
          <p:cNvCxnSpPr/>
          <p:nvPr/>
        </p:nvCxnSpPr>
        <p:spPr>
          <a:xfrm>
            <a:off x="10018131" y="4224927"/>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698240" y="4495165"/>
            <a:ext cx="5055870" cy="2376170"/>
          </a:xfrm>
          <a:prstGeom prst="rect">
            <a:avLst/>
          </a:prstGeom>
        </p:spPr>
        <p:txBody>
          <a:bodyPr wrap="square">
            <a:spAutoFit/>
          </a:bodyPr>
          <a:lstStyle/>
          <a:p>
            <a:pPr algn="ctr">
              <a:lnSpc>
                <a:spcPct val="150000"/>
              </a:lnSpc>
            </a:pPr>
            <a:r>
              <a:rPr lang="en-US" altLang="zh-CN" sz="1100">
                <a:solidFill>
                  <a:schemeClr val="tx1">
                    <a:lumMod val="65000"/>
                    <a:lumOff val="35000"/>
                  </a:schemeClr>
                </a:solidFill>
                <a:cs typeface="+mn-ea"/>
                <a:sym typeface="+mn-lt"/>
              </a:rPr>
              <a:t>SELECT type_of_meal_plan, COUNT(*) AS total_guests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FROM HOTEL_RESERVATION_DATASET</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GROUP BY type_of_meal_plan</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ORDER BY total_guests DESC</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LIMIT 1</a:t>
            </a:r>
            <a:endParaRPr lang="en-US" altLang="zh-CN" sz="1100">
              <a:solidFill>
                <a:schemeClr val="tx1">
                  <a:lumMod val="65000"/>
                  <a:lumOff val="35000"/>
                </a:schemeClr>
              </a:solidFill>
              <a:cs typeface="+mn-ea"/>
              <a:sym typeface="+mn-lt"/>
            </a:endParaRPr>
          </a:p>
          <a:p>
            <a:pPr algn="ctr">
              <a:lnSpc>
                <a:spcPct val="150000"/>
              </a:lnSpc>
            </a:pP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TYPE_OF_MEAL_PLAN TOTAL_GUESTS</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 ------------</a:t>
            </a:r>
            <a:endParaRPr lang="en-US" altLang="zh-CN" sz="1100">
              <a:solidFill>
                <a:schemeClr val="tx1">
                  <a:lumMod val="65000"/>
                  <a:lumOff val="35000"/>
                </a:schemeClr>
              </a:solidFill>
              <a:cs typeface="+mn-ea"/>
              <a:sym typeface="+mn-lt"/>
            </a:endParaRPr>
          </a:p>
          <a:p>
            <a:pPr algn="ctr">
              <a:lnSpc>
                <a:spcPct val="150000"/>
              </a:lnSpc>
            </a:pPr>
            <a:r>
              <a:rPr lang="en-US" altLang="zh-CN" sz="1100">
                <a:solidFill>
                  <a:schemeClr val="tx1">
                    <a:lumMod val="65000"/>
                    <a:lumOff val="35000"/>
                  </a:schemeClr>
                </a:solidFill>
                <a:cs typeface="+mn-ea"/>
                <a:sym typeface="+mn-lt"/>
              </a:rPr>
              <a:t>Meal Plan 1                527</a:t>
            </a:r>
            <a:endParaRPr lang="en-US" altLang="zh-CN" sz="1100">
              <a:solidFill>
                <a:schemeClr val="tx1">
                  <a:lumMod val="65000"/>
                  <a:lumOff val="35000"/>
                </a:schemeClr>
              </a:solidFill>
              <a:cs typeface="+mn-ea"/>
              <a:sym typeface="+mn-lt"/>
            </a:endParaRPr>
          </a:p>
        </p:txBody>
      </p:sp>
      <p:sp>
        <p:nvSpPr>
          <p:cNvPr id="40" name="文本框 39"/>
          <p:cNvSpPr txBox="1"/>
          <p:nvPr/>
        </p:nvSpPr>
        <p:spPr>
          <a:xfrm>
            <a:off x="4552957" y="3897070"/>
            <a:ext cx="3258327" cy="460375"/>
          </a:xfrm>
          <a:prstGeom prst="rect">
            <a:avLst/>
          </a:prstGeom>
          <a:noFill/>
        </p:spPr>
        <p:txBody>
          <a:bodyPr wrap="square" rtlCol="0">
            <a:spAutoFit/>
          </a:bodyPr>
          <a:lstStyle/>
          <a:p>
            <a:pPr algn="ctr"/>
            <a:r>
              <a:rPr lang="en-US" altLang="zh-CN" sz="2400" b="1">
                <a:solidFill>
                  <a:schemeClr val="tx1">
                    <a:lumMod val="65000"/>
                    <a:lumOff val="35000"/>
                  </a:schemeClr>
                </a:solidFill>
                <a:cs typeface="+mn-ea"/>
                <a:sym typeface="+mn-lt"/>
              </a:rPr>
              <a:t>SQL Query</a:t>
            </a:r>
            <a:endParaRPr lang="zh-CN" altLang="en-US" sz="2400" b="1">
              <a:solidFill>
                <a:schemeClr val="tx1">
                  <a:lumMod val="65000"/>
                  <a:lumOff val="35000"/>
                </a:schemeClr>
              </a:solidFill>
              <a:cs typeface="+mn-ea"/>
              <a:sym typeface="+mn-lt"/>
            </a:endParaRPr>
          </a:p>
        </p:txBody>
      </p:sp>
      <p:cxnSp>
        <p:nvCxnSpPr>
          <p:cNvPr id="41" name="直接连接符 40"/>
          <p:cNvCxnSpPr/>
          <p:nvPr/>
        </p:nvCxnSpPr>
        <p:spPr>
          <a:xfrm>
            <a:off x="5794474" y="4454172"/>
            <a:ext cx="60305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2.</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792831" y="-1007953"/>
            <a:ext cx="5100062" cy="1217169"/>
            <a:chOff x="7591392" y="-379303"/>
            <a:chExt cx="5100062" cy="1217169"/>
          </a:xfrm>
        </p:grpSpPr>
        <p:sp>
          <p:nvSpPr>
            <p:cNvPr id="14"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1762647" y="6629054"/>
            <a:ext cx="5100062" cy="1217169"/>
            <a:chOff x="-1667397" y="5790854"/>
            <a:chExt cx="5100062" cy="1217169"/>
          </a:xfrm>
        </p:grpSpPr>
        <p:sp>
          <p:nvSpPr>
            <p:cNvPr id="18"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p:cNvSpPr/>
          <p:nvPr/>
        </p:nvSpPr>
        <p:spPr>
          <a:xfrm>
            <a:off x="2857500" y="1016000"/>
            <a:ext cx="6959600" cy="1531620"/>
          </a:xfrm>
          <a:prstGeom prst="rect">
            <a:avLst/>
          </a:prstGeom>
          <a:noFill/>
          <a:ln>
            <a:solidFill>
              <a:srgbClr val="F1B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525145" y="2889885"/>
            <a:ext cx="5426075" cy="3533775"/>
          </a:xfrm>
          <a:prstGeom prst="rect">
            <a:avLst/>
          </a:prstGeom>
          <a:noFill/>
          <a:ln>
            <a:solidFill>
              <a:srgbClr val="75CE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7205980" y="2941955"/>
            <a:ext cx="4940300" cy="3481705"/>
          </a:xfrm>
          <a:prstGeom prst="rect">
            <a:avLst/>
          </a:prstGeom>
          <a:noFill/>
          <a:ln>
            <a:solidFill>
              <a:srgbClr val="654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0" name="图片 29"/>
          <p:cNvPicPr>
            <a:picLocks noChangeAspect="1"/>
          </p:cNvPicPr>
          <p:nvPr/>
        </p:nvPicPr>
        <p:blipFill>
          <a:blip r:embed="rId1"/>
          <a:srcRect l="15350" t="3944" r="23242" b="3944"/>
          <a:stretch>
            <a:fillRect/>
          </a:stretch>
        </p:blipFill>
        <p:spPr>
          <a:xfrm>
            <a:off x="5509833" y="2562435"/>
            <a:ext cx="2503294" cy="2503294"/>
          </a:xfrm>
          <a:custGeom>
            <a:avLst/>
            <a:gdLst>
              <a:gd name="connsiteX0" fmla="*/ 1535378 w 3070756"/>
              <a:gd name="connsiteY0" fmla="*/ 0 h 3070756"/>
              <a:gd name="connsiteX1" fmla="*/ 3070756 w 3070756"/>
              <a:gd name="connsiteY1" fmla="*/ 1535378 h 3070756"/>
              <a:gd name="connsiteX2" fmla="*/ 1535378 w 3070756"/>
              <a:gd name="connsiteY2" fmla="*/ 3070756 h 3070756"/>
              <a:gd name="connsiteX3" fmla="*/ 0 w 3070756"/>
              <a:gd name="connsiteY3" fmla="*/ 1535378 h 3070756"/>
              <a:gd name="connsiteX4" fmla="*/ 1535378 w 3070756"/>
              <a:gd name="connsiteY4" fmla="*/ 0 h 3070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0756" h="3070756">
                <a:moveTo>
                  <a:pt x="1535378" y="0"/>
                </a:moveTo>
                <a:cubicBezTo>
                  <a:pt x="2383344" y="0"/>
                  <a:pt x="3070756" y="687412"/>
                  <a:pt x="3070756" y="1535378"/>
                </a:cubicBezTo>
                <a:cubicBezTo>
                  <a:pt x="3070756" y="2383344"/>
                  <a:pt x="2383344" y="3070756"/>
                  <a:pt x="1535378" y="3070756"/>
                </a:cubicBezTo>
                <a:cubicBezTo>
                  <a:pt x="687412" y="3070756"/>
                  <a:pt x="0" y="2383344"/>
                  <a:pt x="0" y="1535378"/>
                </a:cubicBezTo>
                <a:cubicBezTo>
                  <a:pt x="0" y="687412"/>
                  <a:pt x="687412" y="0"/>
                  <a:pt x="1535378" y="0"/>
                </a:cubicBezTo>
                <a:close/>
              </a:path>
            </a:pathLst>
          </a:custGeom>
        </p:spPr>
      </p:pic>
      <p:sp>
        <p:nvSpPr>
          <p:cNvPr id="6" name="椭圆 5"/>
          <p:cNvSpPr/>
          <p:nvPr/>
        </p:nvSpPr>
        <p:spPr>
          <a:xfrm>
            <a:off x="5875255" y="2918332"/>
            <a:ext cx="1773720" cy="1773720"/>
          </a:xfrm>
          <a:prstGeom prst="ellipse">
            <a:avLst/>
          </a:prstGeom>
          <a:solidFill>
            <a:srgbClr val="6542A9"/>
          </a:solidFill>
          <a:ln>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31" name="Shape 4189"/>
          <p:cNvSpPr/>
          <p:nvPr/>
        </p:nvSpPr>
        <p:spPr>
          <a:xfrm>
            <a:off x="6512127" y="3590846"/>
            <a:ext cx="543156" cy="428692"/>
          </a:xfrm>
          <a:custGeom>
            <a:avLst/>
            <a:gdLst/>
            <a:ahLst/>
            <a:cxnLst/>
            <a:rect l="0" t="0" r="0" b="0"/>
            <a:pathLst>
              <a:path w="5960" h="4704" extrusionOk="0">
                <a:moveTo>
                  <a:pt x="5122" y="1"/>
                </a:moveTo>
                <a:lnTo>
                  <a:pt x="4982" y="47"/>
                </a:lnTo>
                <a:lnTo>
                  <a:pt x="4889" y="94"/>
                </a:lnTo>
                <a:lnTo>
                  <a:pt x="4610" y="420"/>
                </a:lnTo>
                <a:lnTo>
                  <a:pt x="5541" y="1398"/>
                </a:lnTo>
                <a:lnTo>
                  <a:pt x="5867" y="1072"/>
                </a:lnTo>
                <a:lnTo>
                  <a:pt x="5913" y="979"/>
                </a:lnTo>
                <a:lnTo>
                  <a:pt x="5960" y="839"/>
                </a:lnTo>
                <a:lnTo>
                  <a:pt x="5913" y="746"/>
                </a:lnTo>
                <a:lnTo>
                  <a:pt x="5867" y="606"/>
                </a:lnTo>
                <a:lnTo>
                  <a:pt x="5355" y="94"/>
                </a:lnTo>
                <a:lnTo>
                  <a:pt x="5261" y="47"/>
                </a:lnTo>
                <a:lnTo>
                  <a:pt x="5122" y="1"/>
                </a:lnTo>
                <a:close/>
                <a:moveTo>
                  <a:pt x="4377" y="1072"/>
                </a:moveTo>
                <a:lnTo>
                  <a:pt x="4423" y="1118"/>
                </a:lnTo>
                <a:lnTo>
                  <a:pt x="4470" y="1165"/>
                </a:lnTo>
                <a:lnTo>
                  <a:pt x="4423" y="1211"/>
                </a:lnTo>
                <a:lnTo>
                  <a:pt x="3259" y="2376"/>
                </a:lnTo>
                <a:lnTo>
                  <a:pt x="3213" y="2422"/>
                </a:lnTo>
                <a:lnTo>
                  <a:pt x="3166" y="2422"/>
                </a:lnTo>
                <a:lnTo>
                  <a:pt x="3120" y="2329"/>
                </a:lnTo>
                <a:lnTo>
                  <a:pt x="3166" y="2282"/>
                </a:lnTo>
                <a:lnTo>
                  <a:pt x="4330" y="1118"/>
                </a:lnTo>
                <a:lnTo>
                  <a:pt x="4377" y="1072"/>
                </a:lnTo>
                <a:close/>
                <a:moveTo>
                  <a:pt x="2840" y="2608"/>
                </a:moveTo>
                <a:lnTo>
                  <a:pt x="3352" y="3120"/>
                </a:lnTo>
                <a:lnTo>
                  <a:pt x="2980" y="3540"/>
                </a:lnTo>
                <a:lnTo>
                  <a:pt x="2794" y="3540"/>
                </a:lnTo>
                <a:lnTo>
                  <a:pt x="2794" y="3214"/>
                </a:lnTo>
                <a:lnTo>
                  <a:pt x="2468" y="3214"/>
                </a:lnTo>
                <a:lnTo>
                  <a:pt x="2468" y="3027"/>
                </a:lnTo>
                <a:lnTo>
                  <a:pt x="2840" y="2608"/>
                </a:lnTo>
                <a:close/>
                <a:moveTo>
                  <a:pt x="4377" y="653"/>
                </a:moveTo>
                <a:lnTo>
                  <a:pt x="2142" y="2888"/>
                </a:lnTo>
                <a:lnTo>
                  <a:pt x="2142" y="3865"/>
                </a:lnTo>
                <a:lnTo>
                  <a:pt x="3073" y="3865"/>
                </a:lnTo>
                <a:lnTo>
                  <a:pt x="5355" y="1584"/>
                </a:lnTo>
                <a:lnTo>
                  <a:pt x="4377" y="653"/>
                </a:lnTo>
                <a:close/>
                <a:moveTo>
                  <a:pt x="745" y="1"/>
                </a:moveTo>
                <a:lnTo>
                  <a:pt x="605" y="47"/>
                </a:lnTo>
                <a:lnTo>
                  <a:pt x="419" y="141"/>
                </a:lnTo>
                <a:lnTo>
                  <a:pt x="279" y="280"/>
                </a:lnTo>
                <a:lnTo>
                  <a:pt x="140" y="420"/>
                </a:lnTo>
                <a:lnTo>
                  <a:pt x="47" y="606"/>
                </a:lnTo>
                <a:lnTo>
                  <a:pt x="0" y="746"/>
                </a:lnTo>
                <a:lnTo>
                  <a:pt x="0" y="979"/>
                </a:lnTo>
                <a:lnTo>
                  <a:pt x="0" y="3726"/>
                </a:lnTo>
                <a:lnTo>
                  <a:pt x="0" y="3912"/>
                </a:lnTo>
                <a:lnTo>
                  <a:pt x="47" y="4098"/>
                </a:lnTo>
                <a:lnTo>
                  <a:pt x="140" y="4285"/>
                </a:lnTo>
                <a:lnTo>
                  <a:pt x="279" y="4424"/>
                </a:lnTo>
                <a:lnTo>
                  <a:pt x="419" y="4564"/>
                </a:lnTo>
                <a:lnTo>
                  <a:pt x="605" y="4610"/>
                </a:lnTo>
                <a:lnTo>
                  <a:pt x="745" y="4704"/>
                </a:lnTo>
                <a:lnTo>
                  <a:pt x="3911" y="4704"/>
                </a:lnTo>
                <a:lnTo>
                  <a:pt x="4097" y="4610"/>
                </a:lnTo>
                <a:lnTo>
                  <a:pt x="4284" y="4564"/>
                </a:lnTo>
                <a:lnTo>
                  <a:pt x="4423" y="4424"/>
                </a:lnTo>
                <a:lnTo>
                  <a:pt x="4516" y="4285"/>
                </a:lnTo>
                <a:lnTo>
                  <a:pt x="4610" y="4098"/>
                </a:lnTo>
                <a:lnTo>
                  <a:pt x="4703" y="3912"/>
                </a:lnTo>
                <a:lnTo>
                  <a:pt x="4703" y="3726"/>
                </a:lnTo>
                <a:lnTo>
                  <a:pt x="4703" y="3120"/>
                </a:lnTo>
                <a:lnTo>
                  <a:pt x="4703" y="3027"/>
                </a:lnTo>
                <a:lnTo>
                  <a:pt x="4610" y="3027"/>
                </a:lnTo>
                <a:lnTo>
                  <a:pt x="4563" y="2981"/>
                </a:lnTo>
                <a:lnTo>
                  <a:pt x="4516" y="3027"/>
                </a:lnTo>
                <a:lnTo>
                  <a:pt x="4284" y="3260"/>
                </a:lnTo>
                <a:lnTo>
                  <a:pt x="4284" y="3307"/>
                </a:lnTo>
                <a:lnTo>
                  <a:pt x="4284" y="3726"/>
                </a:lnTo>
                <a:lnTo>
                  <a:pt x="4237" y="3959"/>
                </a:lnTo>
                <a:lnTo>
                  <a:pt x="4097" y="4098"/>
                </a:lnTo>
                <a:lnTo>
                  <a:pt x="3958" y="4238"/>
                </a:lnTo>
                <a:lnTo>
                  <a:pt x="3725" y="4285"/>
                </a:lnTo>
                <a:lnTo>
                  <a:pt x="978" y="4285"/>
                </a:lnTo>
                <a:lnTo>
                  <a:pt x="745" y="4238"/>
                </a:lnTo>
                <a:lnTo>
                  <a:pt x="559" y="4098"/>
                </a:lnTo>
                <a:lnTo>
                  <a:pt x="466" y="3959"/>
                </a:lnTo>
                <a:lnTo>
                  <a:pt x="419" y="3726"/>
                </a:lnTo>
                <a:lnTo>
                  <a:pt x="419" y="979"/>
                </a:lnTo>
                <a:lnTo>
                  <a:pt x="466" y="746"/>
                </a:lnTo>
                <a:lnTo>
                  <a:pt x="559" y="560"/>
                </a:lnTo>
                <a:lnTo>
                  <a:pt x="745" y="466"/>
                </a:lnTo>
                <a:lnTo>
                  <a:pt x="978" y="420"/>
                </a:lnTo>
                <a:lnTo>
                  <a:pt x="3725" y="420"/>
                </a:lnTo>
                <a:lnTo>
                  <a:pt x="3865" y="466"/>
                </a:lnTo>
                <a:lnTo>
                  <a:pt x="3958" y="466"/>
                </a:lnTo>
                <a:lnTo>
                  <a:pt x="4004" y="420"/>
                </a:lnTo>
                <a:lnTo>
                  <a:pt x="4144" y="234"/>
                </a:lnTo>
                <a:lnTo>
                  <a:pt x="4191" y="141"/>
                </a:lnTo>
                <a:lnTo>
                  <a:pt x="4144" y="94"/>
                </a:lnTo>
                <a:lnTo>
                  <a:pt x="3958" y="1"/>
                </a:lnTo>
                <a:close/>
              </a:path>
            </a:pathLst>
          </a:custGeom>
          <a:solidFill>
            <a:schemeClr val="bg1"/>
          </a:solidFill>
          <a:ln>
            <a:noFill/>
          </a:ln>
        </p:spPr>
        <p:txBody>
          <a:bodyPr lIns="91425" tIns="91425" rIns="91425" bIns="91425" anchor="ctr" anchorCtr="0">
            <a:noAutofit/>
          </a:bodyPr>
          <a:lstStyle/>
          <a:p>
            <a:pPr lvl="0">
              <a:spcBef>
                <a:spcPts val="0"/>
              </a:spcBef>
              <a:buNone/>
            </a:pPr>
            <a:endParaRPr>
              <a:cs typeface="+mn-ea"/>
              <a:sym typeface="+mn-lt"/>
            </a:endParaRPr>
          </a:p>
        </p:txBody>
      </p:sp>
      <p:sp>
        <p:nvSpPr>
          <p:cNvPr id="33" name="文本框 32"/>
          <p:cNvSpPr txBox="1"/>
          <p:nvPr/>
        </p:nvSpPr>
        <p:spPr>
          <a:xfrm>
            <a:off x="4576603" y="1030924"/>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Title</a:t>
            </a:r>
            <a:endParaRPr lang="zh-CN" altLang="en-US" sz="2800" b="1">
              <a:solidFill>
                <a:schemeClr val="tx1">
                  <a:lumMod val="65000"/>
                  <a:lumOff val="35000"/>
                </a:schemeClr>
              </a:solidFill>
              <a:cs typeface="+mn-ea"/>
              <a:sym typeface="+mn-lt"/>
            </a:endParaRPr>
          </a:p>
        </p:txBody>
      </p:sp>
      <p:sp>
        <p:nvSpPr>
          <p:cNvPr id="34" name="矩形 33"/>
          <p:cNvSpPr/>
          <p:nvPr/>
        </p:nvSpPr>
        <p:spPr>
          <a:xfrm>
            <a:off x="4466748" y="1472194"/>
            <a:ext cx="3258615" cy="1014730"/>
          </a:xfrm>
          <a:prstGeom prst="rect">
            <a:avLst/>
          </a:prstGeom>
        </p:spPr>
        <p:txBody>
          <a:bodyPr wrap="square">
            <a:spAutoFit/>
          </a:bodyPr>
          <a:lstStyle/>
          <a:p>
            <a:pPr algn="ctr">
              <a:lnSpc>
                <a:spcPct val="150000"/>
              </a:lnSpc>
            </a:pPr>
            <a:r>
              <a:rPr lang="en-US" altLang="zh-CN" sz="2000" b="1" i="1">
                <a:solidFill>
                  <a:schemeClr val="tx2"/>
                </a:solidFill>
                <a:cs typeface="+mn-ea"/>
                <a:sym typeface="+mn-lt"/>
              </a:rPr>
              <a:t>Average Room Price with Children </a:t>
            </a:r>
            <a:endParaRPr lang="en-US" altLang="zh-CN" sz="2000" b="1" i="1">
              <a:solidFill>
                <a:schemeClr val="tx2"/>
              </a:solidFill>
              <a:cs typeface="+mn-ea"/>
              <a:sym typeface="+mn-lt"/>
            </a:endParaRPr>
          </a:p>
        </p:txBody>
      </p:sp>
      <p:sp>
        <p:nvSpPr>
          <p:cNvPr id="39" name="文本框 38"/>
          <p:cNvSpPr txBox="1"/>
          <p:nvPr/>
        </p:nvSpPr>
        <p:spPr>
          <a:xfrm>
            <a:off x="8046878" y="2968948"/>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Explanation</a:t>
            </a:r>
            <a:endParaRPr lang="zh-CN" altLang="en-US" sz="2800" b="1">
              <a:solidFill>
                <a:schemeClr val="tx1">
                  <a:lumMod val="65000"/>
                  <a:lumOff val="35000"/>
                </a:schemeClr>
              </a:solidFill>
              <a:cs typeface="+mn-ea"/>
              <a:sym typeface="+mn-lt"/>
            </a:endParaRPr>
          </a:p>
        </p:txBody>
      </p:sp>
      <p:sp>
        <p:nvSpPr>
          <p:cNvPr id="40" name="矩形 39"/>
          <p:cNvSpPr/>
          <p:nvPr/>
        </p:nvSpPr>
        <p:spPr>
          <a:xfrm>
            <a:off x="8046720" y="4368800"/>
            <a:ext cx="3420745" cy="575945"/>
          </a:xfrm>
          <a:prstGeom prst="rect">
            <a:avLst/>
          </a:prstGeom>
        </p:spPr>
        <p:txBody>
          <a:bodyPr wrap="square">
            <a:spAutoFit/>
          </a:bodyPr>
          <a:lstStyle/>
          <a:p>
            <a:pPr>
              <a:lnSpc>
                <a:spcPct val="150000"/>
              </a:lnSpc>
            </a:pPr>
            <a:r>
              <a:rPr lang="en-US" altLang="zh-CN" sz="1050">
                <a:solidFill>
                  <a:schemeClr val="tx1">
                    <a:lumMod val="65000"/>
                    <a:lumOff val="35000"/>
                  </a:schemeClr>
                </a:solidFill>
                <a:cs typeface="+mn-ea"/>
                <a:sym typeface="+mn-lt"/>
              </a:rPr>
              <a:t>Calculates the average price per room for reservations including children.</a:t>
            </a:r>
            <a:endParaRPr lang="en-US" altLang="zh-CN" sz="1050">
              <a:solidFill>
                <a:schemeClr val="tx1">
                  <a:lumMod val="65000"/>
                  <a:lumOff val="35000"/>
                </a:schemeClr>
              </a:solidFill>
              <a:cs typeface="+mn-ea"/>
              <a:sym typeface="+mn-lt"/>
            </a:endParaRPr>
          </a:p>
        </p:txBody>
      </p:sp>
      <p:sp>
        <p:nvSpPr>
          <p:cNvPr id="42" name="文本框 41"/>
          <p:cNvSpPr txBox="1"/>
          <p:nvPr/>
        </p:nvSpPr>
        <p:spPr>
          <a:xfrm>
            <a:off x="1207883" y="2903546"/>
            <a:ext cx="3258615" cy="521970"/>
          </a:xfrm>
          <a:prstGeom prst="rect">
            <a:avLst/>
          </a:prstGeom>
          <a:noFill/>
        </p:spPr>
        <p:txBody>
          <a:bodyPr wrap="square" rtlCol="0">
            <a:spAutoFit/>
          </a:bodyPr>
          <a:lstStyle/>
          <a:p>
            <a:pPr algn="ctr"/>
            <a:r>
              <a:rPr lang="en-US" altLang="zh-CN" sz="2800" b="1">
                <a:solidFill>
                  <a:schemeClr val="tx1">
                    <a:lumMod val="65000"/>
                    <a:lumOff val="35000"/>
                  </a:schemeClr>
                </a:solidFill>
                <a:cs typeface="+mn-ea"/>
                <a:sym typeface="+mn-lt"/>
              </a:rPr>
              <a:t>SQL Query</a:t>
            </a:r>
            <a:endParaRPr lang="zh-CN" altLang="en-US" sz="2800" b="1">
              <a:solidFill>
                <a:schemeClr val="tx1">
                  <a:lumMod val="65000"/>
                  <a:lumOff val="35000"/>
                </a:schemeClr>
              </a:solidFill>
              <a:cs typeface="+mn-ea"/>
              <a:sym typeface="+mn-lt"/>
            </a:endParaRPr>
          </a:p>
        </p:txBody>
      </p:sp>
      <p:sp>
        <p:nvSpPr>
          <p:cNvPr id="43" name="矩形 42"/>
          <p:cNvSpPr/>
          <p:nvPr/>
        </p:nvSpPr>
        <p:spPr>
          <a:xfrm>
            <a:off x="662940" y="3425825"/>
            <a:ext cx="5485765" cy="2757170"/>
          </a:xfrm>
          <a:prstGeom prst="rect">
            <a:avLst/>
          </a:prstGeom>
        </p:spPr>
        <p:txBody>
          <a:bodyPr wrap="square">
            <a:spAutoFit/>
          </a:bodyPr>
          <a:lstStyle/>
          <a:p>
            <a:pPr algn="l">
              <a:lnSpc>
                <a:spcPct val="150000"/>
              </a:lnSpc>
            </a:pPr>
            <a:r>
              <a:rPr lang="en-US" altLang="zh-CN" sz="1050" dirty="0">
                <a:solidFill>
                  <a:schemeClr val="tx1">
                    <a:lumMod val="65000"/>
                    <a:lumOff val="35000"/>
                  </a:schemeClr>
                </a:solidFill>
                <a:cs typeface="+mn-ea"/>
                <a:sym typeface="+mn-lt"/>
              </a:rPr>
              <a:t>SELECT AVG(avg_price_per_room) AS average_price_per_room_with_children</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FROM (</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SELECT AVG(avg_price_per_room) AS avg_price_per_room</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FROM HOTEL_RESERVATION_DATASET</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WHERE no_of_children &gt; 0</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GROUP BY Booking_ID</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AS subquery        </a:t>
            </a:r>
            <a:endParaRPr lang="en-US" altLang="zh-CN" sz="1050" dirty="0">
              <a:solidFill>
                <a:schemeClr val="tx1">
                  <a:lumMod val="65000"/>
                  <a:lumOff val="35000"/>
                </a:schemeClr>
              </a:solidFill>
              <a:cs typeface="+mn-ea"/>
              <a:sym typeface="+mn-lt"/>
            </a:endParaRPr>
          </a:p>
          <a:p>
            <a:pPr algn="l">
              <a:lnSpc>
                <a:spcPct val="150000"/>
              </a:lnSpc>
            </a:pP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AVERAGE_PRICE_PER_ROOM_WITH_CHILDREN</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a:t>
            </a:r>
            <a:endParaRPr lang="en-US" altLang="zh-CN" sz="1050" dirty="0">
              <a:solidFill>
                <a:schemeClr val="tx1">
                  <a:lumMod val="65000"/>
                  <a:lumOff val="35000"/>
                </a:schemeClr>
              </a:solidFill>
              <a:cs typeface="+mn-ea"/>
              <a:sym typeface="+mn-lt"/>
            </a:endParaRPr>
          </a:p>
          <a:p>
            <a:pPr algn="l">
              <a:lnSpc>
                <a:spcPct val="150000"/>
              </a:lnSpc>
            </a:pPr>
            <a:r>
              <a:rPr lang="en-US" altLang="zh-CN" sz="1050" dirty="0">
                <a:solidFill>
                  <a:schemeClr val="tx1">
                    <a:lumMod val="65000"/>
                    <a:lumOff val="35000"/>
                  </a:schemeClr>
                </a:solidFill>
                <a:cs typeface="+mn-ea"/>
                <a:sym typeface="+mn-lt"/>
              </a:rPr>
              <a:t>      144.56833333333333333333333333</a:t>
            </a:r>
            <a:endParaRPr lang="en-US" altLang="zh-CN" sz="1050" dirty="0">
              <a:solidFill>
                <a:schemeClr val="tx1">
                  <a:lumMod val="65000"/>
                  <a:lumOff val="35000"/>
                </a:schemeClr>
              </a:solidFill>
              <a:cs typeface="+mn-ea"/>
              <a:sym typeface="+mn-lt"/>
            </a:endParaRPr>
          </a:p>
        </p:txBody>
      </p:sp>
      <p:sp>
        <p:nvSpPr>
          <p:cNvPr id="44" name="文本框 43"/>
          <p:cNvSpPr txBox="1"/>
          <p:nvPr/>
        </p:nvSpPr>
        <p:spPr>
          <a:xfrm>
            <a:off x="4178924" y="351263"/>
            <a:ext cx="3834153"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422970"/>
                </a:solidFill>
                <a:effectLst/>
                <a:uLnTx/>
                <a:uFillTx/>
                <a:cs typeface="+mn-ea"/>
                <a:sym typeface="+mn-lt"/>
              </a:rPr>
              <a:t>QUESTION 3.</a:t>
            </a:r>
            <a:endParaRPr kumimoji="0" lang="zh-CN" altLang="en-US" sz="2800" b="0" i="0" u="none" strike="noStrike" kern="1200" cap="none" spc="0" normalizeH="0" baseline="0" noProof="0" dirty="0">
              <a:ln>
                <a:noFill/>
              </a:ln>
              <a:solidFill>
                <a:srgbClr val="422970"/>
              </a:solidFill>
              <a:effectLst/>
              <a:uLnTx/>
              <a:uFillTx/>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btnfbef">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8410</Words>
  <Application>WPS Presentation</Application>
  <PresentationFormat>宽屏</PresentationFormat>
  <Paragraphs>459</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Montserrat Extra Bold</vt:lpstr>
      <vt:lpstr>Segoe Print</vt:lpstr>
      <vt:lpstr>Montserrat Light</vt:lpstr>
      <vt:lpstr>Microsoft YaHei</vt:lpstr>
      <vt:lpstr>Arial Unicode MS</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Damaris Barasa</cp:lastModifiedBy>
  <cp:revision>31</cp:revision>
  <dcterms:created xsi:type="dcterms:W3CDTF">2015-05-05T08:02:00Z</dcterms:created>
  <dcterms:modified xsi:type="dcterms:W3CDTF">2024-03-19T06:39:39Z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144AB4873D7F495B96F7D49E48D1BF21</vt:lpwstr>
  </property>
</Properties>
</file>