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669290"/>
            <a:ext cx="8186048" cy="513080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295400"/>
            <a:ext cx="8186048" cy="4772898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B68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669290"/>
            <a:ext cx="807339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140" y="1225550"/>
            <a:ext cx="8073390" cy="435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56889" y="6546180"/>
            <a:ext cx="31064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1320" y="6546180"/>
            <a:ext cx="3060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24419" y="6546180"/>
            <a:ext cx="11569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B688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a.es/" TargetMode="External"/><Relationship Id="rId2" Type="http://schemas.openxmlformats.org/officeDocument/2006/relationships/hyperlink" Target="http://www.ua.es/es/index.html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a.es/" TargetMode="External"/><Relationship Id="rId2" Type="http://schemas.openxmlformats.org/officeDocument/2006/relationships/hyperlink" Target="http://www.ua.es/es/index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Lenguaje</a:t>
            </a:r>
            <a:r>
              <a:rPr spc="-65" dirty="0"/>
              <a:t> </a:t>
            </a:r>
            <a:r>
              <a:rPr dirty="0"/>
              <a:t>Java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s-ES" spc="-10" dirty="0"/>
              <a:t>S</a:t>
            </a:r>
            <a:r>
              <a:rPr lang="es-ES" spc="5" dirty="0"/>
              <a:t>e</a:t>
            </a:r>
            <a:r>
              <a:rPr lang="es-ES" dirty="0"/>
              <a:t>si</a:t>
            </a:r>
            <a:r>
              <a:rPr lang="es-ES" spc="-5" dirty="0"/>
              <a:t>ó</a:t>
            </a:r>
            <a:r>
              <a:rPr lang="es-ES" dirty="0"/>
              <a:t>n</a:t>
            </a:r>
            <a:r>
              <a:rPr lang="es-ES" spc="-5" dirty="0"/>
              <a:t> 1</a:t>
            </a:r>
            <a:r>
              <a:rPr lang="es-ES" dirty="0"/>
              <a:t>: I</a:t>
            </a:r>
            <a:r>
              <a:rPr lang="es-ES" spc="-5" dirty="0"/>
              <a:t>n</a:t>
            </a:r>
            <a:r>
              <a:rPr lang="es-ES" dirty="0"/>
              <a:t>tr</a:t>
            </a:r>
            <a:r>
              <a:rPr lang="es-ES" spc="-5" dirty="0"/>
              <a:t>oduc</a:t>
            </a:r>
            <a:r>
              <a:rPr lang="es-ES" dirty="0"/>
              <a:t>c</a:t>
            </a:r>
            <a:r>
              <a:rPr lang="es-ES" spc="-5" dirty="0"/>
              <a:t>ió</a:t>
            </a:r>
            <a:r>
              <a:rPr lang="es-ES" dirty="0"/>
              <a:t>n</a:t>
            </a:r>
            <a:r>
              <a:rPr lang="es-ES" spc="-5" dirty="0"/>
              <a:t> a</a:t>
            </a:r>
            <a:r>
              <a:rPr lang="es-ES" dirty="0"/>
              <a:t>l	</a:t>
            </a:r>
            <a:r>
              <a:rPr lang="es-ES" spc="-10" dirty="0"/>
              <a:t>L</a:t>
            </a:r>
            <a:r>
              <a:rPr lang="es-ES" spc="5" dirty="0"/>
              <a:t>e</a:t>
            </a:r>
            <a:r>
              <a:rPr lang="es-ES" spc="-5" dirty="0"/>
              <a:t>n</a:t>
            </a:r>
            <a:r>
              <a:rPr lang="es-ES" spc="-10" dirty="0"/>
              <a:t>g</a:t>
            </a:r>
            <a:r>
              <a:rPr lang="es-ES" spc="5" dirty="0"/>
              <a:t>u</a:t>
            </a:r>
            <a:r>
              <a:rPr lang="es-ES" spc="-5" dirty="0"/>
              <a:t>aj</a:t>
            </a:r>
            <a:r>
              <a:rPr lang="es-ES" dirty="0"/>
              <a:t>e  </a:t>
            </a:r>
            <a:r>
              <a:rPr lang="es-ES" spc="-5" dirty="0"/>
              <a:t>Java</a:t>
            </a:r>
            <a:endParaRPr lang="es-ES" dirty="0"/>
          </a:p>
          <a:p>
            <a:endParaRPr lang="es-ES" dirty="0"/>
          </a:p>
        </p:txBody>
      </p:sp>
      <p:sp>
        <p:nvSpPr>
          <p:cNvPr id="5" name="bk object 1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B68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183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Paquetes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09040"/>
            <a:ext cx="798195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7820" marR="5080" indent="-325120">
              <a:lnSpc>
                <a:spcPct val="90000"/>
              </a:lnSpc>
              <a:spcBef>
                <a:spcPts val="434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Si no utilizamos sentencias </a:t>
            </a:r>
            <a:r>
              <a:rPr sz="2800" i="1" spc="-5" dirty="0">
                <a:latin typeface="Arial"/>
                <a:cs typeface="Arial"/>
              </a:rPr>
              <a:t>import</a:t>
            </a:r>
            <a:r>
              <a:rPr sz="2800" spc="-5" dirty="0">
                <a:latin typeface="Arial"/>
                <a:cs typeface="Arial"/>
              </a:rPr>
              <a:t>, deberemos  escribir el nombre completo de cada clase del  paquete no importado (incluyendo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subpaquetes)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865879"/>
            <a:ext cx="7945120" cy="1220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7820" marR="5080" indent="-325120">
              <a:lnSpc>
                <a:spcPct val="90000"/>
              </a:lnSpc>
              <a:spcBef>
                <a:spcPts val="434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Los paquetes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estructuran en directorios en el  disco duro, siguiendo la misma jerarquía de  paquetes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subpaquetes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270891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3886200" y="990600"/>
                </a:moveTo>
                <a:lnTo>
                  <a:pt x="0" y="990600"/>
                </a:lnTo>
                <a:lnTo>
                  <a:pt x="0" y="0"/>
                </a:lnTo>
                <a:lnTo>
                  <a:pt x="7772400" y="0"/>
                </a:lnTo>
                <a:lnTo>
                  <a:pt x="7772400" y="990600"/>
                </a:lnTo>
                <a:lnTo>
                  <a:pt x="3886200" y="9906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2210" y="2691129"/>
            <a:ext cx="6862445" cy="9080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Courier New"/>
                <a:cs typeface="Courier New"/>
              </a:rPr>
              <a:t>class MiOtraClase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25120" marR="5080">
              <a:lnSpc>
                <a:spcPct val="120300"/>
              </a:lnSpc>
              <a:spcBef>
                <a:spcPts val="10"/>
              </a:spcBef>
              <a:tabLst>
                <a:tab pos="3917315" algn="l"/>
                <a:tab pos="5264785" algn="l"/>
              </a:tabLst>
            </a:pPr>
            <a:r>
              <a:rPr sz="1600" spc="-5" dirty="0">
                <a:latin typeface="Courier New"/>
                <a:cs typeface="Courier New"/>
              </a:rPr>
              <a:t>paquete1.subpaquete1.MiClase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...;	</a:t>
            </a:r>
            <a:r>
              <a:rPr sz="1600" dirty="0">
                <a:latin typeface="Courier New"/>
                <a:cs typeface="Courier New"/>
              </a:rPr>
              <a:t>// </a:t>
            </a:r>
            <a:r>
              <a:rPr sz="1600" spc="-5" dirty="0">
                <a:latin typeface="Courier New"/>
                <a:cs typeface="Courier New"/>
              </a:rPr>
              <a:t>Sin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import  </a:t>
            </a:r>
            <a:r>
              <a:rPr sz="1600" spc="-5" dirty="0">
                <a:latin typeface="Courier New"/>
                <a:cs typeface="Courier New"/>
              </a:rPr>
              <a:t>MiClase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5" dirty="0">
                <a:latin typeface="Courier New"/>
                <a:cs typeface="Courier New"/>
              </a:rPr>
              <a:t> ...;	// Con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import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47750" y="5373370"/>
            <a:ext cx="7772400" cy="4152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Courier New"/>
                <a:cs typeface="Courier New"/>
              </a:rPr>
              <a:t>./paquete1/subpaquete1/MiClase.java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0490"/>
            <a:ext cx="666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Experto Universitario en Desarrollo de Aplicaciones para Dispositivos</a:t>
            </a:r>
            <a:r>
              <a:rPr sz="1400" b="1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Móviles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0"/>
            <a:ext cx="474980" cy="473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3504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Flujos </a:t>
            </a:r>
            <a:r>
              <a:rPr dirty="0"/>
              <a:t>de</a:t>
            </a:r>
            <a:r>
              <a:rPr spc="-60" dirty="0"/>
              <a:t> </a:t>
            </a:r>
            <a:r>
              <a:rPr spc="-5" dirty="0"/>
              <a:t>ficheros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3868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359" y="1405890"/>
            <a:ext cx="5660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Canales </a:t>
            </a:r>
            <a:r>
              <a:rPr sz="2400" spc="-5" dirty="0">
                <a:latin typeface="Arial"/>
                <a:cs typeface="Arial"/>
              </a:rPr>
              <a:t>de datos para acceder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ficheros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5953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359" y="3614420"/>
            <a:ext cx="7691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 </a:t>
            </a:r>
            <a:r>
              <a:rPr sz="2400" spc="-10" dirty="0">
                <a:latin typeface="Arial"/>
                <a:cs typeface="Arial"/>
              </a:rPr>
              <a:t>puede </a:t>
            </a:r>
            <a:r>
              <a:rPr sz="2400" spc="-5" dirty="0">
                <a:latin typeface="Arial"/>
                <a:cs typeface="Arial"/>
              </a:rPr>
              <a:t>acceder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bajo </a:t>
            </a:r>
            <a:r>
              <a:rPr sz="2400" spc="-5" dirty="0">
                <a:latin typeface="Arial"/>
                <a:cs typeface="Arial"/>
              </a:rPr>
              <a:t>nivel directamente de la misma  forma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para </a:t>
            </a:r>
            <a:r>
              <a:rPr sz="2400" spc="-10" dirty="0">
                <a:latin typeface="Arial"/>
                <a:cs typeface="Arial"/>
              </a:rPr>
              <a:t>cualquier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flujo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8437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359" y="4864100"/>
            <a:ext cx="74206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Podemos </a:t>
            </a:r>
            <a:r>
              <a:rPr sz="2400" spc="-5" dirty="0">
                <a:latin typeface="Arial"/>
                <a:cs typeface="Arial"/>
              </a:rPr>
              <a:t>construir sobre </a:t>
            </a:r>
            <a:r>
              <a:rPr sz="2400" spc="-10" dirty="0">
                <a:latin typeface="Arial"/>
                <a:cs typeface="Arial"/>
              </a:rPr>
              <a:t>ellos </a:t>
            </a:r>
            <a:r>
              <a:rPr sz="2400" spc="-5" dirty="0">
                <a:latin typeface="Arial"/>
                <a:cs typeface="Arial"/>
              </a:rPr>
              <a:t>flujos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procesamiento  para facilitar el acceso de estos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flujos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3270" y="1753870"/>
            <a:ext cx="1397000" cy="10388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5" dirty="0">
                <a:latin typeface="Arial"/>
                <a:cs typeface="Arial"/>
              </a:rPr>
              <a:t>Entrada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latin typeface="Courier New"/>
                <a:cs typeface="Courier New"/>
              </a:rPr>
              <a:t>FileReader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5959" y="1753870"/>
            <a:ext cx="1397000" cy="103886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10" dirty="0">
                <a:latin typeface="Arial"/>
                <a:cs typeface="Arial"/>
              </a:rPr>
              <a:t>Salida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800" spc="-5" dirty="0">
                <a:latin typeface="Courier New"/>
                <a:cs typeface="Courier New"/>
              </a:rPr>
              <a:t>FileWriter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3789" y="2402839"/>
            <a:ext cx="151638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ct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  </a:t>
            </a:r>
            <a:r>
              <a:rPr sz="2400" spc="-10" dirty="0">
                <a:latin typeface="Arial"/>
                <a:cs typeface="Arial"/>
              </a:rPr>
              <a:t>Binarios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3270" y="3001009"/>
            <a:ext cx="469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4755" algn="l"/>
              </a:tabLst>
            </a:pPr>
            <a:r>
              <a:rPr sz="1800" spc="-5" dirty="0">
                <a:latin typeface="Courier New"/>
                <a:cs typeface="Courier New"/>
              </a:rPr>
              <a:t>FileInputStream	FileOutputStream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039965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0490"/>
            <a:ext cx="666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Experto Universitario en Desarrollo de Aplicaciones para Dispositivos</a:t>
            </a:r>
            <a:r>
              <a:rPr sz="1400" b="1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Móviles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0"/>
            <a:ext cx="474980" cy="473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669290"/>
            <a:ext cx="5947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Lectura </a:t>
            </a:r>
            <a:r>
              <a:rPr dirty="0"/>
              <a:t>y </a:t>
            </a:r>
            <a:r>
              <a:rPr spc="-5" dirty="0"/>
              <a:t>escritura </a:t>
            </a:r>
            <a:r>
              <a:rPr dirty="0"/>
              <a:t>de</a:t>
            </a:r>
            <a:r>
              <a:rPr spc="-15" dirty="0"/>
              <a:t> </a:t>
            </a:r>
            <a:r>
              <a:rPr spc="-5" dirty="0"/>
              <a:t>ficheros</a:t>
            </a:r>
          </a:p>
        </p:txBody>
      </p:sp>
      <p:sp>
        <p:nvSpPr>
          <p:cNvPr id="5" name="object 5"/>
          <p:cNvSpPr/>
          <p:nvPr/>
        </p:nvSpPr>
        <p:spPr>
          <a:xfrm>
            <a:off x="323850" y="1412239"/>
            <a:ext cx="8382000" cy="4321810"/>
          </a:xfrm>
          <a:custGeom>
            <a:avLst/>
            <a:gdLst/>
            <a:ahLst/>
            <a:cxnLst/>
            <a:rect l="l" t="t" r="r" b="b"/>
            <a:pathLst>
              <a:path w="8382000" h="4321810">
                <a:moveTo>
                  <a:pt x="0" y="0"/>
                </a:moveTo>
                <a:lnTo>
                  <a:pt x="8382000" y="0"/>
                </a:lnTo>
                <a:lnTo>
                  <a:pt x="8382000" y="4321810"/>
                </a:lnTo>
                <a:lnTo>
                  <a:pt x="0" y="432181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7669" y="1397000"/>
            <a:ext cx="7489825" cy="419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3935095" indent="-41275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public void copia_fichero()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int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c;</a:t>
            </a:r>
            <a:endParaRPr sz="1600">
              <a:latin typeface="Courier New"/>
              <a:cs typeface="Courier New"/>
            </a:endParaRPr>
          </a:p>
          <a:p>
            <a:pPr marL="424815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ourier New"/>
                <a:cs typeface="Courier New"/>
              </a:rPr>
              <a:t>try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21030" marR="1130300">
              <a:lnSpc>
                <a:spcPct val="100499"/>
              </a:lnSpc>
            </a:pPr>
            <a:r>
              <a:rPr sz="1600" b="1" spc="-5" dirty="0">
                <a:latin typeface="Courier New"/>
                <a:cs typeface="Courier New"/>
              </a:rPr>
              <a:t>FileReader </a:t>
            </a:r>
            <a:r>
              <a:rPr sz="1600" spc="-5" dirty="0">
                <a:latin typeface="Courier New"/>
                <a:cs typeface="Courier New"/>
              </a:rPr>
              <a:t>in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 </a:t>
            </a:r>
            <a:r>
              <a:rPr sz="1600" b="1" spc="-5" dirty="0">
                <a:latin typeface="Courier New"/>
                <a:cs typeface="Courier New"/>
              </a:rPr>
              <a:t>FileReader</a:t>
            </a:r>
            <a:r>
              <a:rPr sz="1600" spc="-5" dirty="0">
                <a:latin typeface="Courier New"/>
                <a:cs typeface="Courier New"/>
              </a:rPr>
              <a:t>("fuente.txt");  </a:t>
            </a:r>
            <a:r>
              <a:rPr sz="1600" b="1" spc="-5" dirty="0">
                <a:latin typeface="Courier New"/>
                <a:cs typeface="Courier New"/>
              </a:rPr>
              <a:t>FileWriter </a:t>
            </a:r>
            <a:r>
              <a:rPr sz="1600" spc="-5" dirty="0">
                <a:latin typeface="Courier New"/>
                <a:cs typeface="Courier New"/>
              </a:rPr>
              <a:t>out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 </a:t>
            </a:r>
            <a:r>
              <a:rPr sz="1600" b="1" spc="-5" dirty="0">
                <a:latin typeface="Courier New"/>
                <a:cs typeface="Courier New"/>
              </a:rPr>
              <a:t>FileWriter</a:t>
            </a:r>
            <a:r>
              <a:rPr sz="1600" spc="-5" dirty="0">
                <a:latin typeface="Courier New"/>
                <a:cs typeface="Courier New"/>
              </a:rPr>
              <a:t>("destino.txt");  while( (c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in.</a:t>
            </a:r>
            <a:r>
              <a:rPr sz="1600" b="1" spc="-5" dirty="0">
                <a:latin typeface="Courier New"/>
                <a:cs typeface="Courier New"/>
              </a:rPr>
              <a:t>read</a:t>
            </a:r>
            <a:r>
              <a:rPr sz="1600" spc="-5" dirty="0">
                <a:latin typeface="Courier New"/>
                <a:cs typeface="Courier New"/>
              </a:rPr>
              <a:t>()) != </a:t>
            </a:r>
            <a:r>
              <a:rPr sz="1600" spc="-10" dirty="0">
                <a:latin typeface="Courier New"/>
                <a:cs typeface="Courier New"/>
              </a:rPr>
              <a:t>-1)</a:t>
            </a:r>
            <a:endParaRPr sz="1600">
              <a:latin typeface="Courier New"/>
              <a:cs typeface="Courier New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763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out.</a:t>
            </a:r>
            <a:r>
              <a:rPr sz="1600" b="1" spc="-5" dirty="0">
                <a:latin typeface="Courier New"/>
                <a:cs typeface="Courier New"/>
              </a:rPr>
              <a:t>write</a:t>
            </a:r>
            <a:r>
              <a:rPr sz="1600" spc="-5" dirty="0">
                <a:latin typeface="Courier New"/>
                <a:cs typeface="Courier New"/>
              </a:rPr>
              <a:t>(c);</a:t>
            </a:r>
            <a:endParaRPr sz="1600">
              <a:latin typeface="Courier New"/>
              <a:cs typeface="Courier New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in.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out.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649605" marR="5080" indent="-224790">
              <a:lnSpc>
                <a:spcPct val="100499"/>
              </a:lnSpc>
            </a:pPr>
            <a:r>
              <a:rPr sz="1600" dirty="0">
                <a:latin typeface="Courier New"/>
                <a:cs typeface="Courier New"/>
              </a:rPr>
              <a:t>} </a:t>
            </a:r>
            <a:r>
              <a:rPr sz="1600" spc="-5" dirty="0">
                <a:latin typeface="Courier New"/>
                <a:cs typeface="Courier New"/>
              </a:rPr>
              <a:t>catch(</a:t>
            </a:r>
            <a:r>
              <a:rPr sz="1600" b="1" spc="-5" dirty="0">
                <a:latin typeface="Courier New"/>
                <a:cs typeface="Courier New"/>
              </a:rPr>
              <a:t>FileNotFoundException </a:t>
            </a:r>
            <a:r>
              <a:rPr sz="1600" spc="-5" dirty="0">
                <a:latin typeface="Courier New"/>
                <a:cs typeface="Courier New"/>
              </a:rPr>
              <a:t>e1)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System.err.println("Error: No se encuentra el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fichero");</a:t>
            </a:r>
            <a:endParaRPr sz="1600">
              <a:latin typeface="Courier New"/>
              <a:cs typeface="Courier New"/>
            </a:endParaRPr>
          </a:p>
          <a:p>
            <a:pPr marL="42481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} </a:t>
            </a:r>
            <a:r>
              <a:rPr sz="1600" spc="-5" dirty="0">
                <a:latin typeface="Courier New"/>
                <a:cs typeface="Courier New"/>
              </a:rPr>
              <a:t>catch(</a:t>
            </a:r>
            <a:r>
              <a:rPr sz="1600" b="1" spc="-5" dirty="0">
                <a:latin typeface="Courier New"/>
                <a:cs typeface="Courier New"/>
              </a:rPr>
              <a:t>IOException </a:t>
            </a:r>
            <a:r>
              <a:rPr sz="1600" spc="-5" dirty="0">
                <a:latin typeface="Courier New"/>
                <a:cs typeface="Courier New"/>
              </a:rPr>
              <a:t>e2)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System.err.println("Error leyendo/escribiendo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fichero");</a:t>
            </a:r>
            <a:endParaRPr sz="1600">
              <a:latin typeface="Courier New"/>
              <a:cs typeface="Courier New"/>
            </a:endParaRPr>
          </a:p>
          <a:p>
            <a:pPr marL="424815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600512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6169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Uso </a:t>
            </a:r>
            <a:r>
              <a:rPr spc="-5" dirty="0"/>
              <a:t>de flujos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procesamiento</a:t>
            </a:r>
          </a:p>
        </p:txBody>
      </p:sp>
      <p:sp>
        <p:nvSpPr>
          <p:cNvPr id="5" name="object 5"/>
          <p:cNvSpPr/>
          <p:nvPr/>
        </p:nvSpPr>
        <p:spPr>
          <a:xfrm>
            <a:off x="552450" y="2095500"/>
            <a:ext cx="8046720" cy="3638550"/>
          </a:xfrm>
          <a:custGeom>
            <a:avLst/>
            <a:gdLst/>
            <a:ahLst/>
            <a:cxnLst/>
            <a:rect l="l" t="t" r="r" b="b"/>
            <a:pathLst>
              <a:path w="8046720" h="3638550">
                <a:moveTo>
                  <a:pt x="0" y="0"/>
                </a:moveTo>
                <a:lnTo>
                  <a:pt x="8046720" y="0"/>
                </a:lnTo>
                <a:lnTo>
                  <a:pt x="8046720" y="3638550"/>
                </a:lnTo>
                <a:lnTo>
                  <a:pt x="0" y="3638550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122" y="2076450"/>
            <a:ext cx="803783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1040" marR="4158615" indent="-609600">
              <a:lnSpc>
                <a:spcPct val="110600"/>
              </a:lnSpc>
              <a:spcBef>
                <a:spcPts val="105"/>
              </a:spcBef>
            </a:pPr>
            <a:r>
              <a:rPr sz="1600" spc="-5" dirty="0">
                <a:latin typeface="Courier New"/>
                <a:cs typeface="Courier New"/>
              </a:rPr>
              <a:t>public void escribe_fichero()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b="1" spc="-5" dirty="0">
                <a:latin typeface="Courier New"/>
                <a:cs typeface="Courier New"/>
              </a:rPr>
              <a:t>FileWriter </a:t>
            </a:r>
            <a:r>
              <a:rPr sz="1600" spc="-5" dirty="0">
                <a:latin typeface="Courier New"/>
                <a:cs typeface="Courier New"/>
              </a:rPr>
              <a:t>out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null;  </a:t>
            </a:r>
            <a:r>
              <a:rPr sz="1600" b="1" spc="-5" dirty="0">
                <a:latin typeface="Courier New"/>
                <a:cs typeface="Courier New"/>
              </a:rPr>
              <a:t>PrintWriter </a:t>
            </a:r>
            <a:r>
              <a:rPr sz="1600" spc="-5" dirty="0">
                <a:latin typeface="Courier New"/>
                <a:cs typeface="Courier New"/>
              </a:rPr>
              <a:t>p_out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null;  try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88720" marR="2573020">
              <a:lnSpc>
                <a:spcPct val="110400"/>
              </a:lnSpc>
              <a:spcBef>
                <a:spcPts val="10"/>
              </a:spcBef>
            </a:pPr>
            <a:r>
              <a:rPr sz="1600" spc="-5" dirty="0">
                <a:latin typeface="Courier New"/>
                <a:cs typeface="Courier New"/>
              </a:rPr>
              <a:t>out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 </a:t>
            </a:r>
            <a:r>
              <a:rPr sz="1600" b="1" spc="-5" dirty="0">
                <a:latin typeface="Courier New"/>
                <a:cs typeface="Courier New"/>
              </a:rPr>
              <a:t>FileWriter</a:t>
            </a:r>
            <a:r>
              <a:rPr sz="1600" spc="-5" dirty="0">
                <a:latin typeface="Courier New"/>
                <a:cs typeface="Courier New"/>
              </a:rPr>
              <a:t>("result.txt");  p_out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PrintWriter</a:t>
            </a:r>
            <a:r>
              <a:rPr sz="1600" spc="-5" dirty="0">
                <a:latin typeface="Courier New"/>
                <a:cs typeface="Courier New"/>
              </a:rPr>
              <a:t>(out);</a:t>
            </a:r>
            <a:endParaRPr sz="1600">
              <a:latin typeface="Courier New"/>
              <a:cs typeface="Courier New"/>
            </a:endParaRPr>
          </a:p>
          <a:p>
            <a:pPr marL="118872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Courier New"/>
                <a:cs typeface="Courier New"/>
              </a:rPr>
              <a:t>p_out.</a:t>
            </a:r>
            <a:r>
              <a:rPr sz="1600" b="1" spc="-5" dirty="0">
                <a:latin typeface="Courier New"/>
                <a:cs typeface="Courier New"/>
              </a:rPr>
              <a:t>println</a:t>
            </a:r>
            <a:r>
              <a:rPr sz="1600" spc="-5" dirty="0">
                <a:latin typeface="Courier New"/>
                <a:cs typeface="Courier New"/>
              </a:rPr>
              <a:t>("Este texto será escrito en el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fichero");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210"/>
              </a:spcBef>
            </a:pPr>
            <a:r>
              <a:rPr sz="1600" dirty="0">
                <a:latin typeface="Courier New"/>
                <a:cs typeface="Courier New"/>
              </a:rPr>
              <a:t>} </a:t>
            </a:r>
            <a:r>
              <a:rPr sz="1600" spc="-5" dirty="0">
                <a:latin typeface="Courier New"/>
                <a:cs typeface="Courier New"/>
              </a:rPr>
              <a:t>catch(</a:t>
            </a:r>
            <a:r>
              <a:rPr sz="1600" b="1" spc="-5" dirty="0">
                <a:latin typeface="Courier New"/>
                <a:cs typeface="Courier New"/>
              </a:rPr>
              <a:t>IOException </a:t>
            </a:r>
            <a:r>
              <a:rPr sz="1600" spc="-5" dirty="0">
                <a:latin typeface="Courier New"/>
                <a:cs typeface="Courier New"/>
              </a:rPr>
              <a:t>e)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8872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Courier New"/>
                <a:cs typeface="Courier New"/>
              </a:rPr>
              <a:t>System.err.println("Error al escribir en el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fichero");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Courier New"/>
                <a:cs typeface="Courier New"/>
              </a:rPr>
              <a:t>} </a:t>
            </a:r>
            <a:r>
              <a:rPr sz="1600" spc="-5" dirty="0">
                <a:latin typeface="Courier New"/>
                <a:cs typeface="Courier New"/>
              </a:rPr>
              <a:t>finally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88720">
              <a:lnSpc>
                <a:spcPct val="100000"/>
              </a:lnSpc>
              <a:spcBef>
                <a:spcPts val="210"/>
              </a:spcBef>
            </a:pPr>
            <a:r>
              <a:rPr sz="1600" spc="-5" dirty="0">
                <a:latin typeface="Courier New"/>
                <a:cs typeface="Courier New"/>
              </a:rPr>
              <a:t>p_out.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9544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669290"/>
            <a:ext cx="3866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Sistema de</a:t>
            </a:r>
            <a:r>
              <a:rPr spc="-50" dirty="0"/>
              <a:t> </a:t>
            </a:r>
            <a:r>
              <a:rPr spc="-5" dirty="0"/>
              <a:t>ficheros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52220"/>
            <a:ext cx="8141334" cy="470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462915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La clase </a:t>
            </a:r>
            <a:r>
              <a:rPr sz="2400" spc="-5" dirty="0">
                <a:latin typeface="Courier New"/>
                <a:cs typeface="Courier New"/>
              </a:rPr>
              <a:t>File</a:t>
            </a:r>
            <a:r>
              <a:rPr sz="2400" spc="-6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contiene utilidades para trabajar 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el sistema de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ficheros</a:t>
            </a:r>
            <a:endParaRPr sz="2800">
              <a:latin typeface="Arial"/>
              <a:cs typeface="Arial"/>
            </a:endParaRPr>
          </a:p>
          <a:p>
            <a:pPr marL="750570" marR="508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Constantes para indicar los </a:t>
            </a:r>
            <a:r>
              <a:rPr sz="2400" spc="-10" dirty="0">
                <a:latin typeface="Arial"/>
                <a:cs typeface="Arial"/>
              </a:rPr>
              <a:t>separadores </a:t>
            </a:r>
            <a:r>
              <a:rPr sz="2400" spc="-5" dirty="0">
                <a:latin typeface="Arial"/>
                <a:cs typeface="Arial"/>
              </a:rPr>
              <a:t>de directorios  (</a:t>
            </a:r>
            <a:r>
              <a:rPr sz="2000" spc="-5" dirty="0">
                <a:latin typeface="Arial"/>
                <a:cs typeface="Arial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/</a:t>
            </a:r>
            <a:r>
              <a:rPr sz="2000" spc="-5" dirty="0">
                <a:latin typeface="Arial"/>
                <a:cs typeface="Arial"/>
              </a:rPr>
              <a:t>’ </a:t>
            </a:r>
            <a:r>
              <a:rPr sz="2400" dirty="0">
                <a:latin typeface="Arial"/>
                <a:cs typeface="Arial"/>
              </a:rPr>
              <a:t>ó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\</a:t>
            </a:r>
            <a:r>
              <a:rPr sz="2000" spc="-5" dirty="0">
                <a:latin typeface="Arial"/>
                <a:cs typeface="Arial"/>
              </a:rPr>
              <a:t>’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845310">
              <a:lnSpc>
                <a:spcPct val="100000"/>
              </a:lnSpc>
              <a:spcBef>
                <a:spcPts val="489"/>
              </a:spcBef>
            </a:pPr>
            <a:r>
              <a:rPr sz="2000" dirty="0">
                <a:latin typeface="Arial"/>
                <a:cs typeface="Arial"/>
              </a:rPr>
              <a:t>Hace </a:t>
            </a:r>
            <a:r>
              <a:rPr sz="2000" spc="-5" dirty="0">
                <a:latin typeface="Arial"/>
                <a:cs typeface="Arial"/>
              </a:rPr>
              <a:t>las aplicaciones independientes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plataforma</a:t>
            </a:r>
            <a:endParaRPr sz="20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Crear, borrar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renombrar ficheros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directorios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Listar los ficheros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un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directorio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Comprobar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establecer los permisos sobre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ficheros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Obtener la ruta de un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fichero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Obtener datos sobre ficheros (tamaño, fecha,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etc)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Etc...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0263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598170"/>
            <a:ext cx="3644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Acceso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recursos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258570"/>
            <a:ext cx="7624445" cy="49961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0520" marR="641350" indent="-337820">
              <a:lnSpc>
                <a:spcPts val="3020"/>
              </a:lnSpc>
              <a:spcBef>
                <a:spcPts val="48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Los recursos incluidos en un JAR no </a:t>
            </a:r>
            <a:r>
              <a:rPr sz="2800" dirty="0">
                <a:latin typeface="Arial"/>
                <a:cs typeface="Arial"/>
              </a:rPr>
              <a:t>se  </a:t>
            </a:r>
            <a:r>
              <a:rPr sz="2800" spc="-5" dirty="0">
                <a:latin typeface="Arial"/>
                <a:cs typeface="Arial"/>
              </a:rPr>
              <a:t>encuentran directamente en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sistema de  ficheros</a:t>
            </a:r>
            <a:endParaRPr sz="2800">
              <a:latin typeface="Arial"/>
              <a:cs typeface="Arial"/>
            </a:endParaRPr>
          </a:p>
          <a:p>
            <a:pPr marL="750570" marR="402590" lvl="1" indent="-280670">
              <a:lnSpc>
                <a:spcPts val="2590"/>
              </a:lnSpc>
              <a:spcBef>
                <a:spcPts val="595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No podremos utilizar los objetos anteriores para  acceder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ellos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325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Accedemos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un recurso en el JAR </a:t>
            </a:r>
            <a:r>
              <a:rPr sz="2800" dirty="0">
                <a:latin typeface="Arial"/>
                <a:cs typeface="Arial"/>
              </a:rPr>
              <a:t>con</a:t>
            </a:r>
            <a:endParaRPr sz="2800">
              <a:latin typeface="Arial"/>
              <a:cs typeface="Arial"/>
            </a:endParaRPr>
          </a:p>
          <a:p>
            <a:pPr marL="749935">
              <a:lnSpc>
                <a:spcPct val="100000"/>
              </a:lnSpc>
              <a:spcBef>
                <a:spcPts val="2080"/>
              </a:spcBef>
            </a:pPr>
            <a:r>
              <a:rPr sz="1800" b="1" spc="-5" dirty="0">
                <a:latin typeface="Courier New"/>
                <a:cs typeface="Courier New"/>
              </a:rPr>
              <a:t>getClass().getResourceAsStream(</a:t>
            </a:r>
            <a:r>
              <a:rPr sz="1800" b="1" spc="-5" dirty="0">
                <a:latin typeface="Arial"/>
                <a:cs typeface="Arial"/>
              </a:rPr>
              <a:t>“</a:t>
            </a:r>
            <a:r>
              <a:rPr sz="1800" b="1" spc="-5" dirty="0">
                <a:latin typeface="Courier New"/>
                <a:cs typeface="Courier New"/>
              </a:rPr>
              <a:t>/datos.txt</a:t>
            </a:r>
            <a:r>
              <a:rPr sz="1800" b="1" spc="-5" dirty="0">
                <a:latin typeface="Arial"/>
                <a:cs typeface="Arial"/>
              </a:rPr>
              <a:t>”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350520" marR="5080" indent="-337820">
              <a:lnSpc>
                <a:spcPts val="3030"/>
              </a:lnSpc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Anteponiendo </a:t>
            </a:r>
            <a:r>
              <a:rPr sz="2400" spc="-10" dirty="0">
                <a:latin typeface="Arial"/>
                <a:cs typeface="Arial"/>
              </a:rPr>
              <a:t>‘</a:t>
            </a:r>
            <a:r>
              <a:rPr sz="2400" spc="-10" dirty="0">
                <a:latin typeface="Courier New"/>
                <a:cs typeface="Courier New"/>
              </a:rPr>
              <a:t>/</a:t>
            </a:r>
            <a:r>
              <a:rPr sz="2400" spc="-10" dirty="0">
                <a:latin typeface="Arial"/>
                <a:cs typeface="Arial"/>
              </a:rPr>
              <a:t>’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busca de forma relativa al  raíz del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JAR</a:t>
            </a:r>
            <a:endParaRPr sz="2800">
              <a:latin typeface="Arial"/>
              <a:cs typeface="Arial"/>
            </a:endParaRPr>
          </a:p>
          <a:p>
            <a:pPr marL="350520" marR="106680" indent="-337820">
              <a:lnSpc>
                <a:spcPts val="3030"/>
              </a:lnSpc>
              <a:spcBef>
                <a:spcPts val="68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Si no, buscará de forma relativa al directorio  correspondiente al paquete de la clase actual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1550" y="3418840"/>
            <a:ext cx="6408420" cy="431800"/>
          </a:xfrm>
          <a:custGeom>
            <a:avLst/>
            <a:gdLst/>
            <a:ahLst/>
            <a:cxnLst/>
            <a:rect l="l" t="t" r="r" b="b"/>
            <a:pathLst>
              <a:path w="6408420" h="431800">
                <a:moveTo>
                  <a:pt x="3204210" y="431800"/>
                </a:moveTo>
                <a:lnTo>
                  <a:pt x="0" y="431800"/>
                </a:lnTo>
                <a:lnTo>
                  <a:pt x="0" y="0"/>
                </a:lnTo>
                <a:lnTo>
                  <a:pt x="6408420" y="0"/>
                </a:lnTo>
                <a:lnTo>
                  <a:pt x="6408420" y="431800"/>
                </a:lnTo>
                <a:lnTo>
                  <a:pt x="3204210" y="431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60819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</a:t>
            </a:r>
            <a:r>
              <a:rPr spc="0" dirty="0"/>
              <a:t>R</a:t>
            </a:r>
            <a:r>
              <a:rPr spc="-10" dirty="0"/>
              <a:t>L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163319"/>
            <a:ext cx="6990715" cy="18288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8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10" dirty="0">
                <a:latin typeface="Arial"/>
                <a:cs typeface="Arial"/>
              </a:rPr>
              <a:t>URL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spc="-5" dirty="0">
                <a:latin typeface="Arial"/>
                <a:cs typeface="Arial"/>
              </a:rPr>
              <a:t>Uniform Resource Locator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10" dirty="0">
                <a:latin typeface="Arial"/>
                <a:cs typeface="Arial"/>
              </a:rPr>
              <a:t>Cadena </a:t>
            </a:r>
            <a:r>
              <a:rPr sz="2400" spc="-5" dirty="0">
                <a:latin typeface="Arial"/>
                <a:cs typeface="Arial"/>
              </a:rPr>
              <a:t>para localizar los recursos en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Times New Roman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Se compone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3213100"/>
            <a:ext cx="576072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latin typeface="Courier New"/>
                <a:cs typeface="Courier New"/>
              </a:rPr>
              <a:t>protocolo://servidor[:puerto]/recurso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3933444"/>
            <a:ext cx="6351905" cy="19177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3370" indent="-280670">
              <a:lnSpc>
                <a:spcPct val="100000"/>
              </a:lnSpc>
              <a:spcBef>
                <a:spcPts val="625"/>
              </a:spcBef>
              <a:buClr>
                <a:srgbClr val="99CC00"/>
              </a:buClr>
              <a:buFont typeface="Times New Roman"/>
              <a:buChar char="•"/>
              <a:tabLst>
                <a:tab pos="292735" algn="l"/>
                <a:tab pos="293370" algn="l"/>
              </a:tabLst>
            </a:pPr>
            <a:r>
              <a:rPr sz="2400" spc="-5" dirty="0">
                <a:latin typeface="Arial"/>
                <a:cs typeface="Arial"/>
              </a:rPr>
              <a:t>P.ej.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  <a:hlinkClick r:id="rId2"/>
              </a:rPr>
              <a:t>http://www.ua.es/es/index.html</a:t>
            </a:r>
            <a:endParaRPr sz="1800">
              <a:latin typeface="Courier New"/>
              <a:cs typeface="Courier New"/>
            </a:endParaRPr>
          </a:p>
          <a:p>
            <a:pPr marL="1388110">
              <a:lnSpc>
                <a:spcPct val="100000"/>
              </a:lnSpc>
              <a:spcBef>
                <a:spcPts val="440"/>
              </a:spcBef>
            </a:pP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conecta </a:t>
            </a:r>
            <a:r>
              <a:rPr sz="2000" dirty="0">
                <a:latin typeface="Arial"/>
                <a:cs typeface="Arial"/>
              </a:rPr>
              <a:t>al </a:t>
            </a:r>
            <a:r>
              <a:rPr sz="2000" spc="-5" dirty="0">
                <a:latin typeface="Arial"/>
                <a:cs typeface="Arial"/>
              </a:rPr>
              <a:t>servidor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  <a:hlinkClick r:id="rId3"/>
              </a:rPr>
              <a:t>www.ua.es</a:t>
            </a:r>
            <a:endParaRPr sz="1800">
              <a:latin typeface="Courier New"/>
              <a:cs typeface="Courier New"/>
            </a:endParaRPr>
          </a:p>
          <a:p>
            <a:pPr marL="1388110" marR="5080">
              <a:lnSpc>
                <a:spcPct val="119800"/>
              </a:lnSpc>
              <a:spcBef>
                <a:spcPts val="25"/>
              </a:spcBef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través del puerto por defecto (puerto </a:t>
            </a:r>
            <a:r>
              <a:rPr sz="1800" spc="-5" dirty="0">
                <a:latin typeface="Courier New"/>
                <a:cs typeface="Courier New"/>
              </a:rPr>
              <a:t>80</a:t>
            </a:r>
            <a:r>
              <a:rPr sz="2000" spc="-5" dirty="0">
                <a:latin typeface="Arial"/>
                <a:cs typeface="Arial"/>
              </a:rPr>
              <a:t>)  Utilizando protocolo </a:t>
            </a:r>
            <a:r>
              <a:rPr sz="1800" spc="-5" dirty="0">
                <a:latin typeface="Courier New"/>
                <a:cs typeface="Courier New"/>
              </a:rPr>
              <a:t>HTTP</a:t>
            </a:r>
            <a:r>
              <a:rPr sz="1800" spc="-44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comunicarse  Solicita </a:t>
            </a:r>
            <a:r>
              <a:rPr sz="2000" dirty="0">
                <a:latin typeface="Arial"/>
                <a:cs typeface="Arial"/>
              </a:rPr>
              <a:t>el recurso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/es/index.html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9260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598170"/>
            <a:ext cx="269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URLs </a:t>
            </a:r>
            <a:r>
              <a:rPr dirty="0"/>
              <a:t>en</a:t>
            </a:r>
            <a:r>
              <a:rPr spc="-45" dirty="0"/>
              <a:t> </a:t>
            </a:r>
            <a:r>
              <a:rPr spc="-5" dirty="0"/>
              <a:t>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52220"/>
            <a:ext cx="5170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Se encapsulan en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clase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URL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530" y="1844039"/>
            <a:ext cx="7200900" cy="433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930"/>
              </a:spcBef>
            </a:pPr>
            <a:r>
              <a:rPr sz="1600" b="1" spc="-5" dirty="0">
                <a:latin typeface="Courier New"/>
                <a:cs typeface="Courier New"/>
              </a:rPr>
              <a:t>URL </a:t>
            </a:r>
            <a:r>
              <a:rPr sz="1600" spc="-5" dirty="0">
                <a:latin typeface="Courier New"/>
                <a:cs typeface="Courier New"/>
              </a:rPr>
              <a:t>url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URL</a:t>
            </a:r>
            <a:r>
              <a:rPr sz="1600" spc="-5" dirty="0">
                <a:latin typeface="Courier New"/>
                <a:cs typeface="Courier New"/>
                <a:hlinkClick r:id="rId2"/>
              </a:rPr>
              <a:t>("http://www.ua.es/es/index.html");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321559"/>
            <a:ext cx="7456805" cy="19113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8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Es obligatorio especificar el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protocolo</a:t>
            </a:r>
            <a:endParaRPr sz="2800">
              <a:latin typeface="Arial"/>
              <a:cs typeface="Arial"/>
            </a:endParaRPr>
          </a:p>
          <a:p>
            <a:pPr marL="755650" lvl="1" indent="-28194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55015" algn="l"/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P.ej. </a:t>
            </a:r>
            <a:r>
              <a:rPr sz="2000" spc="-5" dirty="0">
                <a:latin typeface="Courier New"/>
                <a:cs typeface="Courier New"/>
                <a:hlinkClick r:id="rId3"/>
              </a:rPr>
              <a:t>www.ua.es</a:t>
            </a:r>
            <a:r>
              <a:rPr sz="2000" spc="-515" dirty="0">
                <a:latin typeface="Courier New"/>
                <a:cs typeface="Courier New"/>
                <a:hlinkClick r:id="rId3"/>
              </a:rPr>
              <a:t> </a:t>
            </a:r>
            <a:r>
              <a:rPr sz="2400" spc="-5" dirty="0">
                <a:latin typeface="Arial"/>
                <a:cs typeface="Arial"/>
              </a:rPr>
              <a:t>es una URL mal formada</a:t>
            </a:r>
            <a:endParaRPr sz="2400">
              <a:latin typeface="Arial"/>
              <a:cs typeface="Arial"/>
            </a:endParaRPr>
          </a:p>
          <a:p>
            <a:pPr marL="350520" marR="5080" indent="-33782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Si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10" dirty="0">
                <a:latin typeface="Arial"/>
                <a:cs typeface="Arial"/>
              </a:rPr>
              <a:t>URL </a:t>
            </a:r>
            <a:r>
              <a:rPr sz="2800" spc="-5" dirty="0">
                <a:latin typeface="Arial"/>
                <a:cs typeface="Arial"/>
              </a:rPr>
              <a:t>está mal formada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producirá una  excepción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MalformedURLException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530" y="4436109"/>
            <a:ext cx="7200900" cy="15849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Courier New"/>
                <a:cs typeface="Courier New"/>
              </a:rPr>
              <a:t>try</a:t>
            </a:r>
            <a:r>
              <a:rPr sz="1600" dirty="0"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586105">
              <a:lnSpc>
                <a:spcPct val="100000"/>
              </a:lnSpc>
              <a:spcBef>
                <a:spcPts val="400"/>
              </a:spcBef>
            </a:pPr>
            <a:r>
              <a:rPr sz="1600" b="1" spc="-5" dirty="0">
                <a:latin typeface="Courier New"/>
                <a:cs typeface="Courier New"/>
              </a:rPr>
              <a:t>URL </a:t>
            </a:r>
            <a:r>
              <a:rPr sz="1600" spc="-5" dirty="0">
                <a:latin typeface="Courier New"/>
                <a:cs typeface="Courier New"/>
              </a:rPr>
              <a:t>url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URL</a:t>
            </a:r>
            <a:r>
              <a:rPr sz="1600" spc="-5" dirty="0">
                <a:latin typeface="Courier New"/>
                <a:cs typeface="Courier New"/>
                <a:hlinkClick r:id="rId2"/>
              </a:rPr>
              <a:t>("http://www.ua.es/es/index.html");</a:t>
            </a:r>
            <a:endParaRPr sz="1600">
              <a:latin typeface="Courier New"/>
              <a:cs typeface="Courier New"/>
            </a:endParaRPr>
          </a:p>
          <a:p>
            <a:pPr marL="586105" marR="755650" indent="-414020">
              <a:lnSpc>
                <a:spcPct val="1203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} </a:t>
            </a:r>
            <a:r>
              <a:rPr sz="1600" spc="-5" dirty="0">
                <a:latin typeface="Courier New"/>
                <a:cs typeface="Courier New"/>
              </a:rPr>
              <a:t>catch(</a:t>
            </a:r>
            <a:r>
              <a:rPr sz="1600" b="1" spc="-5" dirty="0">
                <a:latin typeface="Courier New"/>
                <a:cs typeface="Courier New"/>
              </a:rPr>
              <a:t>MalformedURLException </a:t>
            </a:r>
            <a:r>
              <a:rPr sz="1600" spc="-5" dirty="0">
                <a:latin typeface="Courier New"/>
                <a:cs typeface="Courier New"/>
              </a:rPr>
              <a:t>e)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System.err.println("Error: URL mal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construida");</a:t>
            </a:r>
            <a:endParaRPr sz="1600">
              <a:latin typeface="Courier New"/>
              <a:cs typeface="Courier New"/>
            </a:endParaRPr>
          </a:p>
          <a:p>
            <a:pPr marL="17272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54639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540" y="1252220"/>
            <a:ext cx="7734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Podemos leer el contenido de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10" dirty="0">
                <a:latin typeface="Arial"/>
                <a:cs typeface="Arial"/>
              </a:rPr>
              <a:t>URL </a:t>
            </a:r>
            <a:r>
              <a:rPr sz="2800" spc="-5" dirty="0">
                <a:latin typeface="Arial"/>
                <a:cs typeface="Arial"/>
              </a:rPr>
              <a:t>abriendo  un flujo de entrada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060" y="2349500"/>
            <a:ext cx="698627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890"/>
              </a:spcBef>
            </a:pPr>
            <a:r>
              <a:rPr sz="1600" spc="-5" dirty="0">
                <a:latin typeface="Courier New"/>
                <a:cs typeface="Courier New"/>
              </a:rPr>
              <a:t>InputStream </a:t>
            </a:r>
            <a:r>
              <a:rPr sz="1600" dirty="0">
                <a:latin typeface="Courier New"/>
                <a:cs typeface="Courier New"/>
              </a:rPr>
              <a:t>in =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url.</a:t>
            </a:r>
            <a:r>
              <a:rPr sz="1600" b="1" spc="-5" dirty="0">
                <a:latin typeface="Courier New"/>
                <a:cs typeface="Courier New"/>
              </a:rPr>
              <a:t>openStream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947670"/>
            <a:ext cx="7675245" cy="313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Leeremos de este flujo de la misma forma que 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cualquier otro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flujo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Con los métodos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bajo </a:t>
            </a:r>
            <a:r>
              <a:rPr sz="2400" spc="-5" dirty="0">
                <a:latin typeface="Arial"/>
                <a:cs typeface="Arial"/>
              </a:rPr>
              <a:t>nivel (byte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byte)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utilizando un flujo 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procesamiento</a:t>
            </a:r>
            <a:endParaRPr sz="2400">
              <a:latin typeface="Arial"/>
              <a:cs typeface="Arial"/>
            </a:endParaRPr>
          </a:p>
          <a:p>
            <a:pPr marL="350520" marR="300990" indent="-337820" algn="just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P.ej, </a:t>
            </a:r>
            <a:r>
              <a:rPr sz="2800" dirty="0">
                <a:latin typeface="Arial"/>
                <a:cs typeface="Arial"/>
              </a:rPr>
              <a:t>si la </a:t>
            </a:r>
            <a:r>
              <a:rPr sz="2800" spc="-5" dirty="0">
                <a:latin typeface="Arial"/>
                <a:cs typeface="Arial"/>
              </a:rPr>
              <a:t>URL corresponde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un documento  </a:t>
            </a:r>
            <a:r>
              <a:rPr sz="2800" spc="-10" dirty="0">
                <a:latin typeface="Arial"/>
                <a:cs typeface="Arial"/>
              </a:rPr>
              <a:t>HTML </a:t>
            </a:r>
            <a:r>
              <a:rPr sz="2800" spc="-5" dirty="0">
                <a:latin typeface="Arial"/>
                <a:cs typeface="Arial"/>
              </a:rPr>
              <a:t>obtendremos el código fuente de este  documento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3709" y="636270"/>
            <a:ext cx="4251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Lectura del</a:t>
            </a:r>
            <a:r>
              <a:rPr spc="-35" dirty="0"/>
              <a:t> </a:t>
            </a:r>
            <a:r>
              <a:rPr spc="-5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09760585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24509"/>
            <a:ext cx="2463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Codificación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0520" marR="5080" indent="-337820">
              <a:lnSpc>
                <a:spcPct val="90000"/>
              </a:lnSpc>
              <a:spcBef>
                <a:spcPts val="434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/>
              <a:t>Podemos codificar de forma sencilla los datos  para enviarlos </a:t>
            </a:r>
            <a:r>
              <a:rPr sz="2800" dirty="0"/>
              <a:t>a </a:t>
            </a:r>
            <a:r>
              <a:rPr sz="2800" spc="-5" dirty="0"/>
              <a:t>través de un flujo de bytes (en  serie)</a:t>
            </a:r>
            <a:endParaRPr sz="2800"/>
          </a:p>
          <a:p>
            <a:pPr marL="350520" indent="-337820">
              <a:lnSpc>
                <a:spcPct val="100000"/>
              </a:lnSpc>
              <a:spcBef>
                <a:spcPts val="26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/>
              <a:t>Utilizaremos un flujo</a:t>
            </a:r>
            <a:r>
              <a:rPr sz="2800" spc="30" dirty="0"/>
              <a:t> </a:t>
            </a:r>
            <a:r>
              <a:rPr sz="2400" spc="-5" dirty="0">
                <a:latin typeface="Courier New"/>
                <a:cs typeface="Courier New"/>
              </a:rPr>
              <a:t>DataOutputStream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750" y="2700020"/>
            <a:ext cx="7559040" cy="342011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317500" marR="4429760">
              <a:lnSpc>
                <a:spcPct val="110400"/>
              </a:lnSpc>
              <a:spcBef>
                <a:spcPts val="740"/>
              </a:spcBef>
            </a:pPr>
            <a:r>
              <a:rPr sz="1600" spc="-5" dirty="0">
                <a:latin typeface="Courier New"/>
                <a:cs typeface="Courier New"/>
              </a:rPr>
              <a:t>String nombre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"Jose";  int edad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25;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ByteArrayOutputStream </a:t>
            </a:r>
            <a:r>
              <a:rPr sz="1600" spc="-5" dirty="0">
                <a:latin typeface="Courier New"/>
                <a:cs typeface="Courier New"/>
              </a:rPr>
              <a:t>baos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ByteArrayOutputStream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317500" marR="1136650">
              <a:lnSpc>
                <a:spcPct val="110400"/>
              </a:lnSpc>
            </a:pPr>
            <a:r>
              <a:rPr sz="1600" b="1" spc="-5" dirty="0">
                <a:latin typeface="Courier New"/>
                <a:cs typeface="Courier New"/>
              </a:rPr>
              <a:t>DataOutputStream </a:t>
            </a:r>
            <a:r>
              <a:rPr sz="1600" spc="-5" dirty="0">
                <a:latin typeface="Courier New"/>
                <a:cs typeface="Courier New"/>
              </a:rPr>
              <a:t>dos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 </a:t>
            </a:r>
            <a:r>
              <a:rPr sz="1600" b="1" spc="-5" dirty="0">
                <a:latin typeface="Courier New"/>
                <a:cs typeface="Courier New"/>
              </a:rPr>
              <a:t>DataOutputStream</a:t>
            </a:r>
            <a:r>
              <a:rPr sz="1600" spc="-5" dirty="0">
                <a:latin typeface="Courier New"/>
                <a:cs typeface="Courier New"/>
              </a:rPr>
              <a:t>(baos);  dos.</a:t>
            </a:r>
            <a:r>
              <a:rPr sz="1600" b="1" spc="-5" dirty="0">
                <a:latin typeface="Courier New"/>
                <a:cs typeface="Courier New"/>
              </a:rPr>
              <a:t>writeUTF</a:t>
            </a:r>
            <a:r>
              <a:rPr sz="1600" spc="-5" dirty="0">
                <a:latin typeface="Courier New"/>
                <a:cs typeface="Courier New"/>
              </a:rPr>
              <a:t>(nombre);</a:t>
            </a:r>
            <a:endParaRPr sz="16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Courier New"/>
                <a:cs typeface="Courier New"/>
              </a:rPr>
              <a:t>dos.</a:t>
            </a:r>
            <a:r>
              <a:rPr sz="1600" b="1" spc="-5" dirty="0">
                <a:latin typeface="Courier New"/>
                <a:cs typeface="Courier New"/>
              </a:rPr>
              <a:t>writeInt</a:t>
            </a:r>
            <a:r>
              <a:rPr sz="1600" spc="-5" dirty="0">
                <a:latin typeface="Courier New"/>
                <a:cs typeface="Courier New"/>
              </a:rPr>
              <a:t>(edad);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dos.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Courier New"/>
                <a:cs typeface="Courier New"/>
              </a:rPr>
              <a:t>baos.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6727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0490"/>
            <a:ext cx="666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Experto Universitario en Desarrollo de Aplicaciones para Dispositivos</a:t>
            </a:r>
            <a:r>
              <a:rPr sz="1400" b="1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Móviles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0"/>
            <a:ext cx="474980" cy="473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3143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Descodificación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6355080" cy="138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Para descodificar estos datos del flujo  realizaremos el proceso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inverso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Utilizamos un flujo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DataInputStream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60" y="3284220"/>
            <a:ext cx="7705090" cy="25920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87325" marR="194310">
              <a:lnSpc>
                <a:spcPct val="120300"/>
              </a:lnSpc>
              <a:spcBef>
                <a:spcPts val="660"/>
              </a:spcBef>
            </a:pPr>
            <a:r>
              <a:rPr sz="1600" b="1" spc="-5" dirty="0">
                <a:latin typeface="Courier New"/>
                <a:cs typeface="Courier New"/>
              </a:rPr>
              <a:t>ByteArrayInputStream </a:t>
            </a:r>
            <a:r>
              <a:rPr sz="1600" spc="-5" dirty="0">
                <a:latin typeface="Courier New"/>
                <a:cs typeface="Courier New"/>
              </a:rPr>
              <a:t>bais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 </a:t>
            </a:r>
            <a:r>
              <a:rPr sz="1600" b="1" spc="-5" dirty="0">
                <a:latin typeface="Courier New"/>
                <a:cs typeface="Courier New"/>
              </a:rPr>
              <a:t>ByteArrayInputStream</a:t>
            </a:r>
            <a:r>
              <a:rPr sz="1600" spc="-5" dirty="0">
                <a:latin typeface="Courier New"/>
                <a:cs typeface="Courier New"/>
              </a:rPr>
              <a:t>(datos);  </a:t>
            </a:r>
            <a:r>
              <a:rPr sz="1600" b="1" spc="-5" dirty="0">
                <a:latin typeface="Courier New"/>
                <a:cs typeface="Courier New"/>
              </a:rPr>
              <a:t>DataInputStream </a:t>
            </a:r>
            <a:r>
              <a:rPr sz="1600" spc="-5" dirty="0">
                <a:latin typeface="Courier New"/>
                <a:cs typeface="Courier New"/>
              </a:rPr>
              <a:t>dis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DataInputStream</a:t>
            </a:r>
            <a:r>
              <a:rPr sz="1600" spc="-5" dirty="0">
                <a:latin typeface="Courier New"/>
                <a:cs typeface="Courier New"/>
              </a:rPr>
              <a:t>(bais);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87325" marR="3852545">
              <a:lnSpc>
                <a:spcPct val="120300"/>
              </a:lnSpc>
            </a:pPr>
            <a:r>
              <a:rPr sz="1600" spc="-5" dirty="0">
                <a:latin typeface="Courier New"/>
                <a:cs typeface="Courier New"/>
              </a:rPr>
              <a:t>String nombre </a:t>
            </a:r>
            <a:r>
              <a:rPr sz="1600" dirty="0">
                <a:latin typeface="Courier New"/>
                <a:cs typeface="Courier New"/>
              </a:rPr>
              <a:t>= </a:t>
            </a:r>
            <a:r>
              <a:rPr sz="1600" spc="-5" dirty="0">
                <a:latin typeface="Courier New"/>
                <a:cs typeface="Courier New"/>
              </a:rPr>
              <a:t>dis.</a:t>
            </a:r>
            <a:r>
              <a:rPr sz="1600" b="1" spc="-5" dirty="0">
                <a:latin typeface="Courier New"/>
                <a:cs typeface="Courier New"/>
              </a:rPr>
              <a:t>readUTF</a:t>
            </a:r>
            <a:r>
              <a:rPr sz="1600" spc="-5" dirty="0">
                <a:latin typeface="Courier New"/>
                <a:cs typeface="Courier New"/>
              </a:rPr>
              <a:t>();  int edad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dis.</a:t>
            </a:r>
            <a:r>
              <a:rPr sz="1600" b="1" spc="-5" dirty="0">
                <a:latin typeface="Courier New"/>
                <a:cs typeface="Courier New"/>
              </a:rPr>
              <a:t>readInt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dis.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187325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bais.</a:t>
            </a:r>
            <a:r>
              <a:rPr sz="1600" b="1" spc="-5" dirty="0">
                <a:latin typeface="Courier New"/>
                <a:cs typeface="Courier New"/>
              </a:rPr>
              <a:t>close</a:t>
            </a:r>
            <a:r>
              <a:rPr sz="1600" spc="-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2265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183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Paquetes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7784465" cy="366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Siempre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deben incluir las clases creadas en  un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paquete</a:t>
            </a:r>
            <a:endParaRPr sz="2800">
              <a:latin typeface="Arial"/>
              <a:cs typeface="Arial"/>
            </a:endParaRPr>
          </a:p>
          <a:p>
            <a:pPr marL="737870" marR="238125" lvl="1" indent="-26797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Si no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especifica un nombre de </a:t>
            </a:r>
            <a:r>
              <a:rPr sz="2400" spc="-10" dirty="0">
                <a:latin typeface="Arial"/>
                <a:cs typeface="Arial"/>
              </a:rPr>
              <a:t>paquete </a:t>
            </a:r>
            <a:r>
              <a:rPr sz="2400" spc="-5" dirty="0">
                <a:latin typeface="Arial"/>
                <a:cs typeface="Arial"/>
              </a:rPr>
              <a:t>la clase  pertenecerá </a:t>
            </a:r>
            <a:r>
              <a:rPr sz="2400" dirty="0">
                <a:latin typeface="Arial"/>
                <a:cs typeface="Arial"/>
              </a:rPr>
              <a:t>a un </a:t>
            </a:r>
            <a:r>
              <a:rPr sz="2400" spc="-10" dirty="0">
                <a:latin typeface="Arial"/>
                <a:cs typeface="Arial"/>
              </a:rPr>
              <a:t>paquete </a:t>
            </a:r>
            <a:r>
              <a:rPr sz="2400" spc="-5" dirty="0">
                <a:latin typeface="Arial"/>
                <a:cs typeface="Arial"/>
              </a:rPr>
              <a:t>“sin </a:t>
            </a:r>
            <a:r>
              <a:rPr sz="2400" spc="-10" dirty="0">
                <a:latin typeface="Arial"/>
                <a:cs typeface="Arial"/>
              </a:rPr>
              <a:t>nombre”</a:t>
            </a:r>
            <a:endParaRPr sz="2400">
              <a:latin typeface="Arial"/>
              <a:cs typeface="Arial"/>
            </a:endParaRPr>
          </a:p>
          <a:p>
            <a:pPr marL="737870" marR="12065" lvl="1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No </a:t>
            </a:r>
            <a:r>
              <a:rPr sz="2400" spc="-10" dirty="0">
                <a:latin typeface="Arial"/>
                <a:cs typeface="Arial"/>
              </a:rPr>
              <a:t>podemos </a:t>
            </a:r>
            <a:r>
              <a:rPr sz="2400" spc="-5" dirty="0">
                <a:latin typeface="Arial"/>
                <a:cs typeface="Arial"/>
              </a:rPr>
              <a:t>importar clases de </a:t>
            </a:r>
            <a:r>
              <a:rPr sz="2400" spc="-10" dirty="0">
                <a:latin typeface="Arial"/>
                <a:cs typeface="Arial"/>
              </a:rPr>
              <a:t>paquetes </a:t>
            </a:r>
            <a:r>
              <a:rPr sz="2400" spc="-5" dirty="0">
                <a:latin typeface="Arial"/>
                <a:cs typeface="Arial"/>
              </a:rPr>
              <a:t>“sin  nombre”, las clases </a:t>
            </a:r>
            <a:r>
              <a:rPr sz="2400" spc="-10" dirty="0">
                <a:latin typeface="Arial"/>
                <a:cs typeface="Arial"/>
              </a:rPr>
              <a:t>creadas </a:t>
            </a:r>
            <a:r>
              <a:rPr sz="2400" spc="-5" dirty="0">
                <a:latin typeface="Arial"/>
                <a:cs typeface="Arial"/>
              </a:rPr>
              <a:t>de esta forma no serán  accesibles desde otros paquetes</a:t>
            </a:r>
            <a:endParaRPr sz="2400">
              <a:latin typeface="Arial"/>
              <a:cs typeface="Arial"/>
            </a:endParaRPr>
          </a:p>
          <a:p>
            <a:pPr marL="737870" marR="50165" lvl="1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Sólo utilizaremos </a:t>
            </a:r>
            <a:r>
              <a:rPr sz="2400" spc="-10" dirty="0">
                <a:latin typeface="Arial"/>
                <a:cs typeface="Arial"/>
              </a:rPr>
              <a:t>paquetes </a:t>
            </a:r>
            <a:r>
              <a:rPr sz="2400" spc="-5" dirty="0">
                <a:latin typeface="Arial"/>
                <a:cs typeface="Arial"/>
              </a:rPr>
              <a:t>“sin </a:t>
            </a:r>
            <a:r>
              <a:rPr sz="2400" spc="-10" dirty="0">
                <a:latin typeface="Arial"/>
                <a:cs typeface="Arial"/>
              </a:rPr>
              <a:t>nombre” </a:t>
            </a:r>
            <a:r>
              <a:rPr sz="2400" spc="-5" dirty="0">
                <a:latin typeface="Arial"/>
                <a:cs typeface="Arial"/>
              </a:rPr>
              <a:t>para hacer  una </a:t>
            </a:r>
            <a:r>
              <a:rPr sz="2400" spc="-10" dirty="0">
                <a:latin typeface="Arial"/>
                <a:cs typeface="Arial"/>
              </a:rPr>
              <a:t>prueba </a:t>
            </a:r>
            <a:r>
              <a:rPr sz="2400" spc="-5" dirty="0">
                <a:latin typeface="Arial"/>
                <a:cs typeface="Arial"/>
              </a:rPr>
              <a:t>rápida, nunca en otro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caso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0490"/>
            <a:ext cx="666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Experto Universitario en Desarrollo de Aplicaciones para Dispositivos</a:t>
            </a:r>
            <a:r>
              <a:rPr sz="1400" b="1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Móviles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0"/>
            <a:ext cx="474980" cy="473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4994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Entrada/Salida </a:t>
            </a:r>
            <a:r>
              <a:rPr dirty="0"/>
              <a:t>de</a:t>
            </a:r>
            <a:r>
              <a:rPr spc="-55" dirty="0"/>
              <a:t> </a:t>
            </a:r>
            <a:r>
              <a:rPr spc="-5" dirty="0"/>
              <a:t>objetos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65" dirty="0"/>
              <a:t> </a:t>
            </a:r>
            <a:r>
              <a:rPr spc="-5" dirty="0"/>
              <a:t>IA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Serialización-</a:t>
            </a:r>
            <a:fld id="{81D60167-4931-47E6-BA6A-407CBD079E47}" type="slidenum">
              <a:rPr spc="-5" dirty="0"/>
              <a:t>110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781875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Si queremos enviar un objeto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través de un  flujo deberemos convertirlo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una secuencia de  bytes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CC00"/>
              </a:buClr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Esto es lo que </a:t>
            </a:r>
            <a:r>
              <a:rPr sz="2800" dirty="0">
                <a:latin typeface="Arial"/>
                <a:cs typeface="Arial"/>
              </a:rPr>
              <a:t>se conoce </a:t>
            </a:r>
            <a:r>
              <a:rPr sz="2800" spc="-5" dirty="0">
                <a:latin typeface="Arial"/>
                <a:cs typeface="Arial"/>
              </a:rPr>
              <a:t>como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serialización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9CC00"/>
              </a:buClr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Java serializa automáticamente </a:t>
            </a:r>
            <a:r>
              <a:rPr sz="2800" dirty="0">
                <a:latin typeface="Arial"/>
                <a:cs typeface="Arial"/>
              </a:rPr>
              <a:t>los </a:t>
            </a:r>
            <a:r>
              <a:rPr sz="2800" spc="-5" dirty="0">
                <a:latin typeface="Arial"/>
                <a:cs typeface="Arial"/>
              </a:rPr>
              <a:t>objetos</a:t>
            </a:r>
            <a:endParaRPr sz="2800">
              <a:latin typeface="Arial"/>
              <a:cs typeface="Arial"/>
            </a:endParaRPr>
          </a:p>
          <a:p>
            <a:pPr marL="750570" marR="614045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Obtiene una codificación </a:t>
            </a:r>
            <a:r>
              <a:rPr sz="2400" spc="-10" dirty="0">
                <a:latin typeface="Arial"/>
                <a:cs typeface="Arial"/>
              </a:rPr>
              <a:t>del </a:t>
            </a:r>
            <a:r>
              <a:rPr sz="2400" spc="-5" dirty="0">
                <a:latin typeface="Arial"/>
                <a:cs typeface="Arial"/>
              </a:rPr>
              <a:t>objeto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forma de  array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5" dirty="0">
                <a:latin typeface="Arial"/>
                <a:cs typeface="Arial"/>
              </a:rPr>
              <a:t> bytes</a:t>
            </a:r>
            <a:endParaRPr sz="2400">
              <a:latin typeface="Arial"/>
              <a:cs typeface="Arial"/>
            </a:endParaRPr>
          </a:p>
          <a:p>
            <a:pPr marL="750570" marR="239395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En este array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almacenarán los valores actuales  de todos los campos del </a:t>
            </a:r>
            <a:r>
              <a:rPr sz="2400" spc="-10" dirty="0">
                <a:latin typeface="Arial"/>
                <a:cs typeface="Arial"/>
              </a:rPr>
              <a:t>objeto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serializado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2348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598170"/>
            <a:ext cx="4070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Objetos</a:t>
            </a:r>
            <a:r>
              <a:rPr spc="-30" dirty="0"/>
              <a:t> </a:t>
            </a:r>
            <a:r>
              <a:rPr spc="-5" dirty="0"/>
              <a:t>serializables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8929" y="11353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250" y="1158240"/>
            <a:ext cx="64719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Para que un objeto sea serializable debe  cumplir: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940" y="2222500"/>
            <a:ext cx="7378065" cy="382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455" algn="l"/>
              </a:tabLst>
            </a:pPr>
            <a:r>
              <a:rPr sz="2400" spc="-5" dirty="0">
                <a:solidFill>
                  <a:srgbClr val="99CC00"/>
                </a:solidFill>
                <a:latin typeface="Arial"/>
                <a:cs typeface="Arial"/>
              </a:rPr>
              <a:t>1.	</a:t>
            </a:r>
            <a:r>
              <a:rPr sz="2400" spc="-5" dirty="0">
                <a:latin typeface="Arial"/>
                <a:cs typeface="Arial"/>
              </a:rPr>
              <a:t>Implementar la interfaz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Serializable</a:t>
            </a:r>
            <a:endParaRPr sz="2000">
              <a:latin typeface="Courier New"/>
              <a:cs typeface="Courier New"/>
            </a:endParaRPr>
          </a:p>
          <a:p>
            <a:pPr marL="470534">
              <a:lnSpc>
                <a:spcPct val="100000"/>
              </a:lnSpc>
              <a:spcBef>
                <a:spcPts val="2130"/>
              </a:spcBef>
            </a:pPr>
            <a:r>
              <a:rPr sz="1600" spc="-5" dirty="0">
                <a:latin typeface="Courier New"/>
                <a:cs typeface="Courier New"/>
              </a:rPr>
              <a:t>public MiClase implements </a:t>
            </a:r>
            <a:r>
              <a:rPr sz="1600" b="1" spc="-5" dirty="0">
                <a:latin typeface="Courier New"/>
                <a:cs typeface="Courier New"/>
              </a:rPr>
              <a:t>Serializable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4709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70534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847090" marR="5080" indent="-37592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Esta interfaz no obliga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definir ningún método, sólo marca el  objeto </a:t>
            </a:r>
            <a:r>
              <a:rPr sz="2000" dirty="0">
                <a:latin typeface="Arial"/>
                <a:cs typeface="Arial"/>
              </a:rPr>
              <a:t>como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serializable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  <a:tabLst>
                <a:tab pos="465455" algn="l"/>
              </a:tabLst>
            </a:pPr>
            <a:r>
              <a:rPr sz="2400" spc="-5" dirty="0">
                <a:solidFill>
                  <a:srgbClr val="99CC00"/>
                </a:solidFill>
                <a:latin typeface="Arial"/>
                <a:cs typeface="Arial"/>
              </a:rPr>
              <a:t>1.	</a:t>
            </a:r>
            <a:r>
              <a:rPr sz="2400" spc="-10" dirty="0">
                <a:latin typeface="Arial"/>
                <a:cs typeface="Arial"/>
              </a:rPr>
              <a:t>Todos </a:t>
            </a:r>
            <a:r>
              <a:rPr sz="2400" spc="-5" dirty="0">
                <a:latin typeface="Arial"/>
                <a:cs typeface="Arial"/>
              </a:rPr>
              <a:t>los campos </a:t>
            </a:r>
            <a:r>
              <a:rPr sz="2400" spc="-10" dirty="0">
                <a:latin typeface="Arial"/>
                <a:cs typeface="Arial"/>
              </a:rPr>
              <a:t>deben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</a:t>
            </a:r>
            <a:endParaRPr sz="2400">
              <a:latin typeface="Arial"/>
              <a:cs typeface="Arial"/>
            </a:endParaRPr>
          </a:p>
          <a:p>
            <a:pPr marL="470534" marR="4551045">
              <a:lnSpc>
                <a:spcPct val="120800"/>
              </a:lnSpc>
              <a:spcBef>
                <a:spcPts val="1450"/>
              </a:spcBef>
            </a:pPr>
            <a:r>
              <a:rPr sz="2000" spc="-5" dirty="0">
                <a:latin typeface="Arial"/>
                <a:cs typeface="Arial"/>
              </a:rPr>
              <a:t>Datos elementales </a:t>
            </a:r>
            <a:r>
              <a:rPr sz="2000" dirty="0">
                <a:latin typeface="Arial"/>
                <a:cs typeface="Arial"/>
              </a:rPr>
              <a:t>o  </a:t>
            </a:r>
            <a:r>
              <a:rPr sz="2000" spc="-5" dirty="0">
                <a:latin typeface="Arial"/>
                <a:cs typeface="Arial"/>
              </a:rPr>
              <a:t>Objetos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serializables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9500" y="2160270"/>
            <a:ext cx="5760720" cy="1080770"/>
          </a:xfrm>
          <a:custGeom>
            <a:avLst/>
            <a:gdLst/>
            <a:ahLst/>
            <a:cxnLst/>
            <a:rect l="l" t="t" r="r" b="b"/>
            <a:pathLst>
              <a:path w="5760720" h="1080770">
                <a:moveTo>
                  <a:pt x="2880360" y="1080769"/>
                </a:moveTo>
                <a:lnTo>
                  <a:pt x="0" y="1080769"/>
                </a:lnTo>
                <a:lnTo>
                  <a:pt x="0" y="0"/>
                </a:lnTo>
                <a:lnTo>
                  <a:pt x="5760720" y="0"/>
                </a:lnTo>
                <a:lnTo>
                  <a:pt x="5760720" y="1080769"/>
                </a:lnTo>
                <a:lnTo>
                  <a:pt x="2880360" y="10807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6325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69" y="669290"/>
            <a:ext cx="3365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Flujos de</a:t>
            </a:r>
            <a:r>
              <a:rPr spc="-80" dirty="0"/>
              <a:t> </a:t>
            </a:r>
            <a:r>
              <a:rPr spc="-5" dirty="0"/>
              <a:t>objetos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52220"/>
            <a:ext cx="8053705" cy="483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Para enviar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recibir objetos tendremos los flujos 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procesamiento</a:t>
            </a:r>
            <a:endParaRPr sz="2800">
              <a:latin typeface="Arial"/>
              <a:cs typeface="Arial"/>
            </a:endParaRPr>
          </a:p>
          <a:p>
            <a:pPr marL="473709" marR="5102860">
              <a:lnSpc>
                <a:spcPct val="1204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ObjectInputStream  ObjectOutputStream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350520" marR="440055" indent="-337820">
              <a:lnSpc>
                <a:spcPct val="100000"/>
              </a:lnSpc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Estos flujos proporcionan respectivamente los  métodos</a:t>
            </a:r>
            <a:endParaRPr sz="2800">
              <a:latin typeface="Arial"/>
              <a:cs typeface="Arial"/>
            </a:endParaRPr>
          </a:p>
          <a:p>
            <a:pPr marL="473709" marR="6062980">
              <a:lnSpc>
                <a:spcPct val="120400"/>
              </a:lnSpc>
              <a:spcBef>
                <a:spcPts val="10"/>
              </a:spcBef>
            </a:pPr>
            <a:r>
              <a:rPr sz="1800" b="1" spc="-5" dirty="0">
                <a:latin typeface="Courier New"/>
                <a:cs typeface="Courier New"/>
              </a:rPr>
              <a:t>readObject  writeObject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350520" indent="-33782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Con los que escribir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leer objetos del flujo</a:t>
            </a:r>
            <a:endParaRPr sz="2800">
              <a:latin typeface="Arial"/>
              <a:cs typeface="Arial"/>
            </a:endParaRPr>
          </a:p>
          <a:p>
            <a:pPr marL="755650" marR="525780" lvl="1" indent="-28194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55015" algn="l"/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Utilizan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serialización de Java para codificarlos 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spc="-5" dirty="0">
                <a:latin typeface="Arial"/>
                <a:cs typeface="Arial"/>
              </a:rPr>
              <a:t>descodificarlos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2988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B68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520" y="2562859"/>
            <a:ext cx="2827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Lenguaje</a:t>
            </a:r>
            <a:r>
              <a:rPr spc="-65" dirty="0"/>
              <a:t> </a:t>
            </a:r>
            <a:r>
              <a:rPr spc="-5" dirty="0"/>
              <a:t>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81450" y="3920490"/>
            <a:ext cx="2396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Sesión 5: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Hilos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7344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</a:t>
            </a:r>
            <a:r>
              <a:rPr spc="-10" dirty="0"/>
              <a:t>n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469390"/>
            <a:ext cx="5602605" cy="36309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Creación de hilos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ciclo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vida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Sincronización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hilos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Bloques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vigilados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Interbloqueos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Interfaz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Lock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Variables atómicas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colecciones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Ejecutores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pools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00664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5640" y="797559"/>
            <a:ext cx="1019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0" dirty="0"/>
              <a:t>H</a:t>
            </a:r>
            <a:r>
              <a:rPr spc="-10" dirty="0"/>
              <a:t>i</a:t>
            </a:r>
            <a:r>
              <a:rPr spc="-5" dirty="0"/>
              <a:t>l</a:t>
            </a:r>
            <a:r>
              <a:rPr dirty="0"/>
              <a:t>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2837179"/>
            <a:ext cx="189230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438277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39" y="1558290"/>
            <a:ext cx="7238365" cy="37185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899920">
              <a:lnSpc>
                <a:spcPts val="3350"/>
              </a:lnSpc>
              <a:spcBef>
                <a:spcPts val="219"/>
              </a:spcBef>
            </a:pPr>
            <a:r>
              <a:rPr sz="2800" spc="-10" dirty="0">
                <a:latin typeface="Arial"/>
                <a:cs typeface="Arial"/>
              </a:rPr>
              <a:t>Cada </a:t>
            </a:r>
            <a:r>
              <a:rPr sz="2800" spc="-5" dirty="0">
                <a:latin typeface="Arial"/>
                <a:cs typeface="Arial"/>
              </a:rPr>
              <a:t>hilo es </a:t>
            </a:r>
            <a:r>
              <a:rPr sz="2800" dirty="0">
                <a:latin typeface="Arial"/>
                <a:cs typeface="Arial"/>
              </a:rPr>
              <a:t>un </a:t>
            </a:r>
            <a:r>
              <a:rPr sz="2800" spc="-5" dirty="0">
                <a:latin typeface="Arial"/>
                <a:cs typeface="Arial"/>
              </a:rPr>
              <a:t>flujo de ejecución  independiente</a:t>
            </a:r>
            <a:endParaRPr sz="2800">
              <a:latin typeface="Arial"/>
              <a:cs typeface="Arial"/>
            </a:endParaRPr>
          </a:p>
          <a:p>
            <a:pPr marL="869950" indent="-553720">
              <a:lnSpc>
                <a:spcPct val="100000"/>
              </a:lnSpc>
              <a:spcBef>
                <a:spcPts val="489"/>
              </a:spcBef>
              <a:buClr>
                <a:srgbClr val="00FF00"/>
              </a:buClr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2400" spc="-25" dirty="0">
                <a:latin typeface="Arial"/>
                <a:cs typeface="Arial"/>
              </a:rPr>
              <a:t>Tiene </a:t>
            </a:r>
            <a:r>
              <a:rPr sz="2400" dirty="0">
                <a:latin typeface="Arial"/>
                <a:cs typeface="Arial"/>
              </a:rPr>
              <a:t>su </a:t>
            </a:r>
            <a:r>
              <a:rPr sz="2400" spc="-5" dirty="0">
                <a:latin typeface="Arial"/>
                <a:cs typeface="Arial"/>
              </a:rPr>
              <a:t>propio contador 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programa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70" dirty="0">
                <a:latin typeface="Arial"/>
                <a:cs typeface="Arial"/>
              </a:rPr>
              <a:t>Todos </a:t>
            </a:r>
            <a:r>
              <a:rPr sz="2800" spc="-5" dirty="0">
                <a:latin typeface="Arial"/>
                <a:cs typeface="Arial"/>
              </a:rPr>
              <a:t>acceden al mismo espacio de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memoria</a:t>
            </a:r>
            <a:endParaRPr sz="2800">
              <a:latin typeface="Arial"/>
              <a:cs typeface="Arial"/>
            </a:endParaRPr>
          </a:p>
          <a:p>
            <a:pPr marL="12700" marR="23622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Necesidad de sincronizar </a:t>
            </a:r>
            <a:r>
              <a:rPr sz="2800" dirty="0">
                <a:latin typeface="Arial"/>
                <a:cs typeface="Arial"/>
              </a:rPr>
              <a:t>cuando se </a:t>
            </a:r>
            <a:r>
              <a:rPr sz="2800" spc="-5" dirty="0">
                <a:latin typeface="Arial"/>
                <a:cs typeface="Arial"/>
              </a:rPr>
              <a:t>accede  concurrentemente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recursos</a:t>
            </a:r>
            <a:endParaRPr sz="2800">
              <a:latin typeface="Arial"/>
              <a:cs typeface="Arial"/>
            </a:endParaRPr>
          </a:p>
          <a:p>
            <a:pPr marL="12700" marR="45339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Existen estructuras de datos sincronizadas  (ej, </a:t>
            </a:r>
            <a:r>
              <a:rPr sz="2800" spc="-30" dirty="0">
                <a:latin typeface="Arial"/>
                <a:cs typeface="Arial"/>
              </a:rPr>
              <a:t>Vector)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sin sincronizar (ej,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ArrayList)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53470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797559"/>
            <a:ext cx="3458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Creación </a:t>
            </a:r>
            <a:r>
              <a:rPr dirty="0"/>
              <a:t>de</a:t>
            </a:r>
            <a:r>
              <a:rPr spc="-60" dirty="0"/>
              <a:t> </a:t>
            </a:r>
            <a:r>
              <a:rPr spc="-5" dirty="0"/>
              <a:t>Hilos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30962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1470871"/>
            <a:ext cx="6729730" cy="23063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800" spc="-5" dirty="0">
                <a:latin typeface="Arial"/>
                <a:cs typeface="Arial"/>
              </a:rPr>
              <a:t>Se pueden crear de dos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formas:</a:t>
            </a:r>
            <a:endParaRPr sz="2800">
              <a:latin typeface="Arial"/>
              <a:cs typeface="Arial"/>
            </a:endParaRPr>
          </a:p>
          <a:p>
            <a:pPr marL="869950" indent="-553720">
              <a:lnSpc>
                <a:spcPct val="100000"/>
              </a:lnSpc>
              <a:spcBef>
                <a:spcPts val="590"/>
              </a:spcBef>
              <a:buClr>
                <a:srgbClr val="00FF00"/>
              </a:buClr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2400" spc="-10" dirty="0">
                <a:latin typeface="Arial"/>
                <a:cs typeface="Arial"/>
              </a:rPr>
              <a:t>Heredando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Thread</a:t>
            </a:r>
            <a:endParaRPr sz="2400">
              <a:latin typeface="Arial"/>
              <a:cs typeface="Arial"/>
            </a:endParaRPr>
          </a:p>
          <a:p>
            <a:pPr marL="1727200" lvl="1" indent="-495300">
              <a:lnSpc>
                <a:spcPct val="100000"/>
              </a:lnSpc>
              <a:spcBef>
                <a:spcPts val="500"/>
              </a:spcBef>
              <a:buClr>
                <a:srgbClr val="00FF00"/>
              </a:buClr>
              <a:buFont typeface="Symbol"/>
              <a:buChar char=""/>
              <a:tabLst>
                <a:tab pos="1726564" algn="l"/>
                <a:tab pos="1727200" algn="l"/>
              </a:tabLst>
            </a:pPr>
            <a:r>
              <a:rPr sz="2000" spc="-5" dirty="0">
                <a:latin typeface="Arial"/>
                <a:cs typeface="Arial"/>
              </a:rPr>
              <a:t>Problema: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hay herencia múltiple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marL="869950" indent="-553720">
              <a:lnSpc>
                <a:spcPct val="100000"/>
              </a:lnSpc>
              <a:spcBef>
                <a:spcPts val="600"/>
              </a:spcBef>
              <a:buClr>
                <a:srgbClr val="00FF00"/>
              </a:buClr>
              <a:buFont typeface="Symbol"/>
              <a:buChar char=""/>
              <a:tabLst>
                <a:tab pos="869315" algn="l"/>
                <a:tab pos="869950" algn="l"/>
              </a:tabLst>
            </a:pPr>
            <a:r>
              <a:rPr sz="2400" spc="-5" dirty="0">
                <a:latin typeface="Arial"/>
                <a:cs typeface="Arial"/>
              </a:rPr>
              <a:t>Implementando </a:t>
            </a:r>
            <a:r>
              <a:rPr sz="2400" spc="-10" dirty="0">
                <a:latin typeface="Arial"/>
                <a:cs typeface="Arial"/>
              </a:rPr>
              <a:t>Runnable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10" dirty="0">
                <a:latin typeface="Arial"/>
                <a:cs typeface="Arial"/>
              </a:rPr>
              <a:t>Debemos </a:t>
            </a:r>
            <a:r>
              <a:rPr sz="2800" spc="-5" dirty="0">
                <a:latin typeface="Arial"/>
                <a:cs typeface="Arial"/>
              </a:rPr>
              <a:t>crear </a:t>
            </a:r>
            <a:r>
              <a:rPr sz="2800" dirty="0">
                <a:latin typeface="Arial"/>
                <a:cs typeface="Arial"/>
              </a:rPr>
              <a:t>sólo </a:t>
            </a:r>
            <a:r>
              <a:rPr sz="2800" spc="-5" dirty="0">
                <a:latin typeface="Arial"/>
                <a:cs typeface="Arial"/>
              </a:rPr>
              <a:t>los hilos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necesarios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5269" y="3813809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5269" y="4621529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5269" y="542925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8989" y="3827779"/>
            <a:ext cx="6388100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954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Dar respuesta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más de un evento  simultáneamente</a:t>
            </a:r>
            <a:endParaRPr sz="2400">
              <a:latin typeface="Arial"/>
              <a:cs typeface="Arial"/>
            </a:endParaRPr>
          </a:p>
          <a:p>
            <a:pPr marL="12700" marR="362585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Arial"/>
                <a:cs typeface="Arial"/>
              </a:rPr>
              <a:t>Permitir </a:t>
            </a:r>
            <a:r>
              <a:rPr sz="2400" spc="-10" dirty="0">
                <a:latin typeface="Arial"/>
                <a:cs typeface="Arial"/>
              </a:rPr>
              <a:t>que la </a:t>
            </a:r>
            <a:r>
              <a:rPr sz="2400" spc="-5" dirty="0">
                <a:latin typeface="Arial"/>
                <a:cs typeface="Arial"/>
              </a:rPr>
              <a:t>aplicación responda mientras  está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ocupada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Aprovechar </a:t>
            </a:r>
            <a:r>
              <a:rPr sz="2400" spc="-10" dirty="0">
                <a:latin typeface="Arial"/>
                <a:cs typeface="Arial"/>
              </a:rPr>
              <a:t>máquinas </a:t>
            </a:r>
            <a:r>
              <a:rPr sz="2400" spc="-5" dirty="0">
                <a:latin typeface="Arial"/>
                <a:cs typeface="Arial"/>
              </a:rPr>
              <a:t>con varios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procesadores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3096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3620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Heredar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Thread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1558290"/>
            <a:ext cx="6246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Heredar de Thread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sobrecargar run(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705" marR="2061210" indent="-548640">
              <a:lnSpc>
                <a:spcPct val="110600"/>
              </a:lnSpc>
              <a:spcBef>
                <a:spcPts val="100"/>
              </a:spcBef>
            </a:pPr>
            <a:r>
              <a:rPr spc="-5" dirty="0"/>
              <a:t>public class MiHilo </a:t>
            </a:r>
            <a:r>
              <a:rPr spc="-5" dirty="0">
                <a:solidFill>
                  <a:srgbClr val="333399"/>
                </a:solidFill>
              </a:rPr>
              <a:t>extends Thread </a:t>
            </a:r>
            <a:r>
              <a:rPr dirty="0"/>
              <a:t>{  </a:t>
            </a:r>
            <a:r>
              <a:rPr spc="-5" dirty="0"/>
              <a:t>public void </a:t>
            </a:r>
            <a:r>
              <a:rPr spc="-5" dirty="0">
                <a:solidFill>
                  <a:srgbClr val="333399"/>
                </a:solidFill>
              </a:rPr>
              <a:t>run</a:t>
            </a:r>
            <a:r>
              <a:rPr spc="-5" dirty="0"/>
              <a:t>()</a:t>
            </a:r>
            <a:r>
              <a:rPr spc="-20" dirty="0"/>
              <a:t> </a:t>
            </a:r>
            <a:r>
              <a:rPr dirty="0"/>
              <a:t>{</a:t>
            </a:r>
          </a:p>
          <a:p>
            <a:pPr marL="1109980">
              <a:lnSpc>
                <a:spcPct val="100000"/>
              </a:lnSpc>
              <a:spcBef>
                <a:spcPts val="229"/>
              </a:spcBef>
            </a:pPr>
            <a:r>
              <a:rPr spc="-5" dirty="0"/>
              <a:t>// Codigo de la tarea </a:t>
            </a:r>
            <a:r>
              <a:rPr dirty="0"/>
              <a:t>a </a:t>
            </a:r>
            <a:r>
              <a:rPr spc="-5" dirty="0"/>
              <a:t>ejecutar en el</a:t>
            </a:r>
            <a:r>
              <a:rPr spc="-70" dirty="0"/>
              <a:t> </a:t>
            </a:r>
            <a:r>
              <a:rPr spc="-5" dirty="0"/>
              <a:t>hilo</a:t>
            </a:r>
          </a:p>
          <a:p>
            <a:pPr marL="560705">
              <a:lnSpc>
                <a:spcPct val="100000"/>
              </a:lnSpc>
              <a:spcBef>
                <a:spcPts val="229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869" y="381127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1739" y="3826509"/>
            <a:ext cx="2597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Instanciar el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869" y="4254500"/>
            <a:ext cx="496316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Thread </a:t>
            </a:r>
            <a:r>
              <a:rPr sz="1800" dirty="0">
                <a:solidFill>
                  <a:srgbClr val="009999"/>
                </a:solidFill>
                <a:latin typeface="Courier New"/>
                <a:cs typeface="Courier New"/>
              </a:rPr>
              <a:t>t =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new Thread(new MiHilo());  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t.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start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526850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44049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Implementar</a:t>
            </a:r>
            <a:r>
              <a:rPr spc="-60" dirty="0"/>
              <a:t> </a:t>
            </a:r>
            <a:r>
              <a:rPr spc="-5" dirty="0"/>
              <a:t>Runnable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1558290"/>
            <a:ext cx="3622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Implementar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Runnable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705" marR="1375410" indent="-548640">
              <a:lnSpc>
                <a:spcPct val="120800"/>
              </a:lnSpc>
              <a:spcBef>
                <a:spcPts val="100"/>
              </a:spcBef>
            </a:pPr>
            <a:r>
              <a:rPr spc="-5" dirty="0"/>
              <a:t>public class MiHilo </a:t>
            </a:r>
            <a:r>
              <a:rPr spc="-5" dirty="0">
                <a:solidFill>
                  <a:srgbClr val="333399"/>
                </a:solidFill>
              </a:rPr>
              <a:t>implements Runnable </a:t>
            </a:r>
            <a:r>
              <a:rPr dirty="0"/>
              <a:t>{  </a:t>
            </a:r>
            <a:r>
              <a:rPr spc="-5" dirty="0"/>
              <a:t>public void </a:t>
            </a:r>
            <a:r>
              <a:rPr spc="-5" dirty="0">
                <a:solidFill>
                  <a:srgbClr val="333399"/>
                </a:solidFill>
              </a:rPr>
              <a:t>run</a:t>
            </a:r>
            <a:r>
              <a:rPr spc="-5" dirty="0"/>
              <a:t>()</a:t>
            </a:r>
            <a:r>
              <a:rPr spc="-15" dirty="0"/>
              <a:t> </a:t>
            </a:r>
            <a:r>
              <a:rPr dirty="0"/>
              <a:t>{</a:t>
            </a:r>
          </a:p>
          <a:p>
            <a:pPr marL="1109980">
              <a:lnSpc>
                <a:spcPct val="100000"/>
              </a:lnSpc>
              <a:spcBef>
                <a:spcPts val="450"/>
              </a:spcBef>
            </a:pPr>
            <a:r>
              <a:rPr spc="-5" dirty="0"/>
              <a:t>// Codigo de la tarea </a:t>
            </a:r>
            <a:r>
              <a:rPr dirty="0"/>
              <a:t>a </a:t>
            </a:r>
            <a:r>
              <a:rPr spc="-5" dirty="0"/>
              <a:t>ejecutar en el</a:t>
            </a:r>
            <a:r>
              <a:rPr spc="-70" dirty="0"/>
              <a:t> </a:t>
            </a:r>
            <a:r>
              <a:rPr spc="-5" dirty="0"/>
              <a:t>hilo</a:t>
            </a:r>
          </a:p>
          <a:p>
            <a:pPr marL="560705">
              <a:lnSpc>
                <a:spcPct val="100000"/>
              </a:lnSpc>
              <a:spcBef>
                <a:spcPts val="450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0869" y="37147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1739" y="3728720"/>
            <a:ext cx="2597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Instanciar el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hilo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869" y="4155439"/>
            <a:ext cx="496316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Thread </a:t>
            </a:r>
            <a:r>
              <a:rPr sz="1800" dirty="0">
                <a:solidFill>
                  <a:srgbClr val="009999"/>
                </a:solidFill>
                <a:latin typeface="Courier New"/>
                <a:cs typeface="Courier New"/>
              </a:rPr>
              <a:t>t =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new Thread(new MiHilo());  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t.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start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09449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4879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Ciclo </a:t>
            </a:r>
            <a:r>
              <a:rPr dirty="0"/>
              <a:t>de </a:t>
            </a:r>
            <a:r>
              <a:rPr spc="-5" dirty="0"/>
              <a:t>vida </a:t>
            </a:r>
            <a:r>
              <a:rPr dirty="0"/>
              <a:t>de </a:t>
            </a:r>
            <a:r>
              <a:rPr spc="-5" dirty="0"/>
              <a:t>los</a:t>
            </a:r>
            <a:r>
              <a:rPr spc="-45" dirty="0"/>
              <a:t> </a:t>
            </a:r>
            <a:r>
              <a:rPr spc="-10" dirty="0"/>
              <a:t>hilos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3889162"/>
            <a:ext cx="6824345" cy="19189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915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El hilo será no ejecutable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cuando: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00FF00"/>
              </a:buClr>
              <a:buFont typeface="Symbol"/>
              <a:buChar char=""/>
              <a:tabLst>
                <a:tab pos="349885" algn="l"/>
                <a:tab pos="350520" algn="l"/>
              </a:tabLst>
            </a:pPr>
            <a:r>
              <a:rPr sz="2400" spc="-5" dirty="0">
                <a:latin typeface="Arial"/>
                <a:cs typeface="Arial"/>
              </a:rPr>
              <a:t>Se encuentre </a:t>
            </a:r>
            <a:r>
              <a:rPr sz="2400" spc="-10" dirty="0">
                <a:latin typeface="Arial"/>
                <a:cs typeface="Arial"/>
              </a:rPr>
              <a:t>durmiendo (llamando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sleep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00FF00"/>
              </a:buClr>
              <a:buFont typeface="Symbol"/>
              <a:buChar char=""/>
              <a:tabLst>
                <a:tab pos="349885" algn="l"/>
                <a:tab pos="350520" algn="l"/>
              </a:tabLst>
            </a:pPr>
            <a:r>
              <a:rPr sz="2400" spc="-5" dirty="0">
                <a:latin typeface="Arial"/>
                <a:cs typeface="Arial"/>
              </a:rPr>
              <a:t>Se encuentre </a:t>
            </a:r>
            <a:r>
              <a:rPr sz="2400" spc="-10" dirty="0">
                <a:latin typeface="Arial"/>
                <a:cs typeface="Arial"/>
              </a:rPr>
              <a:t>bloqueado </a:t>
            </a:r>
            <a:r>
              <a:rPr sz="2400" spc="-5" dirty="0">
                <a:latin typeface="Arial"/>
                <a:cs typeface="Arial"/>
              </a:rPr>
              <a:t>(con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wait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90"/>
              </a:spcBef>
              <a:buClr>
                <a:srgbClr val="00FF00"/>
              </a:buClr>
              <a:buFont typeface="Symbol"/>
              <a:buChar char=""/>
              <a:tabLst>
                <a:tab pos="349885" algn="l"/>
                <a:tab pos="350520" algn="l"/>
              </a:tabLst>
            </a:pPr>
            <a:r>
              <a:rPr sz="2400" spc="-5" dirty="0">
                <a:latin typeface="Arial"/>
                <a:cs typeface="Arial"/>
              </a:rPr>
              <a:t>Se encuentre </a:t>
            </a:r>
            <a:r>
              <a:rPr sz="2400" spc="-10" dirty="0">
                <a:latin typeface="Arial"/>
                <a:cs typeface="Arial"/>
              </a:rPr>
              <a:t>bloqueado </a:t>
            </a:r>
            <a:r>
              <a:rPr sz="2400" spc="-5" dirty="0">
                <a:latin typeface="Arial"/>
                <a:cs typeface="Arial"/>
              </a:rPr>
              <a:t>en una </a:t>
            </a:r>
            <a:r>
              <a:rPr sz="2400" spc="-10" dirty="0">
                <a:latin typeface="Arial"/>
                <a:cs typeface="Arial"/>
              </a:rPr>
              <a:t>petición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E/S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1550" y="1268730"/>
            <a:ext cx="7200900" cy="2738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9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740409"/>
            <a:ext cx="5291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Convenciones </a:t>
            </a:r>
            <a:r>
              <a:rPr dirty="0"/>
              <a:t>de</a:t>
            </a:r>
            <a:r>
              <a:rPr spc="-20" dirty="0"/>
              <a:t> </a:t>
            </a:r>
            <a:r>
              <a:rPr spc="-5" dirty="0"/>
              <a:t>paquetes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520190"/>
            <a:ext cx="7644765" cy="13614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7820" marR="5080" indent="-325120">
              <a:lnSpc>
                <a:spcPts val="2590"/>
              </a:lnSpc>
              <a:spcBef>
                <a:spcPts val="425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Arial"/>
                <a:cs typeface="Arial"/>
              </a:rPr>
              <a:t>El nombre de un </a:t>
            </a:r>
            <a:r>
              <a:rPr sz="2400" spc="-10" dirty="0">
                <a:latin typeface="Arial"/>
                <a:cs typeface="Arial"/>
              </a:rPr>
              <a:t>paquete deberá </a:t>
            </a:r>
            <a:r>
              <a:rPr sz="2400" spc="-5" dirty="0">
                <a:latin typeface="Arial"/>
                <a:cs typeface="Arial"/>
              </a:rPr>
              <a:t>constar de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serie  de </a:t>
            </a:r>
            <a:r>
              <a:rPr sz="2400" spc="-10" dirty="0">
                <a:latin typeface="Arial"/>
                <a:cs typeface="Arial"/>
              </a:rPr>
              <a:t>palabras </a:t>
            </a:r>
            <a:r>
              <a:rPr sz="2400" spc="-5" dirty="0">
                <a:latin typeface="Arial"/>
                <a:cs typeface="Arial"/>
              </a:rPr>
              <a:t>simples siempre 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minúsculas</a:t>
            </a:r>
            <a:endParaRPr sz="2400">
              <a:latin typeface="Arial"/>
              <a:cs typeface="Arial"/>
            </a:endParaRPr>
          </a:p>
          <a:p>
            <a:pPr marL="737870" lvl="1" indent="-267970">
              <a:lnSpc>
                <a:spcPct val="100000"/>
              </a:lnSpc>
              <a:spcBef>
                <a:spcPts val="225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recomienda usar el nombre de nuestra </a:t>
            </a:r>
            <a:r>
              <a:rPr sz="2000" dirty="0">
                <a:latin typeface="Arial"/>
                <a:cs typeface="Arial"/>
              </a:rPr>
              <a:t>DNS al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revés</a:t>
            </a:r>
            <a:endParaRPr sz="2000">
              <a:latin typeface="Arial"/>
              <a:cs typeface="Arial"/>
            </a:endParaRPr>
          </a:p>
          <a:p>
            <a:pPr marL="943610">
              <a:lnSpc>
                <a:spcPct val="100000"/>
              </a:lnSpc>
              <a:spcBef>
                <a:spcPts val="229"/>
              </a:spcBef>
              <a:tabLst>
                <a:tab pos="4051935" algn="l"/>
              </a:tabLst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especialistajee.org</a:t>
            </a:r>
            <a:r>
              <a:rPr sz="180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905" dirty="0">
                <a:solidFill>
                  <a:srgbClr val="333399"/>
                </a:solidFill>
                <a:latin typeface="Symbol"/>
                <a:cs typeface="Symbol"/>
              </a:rPr>
              <a:t></a:t>
            </a:r>
            <a:r>
              <a:rPr sz="1800" spc="905" dirty="0">
                <a:solidFill>
                  <a:srgbClr val="333399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org.especialistajee.prueba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36093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3434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50774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2895600"/>
            <a:ext cx="7831455" cy="3251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7820" marR="600075" indent="-325120">
              <a:lnSpc>
                <a:spcPts val="2590"/>
              </a:lnSpc>
              <a:spcBef>
                <a:spcPts val="425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Arial"/>
                <a:cs typeface="Arial"/>
              </a:rPr>
              <a:t>Colocar las clases </a:t>
            </a:r>
            <a:r>
              <a:rPr sz="2400" spc="-10" dirty="0">
                <a:latin typeface="Arial"/>
                <a:cs typeface="Arial"/>
              </a:rPr>
              <a:t>interdependientes,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suelan  usarse juntas, en un mismo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paquete</a:t>
            </a:r>
            <a:endParaRPr sz="2400">
              <a:latin typeface="Arial"/>
              <a:cs typeface="Arial"/>
            </a:endParaRPr>
          </a:p>
          <a:p>
            <a:pPr marL="337185" marR="1056005">
              <a:lnSpc>
                <a:spcPts val="2590"/>
              </a:lnSpc>
              <a:spcBef>
                <a:spcPts val="600"/>
              </a:spcBef>
            </a:pPr>
            <a:r>
              <a:rPr sz="2400" spc="-10" dirty="0">
                <a:latin typeface="Arial"/>
                <a:cs typeface="Arial"/>
              </a:rPr>
              <a:t>Separar </a:t>
            </a:r>
            <a:r>
              <a:rPr sz="2400" spc="-5" dirty="0">
                <a:latin typeface="Arial"/>
                <a:cs typeface="Arial"/>
              </a:rPr>
              <a:t>clases volátiles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0" dirty="0">
                <a:latin typeface="Arial"/>
                <a:cs typeface="Arial"/>
              </a:rPr>
              <a:t>estables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paquetes  diferentes</a:t>
            </a:r>
            <a:endParaRPr sz="2400">
              <a:latin typeface="Arial"/>
              <a:cs typeface="Arial"/>
            </a:endParaRPr>
          </a:p>
          <a:p>
            <a:pPr marL="337185" marR="141605">
              <a:lnSpc>
                <a:spcPts val="259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Hacer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un paquete sólo </a:t>
            </a:r>
            <a:r>
              <a:rPr sz="2400" spc="-10" dirty="0">
                <a:latin typeface="Arial"/>
                <a:cs typeface="Arial"/>
              </a:rPr>
              <a:t>dependa </a:t>
            </a:r>
            <a:r>
              <a:rPr sz="2400" spc="-5" dirty="0">
                <a:latin typeface="Arial"/>
                <a:cs typeface="Arial"/>
              </a:rPr>
              <a:t>de paquetes más  estables </a:t>
            </a:r>
            <a:r>
              <a:rPr sz="2400" spc="-10" dirty="0">
                <a:latin typeface="Arial"/>
                <a:cs typeface="Arial"/>
              </a:rPr>
              <a:t>que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él</a:t>
            </a:r>
            <a:endParaRPr sz="2400">
              <a:latin typeface="Arial"/>
              <a:cs typeface="Arial"/>
            </a:endParaRPr>
          </a:p>
          <a:p>
            <a:pPr marL="337185" marR="5080">
              <a:lnSpc>
                <a:spcPts val="259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Si creamos una nueva versión de un </a:t>
            </a:r>
            <a:r>
              <a:rPr sz="2400" spc="-10" dirty="0">
                <a:latin typeface="Arial"/>
                <a:cs typeface="Arial"/>
              </a:rPr>
              <a:t>paquete, </a:t>
            </a:r>
            <a:r>
              <a:rPr sz="2400" spc="-5" dirty="0">
                <a:latin typeface="Arial"/>
                <a:cs typeface="Arial"/>
              </a:rPr>
              <a:t>daremos  el mismo nombre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 </a:t>
            </a:r>
            <a:r>
              <a:rPr sz="2400" spc="-10" dirty="0">
                <a:latin typeface="Arial"/>
                <a:cs typeface="Arial"/>
              </a:rPr>
              <a:t>nueva </a:t>
            </a:r>
            <a:r>
              <a:rPr sz="2400" spc="-5" dirty="0">
                <a:latin typeface="Arial"/>
                <a:cs typeface="Arial"/>
              </a:rPr>
              <a:t>versión sólo </a:t>
            </a: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es  compatible con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anterior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1992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58290"/>
            <a:ext cx="7604125" cy="13931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0520" marR="5080" indent="-337820">
              <a:lnSpc>
                <a:spcPts val="3350"/>
              </a:lnSpc>
              <a:spcBef>
                <a:spcPts val="219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El </a:t>
            </a:r>
            <a:r>
              <a:rPr sz="2800" i="1" spc="-5" dirty="0">
                <a:latin typeface="Arial"/>
                <a:cs typeface="Arial"/>
              </a:rPr>
              <a:t>scheduler </a:t>
            </a:r>
            <a:r>
              <a:rPr sz="2800" spc="-5" dirty="0">
                <a:latin typeface="Arial"/>
                <a:cs typeface="Arial"/>
              </a:rPr>
              <a:t>decide qué hilo ejecutable ocupa  el procesador en </a:t>
            </a:r>
            <a:r>
              <a:rPr sz="2800" dirty="0">
                <a:latin typeface="Arial"/>
                <a:cs typeface="Arial"/>
              </a:rPr>
              <a:t>cada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instante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590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Se sacará un hilo del procesador</a:t>
            </a:r>
            <a:r>
              <a:rPr sz="2800" dirty="0">
                <a:latin typeface="Arial"/>
                <a:cs typeface="Arial"/>
              </a:rPr>
              <a:t> cuando: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269" y="3153409"/>
            <a:ext cx="16573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8989" y="3166109"/>
            <a:ext cx="623252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Se fuerce la salida </a:t>
            </a:r>
            <a:r>
              <a:rPr sz="2400" spc="-10" dirty="0">
                <a:latin typeface="Arial"/>
                <a:cs typeface="Arial"/>
              </a:rPr>
              <a:t>(llamando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yield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0800"/>
              </a:lnSpc>
            </a:pPr>
            <a:r>
              <a:rPr sz="2400" spc="-5" dirty="0">
                <a:latin typeface="Arial"/>
                <a:cs typeface="Arial"/>
              </a:rPr>
              <a:t>Un hilo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mayor prioridad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haga ejecutable  Se agote el </a:t>
            </a:r>
            <a:r>
              <a:rPr sz="2400" i="1" spc="-5" dirty="0">
                <a:latin typeface="Arial"/>
                <a:cs typeface="Arial"/>
              </a:rPr>
              <a:t>quantum </a:t>
            </a:r>
            <a:r>
              <a:rPr sz="2400" spc="-5" dirty="0">
                <a:latin typeface="Arial"/>
                <a:cs typeface="Arial"/>
              </a:rPr>
              <a:t>del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hilo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69" y="4513720"/>
            <a:ext cx="5127625" cy="8369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625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Establecemos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prioridad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endParaRPr sz="28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t.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setPriority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(prioridad);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5269" y="5388609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8989" y="5401309"/>
            <a:ext cx="6273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La </a:t>
            </a:r>
            <a:r>
              <a:rPr sz="2400" spc="-10" dirty="0">
                <a:latin typeface="Arial"/>
                <a:cs typeface="Arial"/>
              </a:rPr>
              <a:t>prioridad </a:t>
            </a:r>
            <a:r>
              <a:rPr sz="2400" spc="-5" dirty="0">
                <a:latin typeface="Arial"/>
                <a:cs typeface="Arial"/>
              </a:rPr>
              <a:t>es un valor entero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entre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Thread.MIN_PRIORITY </a:t>
            </a:r>
            <a:r>
              <a:rPr sz="2000" dirty="0">
                <a:latin typeface="Courier New"/>
                <a:cs typeface="Courier New"/>
              </a:rPr>
              <a:t>y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Thread.MAX_PRIORITY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283357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5924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Concurrencia </a:t>
            </a:r>
            <a:r>
              <a:rPr dirty="0"/>
              <a:t>y </a:t>
            </a:r>
            <a:r>
              <a:rPr spc="-5" dirty="0"/>
              <a:t>sección</a:t>
            </a:r>
            <a:r>
              <a:rPr spc="-10" dirty="0"/>
              <a:t> </a:t>
            </a:r>
            <a:r>
              <a:rPr spc="-5" dirty="0"/>
              <a:t>crítica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17650"/>
            <a:ext cx="7609840" cy="20243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0520" marR="5080" indent="-337820">
              <a:lnSpc>
                <a:spcPts val="2810"/>
              </a:lnSpc>
              <a:spcBef>
                <a:spcPts val="450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600" dirty="0">
                <a:latin typeface="Arial"/>
                <a:cs typeface="Arial"/>
              </a:rPr>
              <a:t>Cuando </a:t>
            </a:r>
            <a:r>
              <a:rPr sz="2600" spc="-5" dirty="0">
                <a:latin typeface="Arial"/>
                <a:cs typeface="Arial"/>
              </a:rPr>
              <a:t>varios hilos </a:t>
            </a:r>
            <a:r>
              <a:rPr sz="2600" dirty="0">
                <a:latin typeface="Arial"/>
                <a:cs typeface="Arial"/>
              </a:rPr>
              <a:t>acceden a un </a:t>
            </a:r>
            <a:r>
              <a:rPr sz="2600" spc="-5" dirty="0">
                <a:latin typeface="Arial"/>
                <a:cs typeface="Arial"/>
              </a:rPr>
              <a:t>mismo recurso  </a:t>
            </a:r>
            <a:r>
              <a:rPr sz="2600" dirty="0">
                <a:latin typeface="Arial"/>
                <a:cs typeface="Arial"/>
              </a:rPr>
              <a:t>pueden </a:t>
            </a:r>
            <a:r>
              <a:rPr sz="2600" spc="-5" dirty="0">
                <a:latin typeface="Arial"/>
                <a:cs typeface="Arial"/>
              </a:rPr>
              <a:t>producirse </a:t>
            </a:r>
            <a:r>
              <a:rPr sz="2600" dirty="0">
                <a:latin typeface="Arial"/>
                <a:cs typeface="Arial"/>
              </a:rPr>
              <a:t>problemas de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concurrencia</a:t>
            </a:r>
            <a:endParaRPr sz="2600">
              <a:latin typeface="Arial"/>
              <a:cs typeface="Arial"/>
            </a:endParaRPr>
          </a:p>
          <a:p>
            <a:pPr marL="350520" marR="830580" indent="-337820">
              <a:lnSpc>
                <a:spcPts val="2810"/>
              </a:lnSpc>
              <a:spcBef>
                <a:spcPts val="690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600" i="1" spc="-5" dirty="0">
                <a:latin typeface="Arial"/>
                <a:cs typeface="Arial"/>
              </a:rPr>
              <a:t>Sección crítica</a:t>
            </a:r>
            <a:r>
              <a:rPr sz="2600" spc="-5" dirty="0">
                <a:latin typeface="Arial"/>
                <a:cs typeface="Arial"/>
              </a:rPr>
              <a:t>: </a:t>
            </a:r>
            <a:r>
              <a:rPr sz="2600" spc="-20" dirty="0">
                <a:latin typeface="Arial"/>
                <a:cs typeface="Arial"/>
              </a:rPr>
              <a:t>Trozo </a:t>
            </a:r>
            <a:r>
              <a:rPr sz="2600" dirty="0">
                <a:latin typeface="Arial"/>
                <a:cs typeface="Arial"/>
              </a:rPr>
              <a:t>del código que puede  </a:t>
            </a:r>
            <a:r>
              <a:rPr sz="2600" spc="-5" dirty="0">
                <a:latin typeface="Arial"/>
                <a:cs typeface="Arial"/>
              </a:rPr>
              <a:t>producir problemas </a:t>
            </a:r>
            <a:r>
              <a:rPr sz="2600" dirty="0">
                <a:latin typeface="Arial"/>
                <a:cs typeface="Arial"/>
              </a:rPr>
              <a:t>de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concurrencia</a:t>
            </a:r>
            <a:endParaRPr sz="26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340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600" dirty="0">
                <a:latin typeface="Arial"/>
                <a:cs typeface="Arial"/>
              </a:rPr>
              <a:t>Debemos </a:t>
            </a:r>
            <a:r>
              <a:rPr sz="2600" spc="-5" dirty="0">
                <a:latin typeface="Arial"/>
                <a:cs typeface="Arial"/>
              </a:rPr>
              <a:t>sincronizar </a:t>
            </a:r>
            <a:r>
              <a:rPr sz="2600" dirty="0">
                <a:latin typeface="Arial"/>
                <a:cs typeface="Arial"/>
              </a:rPr>
              <a:t>el acceso a estos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recursos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269" y="3580129"/>
            <a:ext cx="154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8989" y="3592829"/>
            <a:ext cx="6192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Este código no debe </a:t>
            </a:r>
            <a:r>
              <a:rPr sz="2200" dirty="0">
                <a:latin typeface="Arial"/>
                <a:cs typeface="Arial"/>
              </a:rPr>
              <a:t>ser </a:t>
            </a:r>
            <a:r>
              <a:rPr sz="2200" spc="-5" dirty="0">
                <a:latin typeface="Arial"/>
                <a:cs typeface="Arial"/>
              </a:rPr>
              <a:t>ejecutado por </a:t>
            </a:r>
            <a:r>
              <a:rPr sz="2200" spc="-10" dirty="0">
                <a:latin typeface="Arial"/>
                <a:cs typeface="Arial"/>
              </a:rPr>
              <a:t>más </a:t>
            </a:r>
            <a:r>
              <a:rPr sz="2200" spc="-5" dirty="0">
                <a:latin typeface="Arial"/>
                <a:cs typeface="Arial"/>
              </a:rPr>
              <a:t>de un  hilo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simultáneamente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69" y="4311650"/>
            <a:ext cx="7677784" cy="11341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0520" marR="5080" indent="-337820">
              <a:lnSpc>
                <a:spcPct val="89900"/>
              </a:lnSpc>
              <a:spcBef>
                <a:spcPts val="415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600" spc="-70" dirty="0">
                <a:latin typeface="Arial"/>
                <a:cs typeface="Arial"/>
              </a:rPr>
              <a:t>Todo </a:t>
            </a:r>
            <a:r>
              <a:rPr sz="2600" spc="-5" dirty="0">
                <a:latin typeface="Arial"/>
                <a:cs typeface="Arial"/>
              </a:rPr>
              <a:t>objeto </a:t>
            </a:r>
            <a:r>
              <a:rPr sz="2600" dirty="0">
                <a:latin typeface="Arial"/>
                <a:cs typeface="Arial"/>
              </a:rPr>
              <a:t>Java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Object</a:t>
            </a:r>
            <a:r>
              <a:rPr sz="2600" spc="-5" dirty="0">
                <a:latin typeface="Arial"/>
                <a:cs typeface="Arial"/>
              </a:rPr>
              <a:t>) tiene </a:t>
            </a:r>
            <a:r>
              <a:rPr sz="2600" dirty="0">
                <a:latin typeface="Arial"/>
                <a:cs typeface="Arial"/>
              </a:rPr>
              <a:t>una </a:t>
            </a:r>
            <a:r>
              <a:rPr sz="2600" spc="-5" dirty="0">
                <a:latin typeface="Arial"/>
                <a:cs typeface="Arial"/>
              </a:rPr>
              <a:t>variable  cerrojo </a:t>
            </a:r>
            <a:r>
              <a:rPr sz="2600" dirty="0">
                <a:latin typeface="Arial"/>
                <a:cs typeface="Arial"/>
              </a:rPr>
              <a:t>que se </a:t>
            </a:r>
            <a:r>
              <a:rPr sz="2600" spc="-5" dirty="0">
                <a:latin typeface="Arial"/>
                <a:cs typeface="Arial"/>
              </a:rPr>
              <a:t>utiliza para indicar </a:t>
            </a:r>
            <a:r>
              <a:rPr sz="2600" dirty="0">
                <a:latin typeface="Arial"/>
                <a:cs typeface="Arial"/>
              </a:rPr>
              <a:t>si ya hay un </a:t>
            </a:r>
            <a:r>
              <a:rPr sz="2600" spc="-5" dirty="0">
                <a:latin typeface="Arial"/>
                <a:cs typeface="Arial"/>
              </a:rPr>
              <a:t>hilo  </a:t>
            </a:r>
            <a:r>
              <a:rPr sz="2600" dirty="0">
                <a:latin typeface="Arial"/>
                <a:cs typeface="Arial"/>
              </a:rPr>
              <a:t>en </a:t>
            </a:r>
            <a:r>
              <a:rPr sz="2600" spc="-5" dirty="0">
                <a:latin typeface="Arial"/>
                <a:cs typeface="Arial"/>
              </a:rPr>
              <a:t>la sección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crítica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5269" y="5483859"/>
            <a:ext cx="154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8989" y="5496559"/>
            <a:ext cx="6351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Los bloques </a:t>
            </a:r>
            <a:r>
              <a:rPr sz="2200" dirty="0">
                <a:latin typeface="Arial"/>
                <a:cs typeface="Arial"/>
              </a:rPr>
              <a:t>de </a:t>
            </a:r>
            <a:r>
              <a:rPr sz="2200" spc="-5" dirty="0">
                <a:latin typeface="Arial"/>
                <a:cs typeface="Arial"/>
              </a:rPr>
              <a:t>código </a:t>
            </a:r>
            <a:r>
              <a:rPr sz="1800" spc="-5" dirty="0">
                <a:latin typeface="Courier New"/>
                <a:cs typeface="Courier New"/>
              </a:rPr>
              <a:t>synchronized</a:t>
            </a:r>
            <a:r>
              <a:rPr sz="1800" spc="-459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"/>
                <a:cs typeface="Arial"/>
              </a:rPr>
              <a:t>utilizarán este  cerrojo para evitar que los ejecute más de </a:t>
            </a:r>
            <a:r>
              <a:rPr sz="2200" dirty="0">
                <a:latin typeface="Arial"/>
                <a:cs typeface="Arial"/>
              </a:rPr>
              <a:t>un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hilo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3274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4476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Bloques</a:t>
            </a:r>
            <a:r>
              <a:rPr spc="-35" dirty="0"/>
              <a:t> </a:t>
            </a:r>
            <a:r>
              <a:rPr spc="-5" dirty="0"/>
              <a:t>sincronizados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291084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385317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39" y="1558290"/>
            <a:ext cx="7161530" cy="513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3430">
              <a:lnSpc>
                <a:spcPct val="999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Para sincronizar un bloque de código  podemos indicarle el objeto cuyo cerrojo  utilizaremos.</a:t>
            </a:r>
            <a:endParaRPr sz="2800" dirty="0">
              <a:latin typeface="Arial"/>
              <a:cs typeface="Arial"/>
            </a:endParaRPr>
          </a:p>
          <a:p>
            <a:pPr marL="12700" marR="55626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El cerrojo (lock)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adquiere al inicio de </a:t>
            </a:r>
            <a:r>
              <a:rPr sz="2800" dirty="0">
                <a:latin typeface="Arial"/>
                <a:cs typeface="Arial"/>
              </a:rPr>
              <a:t>la  sección </a:t>
            </a:r>
            <a:r>
              <a:rPr sz="2800" spc="-5" dirty="0">
                <a:latin typeface="Arial"/>
                <a:cs typeface="Arial"/>
              </a:rPr>
              <a:t>crítica </a:t>
            </a:r>
            <a:r>
              <a:rPr sz="2800" dirty="0">
                <a:latin typeface="Arial"/>
                <a:cs typeface="Arial"/>
              </a:rPr>
              <a:t>y se </a:t>
            </a:r>
            <a:r>
              <a:rPr sz="2800" spc="-5" dirty="0">
                <a:latin typeface="Arial"/>
                <a:cs typeface="Arial"/>
              </a:rPr>
              <a:t>libera al final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ésta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Otro hilo no podrá adquirir ese mismo cerrojo  al mismo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tiempo</a:t>
            </a:r>
            <a:endParaRPr sz="280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1889"/>
              </a:spcBef>
            </a:pPr>
            <a:r>
              <a:rPr sz="2200" spc="-10" dirty="0">
                <a:latin typeface="Lucida Console"/>
                <a:cs typeface="Lucida Console"/>
              </a:rPr>
              <a:t>synchronized(algun_objeto)</a:t>
            </a:r>
            <a:endParaRPr sz="2200" dirty="0">
              <a:latin typeface="Lucida Console"/>
              <a:cs typeface="Lucida Console"/>
            </a:endParaRPr>
          </a:p>
          <a:p>
            <a:pPr marL="307975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{</a:t>
            </a:r>
            <a:endParaRPr sz="2200" dirty="0">
              <a:latin typeface="Lucida Console"/>
              <a:cs typeface="Lucida Console"/>
            </a:endParaRPr>
          </a:p>
          <a:p>
            <a:pPr marL="643890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// </a:t>
            </a:r>
            <a:r>
              <a:rPr sz="2200" spc="-10" dirty="0">
                <a:latin typeface="Lucida Console"/>
                <a:cs typeface="Lucida Console"/>
              </a:rPr>
              <a:t>Código sección</a:t>
            </a:r>
            <a:r>
              <a:rPr sz="2200" spc="-35" dirty="0">
                <a:latin typeface="Lucida Console"/>
                <a:cs typeface="Lucida Console"/>
              </a:rPr>
              <a:t> </a:t>
            </a:r>
            <a:r>
              <a:rPr sz="2200" spc="-10" dirty="0">
                <a:latin typeface="Lucida Console"/>
                <a:cs typeface="Lucida Console"/>
              </a:rPr>
              <a:t>crítica</a:t>
            </a:r>
            <a:endParaRPr sz="2200" dirty="0">
              <a:latin typeface="Lucida Console"/>
              <a:cs typeface="Lucida Console"/>
            </a:endParaRPr>
          </a:p>
          <a:p>
            <a:pPr marL="307975">
              <a:lnSpc>
                <a:spcPct val="100000"/>
              </a:lnSpc>
            </a:pPr>
            <a:r>
              <a:rPr sz="2200" spc="-5" dirty="0">
                <a:latin typeface="Lucida Console"/>
                <a:cs typeface="Lucida Console"/>
              </a:rPr>
              <a:t>}</a:t>
            </a:r>
            <a:endParaRPr sz="2200" dirty="0">
              <a:latin typeface="Lucida Console"/>
              <a:cs typeface="Lucida Console"/>
            </a:endParaRPr>
          </a:p>
          <a:p>
            <a:pPr marL="1845310">
              <a:lnSpc>
                <a:spcPct val="100000"/>
              </a:lnSpc>
              <a:spcBef>
                <a:spcPts val="1639"/>
              </a:spcBef>
            </a:pPr>
            <a:endParaRPr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2060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4543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Métodos</a:t>
            </a:r>
            <a:r>
              <a:rPr spc="-40" dirty="0"/>
              <a:t> </a:t>
            </a:r>
            <a:r>
              <a:rPr spc="-5" dirty="0"/>
              <a:t>sincronizados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1558290"/>
            <a:ext cx="62922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Sincronzar un método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una sección de  código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2410459"/>
            <a:ext cx="6060440" cy="10198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public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synchronized 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void seccion_critica()</a:t>
            </a:r>
            <a:r>
              <a:rPr sz="1800" spc="-75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9999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//</a:t>
            </a:r>
            <a:r>
              <a:rPr sz="1800" spc="-10" dirty="0">
                <a:solidFill>
                  <a:srgbClr val="0099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Codigo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009999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69" y="347852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1739" y="3493770"/>
            <a:ext cx="6709409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Se utiliza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cerrojo del objeto en el que </a:t>
            </a:r>
            <a:r>
              <a:rPr sz="2800" dirty="0">
                <a:latin typeface="Arial"/>
                <a:cs typeface="Arial"/>
              </a:rPr>
              <a:t>se  </a:t>
            </a:r>
            <a:r>
              <a:rPr sz="2800" spc="-5" dirty="0">
                <a:latin typeface="Arial"/>
                <a:cs typeface="Arial"/>
              </a:rPr>
              <a:t>definen (cerrojo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implícito)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5269" y="440944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8989" y="4422140"/>
            <a:ext cx="5591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 podrán ejecutar </a:t>
            </a:r>
            <a:r>
              <a:rPr sz="2400" spc="-10" dirty="0">
                <a:latin typeface="Arial"/>
                <a:cs typeface="Arial"/>
              </a:rPr>
              <a:t>por </a:t>
            </a:r>
            <a:r>
              <a:rPr sz="2400" spc="-5" dirty="0">
                <a:latin typeface="Arial"/>
                <a:cs typeface="Arial"/>
              </a:rPr>
              <a:t>un sólo hilo en un  instante</a:t>
            </a:r>
            <a:r>
              <a:rPr sz="2400" spc="-10" dirty="0">
                <a:latin typeface="Arial"/>
                <a:cs typeface="Arial"/>
              </a:rPr>
              <a:t> dado.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7657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47923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Uso de la</a:t>
            </a:r>
            <a:r>
              <a:rPr spc="-30" dirty="0"/>
              <a:t> </a:t>
            </a:r>
            <a:r>
              <a:rPr spc="-5" dirty="0"/>
              <a:t>sincronización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58290"/>
            <a:ext cx="7739380" cy="405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935355" indent="-337820">
              <a:lnSpc>
                <a:spcPct val="100000"/>
              </a:lnSpc>
              <a:spcBef>
                <a:spcPts val="100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Deberemos utilizar la sincronización sólo  cuando sea necesario, </a:t>
            </a:r>
            <a:r>
              <a:rPr sz="2800" dirty="0">
                <a:latin typeface="Arial"/>
                <a:cs typeface="Arial"/>
              </a:rPr>
              <a:t>ya </a:t>
            </a:r>
            <a:r>
              <a:rPr sz="2800" spc="-5" dirty="0">
                <a:latin typeface="Arial"/>
                <a:cs typeface="Arial"/>
              </a:rPr>
              <a:t>que reduce la  eficiencia</a:t>
            </a:r>
            <a:endParaRPr sz="2800">
              <a:latin typeface="Arial"/>
              <a:cs typeface="Arial"/>
            </a:endParaRPr>
          </a:p>
          <a:p>
            <a:pPr marL="350520" marR="5080" indent="-337820">
              <a:lnSpc>
                <a:spcPct val="100000"/>
              </a:lnSpc>
              <a:spcBef>
                <a:spcPts val="690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No sincronizar métodos que contienen un gran  número de operaciones que no necesitan  sincronización</a:t>
            </a:r>
            <a:endParaRPr sz="2800">
              <a:latin typeface="Arial"/>
              <a:cs typeface="Arial"/>
            </a:endParaRPr>
          </a:p>
          <a:p>
            <a:pPr marL="1480820" lvl="1" indent="-553720">
              <a:lnSpc>
                <a:spcPct val="100000"/>
              </a:lnSpc>
              <a:spcBef>
                <a:spcPts val="600"/>
              </a:spcBef>
              <a:buClr>
                <a:srgbClr val="00FF00"/>
              </a:buClr>
              <a:buFont typeface="Symbol"/>
              <a:buChar char=""/>
              <a:tabLst>
                <a:tab pos="1480185" algn="l"/>
                <a:tab pos="1480820" algn="l"/>
              </a:tabLst>
            </a:pPr>
            <a:r>
              <a:rPr sz="2400" spc="-10" dirty="0">
                <a:latin typeface="Arial"/>
                <a:cs typeface="Arial"/>
              </a:rPr>
              <a:t>Reorganizar </a:t>
            </a:r>
            <a:r>
              <a:rPr sz="2400" spc="-5" dirty="0">
                <a:latin typeface="Arial"/>
                <a:cs typeface="Arial"/>
              </a:rPr>
              <a:t>en varios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métodos</a:t>
            </a:r>
            <a:endParaRPr sz="2400">
              <a:latin typeface="Arial"/>
              <a:cs typeface="Arial"/>
            </a:endParaRPr>
          </a:p>
          <a:p>
            <a:pPr marL="350520" marR="159385" indent="-337820">
              <a:lnSpc>
                <a:spcPct val="100000"/>
              </a:lnSpc>
              <a:spcBef>
                <a:spcPts val="700"/>
              </a:spcBef>
              <a:buFont typeface="Symbol"/>
              <a:buChar char="▪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No sincronizar clases que proporcionen </a:t>
            </a:r>
            <a:r>
              <a:rPr sz="2800" dirty="0">
                <a:latin typeface="Arial"/>
                <a:cs typeface="Arial"/>
              </a:rPr>
              <a:t>datos  </a:t>
            </a:r>
            <a:r>
              <a:rPr sz="2800" spc="-5" dirty="0">
                <a:latin typeface="Arial"/>
                <a:cs typeface="Arial"/>
              </a:rPr>
              <a:t>fundamentales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5269" y="565277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8989" y="5665470"/>
            <a:ext cx="4897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Dejar </a:t>
            </a:r>
            <a:r>
              <a:rPr sz="2400" spc="-5" dirty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spc="-5" dirty="0">
                <a:latin typeface="Arial"/>
                <a:cs typeface="Arial"/>
              </a:rPr>
              <a:t>usuario </a:t>
            </a:r>
            <a:r>
              <a:rPr sz="2400" spc="-10" dirty="0">
                <a:latin typeface="Arial"/>
                <a:cs typeface="Arial"/>
              </a:rPr>
              <a:t>decida cuando  </a:t>
            </a:r>
            <a:r>
              <a:rPr sz="2400" spc="-5" dirty="0">
                <a:latin typeface="Arial"/>
                <a:cs typeface="Arial"/>
              </a:rPr>
              <a:t>sincronizarlas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sus </a:t>
            </a:r>
            <a:r>
              <a:rPr sz="2400" spc="-10" dirty="0">
                <a:latin typeface="Arial"/>
                <a:cs typeface="Arial"/>
              </a:rPr>
              <a:t>propias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clases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9146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5017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Sincronización</a:t>
            </a:r>
            <a:r>
              <a:rPr spc="-35" dirty="0"/>
              <a:t> </a:t>
            </a:r>
            <a:r>
              <a:rPr spc="-5" dirty="0"/>
              <a:t>reentrante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700" y="1511300"/>
            <a:ext cx="7922895" cy="484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La sincronización en Java es “reentrante” porque  un lock puede </a:t>
            </a:r>
            <a:r>
              <a:rPr sz="2800" dirty="0">
                <a:latin typeface="Arial"/>
                <a:cs typeface="Arial"/>
              </a:rPr>
              <a:t>ser </a:t>
            </a:r>
            <a:r>
              <a:rPr sz="2800" spc="-5" dirty="0">
                <a:latin typeface="Arial"/>
                <a:cs typeface="Arial"/>
              </a:rPr>
              <a:t>adquirido varias veces por un  mismo hilo. Es decir, en el mismo hilo, una  sección sincronizada puede contener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otra </a:t>
            </a:r>
            <a:r>
              <a:rPr sz="2800" dirty="0">
                <a:latin typeface="Arial"/>
                <a:cs typeface="Arial"/>
              </a:rPr>
              <a:t>y  </a:t>
            </a:r>
            <a:r>
              <a:rPr sz="2800" spc="-5" dirty="0">
                <a:latin typeface="Arial"/>
                <a:cs typeface="Arial"/>
              </a:rPr>
              <a:t>esto no produce un bloqueo </a:t>
            </a:r>
            <a:r>
              <a:rPr sz="2800" dirty="0">
                <a:latin typeface="Arial"/>
                <a:cs typeface="Arial"/>
              </a:rPr>
              <a:t>a pesar </a:t>
            </a:r>
            <a:r>
              <a:rPr sz="2800" spc="-5" dirty="0">
                <a:latin typeface="Arial"/>
                <a:cs typeface="Arial"/>
              </a:rPr>
              <a:t>de que las  dos adquieren el lock del objeto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this:</a:t>
            </a:r>
            <a:endParaRPr sz="2800">
              <a:latin typeface="Arial"/>
              <a:cs typeface="Arial"/>
            </a:endParaRPr>
          </a:p>
          <a:p>
            <a:pPr marL="461009">
              <a:lnSpc>
                <a:spcPct val="100000"/>
              </a:lnSpc>
              <a:spcBef>
                <a:spcPts val="1640"/>
              </a:spcBef>
            </a:pP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class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Reentrant</a:t>
            </a:r>
            <a:r>
              <a:rPr sz="1500" spc="-10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1375410" marR="3565525" indent="-457200">
              <a:lnSpc>
                <a:spcPct val="100000"/>
              </a:lnSpc>
            </a:pP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synchronized </a:t>
            </a: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a()</a:t>
            </a:r>
            <a:r>
              <a:rPr sz="1500" spc="-5" dirty="0">
                <a:latin typeface="Lucida Console"/>
                <a:cs typeface="Lucida Console"/>
              </a:rPr>
              <a:t> {  b();</a:t>
            </a:r>
            <a:endParaRPr sz="1500">
              <a:latin typeface="Lucida Console"/>
              <a:cs typeface="Lucida Console"/>
            </a:endParaRPr>
          </a:p>
          <a:p>
            <a:pPr marL="1375410">
              <a:lnSpc>
                <a:spcPts val="1789"/>
              </a:lnSpc>
            </a:pPr>
            <a:r>
              <a:rPr sz="1500" spc="-10" dirty="0">
                <a:latin typeface="Lucida Console"/>
                <a:cs typeface="Lucida Console"/>
              </a:rPr>
              <a:t>System.</a:t>
            </a:r>
            <a:r>
              <a:rPr sz="1500" i="1" spc="-10" dirty="0">
                <a:solidFill>
                  <a:srgbClr val="0000BF"/>
                </a:solidFill>
                <a:latin typeface="Lucida Sans Typewriter"/>
                <a:cs typeface="Lucida Sans Typewriter"/>
              </a:rPr>
              <a:t>out</a:t>
            </a:r>
            <a:r>
              <a:rPr sz="1500" spc="-10" dirty="0">
                <a:latin typeface="Lucida Console"/>
                <a:cs typeface="Lucida Console"/>
              </a:rPr>
              <a:t>.println(</a:t>
            </a:r>
            <a:r>
              <a:rPr sz="1500" spc="-10" dirty="0">
                <a:solidFill>
                  <a:srgbClr val="2900FF"/>
                </a:solidFill>
                <a:latin typeface="Lucida Console"/>
                <a:cs typeface="Lucida Console"/>
              </a:rPr>
              <a:t>" </a:t>
            </a:r>
            <a:r>
              <a:rPr sz="1500" spc="-5" dirty="0">
                <a:solidFill>
                  <a:srgbClr val="2900FF"/>
                </a:solidFill>
                <a:latin typeface="Lucida Console"/>
                <a:cs typeface="Lucida Console"/>
              </a:rPr>
              <a:t>estoy en a()</a:t>
            </a:r>
            <a:r>
              <a:rPr sz="1500" spc="-10" dirty="0">
                <a:solidFill>
                  <a:srgbClr val="2900FF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2900FF"/>
                </a:solidFill>
                <a:latin typeface="Lucida Console"/>
                <a:cs typeface="Lucida Console"/>
              </a:rPr>
              <a:t>"</a:t>
            </a:r>
            <a:r>
              <a:rPr sz="1500" spc="-5" dirty="0">
                <a:latin typeface="Lucida Console"/>
                <a:cs typeface="Lucida Console"/>
              </a:rPr>
              <a:t>);</a:t>
            </a:r>
            <a:endParaRPr sz="1500">
              <a:latin typeface="Lucida Console"/>
              <a:cs typeface="Lucida Console"/>
            </a:endParaRPr>
          </a:p>
          <a:p>
            <a:pPr marL="918210">
              <a:lnSpc>
                <a:spcPct val="100000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  <a:p>
            <a:pPr marL="1375410" marR="2308225" indent="-457200">
              <a:lnSpc>
                <a:spcPct val="100000"/>
              </a:lnSpc>
            </a:pP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synchronized </a:t>
            </a: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500" spc="-5" dirty="0">
                <a:latin typeface="Lucida Console"/>
                <a:cs typeface="Lucida Console"/>
              </a:rPr>
              <a:t>b() {  </a:t>
            </a:r>
            <a:r>
              <a:rPr sz="1500" spc="-10" dirty="0">
                <a:latin typeface="Lucida Console"/>
                <a:cs typeface="Lucida Console"/>
              </a:rPr>
              <a:t>System.</a:t>
            </a:r>
            <a:r>
              <a:rPr sz="1500" i="1" spc="-10" dirty="0">
                <a:solidFill>
                  <a:srgbClr val="0000BF"/>
                </a:solidFill>
                <a:latin typeface="Lucida Sans Typewriter"/>
                <a:cs typeface="Lucida Sans Typewriter"/>
              </a:rPr>
              <a:t>out</a:t>
            </a:r>
            <a:r>
              <a:rPr sz="1500" spc="-10" dirty="0">
                <a:latin typeface="Lucida Console"/>
                <a:cs typeface="Lucida Console"/>
              </a:rPr>
              <a:t>.println(</a:t>
            </a:r>
            <a:r>
              <a:rPr sz="1500" spc="-10" dirty="0">
                <a:solidFill>
                  <a:srgbClr val="2900FF"/>
                </a:solidFill>
                <a:latin typeface="Lucida Console"/>
                <a:cs typeface="Lucida Console"/>
              </a:rPr>
              <a:t>" </a:t>
            </a:r>
            <a:r>
              <a:rPr sz="1500" spc="-5" dirty="0">
                <a:solidFill>
                  <a:srgbClr val="2900FF"/>
                </a:solidFill>
                <a:latin typeface="Lucida Console"/>
                <a:cs typeface="Lucida Console"/>
              </a:rPr>
              <a:t>estoy en b()</a:t>
            </a:r>
            <a:r>
              <a:rPr sz="1500" spc="-10" dirty="0">
                <a:solidFill>
                  <a:srgbClr val="2900FF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2900FF"/>
                </a:solidFill>
                <a:latin typeface="Lucida Console"/>
                <a:cs typeface="Lucida Console"/>
              </a:rPr>
              <a:t>"</a:t>
            </a:r>
            <a:r>
              <a:rPr sz="1500" spc="-5" dirty="0">
                <a:latin typeface="Lucida Console"/>
                <a:cs typeface="Lucida Console"/>
              </a:rPr>
              <a:t>);</a:t>
            </a:r>
            <a:endParaRPr sz="1500">
              <a:latin typeface="Lucida Console"/>
              <a:cs typeface="Lucida Console"/>
            </a:endParaRPr>
          </a:p>
          <a:p>
            <a:pPr marL="918210">
              <a:lnSpc>
                <a:spcPts val="1789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  <a:p>
            <a:pPr marL="461009">
              <a:lnSpc>
                <a:spcPct val="100000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1930015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4204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Dependencia de</a:t>
            </a:r>
            <a:r>
              <a:rPr spc="-40" dirty="0"/>
              <a:t> </a:t>
            </a:r>
            <a:r>
              <a:rPr spc="-5" dirty="0"/>
              <a:t>hilos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291210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1558290"/>
            <a:ext cx="7618095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marR="5080" indent="-610870">
              <a:lnSpc>
                <a:spcPct val="100000"/>
              </a:lnSpc>
              <a:spcBef>
                <a:spcPts val="100"/>
              </a:spcBef>
              <a:buClr>
                <a:srgbClr val="00FF00"/>
              </a:buClr>
              <a:buFont typeface="Symbol"/>
              <a:buChar char=""/>
              <a:tabLst>
                <a:tab pos="622935" algn="l"/>
                <a:tab pos="623570" algn="l"/>
              </a:tabLst>
            </a:pPr>
            <a:r>
              <a:rPr sz="2800" spc="-5" dirty="0">
                <a:latin typeface="Arial"/>
                <a:cs typeface="Arial"/>
              </a:rPr>
              <a:t>Podemos esperar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que un hilo haya  acabado de ejecutarse para poder continuar  otro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hilo</a:t>
            </a:r>
            <a:endParaRPr sz="2800">
              <a:latin typeface="Arial"/>
              <a:cs typeface="Arial"/>
            </a:endParaRPr>
          </a:p>
          <a:p>
            <a:pPr marL="623570" marR="46228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Para ello bloquearemos el hilo actual que  debe esperar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otro hilo </a:t>
            </a:r>
            <a:r>
              <a:rPr sz="2800" spc="-5" dirty="0">
                <a:latin typeface="Courier New"/>
                <a:cs typeface="Courier New"/>
              </a:rPr>
              <a:t>t</a:t>
            </a:r>
            <a:r>
              <a:rPr sz="2800" spc="-85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con:</a:t>
            </a:r>
            <a:endParaRPr sz="28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t.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join</a:t>
            </a:r>
            <a:r>
              <a:rPr sz="1800" spc="-5" dirty="0">
                <a:solidFill>
                  <a:srgbClr val="009999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683458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10259"/>
            <a:ext cx="3298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Bloqueo </a:t>
            </a:r>
            <a:r>
              <a:rPr dirty="0"/>
              <a:t>de</a:t>
            </a:r>
            <a:r>
              <a:rPr spc="-60" dirty="0"/>
              <a:t> </a:t>
            </a:r>
            <a:r>
              <a:rPr spc="-10" dirty="0"/>
              <a:t>hilos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366902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494284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1558290"/>
            <a:ext cx="7653655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marR="125730" indent="-610870">
              <a:lnSpc>
                <a:spcPct val="100000"/>
              </a:lnSpc>
              <a:spcBef>
                <a:spcPts val="100"/>
              </a:spcBef>
              <a:buClr>
                <a:srgbClr val="00FF00"/>
              </a:buClr>
              <a:buFont typeface="Symbol"/>
              <a:buChar char=""/>
              <a:tabLst>
                <a:tab pos="622935" algn="l"/>
                <a:tab pos="623570" algn="l"/>
              </a:tabLst>
            </a:pPr>
            <a:r>
              <a:rPr sz="2800" spc="-5" dirty="0">
                <a:latin typeface="Arial"/>
                <a:cs typeface="Arial"/>
              </a:rPr>
              <a:t>Si el hilo </a:t>
            </a:r>
            <a:r>
              <a:rPr sz="2800" dirty="0">
                <a:latin typeface="Arial"/>
                <a:cs typeface="Arial"/>
              </a:rPr>
              <a:t>va a </a:t>
            </a:r>
            <a:r>
              <a:rPr sz="2800" spc="-5" dirty="0">
                <a:latin typeface="Arial"/>
                <a:cs typeface="Arial"/>
              </a:rPr>
              <a:t>esperar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que suceda un  evento (por ejemplo, terminar una E/S), hay  que bloquearlo para que no ocupe </a:t>
            </a:r>
            <a:r>
              <a:rPr sz="2800" dirty="0">
                <a:latin typeface="Arial"/>
                <a:cs typeface="Arial"/>
              </a:rPr>
              <a:t>el  </a:t>
            </a:r>
            <a:r>
              <a:rPr sz="2800" spc="-5" dirty="0">
                <a:latin typeface="Arial"/>
                <a:cs typeface="Arial"/>
              </a:rPr>
              <a:t>procesador:</a:t>
            </a:r>
            <a:endParaRPr sz="28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wait();</a:t>
            </a:r>
            <a:endParaRPr sz="1800">
              <a:latin typeface="Courier New"/>
              <a:cs typeface="Courier New"/>
            </a:endParaRPr>
          </a:p>
          <a:p>
            <a:pPr marL="623570" marR="14274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Cuando </a:t>
            </a:r>
            <a:r>
              <a:rPr sz="2800" dirty="0">
                <a:latin typeface="Arial"/>
                <a:cs typeface="Arial"/>
              </a:rPr>
              <a:t>suceda </a:t>
            </a:r>
            <a:r>
              <a:rPr sz="2800" spc="-5" dirty="0">
                <a:latin typeface="Arial"/>
                <a:cs typeface="Arial"/>
              </a:rPr>
              <a:t>el evento debemos  desbloquearlo desde otro hilo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con:</a:t>
            </a:r>
            <a:endParaRPr sz="280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notify();</a:t>
            </a:r>
            <a:endParaRPr sz="1800">
              <a:latin typeface="Courier New"/>
              <a:cs typeface="Courier New"/>
            </a:endParaRPr>
          </a:p>
          <a:p>
            <a:pPr marL="62357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Ambos métodos deben </a:t>
            </a:r>
            <a:r>
              <a:rPr sz="2800" dirty="0">
                <a:latin typeface="Arial"/>
                <a:cs typeface="Arial"/>
              </a:rPr>
              <a:t>ser </a:t>
            </a:r>
            <a:r>
              <a:rPr sz="2800" spc="-5" dirty="0">
                <a:latin typeface="Arial"/>
                <a:cs typeface="Arial"/>
              </a:rPr>
              <a:t>invocados desde  métodos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sincronizados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448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3503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Bloques</a:t>
            </a:r>
            <a:r>
              <a:rPr spc="-60" dirty="0"/>
              <a:t> </a:t>
            </a:r>
            <a:r>
              <a:rPr spc="-5" dirty="0"/>
              <a:t>vigilados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559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826509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1558290"/>
            <a:ext cx="6625590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En </a:t>
            </a:r>
            <a:r>
              <a:rPr sz="2400" spc="-10" dirty="0">
                <a:latin typeface="Arial"/>
                <a:cs typeface="Arial"/>
              </a:rPr>
              <a:t>lugar </a:t>
            </a:r>
            <a:r>
              <a:rPr sz="2400" spc="-5" dirty="0">
                <a:latin typeface="Arial"/>
                <a:cs typeface="Arial"/>
              </a:rPr>
              <a:t>de esperar iterativamente (que ocupa la  CPU):</a:t>
            </a:r>
            <a:endParaRPr sz="2400">
              <a:latin typeface="Arial"/>
              <a:cs typeface="Arial"/>
            </a:endParaRPr>
          </a:p>
          <a:p>
            <a:pPr marL="379095">
              <a:lnSpc>
                <a:spcPts val="1355"/>
              </a:lnSpc>
            </a:pPr>
            <a:r>
              <a:rPr sz="13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300" b="1" u="sng" spc="-5" dirty="0">
                <a:solidFill>
                  <a:srgbClr val="7E0054"/>
                </a:solidFill>
                <a:uFill>
                  <a:solidFill>
                    <a:srgbClr val="7E0054"/>
                  </a:solidFill>
                </a:uFill>
                <a:latin typeface="Lucida Sans Typewriter"/>
                <a:cs typeface="Lucida Sans Typewriter"/>
              </a:rPr>
              <a:t>void</a:t>
            </a:r>
            <a:r>
              <a:rPr sz="13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bloqueVigilado(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)</a:t>
            </a:r>
            <a:r>
              <a:rPr sz="1300" spc="-30" dirty="0">
                <a:latin typeface="Lucida Console"/>
                <a:cs typeface="Lucida Console"/>
              </a:rPr>
              <a:t> </a:t>
            </a:r>
            <a:r>
              <a:rPr sz="1300" spc="-5" dirty="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L="777240">
              <a:lnSpc>
                <a:spcPts val="1555"/>
              </a:lnSpc>
            </a:pPr>
            <a:r>
              <a:rPr sz="1300" spc="-10" dirty="0">
                <a:solidFill>
                  <a:srgbClr val="3E7E5E"/>
                </a:solidFill>
                <a:latin typeface="Lucida Console"/>
                <a:cs typeface="Lucida Console"/>
              </a:rPr>
              <a:t>// </a:t>
            </a:r>
            <a:r>
              <a:rPr sz="1300" spc="-5" dirty="0">
                <a:solidFill>
                  <a:srgbClr val="3E7E5E"/>
                </a:solidFill>
                <a:latin typeface="Lucida Console"/>
                <a:cs typeface="Lucida Console"/>
              </a:rPr>
              <a:t>No </a:t>
            </a:r>
            <a:r>
              <a:rPr sz="13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hacerlo</a:t>
            </a:r>
            <a:r>
              <a:rPr sz="13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3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así</a:t>
            </a:r>
            <a:r>
              <a:rPr sz="1300" spc="-5" dirty="0">
                <a:solidFill>
                  <a:srgbClr val="3E7E5E"/>
                </a:solidFill>
                <a:latin typeface="Lucida Console"/>
                <a:cs typeface="Lucida Console"/>
              </a:rPr>
              <a:t>!</a:t>
            </a:r>
            <a:endParaRPr sz="1300">
              <a:latin typeface="Lucida Console"/>
              <a:cs typeface="Lucida Console"/>
            </a:endParaRPr>
          </a:p>
          <a:p>
            <a:pPr marL="777240">
              <a:lnSpc>
                <a:spcPct val="100000"/>
              </a:lnSpc>
            </a:pPr>
            <a:r>
              <a:rPr sz="13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while</a:t>
            </a:r>
            <a:r>
              <a:rPr sz="1300" spc="-10" dirty="0">
                <a:latin typeface="Lucida Console"/>
                <a:cs typeface="Lucida Console"/>
              </a:rPr>
              <a:t>(!condicion) {} </a:t>
            </a:r>
            <a:r>
              <a:rPr sz="1300" spc="-5" dirty="0">
                <a:solidFill>
                  <a:srgbClr val="3E7E5E"/>
                </a:solidFill>
                <a:latin typeface="Lucida Console"/>
                <a:cs typeface="Lucida Console"/>
              </a:rPr>
              <a:t>// </a:t>
            </a:r>
            <a:r>
              <a:rPr sz="13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Se</a:t>
            </a:r>
            <a:r>
              <a:rPr sz="13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3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detiene</a:t>
            </a:r>
            <a:r>
              <a:rPr sz="13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3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aquí</a:t>
            </a:r>
            <a:r>
              <a:rPr sz="1300" spc="-10" dirty="0">
                <a:solidFill>
                  <a:srgbClr val="3E7E5E"/>
                </a:solidFill>
                <a:latin typeface="Lucida Console"/>
                <a:cs typeface="Lucida Console"/>
              </a:rPr>
              <a:t>,</a:t>
            </a:r>
            <a:endParaRPr sz="1300">
              <a:latin typeface="Lucida Console"/>
              <a:cs typeface="Lucida Console"/>
            </a:endParaRPr>
          </a:p>
          <a:p>
            <a:pPr marL="777240">
              <a:lnSpc>
                <a:spcPct val="100000"/>
              </a:lnSpc>
            </a:pPr>
            <a:r>
              <a:rPr sz="13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3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comprobando</a:t>
            </a:r>
            <a:r>
              <a:rPr sz="13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3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iterativamente</a:t>
            </a:r>
            <a:r>
              <a:rPr sz="13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3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la</a:t>
            </a:r>
            <a:r>
              <a:rPr sz="130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3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condición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8769" y="3241040"/>
            <a:ext cx="5375275" cy="4445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90"/>
              </a:spcBef>
            </a:pPr>
            <a:r>
              <a:rPr sz="1300" spc="-10" dirty="0">
                <a:latin typeface="Lucida Console"/>
                <a:cs typeface="Lucida Console"/>
              </a:rPr>
              <a:t>System.out.println(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"La condición </a:t>
            </a:r>
            <a:r>
              <a:rPr sz="1300" spc="-5" dirty="0">
                <a:solidFill>
                  <a:srgbClr val="2900FF"/>
                </a:solidFill>
                <a:latin typeface="Lucida Console"/>
                <a:cs typeface="Lucida Console"/>
              </a:rPr>
              <a:t>se 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ha</a:t>
            </a:r>
            <a:r>
              <a:rPr sz="1300" spc="90" dirty="0">
                <a:solidFill>
                  <a:srgbClr val="2900FF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cumplido"</a:t>
            </a:r>
            <a:r>
              <a:rPr sz="1300" spc="-10" dirty="0">
                <a:latin typeface="Lucida Console"/>
                <a:cs typeface="Lucida Console"/>
              </a:rPr>
              <a:t>);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5" dirty="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1739" y="3839209"/>
            <a:ext cx="6978650" cy="253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Bloquear </a:t>
            </a:r>
            <a:r>
              <a:rPr sz="2400" spc="-5" dirty="0">
                <a:latin typeface="Arial"/>
                <a:cs typeface="Arial"/>
              </a:rPr>
              <a:t>el hilo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esperar una notificación por parte  de otro.</a:t>
            </a:r>
            <a:endParaRPr sz="2400">
              <a:latin typeface="Arial"/>
              <a:cs typeface="Arial"/>
            </a:endParaRPr>
          </a:p>
          <a:p>
            <a:pPr marL="235585">
              <a:lnSpc>
                <a:spcPts val="1555"/>
              </a:lnSpc>
              <a:spcBef>
                <a:spcPts val="1540"/>
              </a:spcBef>
            </a:pPr>
            <a:r>
              <a:rPr sz="13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300" b="1" u="sng" spc="-10" dirty="0">
                <a:solidFill>
                  <a:srgbClr val="7E0054"/>
                </a:solidFill>
                <a:uFill>
                  <a:solidFill>
                    <a:srgbClr val="7E0054"/>
                  </a:solidFill>
                </a:uFill>
                <a:latin typeface="Lucida Sans Typewriter"/>
                <a:cs typeface="Lucida Sans Typewriter"/>
              </a:rPr>
              <a:t>synchronized</a:t>
            </a:r>
            <a:r>
              <a:rPr sz="13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bloqueVigilado(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)</a:t>
            </a:r>
            <a:r>
              <a:rPr sz="1300" spc="-15" dirty="0">
                <a:latin typeface="Lucida Console"/>
                <a:cs typeface="Lucida Console"/>
              </a:rPr>
              <a:t> </a:t>
            </a:r>
            <a:r>
              <a:rPr sz="1300" spc="-5" dirty="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L="632460">
              <a:lnSpc>
                <a:spcPts val="1555"/>
              </a:lnSpc>
            </a:pPr>
            <a:r>
              <a:rPr sz="13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while</a:t>
            </a:r>
            <a:r>
              <a:rPr sz="1300" spc="-10" dirty="0">
                <a:latin typeface="Lucida Console"/>
                <a:cs typeface="Lucida Console"/>
              </a:rPr>
              <a:t>(!condicion)</a:t>
            </a:r>
            <a:r>
              <a:rPr sz="1300" spc="-15" dirty="0">
                <a:latin typeface="Lucida Console"/>
                <a:cs typeface="Lucida Console"/>
              </a:rPr>
              <a:t> </a:t>
            </a:r>
            <a:r>
              <a:rPr sz="1300" spc="-5" dirty="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L="1028065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3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300" spc="-5" dirty="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R="1544320" algn="ctr">
              <a:lnSpc>
                <a:spcPts val="1555"/>
              </a:lnSpc>
            </a:pPr>
            <a:r>
              <a:rPr sz="1300" spc="-5" dirty="0">
                <a:latin typeface="Lucida Console"/>
                <a:cs typeface="Lucida Console"/>
              </a:rPr>
              <a:t>wait(); </a:t>
            </a:r>
            <a:r>
              <a:rPr sz="1300" spc="-5" dirty="0">
                <a:solidFill>
                  <a:srgbClr val="3E7E5E"/>
                </a:solidFill>
                <a:latin typeface="Lucida Console"/>
                <a:cs typeface="Lucida Console"/>
              </a:rPr>
              <a:t>// </a:t>
            </a:r>
            <a:r>
              <a:rPr sz="13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desocupa</a:t>
            </a:r>
            <a:r>
              <a:rPr sz="13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3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la</a:t>
            </a:r>
            <a:r>
              <a:rPr sz="1300" spc="-4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solidFill>
                  <a:srgbClr val="3E7E5E"/>
                </a:solidFill>
                <a:latin typeface="Lucida Console"/>
                <a:cs typeface="Lucida Console"/>
              </a:rPr>
              <a:t>CPU</a:t>
            </a:r>
            <a:endParaRPr sz="1300">
              <a:latin typeface="Lucida Console"/>
              <a:cs typeface="Lucida Console"/>
            </a:endParaRPr>
          </a:p>
          <a:p>
            <a:pPr marL="1028065">
              <a:lnSpc>
                <a:spcPts val="1555"/>
              </a:lnSpc>
            </a:pPr>
            <a:r>
              <a:rPr sz="1300" spc="-5" dirty="0">
                <a:latin typeface="Lucida Console"/>
                <a:cs typeface="Lucida Console"/>
              </a:rPr>
              <a:t>} </a:t>
            </a:r>
            <a:r>
              <a:rPr sz="13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 </a:t>
            </a:r>
            <a:r>
              <a:rPr sz="1300" spc="-10" dirty="0">
                <a:latin typeface="Lucida Console"/>
                <a:cs typeface="Lucida Console"/>
              </a:rPr>
              <a:t>(InterruptedException </a:t>
            </a:r>
            <a:r>
              <a:rPr sz="1300" spc="-5" dirty="0">
                <a:latin typeface="Lucida Console"/>
                <a:cs typeface="Lucida Console"/>
              </a:rPr>
              <a:t>e)</a:t>
            </a:r>
            <a:r>
              <a:rPr sz="1300" spc="-20" dirty="0">
                <a:latin typeface="Lucida Console"/>
                <a:cs typeface="Lucida Console"/>
              </a:rPr>
              <a:t> </a:t>
            </a:r>
            <a:r>
              <a:rPr sz="1300" spc="-5" dirty="0">
                <a:latin typeface="Lucida Console"/>
                <a:cs typeface="Lucida Console"/>
              </a:rPr>
              <a:t>{}</a:t>
            </a:r>
            <a:endParaRPr sz="1300">
              <a:latin typeface="Lucida Console"/>
              <a:cs typeface="Lucida Console"/>
            </a:endParaRPr>
          </a:p>
          <a:p>
            <a:pPr marL="632460">
              <a:lnSpc>
                <a:spcPct val="100000"/>
              </a:lnSpc>
            </a:pPr>
            <a:r>
              <a:rPr sz="1300" spc="-5" dirty="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  <a:p>
            <a:pPr marL="632460">
              <a:lnSpc>
                <a:spcPts val="1555"/>
              </a:lnSpc>
            </a:pPr>
            <a:r>
              <a:rPr sz="1300" spc="-10" dirty="0">
                <a:latin typeface="Lucida Console"/>
                <a:cs typeface="Lucida Console"/>
              </a:rPr>
              <a:t>System.out.println(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"La condición </a:t>
            </a:r>
            <a:r>
              <a:rPr sz="1300" spc="-5" dirty="0">
                <a:solidFill>
                  <a:srgbClr val="2900FF"/>
                </a:solidFill>
                <a:latin typeface="Lucida Console"/>
                <a:cs typeface="Lucida Console"/>
              </a:rPr>
              <a:t>se ha</a:t>
            </a:r>
            <a:r>
              <a:rPr sz="1300" spc="0" dirty="0">
                <a:solidFill>
                  <a:srgbClr val="2900FF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cumplido"</a:t>
            </a:r>
            <a:r>
              <a:rPr sz="1300" spc="-10" dirty="0">
                <a:latin typeface="Lucida Console"/>
                <a:cs typeface="Lucida Console"/>
              </a:rPr>
              <a:t>);</a:t>
            </a:r>
            <a:endParaRPr sz="1300">
              <a:latin typeface="Lucida Console"/>
              <a:cs typeface="Lucida Console"/>
            </a:endParaRPr>
          </a:p>
          <a:p>
            <a:pPr marL="235585">
              <a:lnSpc>
                <a:spcPts val="1555"/>
              </a:lnSpc>
            </a:pPr>
            <a:r>
              <a:rPr sz="1300" spc="-5" dirty="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313267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6210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Ejemplo:</a:t>
            </a:r>
            <a:r>
              <a:rPr spc="-50" dirty="0"/>
              <a:t> </a:t>
            </a:r>
            <a:r>
              <a:rPr spc="-5" dirty="0"/>
              <a:t>productor/consumidor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248539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1558290"/>
            <a:ext cx="728281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El productor produce </a:t>
            </a:r>
            <a:r>
              <a:rPr sz="2800" dirty="0">
                <a:latin typeface="Arial"/>
                <a:cs typeface="Arial"/>
              </a:rPr>
              <a:t>si </a:t>
            </a:r>
            <a:r>
              <a:rPr sz="2800" spc="-5" dirty="0">
                <a:latin typeface="Arial"/>
                <a:cs typeface="Arial"/>
              </a:rPr>
              <a:t>el buffer no está lleno,  </a:t>
            </a:r>
            <a:r>
              <a:rPr sz="2800" dirty="0">
                <a:latin typeface="Arial"/>
                <a:cs typeface="Arial"/>
              </a:rPr>
              <a:t>y si </a:t>
            </a:r>
            <a:r>
              <a:rPr sz="2800" spc="-5" dirty="0">
                <a:latin typeface="Arial"/>
                <a:cs typeface="Arial"/>
              </a:rPr>
              <a:t>no debe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esperar</a:t>
            </a:r>
            <a:endParaRPr sz="2800">
              <a:latin typeface="Arial"/>
              <a:cs typeface="Arial"/>
            </a:endParaRPr>
          </a:p>
          <a:p>
            <a:pPr marL="12700" marR="461009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El consumidor consume </a:t>
            </a:r>
            <a:r>
              <a:rPr sz="2800" dirty="0">
                <a:latin typeface="Arial"/>
                <a:cs typeface="Arial"/>
              </a:rPr>
              <a:t>si </a:t>
            </a:r>
            <a:r>
              <a:rPr sz="2800" spc="-5" dirty="0">
                <a:latin typeface="Arial"/>
                <a:cs typeface="Arial"/>
              </a:rPr>
              <a:t>el buffer no está  </a:t>
            </a:r>
            <a:r>
              <a:rPr sz="2800" dirty="0">
                <a:latin typeface="Arial"/>
                <a:cs typeface="Arial"/>
              </a:rPr>
              <a:t>vacío, y si </a:t>
            </a:r>
            <a:r>
              <a:rPr sz="2800" spc="-5" dirty="0">
                <a:latin typeface="Arial"/>
                <a:cs typeface="Arial"/>
              </a:rPr>
              <a:t>no debe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esperar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49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3188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</a:t>
            </a:r>
            <a:r>
              <a:rPr spc="-45" dirty="0"/>
              <a:t> </a:t>
            </a:r>
            <a:r>
              <a:rPr spc="-5" dirty="0"/>
              <a:t>enumerado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28650" y="1557020"/>
            <a:ext cx="7183755" cy="474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enum </a:t>
            </a:r>
            <a:r>
              <a:rPr sz="2000" spc="-10" dirty="0">
                <a:latin typeface="Courier New"/>
                <a:cs typeface="Courier New"/>
              </a:rPr>
              <a:t>EstadoCivil {soltero, casado,</a:t>
            </a:r>
            <a:r>
              <a:rPr sz="2000" spc="1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divorciado};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679575">
              <a:lnSpc>
                <a:spcPct val="120800"/>
              </a:lnSpc>
            </a:pPr>
            <a:r>
              <a:rPr sz="2000" spc="-10" dirty="0">
                <a:latin typeface="Courier New"/>
                <a:cs typeface="Courier New"/>
              </a:rPr>
              <a:t>EstadoCivil ec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10" dirty="0">
                <a:latin typeface="Courier New"/>
                <a:cs typeface="Courier New"/>
              </a:rPr>
              <a:t>EstadoCivil.casado;  ec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EstadoCivil.soltero;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 marR="4876800" indent="-304800">
              <a:lnSpc>
                <a:spcPct val="120800"/>
              </a:lnSpc>
            </a:pPr>
            <a:r>
              <a:rPr sz="2000" spc="-10" dirty="0">
                <a:latin typeface="Courier New"/>
                <a:cs typeface="Courier New"/>
              </a:rPr>
              <a:t>switch(ec)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case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soltero:</a:t>
            </a:r>
            <a:endParaRPr sz="2000">
              <a:latin typeface="Courier New"/>
              <a:cs typeface="Courier New"/>
            </a:endParaRPr>
          </a:p>
          <a:p>
            <a:pPr marL="317500" marR="461645" indent="303530">
              <a:lnSpc>
                <a:spcPct val="120800"/>
              </a:lnSpc>
            </a:pPr>
            <a:r>
              <a:rPr sz="2000" spc="-10" dirty="0">
                <a:latin typeface="Courier New"/>
                <a:cs typeface="Courier New"/>
              </a:rPr>
              <a:t>System.out.println("Es soltero"); break;  </a:t>
            </a:r>
            <a:r>
              <a:rPr sz="2000" spc="-5" dirty="0">
                <a:latin typeface="Courier New"/>
                <a:cs typeface="Courier New"/>
              </a:rPr>
              <a:t>case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casado:</a:t>
            </a:r>
            <a:endParaRPr sz="2000">
              <a:latin typeface="Courier New"/>
              <a:cs typeface="Courier New"/>
            </a:endParaRPr>
          </a:p>
          <a:p>
            <a:pPr marL="317500" marR="612775" indent="303530">
              <a:lnSpc>
                <a:spcPct val="120800"/>
              </a:lnSpc>
            </a:pPr>
            <a:r>
              <a:rPr sz="2000" spc="-10" dirty="0">
                <a:latin typeface="Courier New"/>
                <a:cs typeface="Courier New"/>
              </a:rPr>
              <a:t>System.out.println("Es casado"); </a:t>
            </a:r>
            <a:r>
              <a:rPr sz="2000" spc="-5" dirty="0">
                <a:latin typeface="Courier New"/>
                <a:cs typeface="Courier New"/>
              </a:rPr>
              <a:t>break;  case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divorciado:</a:t>
            </a:r>
            <a:endParaRPr sz="2000">
              <a:latin typeface="Courier New"/>
              <a:cs typeface="Courier New"/>
            </a:endParaRPr>
          </a:p>
          <a:p>
            <a:pPr marL="621030">
              <a:lnSpc>
                <a:spcPct val="100000"/>
              </a:lnSpc>
              <a:spcBef>
                <a:spcPts val="500"/>
              </a:spcBef>
            </a:pPr>
            <a:r>
              <a:rPr sz="2000" spc="-10" dirty="0">
                <a:latin typeface="Courier New"/>
                <a:cs typeface="Courier New"/>
              </a:rPr>
              <a:t>System.out.println("Es divorciado");</a:t>
            </a:r>
            <a:r>
              <a:rPr sz="2000" spc="10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0869" y="806450"/>
            <a:ext cx="19678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Productor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3239" y="974090"/>
            <a:ext cx="3957954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import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java.util.Random;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Producer</a:t>
            </a:r>
            <a:r>
              <a:rPr sz="1200" spc="-5" dirty="0">
                <a:latin typeface="Lucida Console"/>
                <a:cs typeface="Lucida Console"/>
              </a:rPr>
              <a:t> </a:t>
            </a: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implements </a:t>
            </a:r>
            <a:r>
              <a:rPr sz="1200" spc="-5" dirty="0">
                <a:latin typeface="Lucida Console"/>
                <a:cs typeface="Lucida Console"/>
              </a:rPr>
              <a:t>Runnable</a:t>
            </a:r>
            <a:r>
              <a:rPr sz="1200" spc="-6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ct val="100000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25" dirty="0"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drop</a:t>
            </a:r>
            <a:r>
              <a:rPr sz="1200" spc="-5" dirty="0"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3239" y="1824990"/>
            <a:ext cx="4689475" cy="440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200" spc="-10" dirty="0">
                <a:latin typeface="Lucida Console"/>
                <a:cs typeface="Lucida Console"/>
              </a:rPr>
              <a:t>Producer(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1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drop)</a:t>
            </a:r>
            <a:r>
              <a:rPr sz="1200" spc="-2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ct val="100000"/>
              </a:lnSpc>
            </a:pPr>
            <a:r>
              <a:rPr sz="1200" b="1" u="sng" spc="-10" dirty="0">
                <a:solidFill>
                  <a:srgbClr val="7E0054"/>
                </a:solidFill>
                <a:uFill>
                  <a:solidFill>
                    <a:srgbClr val="7E0054"/>
                  </a:solidFill>
                </a:uFill>
                <a:latin typeface="Lucida Sans Typewriter"/>
                <a:cs typeface="Lucida Sans Typewriter"/>
              </a:rPr>
              <a:t>this</a:t>
            </a:r>
            <a:r>
              <a:rPr sz="1200" u="sng" spc="-10" dirty="0">
                <a:uFill>
                  <a:solidFill>
                    <a:srgbClr val="7E0054"/>
                  </a:solidFill>
                </a:uFill>
                <a:latin typeface="Lucida Console"/>
                <a:cs typeface="Lucida Console"/>
              </a:rPr>
              <a:t>.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7E0054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10" dirty="0">
                <a:solidFill>
                  <a:srgbClr val="0000BF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=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drop;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1200" spc="-5" dirty="0">
                <a:latin typeface="Lucida Console"/>
                <a:cs typeface="Lucida Console"/>
              </a:rPr>
              <a:t>run()</a:t>
            </a:r>
            <a:r>
              <a:rPr sz="1200" spc="-3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109980" marR="1468120" indent="-365760">
              <a:lnSpc>
                <a:spcPct val="99800"/>
              </a:lnSpc>
            </a:pPr>
            <a:r>
              <a:rPr sz="1200" spc="-5" dirty="0">
                <a:latin typeface="Lucida Console"/>
                <a:cs typeface="Lucida Console"/>
              </a:rPr>
              <a:t>String </a:t>
            </a:r>
            <a:r>
              <a:rPr sz="1200" spc="-10" dirty="0">
                <a:latin typeface="Lucida Console"/>
                <a:cs typeface="Lucida Console"/>
              </a:rPr>
              <a:t>importantInfo[] </a:t>
            </a:r>
            <a:r>
              <a:rPr sz="1200" spc="-5" dirty="0">
                <a:latin typeface="Lucida Console"/>
                <a:cs typeface="Lucida Console"/>
              </a:rPr>
              <a:t>= { 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"Mares eat oats"</a:t>
            </a:r>
            <a:r>
              <a:rPr sz="1200" spc="-5" dirty="0">
                <a:latin typeface="Lucida Console"/>
                <a:cs typeface="Lucida Console"/>
              </a:rPr>
              <a:t>,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 "Does eat oats"</a:t>
            </a:r>
            <a:r>
              <a:rPr sz="1200" spc="-5" dirty="0">
                <a:latin typeface="Lucida Console"/>
                <a:cs typeface="Lucida Console"/>
              </a:rPr>
              <a:t>, 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"Little lambs eat</a:t>
            </a:r>
            <a:r>
              <a:rPr sz="1200" spc="-110" dirty="0">
                <a:solidFill>
                  <a:srgbClr val="2900FF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ivy"</a:t>
            </a:r>
            <a:r>
              <a:rPr sz="1200" spc="-5" dirty="0">
                <a:latin typeface="Lucida Console"/>
                <a:cs typeface="Lucida Console"/>
              </a:rPr>
              <a:t>,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ts val="1435"/>
              </a:lnSpc>
            </a:pP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"A kid will eat ivy</a:t>
            </a:r>
            <a:r>
              <a:rPr sz="1200" spc="-50" dirty="0">
                <a:solidFill>
                  <a:srgbClr val="2900FF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too"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};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Random random =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200" b="1" spc="-3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Random();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74422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for </a:t>
            </a:r>
            <a:r>
              <a:rPr sz="1200" spc="-5" dirty="0">
                <a:latin typeface="Lucida Console"/>
                <a:cs typeface="Lucida Console"/>
              </a:rPr>
              <a:t>(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200" spc="-5" dirty="0">
                <a:latin typeface="Lucida Console"/>
                <a:cs typeface="Lucida Console"/>
              </a:rPr>
              <a:t>i =</a:t>
            </a:r>
            <a:r>
              <a:rPr sz="1200" spc="-3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  <a:p>
            <a:pPr marL="1201420" marR="1193800">
              <a:lnSpc>
                <a:spcPts val="1440"/>
              </a:lnSpc>
              <a:spcBef>
                <a:spcPts val="40"/>
              </a:spcBef>
            </a:pPr>
            <a:r>
              <a:rPr sz="1200" spc="-5" dirty="0">
                <a:latin typeface="Lucida Console"/>
                <a:cs typeface="Lucida Console"/>
              </a:rPr>
              <a:t>i &lt; </a:t>
            </a:r>
            <a:r>
              <a:rPr sz="1200" spc="-10" dirty="0">
                <a:latin typeface="Lucida Console"/>
                <a:cs typeface="Lucida Console"/>
              </a:rPr>
              <a:t>importantInfo.</a:t>
            </a:r>
            <a:r>
              <a:rPr sz="1200" spc="-10" dirty="0">
                <a:solidFill>
                  <a:srgbClr val="0000BF"/>
                </a:solidFill>
                <a:latin typeface="Lucida Console"/>
                <a:cs typeface="Lucida Console"/>
              </a:rPr>
              <a:t>length</a:t>
            </a:r>
            <a:r>
              <a:rPr sz="1200" spc="-10" dirty="0">
                <a:latin typeface="Lucida Console"/>
                <a:cs typeface="Lucida Console"/>
              </a:rPr>
              <a:t>;  </a:t>
            </a:r>
            <a:r>
              <a:rPr sz="1200" spc="-5" dirty="0">
                <a:latin typeface="Lucida Console"/>
                <a:cs typeface="Lucida Console"/>
              </a:rPr>
              <a:t>i++)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ts val="1385"/>
              </a:lnSpc>
            </a:pP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10" dirty="0">
                <a:latin typeface="Lucida Console"/>
                <a:cs typeface="Lucida Console"/>
              </a:rPr>
              <a:t>.put(importantInfo[i]);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475105">
              <a:lnSpc>
                <a:spcPct val="100000"/>
              </a:lnSpc>
            </a:pPr>
            <a:r>
              <a:rPr sz="1200" spc="-10" dirty="0">
                <a:latin typeface="Lucida Console"/>
                <a:cs typeface="Lucida Console"/>
              </a:rPr>
              <a:t>Thread.</a:t>
            </a:r>
            <a:r>
              <a:rPr sz="1200" i="1" spc="-10" dirty="0">
                <a:latin typeface="Lucida Sans Typewriter"/>
                <a:cs typeface="Lucida Sans Typewriter"/>
              </a:rPr>
              <a:t>sleep</a:t>
            </a:r>
            <a:r>
              <a:rPr sz="1200" spc="-10" dirty="0">
                <a:latin typeface="Lucida Console"/>
                <a:cs typeface="Lucida Console"/>
              </a:rPr>
              <a:t>(random.nextInt(5000));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 </a:t>
            </a:r>
            <a:r>
              <a:rPr sz="1200" spc="-10" dirty="0">
                <a:latin typeface="Lucida Console"/>
                <a:cs typeface="Lucida Console"/>
              </a:rPr>
              <a:t>(InterruptedException </a:t>
            </a:r>
            <a:r>
              <a:rPr sz="1200" spc="-5" dirty="0">
                <a:latin typeface="Lucida Console"/>
                <a:cs typeface="Lucida Console"/>
              </a:rPr>
              <a:t>e)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{}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ts val="1435"/>
              </a:lnSpc>
            </a:pP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10" dirty="0">
                <a:latin typeface="Lucida Console"/>
                <a:cs typeface="Lucida Console"/>
              </a:rPr>
              <a:t>.put(</a:t>
            </a:r>
            <a:r>
              <a:rPr sz="1200" spc="-10" dirty="0">
                <a:solidFill>
                  <a:srgbClr val="2900FF"/>
                </a:solidFill>
                <a:latin typeface="Lucida Console"/>
                <a:cs typeface="Lucida Console"/>
              </a:rPr>
              <a:t>"DONE"</a:t>
            </a:r>
            <a:r>
              <a:rPr sz="1200" spc="-10" dirty="0">
                <a:latin typeface="Lucida Console"/>
                <a:cs typeface="Lucida Console"/>
              </a:rPr>
              <a:t>);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055230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0869" y="806450"/>
            <a:ext cx="24187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Consumidor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3140" y="1057909"/>
            <a:ext cx="3957954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import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java.util.Random;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5"/>
              </a:lnSpc>
              <a:spcBef>
                <a:spcPts val="96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Producer</a:t>
            </a:r>
            <a:r>
              <a:rPr sz="1200" spc="-5" dirty="0">
                <a:latin typeface="Lucida Console"/>
                <a:cs typeface="Lucida Console"/>
              </a:rPr>
              <a:t> </a:t>
            </a: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implements </a:t>
            </a:r>
            <a:r>
              <a:rPr sz="1200" spc="-5" dirty="0">
                <a:latin typeface="Lucida Console"/>
                <a:cs typeface="Lucida Console"/>
              </a:rPr>
              <a:t>Runnable</a:t>
            </a:r>
            <a:r>
              <a:rPr sz="1200" spc="-6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25" dirty="0"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drop</a:t>
            </a:r>
            <a:r>
              <a:rPr sz="1200" spc="-5" dirty="0"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3140" y="1910079"/>
            <a:ext cx="4689475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200" spc="-10" dirty="0">
                <a:latin typeface="Lucida Console"/>
                <a:cs typeface="Lucida Console"/>
              </a:rPr>
              <a:t>Producer(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1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drop)</a:t>
            </a:r>
            <a:r>
              <a:rPr sz="1200" spc="-2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ts val="1435"/>
              </a:lnSpc>
            </a:pPr>
            <a:r>
              <a:rPr sz="1200" b="1" u="sng" spc="-10" dirty="0">
                <a:solidFill>
                  <a:srgbClr val="7E0054"/>
                </a:solidFill>
                <a:uFill>
                  <a:solidFill>
                    <a:srgbClr val="7E0054"/>
                  </a:solidFill>
                </a:uFill>
                <a:latin typeface="Lucida Sans Typewriter"/>
                <a:cs typeface="Lucida Sans Typewriter"/>
              </a:rPr>
              <a:t>this</a:t>
            </a:r>
            <a:r>
              <a:rPr sz="1200" u="sng" spc="-10" dirty="0">
                <a:uFill>
                  <a:solidFill>
                    <a:srgbClr val="7E0054"/>
                  </a:solidFill>
                </a:uFill>
                <a:latin typeface="Lucida Console"/>
                <a:cs typeface="Lucida Console"/>
              </a:rPr>
              <a:t>.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7E0054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10" dirty="0">
                <a:solidFill>
                  <a:srgbClr val="0000BF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=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drop;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7846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1200" spc="-5" dirty="0">
                <a:latin typeface="Lucida Console"/>
                <a:cs typeface="Lucida Console"/>
              </a:rPr>
              <a:t>run()</a:t>
            </a:r>
            <a:r>
              <a:rPr sz="1200" spc="-3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109980" marR="1468120" indent="-365760">
              <a:lnSpc>
                <a:spcPts val="1440"/>
              </a:lnSpc>
              <a:spcBef>
                <a:spcPts val="45"/>
              </a:spcBef>
            </a:pPr>
            <a:r>
              <a:rPr sz="1200" spc="-5" dirty="0">
                <a:latin typeface="Lucida Console"/>
                <a:cs typeface="Lucida Console"/>
              </a:rPr>
              <a:t>String </a:t>
            </a:r>
            <a:r>
              <a:rPr sz="1200" spc="-10" dirty="0">
                <a:latin typeface="Lucida Console"/>
                <a:cs typeface="Lucida Console"/>
              </a:rPr>
              <a:t>importantInfo[] </a:t>
            </a:r>
            <a:r>
              <a:rPr sz="1200" spc="-5" dirty="0">
                <a:latin typeface="Lucida Console"/>
                <a:cs typeface="Lucida Console"/>
              </a:rPr>
              <a:t>= { 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"Mares eat oats"</a:t>
            </a:r>
            <a:r>
              <a:rPr sz="1200" spc="-5" dirty="0">
                <a:latin typeface="Lucida Console"/>
                <a:cs typeface="Lucida Console"/>
              </a:rPr>
              <a:t>,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 "Does eat oats"</a:t>
            </a:r>
            <a:r>
              <a:rPr sz="1200" spc="-5" dirty="0">
                <a:latin typeface="Lucida Console"/>
                <a:cs typeface="Lucida Console"/>
              </a:rPr>
              <a:t>, 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"Little lambs eat</a:t>
            </a:r>
            <a:r>
              <a:rPr sz="1200" spc="-110" dirty="0">
                <a:solidFill>
                  <a:srgbClr val="2900FF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ivy"</a:t>
            </a:r>
            <a:r>
              <a:rPr sz="1200" spc="-5" dirty="0">
                <a:latin typeface="Lucida Console"/>
                <a:cs typeface="Lucida Console"/>
              </a:rPr>
              <a:t>,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ts val="1380"/>
              </a:lnSpc>
            </a:pP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"A kid will eat ivy</a:t>
            </a:r>
            <a:r>
              <a:rPr sz="1200" spc="-50" dirty="0">
                <a:solidFill>
                  <a:srgbClr val="2900FF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2900FF"/>
                </a:solidFill>
                <a:latin typeface="Lucida Console"/>
                <a:cs typeface="Lucida Console"/>
              </a:rPr>
              <a:t>too"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};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Random random =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200" b="1" spc="-3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Random();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for </a:t>
            </a:r>
            <a:r>
              <a:rPr sz="1200" spc="-5" dirty="0">
                <a:latin typeface="Lucida Console"/>
                <a:cs typeface="Lucida Console"/>
              </a:rPr>
              <a:t>(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200" spc="-5" dirty="0">
                <a:latin typeface="Lucida Console"/>
                <a:cs typeface="Lucida Console"/>
              </a:rPr>
              <a:t>i =</a:t>
            </a:r>
            <a:r>
              <a:rPr sz="1200" spc="-3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  <a:p>
            <a:pPr marL="1201420" marR="11938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i &lt; </a:t>
            </a:r>
            <a:r>
              <a:rPr sz="1200" spc="-10" dirty="0">
                <a:latin typeface="Lucida Console"/>
                <a:cs typeface="Lucida Console"/>
              </a:rPr>
              <a:t>importantInfo.</a:t>
            </a:r>
            <a:r>
              <a:rPr sz="1200" spc="-10" dirty="0">
                <a:solidFill>
                  <a:srgbClr val="0000BF"/>
                </a:solidFill>
                <a:latin typeface="Lucida Console"/>
                <a:cs typeface="Lucida Console"/>
              </a:rPr>
              <a:t>length</a:t>
            </a:r>
            <a:r>
              <a:rPr sz="1200" spc="-10" dirty="0">
                <a:latin typeface="Lucida Console"/>
                <a:cs typeface="Lucida Console"/>
              </a:rPr>
              <a:t>;  </a:t>
            </a:r>
            <a:r>
              <a:rPr sz="1200" spc="-5" dirty="0">
                <a:latin typeface="Lucida Console"/>
                <a:cs typeface="Lucida Console"/>
              </a:rPr>
              <a:t>i++)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ts val="1430"/>
              </a:lnSpc>
            </a:pP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10" dirty="0">
                <a:latin typeface="Lucida Console"/>
                <a:cs typeface="Lucida Console"/>
              </a:rPr>
              <a:t>.put(importantInfo[i]);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ct val="100000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475105">
              <a:lnSpc>
                <a:spcPct val="100000"/>
              </a:lnSpc>
            </a:pPr>
            <a:r>
              <a:rPr sz="1200" spc="-10" dirty="0">
                <a:latin typeface="Lucida Console"/>
                <a:cs typeface="Lucida Console"/>
              </a:rPr>
              <a:t>Thread.</a:t>
            </a:r>
            <a:r>
              <a:rPr sz="1200" i="1" spc="-10" dirty="0">
                <a:latin typeface="Lucida Sans Typewriter"/>
                <a:cs typeface="Lucida Sans Typewriter"/>
              </a:rPr>
              <a:t>sleep</a:t>
            </a:r>
            <a:r>
              <a:rPr sz="1200" spc="-10" dirty="0">
                <a:latin typeface="Lucida Console"/>
                <a:cs typeface="Lucida Console"/>
              </a:rPr>
              <a:t>(random.nextInt(5000));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 </a:t>
            </a:r>
            <a:r>
              <a:rPr sz="1200" spc="-10" dirty="0">
                <a:latin typeface="Lucida Console"/>
                <a:cs typeface="Lucida Console"/>
              </a:rPr>
              <a:t>(InterruptedException </a:t>
            </a:r>
            <a:r>
              <a:rPr sz="1200" spc="-5" dirty="0">
                <a:latin typeface="Lucida Console"/>
                <a:cs typeface="Lucida Console"/>
              </a:rPr>
              <a:t>e)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{}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ct val="100000"/>
              </a:lnSpc>
            </a:pP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200" spc="-10" dirty="0">
                <a:latin typeface="Lucida Console"/>
                <a:cs typeface="Lucida Console"/>
              </a:rPr>
              <a:t>.put(</a:t>
            </a:r>
            <a:r>
              <a:rPr sz="1200" spc="-10" dirty="0">
                <a:solidFill>
                  <a:srgbClr val="2900FF"/>
                </a:solidFill>
                <a:latin typeface="Lucida Console"/>
                <a:cs typeface="Lucida Console"/>
              </a:rPr>
              <a:t>"DONE"</a:t>
            </a:r>
            <a:r>
              <a:rPr sz="1200" spc="-10" dirty="0">
                <a:latin typeface="Lucida Console"/>
                <a:cs typeface="Lucida Console"/>
              </a:rPr>
              <a:t>);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96295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61009" y="806450"/>
            <a:ext cx="3211195" cy="218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Recurso</a:t>
            </a:r>
            <a:endParaRPr sz="3200">
              <a:latin typeface="Arial"/>
              <a:cs typeface="Arial"/>
            </a:endParaRPr>
          </a:p>
          <a:p>
            <a:pPr marR="1584960" algn="ctr">
              <a:lnSpc>
                <a:spcPct val="100000"/>
              </a:lnSpc>
              <a:spcBef>
                <a:spcPts val="129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Drop</a:t>
            </a:r>
            <a:r>
              <a:rPr sz="1100" spc="-105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Message sent from</a:t>
            </a:r>
            <a:r>
              <a:rPr sz="1100" spc="-6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producer</a:t>
            </a:r>
            <a:endParaRPr sz="1100">
              <a:latin typeface="Lucida Console"/>
              <a:cs typeface="Lucida Console"/>
            </a:endParaRPr>
          </a:p>
          <a:p>
            <a:pPr marL="180340">
              <a:lnSpc>
                <a:spcPts val="1315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to</a:t>
            </a:r>
            <a:r>
              <a:rPr sz="1100" spc="-2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consumer.</a:t>
            </a:r>
            <a:endParaRPr sz="1100">
              <a:latin typeface="Lucida Console"/>
              <a:cs typeface="Lucida Console"/>
            </a:endParaRPr>
          </a:p>
          <a:p>
            <a:pPr marL="180340">
              <a:lnSpc>
                <a:spcPts val="1315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100" spc="-5" dirty="0">
                <a:latin typeface="Lucida Console"/>
                <a:cs typeface="Lucida Console"/>
              </a:rPr>
              <a:t>String</a:t>
            </a:r>
            <a:r>
              <a:rPr sz="1100" spc="-30" dirty="0"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0000BF"/>
                </a:solidFill>
                <a:latin typeface="Lucida Console"/>
                <a:cs typeface="Lucida Console"/>
              </a:rPr>
              <a:t>message</a:t>
            </a:r>
            <a:r>
              <a:rPr sz="1100" spc="-5" dirty="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True if consumer should</a:t>
            </a:r>
            <a:r>
              <a:rPr sz="1100" spc="-7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wait</a:t>
            </a:r>
            <a:endParaRPr sz="1100">
              <a:latin typeface="Lucida Console"/>
              <a:cs typeface="Lucida Console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for producer to send</a:t>
            </a:r>
            <a:r>
              <a:rPr sz="1100" spc="-7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message,</a:t>
            </a:r>
            <a:endParaRPr sz="1100">
              <a:latin typeface="Lucida Console"/>
              <a:cs typeface="Lucida Console"/>
            </a:endParaRPr>
          </a:p>
          <a:p>
            <a:pPr marL="18034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false if producer should wait</a:t>
            </a:r>
            <a:r>
              <a:rPr sz="1100" spc="-114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for</a:t>
            </a:r>
            <a:endParaRPr sz="1100">
              <a:latin typeface="Lucida Console"/>
              <a:cs typeface="Lucida Console"/>
            </a:endParaRPr>
          </a:p>
          <a:p>
            <a:pPr marL="180340">
              <a:lnSpc>
                <a:spcPts val="1315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consumer to retrieve</a:t>
            </a:r>
            <a:r>
              <a:rPr sz="1100" spc="-7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message.</a:t>
            </a:r>
            <a:endParaRPr sz="1100">
              <a:latin typeface="Lucida Console"/>
              <a:cs typeface="Lucida Console"/>
            </a:endParaRPr>
          </a:p>
          <a:p>
            <a:pPr marL="180340">
              <a:lnSpc>
                <a:spcPts val="1315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boolean </a:t>
            </a:r>
            <a:r>
              <a:rPr sz="1100" spc="-5" dirty="0">
                <a:solidFill>
                  <a:srgbClr val="0000BF"/>
                </a:solidFill>
                <a:latin typeface="Lucida Console"/>
                <a:cs typeface="Lucida Console"/>
              </a:rPr>
              <a:t>empty </a:t>
            </a:r>
            <a:r>
              <a:rPr sz="1100" spc="-5" dirty="0">
                <a:latin typeface="Lucida Console"/>
                <a:cs typeface="Lucida Console"/>
              </a:rPr>
              <a:t>=</a:t>
            </a:r>
            <a:r>
              <a:rPr sz="1100" spc="-60" dirty="0">
                <a:latin typeface="Lucida Console"/>
                <a:cs typeface="Lucida Console"/>
              </a:rPr>
              <a:t>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true</a:t>
            </a:r>
            <a:r>
              <a:rPr sz="1100" spc="-5" dirty="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" y="3131820"/>
            <a:ext cx="3630295" cy="271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synchronized </a:t>
            </a:r>
            <a:r>
              <a:rPr sz="1100" spc="-5" dirty="0">
                <a:latin typeface="Lucida Console"/>
                <a:cs typeface="Lucida Console"/>
              </a:rPr>
              <a:t>String </a:t>
            </a:r>
            <a:r>
              <a:rPr sz="1100" b="1" spc="-5" dirty="0">
                <a:latin typeface="Lucida Sans Typewriter"/>
                <a:cs typeface="Lucida Sans Typewriter"/>
              </a:rPr>
              <a:t>take</a:t>
            </a:r>
            <a:r>
              <a:rPr sz="1100" spc="-5" dirty="0">
                <a:latin typeface="Lucida Console"/>
                <a:cs typeface="Lucida Console"/>
              </a:rPr>
              <a:t>()</a:t>
            </a:r>
            <a:r>
              <a:rPr sz="1100" spc="-30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Wait until message</a:t>
            </a:r>
            <a:r>
              <a:rPr sz="1100" spc="-4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is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ts val="1315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1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3E7E5E"/>
                </a:solidFill>
                <a:latin typeface="Lucida Console"/>
                <a:cs typeface="Lucida Console"/>
              </a:rPr>
              <a:t>available.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ts val="1315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while </a:t>
            </a:r>
            <a:r>
              <a:rPr sz="1100" spc="-5" dirty="0">
                <a:latin typeface="Lucida Console"/>
                <a:cs typeface="Lucida Console"/>
              </a:rPr>
              <a:t>(</a:t>
            </a:r>
            <a:r>
              <a:rPr sz="1100" spc="-5" dirty="0">
                <a:solidFill>
                  <a:srgbClr val="0000BF"/>
                </a:solidFill>
                <a:latin typeface="Lucida Console"/>
                <a:cs typeface="Lucida Console"/>
              </a:rPr>
              <a:t>empty</a:t>
            </a:r>
            <a:r>
              <a:rPr sz="1100" spc="-5" dirty="0">
                <a:latin typeface="Lucida Console"/>
                <a:cs typeface="Lucida Console"/>
              </a:rPr>
              <a:t>)</a:t>
            </a:r>
            <a:r>
              <a:rPr sz="1100" spc="-25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83260">
              <a:lnSpc>
                <a:spcPct val="10000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1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R="998219" algn="ctr">
              <a:lnSpc>
                <a:spcPct val="100000"/>
              </a:lnSpc>
            </a:pPr>
            <a:r>
              <a:rPr sz="1100" spc="-5" dirty="0">
                <a:latin typeface="Lucida Console"/>
                <a:cs typeface="Lucida Console"/>
              </a:rPr>
              <a:t>wait();</a:t>
            </a:r>
            <a:endParaRPr sz="1100">
              <a:latin typeface="Lucida Console"/>
              <a:cs typeface="Lucida Console"/>
            </a:endParaRPr>
          </a:p>
          <a:p>
            <a:pPr marL="683260">
              <a:lnSpc>
                <a:spcPct val="100000"/>
              </a:lnSpc>
            </a:pPr>
            <a:r>
              <a:rPr sz="1100" spc="-5" dirty="0">
                <a:latin typeface="Lucida Console"/>
                <a:cs typeface="Lucida Console"/>
              </a:rPr>
              <a:t>}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 </a:t>
            </a:r>
            <a:r>
              <a:rPr sz="1100" spc="-10" dirty="0">
                <a:latin typeface="Lucida Console"/>
                <a:cs typeface="Lucida Console"/>
              </a:rPr>
              <a:t>(InterruptedException </a:t>
            </a:r>
            <a:r>
              <a:rPr sz="1100" spc="-5" dirty="0">
                <a:latin typeface="Lucida Console"/>
                <a:cs typeface="Lucida Console"/>
              </a:rPr>
              <a:t>e)</a:t>
            </a:r>
            <a:r>
              <a:rPr sz="1100" spc="-10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{}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ct val="100000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347980" marR="1849120">
              <a:lnSpc>
                <a:spcPts val="1310"/>
              </a:lnSpc>
              <a:spcBef>
                <a:spcPts val="50"/>
              </a:spcBef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Toggle</a:t>
            </a:r>
            <a:r>
              <a:rPr sz="1100" spc="-10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status.  </a:t>
            </a:r>
            <a:r>
              <a:rPr sz="1100" spc="-5" dirty="0">
                <a:solidFill>
                  <a:srgbClr val="0000BF"/>
                </a:solidFill>
                <a:latin typeface="Lucida Console"/>
                <a:cs typeface="Lucida Console"/>
              </a:rPr>
              <a:t>empty </a:t>
            </a:r>
            <a:r>
              <a:rPr sz="1100" spc="-5" dirty="0">
                <a:latin typeface="Lucida Console"/>
                <a:cs typeface="Lucida Console"/>
              </a:rPr>
              <a:t>=</a:t>
            </a:r>
            <a:r>
              <a:rPr sz="1100" spc="-45" dirty="0">
                <a:latin typeface="Lucida Console"/>
                <a:cs typeface="Lucida Console"/>
              </a:rPr>
              <a:t>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true</a:t>
            </a:r>
            <a:r>
              <a:rPr sz="1100" spc="-5" dirty="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ts val="128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Notify producer</a:t>
            </a:r>
            <a:r>
              <a:rPr sz="1100" spc="-3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that</a:t>
            </a:r>
            <a:endParaRPr sz="1100">
              <a:latin typeface="Lucida Console"/>
              <a:cs typeface="Lucida Console"/>
            </a:endParaRPr>
          </a:p>
          <a:p>
            <a:pPr marL="347980" marR="143002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status has</a:t>
            </a:r>
            <a:r>
              <a:rPr sz="1100" spc="-1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changed.  </a:t>
            </a:r>
            <a:r>
              <a:rPr sz="1100" spc="-10" dirty="0">
                <a:latin typeface="Lucida Console"/>
                <a:cs typeface="Lucida Console"/>
              </a:rPr>
              <a:t>notifyAll();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ts val="1315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11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spc="-5" dirty="0">
                <a:solidFill>
                  <a:srgbClr val="0000BF"/>
                </a:solidFill>
                <a:latin typeface="Lucida Console"/>
                <a:cs typeface="Lucida Console"/>
              </a:rPr>
              <a:t>message</a:t>
            </a:r>
            <a:r>
              <a:rPr sz="1100" spc="-5" dirty="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315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...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4890" y="608329"/>
            <a:ext cx="4232275" cy="312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...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synchronized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200" b="1" spc="-10" dirty="0">
                <a:latin typeface="Lucida Sans Typewriter"/>
                <a:cs typeface="Lucida Sans Typewriter"/>
              </a:rPr>
              <a:t>put</a:t>
            </a:r>
            <a:r>
              <a:rPr sz="1200" spc="-10" dirty="0">
                <a:latin typeface="Lucida Console"/>
                <a:cs typeface="Lucida Console"/>
              </a:rPr>
              <a:t>(String </a:t>
            </a:r>
            <a:r>
              <a:rPr sz="1200" spc="-5" dirty="0">
                <a:latin typeface="Lucida Console"/>
                <a:cs typeface="Lucida Console"/>
              </a:rPr>
              <a:t>message) {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 Wait until message</a:t>
            </a:r>
            <a:r>
              <a:rPr sz="1200" spc="-4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has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ct val="100000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 been</a:t>
            </a:r>
            <a:r>
              <a:rPr sz="1200" spc="-2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retrieved.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while </a:t>
            </a:r>
            <a:r>
              <a:rPr sz="1200" spc="-5" dirty="0">
                <a:latin typeface="Lucida Console"/>
                <a:cs typeface="Lucida Console"/>
              </a:rPr>
              <a:t>(!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empty</a:t>
            </a:r>
            <a:r>
              <a:rPr sz="1200" spc="-5" dirty="0">
                <a:latin typeface="Lucida Console"/>
                <a:cs typeface="Lucida Console"/>
              </a:rPr>
              <a:t>)</a:t>
            </a:r>
            <a:r>
              <a:rPr sz="1200" spc="-2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R="1363980" algn="ctr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wait();</a:t>
            </a:r>
            <a:endParaRPr sz="1200">
              <a:latin typeface="Lucida Console"/>
              <a:cs typeface="Lucida Console"/>
            </a:endParaRPr>
          </a:p>
          <a:p>
            <a:pPr marL="74422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 </a:t>
            </a:r>
            <a:r>
              <a:rPr sz="1200" spc="-10" dirty="0">
                <a:latin typeface="Lucida Console"/>
                <a:cs typeface="Lucida Console"/>
              </a:rPr>
              <a:t>(InterruptedException </a:t>
            </a:r>
            <a:r>
              <a:rPr sz="1200" spc="-5" dirty="0">
                <a:latin typeface="Lucida Console"/>
                <a:cs typeface="Lucida Console"/>
              </a:rPr>
              <a:t>e)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{}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378460" marR="2291080">
              <a:lnSpc>
                <a:spcPts val="1440"/>
              </a:lnSpc>
              <a:spcBef>
                <a:spcPts val="40"/>
              </a:spcBef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 Toggle</a:t>
            </a:r>
            <a:r>
              <a:rPr sz="1200" spc="-1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status.  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empty </a:t>
            </a:r>
            <a:r>
              <a:rPr sz="1200" spc="-5" dirty="0">
                <a:latin typeface="Lucida Console"/>
                <a:cs typeface="Lucida Console"/>
              </a:rPr>
              <a:t>=</a:t>
            </a:r>
            <a:r>
              <a:rPr sz="1200" spc="-55" dirty="0">
                <a:latin typeface="Lucida Console"/>
                <a:cs typeface="Lucida Console"/>
              </a:rPr>
              <a:t>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false</a:t>
            </a:r>
            <a:r>
              <a:rPr sz="1200" spc="-5" dirty="0"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385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 Store</a:t>
            </a:r>
            <a:r>
              <a:rPr sz="1200" spc="-2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message.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this</a:t>
            </a:r>
            <a:r>
              <a:rPr sz="1200" spc="-10" dirty="0">
                <a:latin typeface="Lucida Console"/>
                <a:cs typeface="Lucida Console"/>
              </a:rPr>
              <a:t>.</a:t>
            </a:r>
            <a:r>
              <a:rPr sz="1200" spc="-10" dirty="0">
                <a:solidFill>
                  <a:srgbClr val="0000BF"/>
                </a:solidFill>
                <a:latin typeface="Lucida Console"/>
                <a:cs typeface="Lucida Console"/>
              </a:rPr>
              <a:t>message </a:t>
            </a:r>
            <a:r>
              <a:rPr sz="1200" spc="-5" dirty="0">
                <a:latin typeface="Lucida Console"/>
                <a:cs typeface="Lucida Console"/>
              </a:rPr>
              <a:t>=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message;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ct val="100000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 Notify consumer that</a:t>
            </a:r>
            <a:r>
              <a:rPr sz="1200" spc="-5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status</a:t>
            </a:r>
            <a:endParaRPr sz="1200">
              <a:latin typeface="Lucida Console"/>
              <a:cs typeface="Lucida Console"/>
            </a:endParaRPr>
          </a:p>
          <a:p>
            <a:pPr marL="378460" marR="2473960">
              <a:lnSpc>
                <a:spcPct val="100000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 has</a:t>
            </a:r>
            <a:r>
              <a:rPr sz="1200" spc="-10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changed.  </a:t>
            </a:r>
            <a:r>
              <a:rPr sz="1200" spc="-10" dirty="0">
                <a:latin typeface="Lucida Console"/>
                <a:cs typeface="Lucida Console"/>
              </a:rPr>
              <a:t>notifyAll();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2009" y="371094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7420" y="4606290"/>
            <a:ext cx="41332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Lucida Console"/>
                <a:cs typeface="Lucida Console"/>
              </a:rPr>
              <a:t>//Main</a:t>
            </a:r>
            <a:r>
              <a:rPr sz="1050" spc="-25" dirty="0">
                <a:latin typeface="Lucida Console"/>
                <a:cs typeface="Lucida Console"/>
              </a:rPr>
              <a:t> </a:t>
            </a:r>
            <a:r>
              <a:rPr sz="1050" spc="-10" dirty="0">
                <a:latin typeface="Lucida Console"/>
                <a:cs typeface="Lucida Console"/>
              </a:rPr>
              <a:t>class: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ProducerConsumerExample</a:t>
            </a:r>
            <a:r>
              <a:rPr sz="1100" spc="-20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82625" marR="423545" indent="-335280">
              <a:lnSpc>
                <a:spcPts val="1310"/>
              </a:lnSpc>
              <a:spcBef>
                <a:spcPts val="5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static void </a:t>
            </a:r>
            <a:r>
              <a:rPr sz="1100" spc="-10" dirty="0">
                <a:latin typeface="Lucida Console"/>
                <a:cs typeface="Lucida Console"/>
              </a:rPr>
              <a:t>main(String[] </a:t>
            </a:r>
            <a:r>
              <a:rPr sz="1100" spc="-5" dirty="0">
                <a:latin typeface="Lucida Console"/>
                <a:cs typeface="Lucida Console"/>
              </a:rPr>
              <a:t>args) {  Drop drop =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100" b="1" spc="-4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Drop();</a:t>
            </a:r>
            <a:endParaRPr sz="1100">
              <a:latin typeface="Lucida Console"/>
              <a:cs typeface="Lucida Console"/>
            </a:endParaRPr>
          </a:p>
          <a:p>
            <a:pPr marL="682625" marR="5080">
              <a:lnSpc>
                <a:spcPts val="1320"/>
              </a:lnSpc>
              <a:spcBef>
                <a:spcPts val="5"/>
              </a:spcBef>
            </a:pPr>
            <a:r>
              <a:rPr sz="1100" spc="-5" dirty="0">
                <a:latin typeface="Lucida Console"/>
                <a:cs typeface="Lucida Console"/>
              </a:rPr>
              <a:t>(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100" spc="-10" dirty="0">
                <a:latin typeface="Lucida Console"/>
                <a:cs typeface="Lucida Console"/>
              </a:rPr>
              <a:t>Thread(</a:t>
            </a: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Producer</a:t>
            </a:r>
            <a:r>
              <a:rPr sz="1100" spc="-10" dirty="0">
                <a:latin typeface="Lucida Console"/>
                <a:cs typeface="Lucida Console"/>
              </a:rPr>
              <a:t>(drop))).start();  </a:t>
            </a:r>
            <a:r>
              <a:rPr sz="1100" spc="-5" dirty="0">
                <a:latin typeface="Lucida Console"/>
                <a:cs typeface="Lucida Console"/>
              </a:rPr>
              <a:t>(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100" spc="-10" dirty="0">
                <a:latin typeface="Lucida Console"/>
                <a:cs typeface="Lucida Console"/>
              </a:rPr>
              <a:t>Thread(</a:t>
            </a: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100" b="1" spc="5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Consumer</a:t>
            </a:r>
            <a:r>
              <a:rPr sz="1100" spc="-10" dirty="0">
                <a:latin typeface="Lucida Console"/>
                <a:cs typeface="Lucida Console"/>
              </a:rPr>
              <a:t>(drop))).start();</a:t>
            </a:r>
            <a:endParaRPr sz="1100">
              <a:latin typeface="Lucida Console"/>
              <a:cs typeface="Lucida Console"/>
            </a:endParaRPr>
          </a:p>
          <a:p>
            <a:pPr marL="347345">
              <a:lnSpc>
                <a:spcPts val="1275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0567740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2712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Interbloqueos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33882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513334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39" y="1558290"/>
            <a:ext cx="7220584" cy="489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29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Deadlock: hilo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queda </a:t>
            </a:r>
            <a:r>
              <a:rPr sz="2800" dirty="0">
                <a:latin typeface="Arial"/>
                <a:cs typeface="Arial"/>
              </a:rPr>
              <a:t>a la </a:t>
            </a:r>
            <a:r>
              <a:rPr sz="2800" spc="-5" dirty="0">
                <a:latin typeface="Arial"/>
                <a:cs typeface="Arial"/>
              </a:rPr>
              <a:t>espera de que </a:t>
            </a:r>
            <a:r>
              <a:rPr sz="2800" dirty="0">
                <a:latin typeface="Arial"/>
                <a:cs typeface="Arial"/>
              </a:rPr>
              <a:t>B  </a:t>
            </a:r>
            <a:r>
              <a:rPr sz="2800" spc="-5" dirty="0">
                <a:latin typeface="Arial"/>
                <a:cs typeface="Arial"/>
              </a:rPr>
              <a:t>lo desbloquee, </a:t>
            </a:r>
            <a:r>
              <a:rPr sz="2800" dirty="0">
                <a:latin typeface="Arial"/>
                <a:cs typeface="Arial"/>
              </a:rPr>
              <a:t>a la vez </a:t>
            </a:r>
            <a:r>
              <a:rPr sz="2800" spc="-5" dirty="0">
                <a:latin typeface="Arial"/>
                <a:cs typeface="Arial"/>
              </a:rPr>
              <a:t>que </a:t>
            </a:r>
            <a:r>
              <a:rPr sz="2800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queda </a:t>
            </a:r>
            <a:r>
              <a:rPr sz="2800" dirty="0">
                <a:latin typeface="Arial"/>
                <a:cs typeface="Arial"/>
              </a:rPr>
              <a:t>a la  </a:t>
            </a:r>
            <a:r>
              <a:rPr sz="2800" spc="-5" dirty="0">
                <a:latin typeface="Arial"/>
                <a:cs typeface="Arial"/>
              </a:rPr>
              <a:t>espera de que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lo desbloquee: </a:t>
            </a:r>
            <a:r>
              <a:rPr sz="2800" dirty="0">
                <a:latin typeface="Arial"/>
                <a:cs typeface="Arial"/>
              </a:rPr>
              <a:t>se  </a:t>
            </a:r>
            <a:r>
              <a:rPr sz="2800" spc="-5" dirty="0">
                <a:latin typeface="Arial"/>
                <a:cs typeface="Arial"/>
              </a:rPr>
              <a:t>interbloquean sin usar CPU</a:t>
            </a:r>
            <a:endParaRPr sz="2800">
              <a:latin typeface="Arial"/>
              <a:cs typeface="Arial"/>
            </a:endParaRPr>
          </a:p>
          <a:p>
            <a:pPr marL="12700" marR="12065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Livelock: hilo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realiza acción que </a:t>
            </a:r>
            <a:r>
              <a:rPr sz="2800" dirty="0">
                <a:latin typeface="Arial"/>
                <a:cs typeface="Arial"/>
              </a:rPr>
              <a:t>causa </a:t>
            </a:r>
            <a:r>
              <a:rPr sz="2800" spc="-5" dirty="0">
                <a:latin typeface="Arial"/>
                <a:cs typeface="Arial"/>
              </a:rPr>
              <a:t>que  </a:t>
            </a:r>
            <a:r>
              <a:rPr sz="2800" dirty="0">
                <a:latin typeface="Arial"/>
                <a:cs typeface="Arial"/>
              </a:rPr>
              <a:t>B </a:t>
            </a:r>
            <a:r>
              <a:rPr sz="2800" spc="-5" dirty="0">
                <a:latin typeface="Arial"/>
                <a:cs typeface="Arial"/>
              </a:rPr>
              <a:t>realice otra acción </a:t>
            </a:r>
            <a:r>
              <a:rPr sz="2800" dirty="0">
                <a:latin typeface="Arial"/>
                <a:cs typeface="Arial"/>
              </a:rPr>
              <a:t>que a su vez vuelve a  </a:t>
            </a:r>
            <a:r>
              <a:rPr sz="2800" spc="-5" dirty="0">
                <a:latin typeface="Arial"/>
                <a:cs typeface="Arial"/>
              </a:rPr>
              <a:t>causar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acción de A: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interbloquean  ocupando </a:t>
            </a:r>
            <a:r>
              <a:rPr sz="2800" dirty="0">
                <a:latin typeface="Arial"/>
                <a:cs typeface="Arial"/>
              </a:rPr>
              <a:t>la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CPU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Stravation (inanición): otros hilos  “hambrientos” ocupan el recurso </a:t>
            </a:r>
            <a:r>
              <a:rPr sz="2800" dirty="0">
                <a:latin typeface="Arial"/>
                <a:cs typeface="Arial"/>
              </a:rPr>
              <a:t>(o </a:t>
            </a:r>
            <a:r>
              <a:rPr sz="2800" spc="-10" dirty="0">
                <a:latin typeface="Arial"/>
                <a:cs typeface="Arial"/>
              </a:rPr>
              <a:t>CPU) </a:t>
            </a:r>
            <a:r>
              <a:rPr sz="2800" spc="-5" dirty="0">
                <a:latin typeface="Arial"/>
                <a:cs typeface="Arial"/>
              </a:rPr>
              <a:t>que  nuestro hilo necesita para seguir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funcionando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5690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4927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Mecanismos </a:t>
            </a:r>
            <a:r>
              <a:rPr dirty="0"/>
              <a:t>de </a:t>
            </a:r>
            <a:r>
              <a:rPr spc="-5" dirty="0"/>
              <a:t>alto</a:t>
            </a:r>
            <a:r>
              <a:rPr spc="-60" dirty="0"/>
              <a:t> </a:t>
            </a:r>
            <a:r>
              <a:rPr spc="-5" dirty="0"/>
              <a:t>nivel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1558290"/>
            <a:ext cx="7240905" cy="308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Implementaciones que proporciona </a:t>
            </a:r>
            <a:r>
              <a:rPr sz="2800" dirty="0">
                <a:latin typeface="Arial"/>
                <a:cs typeface="Arial"/>
              </a:rPr>
              <a:t>Java </a:t>
            </a:r>
            <a:r>
              <a:rPr sz="2800" spc="-5" dirty="0">
                <a:latin typeface="Arial"/>
                <a:cs typeface="Arial"/>
              </a:rPr>
              <a:t>para  facilitar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programación con concurrencia</a:t>
            </a:r>
            <a:endParaRPr sz="2800">
              <a:latin typeface="Arial"/>
              <a:cs typeface="Arial"/>
            </a:endParaRPr>
          </a:p>
          <a:p>
            <a:pPr marL="601980" indent="-28575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Interfaz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Lock</a:t>
            </a:r>
            <a:endParaRPr sz="2400">
              <a:latin typeface="Arial"/>
              <a:cs typeface="Arial"/>
            </a:endParaRPr>
          </a:p>
          <a:p>
            <a:pPr marL="601980" indent="-28575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10" dirty="0">
                <a:latin typeface="Arial"/>
                <a:cs typeface="Arial"/>
              </a:rPr>
              <a:t>Colecciones</a:t>
            </a:r>
            <a:r>
              <a:rPr sz="2400" spc="-5" dirty="0">
                <a:latin typeface="Arial"/>
                <a:cs typeface="Arial"/>
              </a:rPr>
              <a:t> concurrentes</a:t>
            </a:r>
            <a:endParaRPr sz="2400">
              <a:latin typeface="Arial"/>
              <a:cs typeface="Arial"/>
            </a:endParaRPr>
          </a:p>
          <a:p>
            <a:pPr marL="601980" indent="-28575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10" dirty="0">
                <a:latin typeface="Arial"/>
                <a:cs typeface="Arial"/>
              </a:rPr>
              <a:t>Variables</a:t>
            </a:r>
            <a:r>
              <a:rPr sz="2400" spc="-5" dirty="0">
                <a:latin typeface="Arial"/>
                <a:cs typeface="Arial"/>
              </a:rPr>
              <a:t> atómicas</a:t>
            </a:r>
            <a:endParaRPr sz="2400">
              <a:latin typeface="Arial"/>
              <a:cs typeface="Arial"/>
            </a:endParaRPr>
          </a:p>
          <a:p>
            <a:pPr marL="601980" indent="-28575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Ejecutores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0" dirty="0">
                <a:latin typeface="Arial"/>
                <a:cs typeface="Arial"/>
              </a:rPr>
              <a:t>pools</a:t>
            </a:r>
            <a:endParaRPr sz="2400">
              <a:latin typeface="Arial"/>
              <a:cs typeface="Arial"/>
            </a:endParaRPr>
          </a:p>
          <a:p>
            <a:pPr marL="601980" indent="-28575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Otros muchos en el </a:t>
            </a:r>
            <a:r>
              <a:rPr sz="2400" spc="-10" dirty="0">
                <a:latin typeface="Arial"/>
                <a:cs typeface="Arial"/>
              </a:rPr>
              <a:t>paquete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java.util.concurrent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38980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3120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interfaz</a:t>
            </a:r>
            <a:r>
              <a:rPr spc="-55" dirty="0"/>
              <a:t> </a:t>
            </a:r>
            <a:r>
              <a:rPr spc="-5" dirty="0"/>
              <a:t>Lock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559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140709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1468374"/>
            <a:ext cx="5776595" cy="38938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Arial"/>
                <a:cs typeface="Arial"/>
              </a:rPr>
              <a:t>En </a:t>
            </a:r>
            <a:r>
              <a:rPr sz="2400" spc="-10" dirty="0">
                <a:latin typeface="Arial"/>
                <a:cs typeface="Arial"/>
              </a:rPr>
              <a:t>lugar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synchronized:</a:t>
            </a:r>
            <a:endParaRPr sz="2400">
              <a:latin typeface="Arial"/>
              <a:cs typeface="Arial"/>
            </a:endParaRPr>
          </a:p>
          <a:p>
            <a:pPr marL="601345">
              <a:lnSpc>
                <a:spcPct val="100000"/>
              </a:lnSpc>
              <a:spcBef>
                <a:spcPts val="590"/>
              </a:spcBef>
            </a:pPr>
            <a:r>
              <a:rPr sz="2000" spc="-5" dirty="0">
                <a:latin typeface="Arial"/>
                <a:cs typeface="Arial"/>
              </a:rPr>
              <a:t>synchronized(this){</a:t>
            </a:r>
            <a:endParaRPr sz="2000">
              <a:latin typeface="Arial"/>
              <a:cs typeface="Arial"/>
            </a:endParaRPr>
          </a:p>
          <a:p>
            <a:pPr marL="74104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// acceder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recurso</a:t>
            </a:r>
            <a:endParaRPr sz="2000">
              <a:latin typeface="Arial"/>
              <a:cs typeface="Arial"/>
            </a:endParaRPr>
          </a:p>
          <a:p>
            <a:pPr marL="60134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spc="-10" dirty="0">
                <a:latin typeface="Arial"/>
                <a:cs typeface="Arial"/>
              </a:rPr>
              <a:t>Adquirir </a:t>
            </a:r>
            <a:r>
              <a:rPr sz="2400" spc="-5" dirty="0">
                <a:latin typeface="Arial"/>
                <a:cs typeface="Arial"/>
              </a:rPr>
              <a:t>un objeto Lock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después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liberarlo</a:t>
            </a:r>
            <a:endParaRPr sz="2400">
              <a:latin typeface="Arial"/>
              <a:cs typeface="Arial"/>
            </a:endParaRPr>
          </a:p>
          <a:p>
            <a:pPr marL="580390">
              <a:lnSpc>
                <a:spcPct val="100000"/>
              </a:lnSpc>
              <a:spcBef>
                <a:spcPts val="89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600" spc="-5" dirty="0">
                <a:latin typeface="Lucida Console"/>
                <a:cs typeface="Lucida Console"/>
              </a:rPr>
              <a:t> l =</a:t>
            </a:r>
            <a:r>
              <a:rPr sz="1600" spc="-30" dirty="0">
                <a:latin typeface="Lucida Console"/>
                <a:cs typeface="Lucida Console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...</a:t>
            </a:r>
            <a:r>
              <a:rPr sz="1600" spc="-5" dirty="0">
                <a:latin typeface="Lucida Console"/>
                <a:cs typeface="Lucida Console"/>
              </a:rPr>
              <a:t>;</a:t>
            </a:r>
            <a:endParaRPr sz="1600">
              <a:latin typeface="Lucida Console"/>
              <a:cs typeface="Lucida Console"/>
            </a:endParaRPr>
          </a:p>
          <a:p>
            <a:pPr marL="580390">
              <a:lnSpc>
                <a:spcPts val="1914"/>
              </a:lnSpc>
            </a:pPr>
            <a:r>
              <a:rPr sz="1600" spc="-10" dirty="0">
                <a:latin typeface="Lucida Console"/>
                <a:cs typeface="Lucida Console"/>
              </a:rPr>
              <a:t>l.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600" spc="-10" dirty="0">
                <a:latin typeface="Lucida Console"/>
                <a:cs typeface="Lucida Console"/>
              </a:rPr>
              <a:t>()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;</a:t>
            </a:r>
            <a:endParaRPr sz="1600">
              <a:latin typeface="Lucida Console"/>
              <a:cs typeface="Lucida Console"/>
            </a:endParaRPr>
          </a:p>
          <a:p>
            <a:pPr marL="580390">
              <a:lnSpc>
                <a:spcPts val="1914"/>
              </a:lnSpc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6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1068070">
              <a:lnSpc>
                <a:spcPts val="1914"/>
              </a:lnSpc>
            </a:pP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// </a:t>
            </a:r>
            <a:r>
              <a:rPr sz="16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acceder</a:t>
            </a:r>
            <a:r>
              <a:rPr sz="16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al</a:t>
            </a: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recurso</a:t>
            </a:r>
            <a:r>
              <a:rPr sz="16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protegido</a:t>
            </a:r>
            <a:r>
              <a:rPr sz="16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por</a:t>
            </a:r>
            <a:r>
              <a:rPr sz="1600" spc="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l</a:t>
            </a:r>
            <a:endParaRPr sz="1600">
              <a:latin typeface="Lucida Console"/>
              <a:cs typeface="Lucida Console"/>
            </a:endParaRPr>
          </a:p>
          <a:p>
            <a:pPr marL="580390">
              <a:lnSpc>
                <a:spcPts val="1914"/>
              </a:lnSpc>
            </a:pPr>
            <a:r>
              <a:rPr sz="1600" spc="-5" dirty="0">
                <a:latin typeface="Lucida Console"/>
                <a:cs typeface="Lucida Console"/>
              </a:rPr>
              <a:t>} </a:t>
            </a:r>
            <a:r>
              <a:rPr sz="16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finally</a:t>
            </a:r>
            <a:r>
              <a:rPr sz="1600" b="1" spc="-2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R="2291080" algn="ctr">
              <a:lnSpc>
                <a:spcPct val="100000"/>
              </a:lnSpc>
            </a:pPr>
            <a:r>
              <a:rPr sz="1600" spc="-10" dirty="0">
                <a:latin typeface="Lucida Console"/>
                <a:cs typeface="Lucida Console"/>
              </a:rPr>
              <a:t>l.unlock();</a:t>
            </a:r>
            <a:endParaRPr sz="1600">
              <a:latin typeface="Lucida Console"/>
              <a:cs typeface="Lucida Console"/>
            </a:endParaRPr>
          </a:p>
          <a:p>
            <a:pPr marL="580390">
              <a:lnSpc>
                <a:spcPct val="100000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322920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3120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 interfaz</a:t>
            </a:r>
            <a:r>
              <a:rPr spc="-55" dirty="0"/>
              <a:t> </a:t>
            </a:r>
            <a:r>
              <a:rPr spc="-5" dirty="0"/>
              <a:t>Lock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1469390"/>
            <a:ext cx="7261225" cy="44259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latin typeface="Arial"/>
                <a:cs typeface="Arial"/>
              </a:rPr>
              <a:t>Añade algunos métodos más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versátiles</a:t>
            </a:r>
            <a:endParaRPr sz="2800">
              <a:latin typeface="Arial"/>
              <a:cs typeface="Arial"/>
            </a:endParaRPr>
          </a:p>
          <a:p>
            <a:pPr marL="887730" marR="30480" indent="-57150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tryLock( </a:t>
            </a:r>
            <a:r>
              <a:rPr sz="2400" dirty="0">
                <a:latin typeface="Arial"/>
                <a:cs typeface="Arial"/>
              </a:rPr>
              <a:t>) : </a:t>
            </a:r>
            <a:r>
              <a:rPr sz="2400" spc="-5" dirty="0">
                <a:latin typeface="Arial"/>
                <a:cs typeface="Arial"/>
              </a:rPr>
              <a:t>rechaza </a:t>
            </a:r>
            <a:r>
              <a:rPr sz="2400" spc="-10" dirty="0">
                <a:latin typeface="Arial"/>
                <a:cs typeface="Arial"/>
              </a:rPr>
              <a:t>darnos </a:t>
            </a:r>
            <a:r>
              <a:rPr sz="2400" spc="-5" dirty="0">
                <a:latin typeface="Arial"/>
                <a:cs typeface="Arial"/>
              </a:rPr>
              <a:t>el lock </a:t>
            </a:r>
            <a:r>
              <a:rPr sz="2400" dirty="0">
                <a:latin typeface="Arial"/>
                <a:cs typeface="Arial"/>
              </a:rPr>
              <a:t>si éste no </a:t>
            </a:r>
            <a:r>
              <a:rPr sz="2400" spc="-5" dirty="0">
                <a:latin typeface="Arial"/>
                <a:cs typeface="Arial"/>
              </a:rPr>
              <a:t>está  </a:t>
            </a:r>
            <a:r>
              <a:rPr sz="2400" spc="-10" dirty="0">
                <a:latin typeface="Arial"/>
                <a:cs typeface="Arial"/>
              </a:rPr>
              <a:t>disponible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el instante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0" dirty="0">
                <a:latin typeface="Arial"/>
                <a:cs typeface="Arial"/>
              </a:rPr>
              <a:t>bien </a:t>
            </a:r>
            <a:r>
              <a:rPr sz="2400" spc="-5" dirty="0">
                <a:latin typeface="Arial"/>
                <a:cs typeface="Arial"/>
              </a:rPr>
              <a:t>tras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spc="-5" dirty="0">
                <a:latin typeface="Arial"/>
                <a:cs typeface="Arial"/>
              </a:rPr>
              <a:t>tiempo  de espera especificado. Permite evitar  </a:t>
            </a:r>
            <a:r>
              <a:rPr sz="2400" spc="-10" dirty="0">
                <a:latin typeface="Arial"/>
                <a:cs typeface="Arial"/>
              </a:rPr>
              <a:t>deadlocks.</a:t>
            </a:r>
            <a:endParaRPr sz="2400">
              <a:latin typeface="Arial"/>
              <a:cs typeface="Arial"/>
            </a:endParaRPr>
          </a:p>
          <a:p>
            <a:pPr marL="887730" marR="5080" indent="-571500" algn="just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lockInterruptibly( </a:t>
            </a:r>
            <a:r>
              <a:rPr sz="2400" dirty="0">
                <a:latin typeface="Arial"/>
                <a:cs typeface="Arial"/>
              </a:rPr>
              <a:t>) : </a:t>
            </a:r>
            <a:r>
              <a:rPr sz="2400" spc="-5" dirty="0">
                <a:latin typeface="Arial"/>
                <a:cs typeface="Arial"/>
              </a:rPr>
              <a:t>rechaza </a:t>
            </a:r>
            <a:r>
              <a:rPr sz="2400" spc="-10" dirty="0">
                <a:latin typeface="Arial"/>
                <a:cs typeface="Arial"/>
              </a:rPr>
              <a:t>darnos </a:t>
            </a:r>
            <a:r>
              <a:rPr sz="2400" spc="-5" dirty="0">
                <a:latin typeface="Arial"/>
                <a:cs typeface="Arial"/>
              </a:rPr>
              <a:t>el lock si otro  </a:t>
            </a:r>
            <a:r>
              <a:rPr sz="2400" spc="-10" dirty="0">
                <a:latin typeface="Arial"/>
                <a:cs typeface="Arial"/>
              </a:rPr>
              <a:t>hilo </a:t>
            </a:r>
            <a:r>
              <a:rPr sz="2400" spc="-5" dirty="0">
                <a:latin typeface="Arial"/>
                <a:cs typeface="Arial"/>
              </a:rPr>
              <a:t>envía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interrupción </a:t>
            </a:r>
            <a:r>
              <a:rPr sz="2400" spc="-10" dirty="0">
                <a:latin typeface="Arial"/>
                <a:cs typeface="Arial"/>
              </a:rPr>
              <a:t>antes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que el lock  haya sido </a:t>
            </a:r>
            <a:r>
              <a:rPr sz="2400" spc="-10" dirty="0">
                <a:latin typeface="Arial"/>
                <a:cs typeface="Arial"/>
              </a:rPr>
              <a:t>adquirido</a:t>
            </a:r>
            <a:endParaRPr sz="2400">
              <a:latin typeface="Arial"/>
              <a:cs typeface="Arial"/>
            </a:endParaRPr>
          </a:p>
          <a:p>
            <a:pPr marL="887730" marR="24130" indent="-57150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Da soporte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un mecanismo de wait/notify </a:t>
            </a:r>
            <a:r>
              <a:rPr sz="2400" dirty="0">
                <a:latin typeface="Arial"/>
                <a:cs typeface="Arial"/>
              </a:rPr>
              <a:t>a  </a:t>
            </a:r>
            <a:r>
              <a:rPr sz="2400" spc="-5" dirty="0">
                <a:latin typeface="Arial"/>
                <a:cs typeface="Arial"/>
              </a:rPr>
              <a:t>través de objetos Condition que </a:t>
            </a:r>
            <a:r>
              <a:rPr sz="2400" spc="-10" dirty="0">
                <a:latin typeface="Arial"/>
                <a:cs typeface="Arial"/>
              </a:rPr>
              <a:t>dejarían </a:t>
            </a:r>
            <a:r>
              <a:rPr sz="2400" spc="-5" dirty="0">
                <a:latin typeface="Arial"/>
                <a:cs typeface="Arial"/>
              </a:rPr>
              <a:t>el </a:t>
            </a:r>
            <a:r>
              <a:rPr sz="2400" spc="-10" dirty="0">
                <a:latin typeface="Arial"/>
                <a:cs typeface="Arial"/>
              </a:rPr>
              <a:t>hilo 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 espera de que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cumpla la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condición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3106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0869" y="806450"/>
            <a:ext cx="3321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Lock 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Condition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6390" y="668020"/>
            <a:ext cx="4446905" cy="570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class </a:t>
            </a:r>
            <a:r>
              <a:rPr sz="1000" spc="-10" dirty="0">
                <a:latin typeface="Lucida Console"/>
                <a:cs typeface="Lucida Console"/>
              </a:rPr>
              <a:t>BufferLimitado</a:t>
            </a:r>
            <a:r>
              <a:rPr sz="1000" spc="-20" dirty="0">
                <a:latin typeface="Lucida Console"/>
                <a:cs typeface="Lucida Console"/>
              </a:rPr>
              <a:t> </a:t>
            </a:r>
            <a:r>
              <a:rPr sz="1000" spc="-5" dirty="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241300">
              <a:lnSpc>
                <a:spcPts val="1195"/>
              </a:lnSpc>
            </a:pP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000" spc="-10" dirty="0">
                <a:latin typeface="Lucida Console"/>
                <a:cs typeface="Lucida Console"/>
              </a:rPr>
              <a:t> </a:t>
            </a:r>
            <a:r>
              <a:rPr sz="1000" spc="-5" dirty="0">
                <a:solidFill>
                  <a:srgbClr val="0000BF"/>
                </a:solidFill>
                <a:latin typeface="Lucida Console"/>
                <a:cs typeface="Lucida Console"/>
              </a:rPr>
              <a:t>lock </a:t>
            </a:r>
            <a:r>
              <a:rPr sz="1000" spc="-5" dirty="0">
                <a:latin typeface="Lucida Console"/>
                <a:cs typeface="Lucida Console"/>
              </a:rPr>
              <a:t>= </a:t>
            </a: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000" b="1" spc="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ReentrantLock</a:t>
            </a:r>
            <a:r>
              <a:rPr sz="1000" spc="-10" dirty="0">
                <a:latin typeface="Lucida Console"/>
                <a:cs typeface="Lucida Console"/>
              </a:rPr>
              <a:t>();</a:t>
            </a:r>
            <a:endParaRPr sz="10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0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0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Dos</a:t>
            </a:r>
            <a:r>
              <a:rPr sz="10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0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condiciones</a:t>
            </a:r>
            <a:r>
              <a:rPr sz="10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0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para</a:t>
            </a:r>
            <a:r>
              <a:rPr sz="10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0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notificar</a:t>
            </a:r>
            <a:r>
              <a:rPr sz="10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0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sólo</a:t>
            </a:r>
            <a:r>
              <a:rPr sz="1000" spc="-5" dirty="0">
                <a:solidFill>
                  <a:srgbClr val="3E7E5E"/>
                </a:solidFill>
                <a:latin typeface="Lucida Console"/>
                <a:cs typeface="Lucida Console"/>
              </a:rPr>
              <a:t> a </a:t>
            </a:r>
            <a:r>
              <a:rPr sz="10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los</a:t>
            </a:r>
            <a:r>
              <a:rPr sz="1000" spc="2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0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hilos</a:t>
            </a:r>
            <a:endParaRPr sz="1000">
              <a:latin typeface="Lucida Console"/>
              <a:cs typeface="Lucida Console"/>
            </a:endParaRPr>
          </a:p>
          <a:p>
            <a:pPr marL="241300" marR="614680">
              <a:lnSpc>
                <a:spcPct val="99600"/>
              </a:lnSpc>
              <a:spcBef>
                <a:spcPts val="5"/>
              </a:spcBef>
              <a:tabLst>
                <a:tab pos="2146935" algn="l"/>
              </a:tabLst>
            </a:pPr>
            <a:r>
              <a:rPr sz="10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0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que</a:t>
            </a:r>
            <a:r>
              <a:rPr sz="10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0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deban</a:t>
            </a:r>
            <a:r>
              <a:rPr sz="10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0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hacer</a:t>
            </a:r>
            <a:r>
              <a:rPr sz="1000" spc="-5" dirty="0">
                <a:solidFill>
                  <a:srgbClr val="3E7E5E"/>
                </a:solidFill>
                <a:latin typeface="Lucida Console"/>
                <a:cs typeface="Lucida Console"/>
              </a:rPr>
              <a:t> put o take, </a:t>
            </a:r>
            <a:r>
              <a:rPr sz="10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respectivamente </a:t>
            </a:r>
            <a:r>
              <a:rPr sz="10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</a:t>
            </a:r>
            <a:r>
              <a:rPr sz="1000" b="1" spc="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Condition</a:t>
            </a:r>
            <a:r>
              <a:rPr sz="1000" spc="30" dirty="0"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notFull	</a:t>
            </a:r>
            <a:r>
              <a:rPr sz="1000" spc="-5" dirty="0">
                <a:latin typeface="Lucida Console"/>
                <a:cs typeface="Lucida Console"/>
              </a:rPr>
              <a:t>=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000" spc="-10" dirty="0">
                <a:latin typeface="Lucida Console"/>
                <a:cs typeface="Lucida Console"/>
              </a:rPr>
              <a:t>.newCondition();  </a:t>
            </a: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Condition</a:t>
            </a:r>
            <a:r>
              <a:rPr sz="1000" spc="-10" dirty="0"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notEmpty </a:t>
            </a:r>
            <a:r>
              <a:rPr sz="1000" spc="-5" dirty="0">
                <a:latin typeface="Lucida Console"/>
                <a:cs typeface="Lucida Console"/>
              </a:rPr>
              <a:t>=</a:t>
            </a:r>
            <a:r>
              <a:rPr sz="1000" spc="90" dirty="0">
                <a:latin typeface="Lucida Console"/>
                <a:cs typeface="Lucida Console"/>
              </a:rPr>
              <a:t>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000" spc="-10" dirty="0">
                <a:latin typeface="Lucida Console"/>
                <a:cs typeface="Lucida Console"/>
              </a:rPr>
              <a:t>.newCondition();</a:t>
            </a:r>
            <a:endParaRPr sz="10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  <a:spcBef>
                <a:spcPts val="950"/>
              </a:spcBef>
            </a:pP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 </a:t>
            </a:r>
            <a:r>
              <a:rPr sz="1000" spc="-5" dirty="0">
                <a:latin typeface="Lucida Console"/>
                <a:cs typeface="Lucida Console"/>
              </a:rPr>
              <a:t>Object[] </a:t>
            </a:r>
            <a:r>
              <a:rPr sz="1000" spc="-5" dirty="0">
                <a:solidFill>
                  <a:srgbClr val="0000BF"/>
                </a:solidFill>
                <a:latin typeface="Lucida Console"/>
                <a:cs typeface="Lucida Console"/>
              </a:rPr>
              <a:t>items </a:t>
            </a:r>
            <a:r>
              <a:rPr sz="1000" spc="-5" dirty="0">
                <a:latin typeface="Lucida Console"/>
                <a:cs typeface="Lucida Console"/>
              </a:rPr>
              <a:t>= </a:t>
            </a: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000" b="1" spc="-3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Object[100];</a:t>
            </a:r>
            <a:endParaRPr sz="10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putptr</a:t>
            </a:r>
            <a:r>
              <a:rPr sz="1000" spc="-10" dirty="0">
                <a:latin typeface="Lucida Console"/>
                <a:cs typeface="Lucida Console"/>
              </a:rPr>
              <a:t>,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takeptr</a:t>
            </a:r>
            <a:r>
              <a:rPr sz="1000" spc="-10" dirty="0">
                <a:latin typeface="Lucida Console"/>
                <a:cs typeface="Lucida Console"/>
              </a:rPr>
              <a:t>,</a:t>
            </a:r>
            <a:r>
              <a:rPr sz="1000" spc="-5" dirty="0"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count</a:t>
            </a:r>
            <a:r>
              <a:rPr sz="1000" spc="-10" dirty="0">
                <a:latin typeface="Lucida Console"/>
                <a:cs typeface="Lucida Console"/>
              </a:rPr>
              <a:t>;</a:t>
            </a:r>
            <a:endParaRPr sz="1000">
              <a:latin typeface="Lucida Console"/>
              <a:cs typeface="Lucida Console"/>
            </a:endParaRPr>
          </a:p>
          <a:p>
            <a:pPr marL="393700" marR="5080" indent="-152400">
              <a:lnSpc>
                <a:spcPct val="100000"/>
              </a:lnSpc>
              <a:spcBef>
                <a:spcPts val="950"/>
              </a:spcBef>
            </a:pP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1000" spc="-5" dirty="0">
                <a:latin typeface="Lucida Console"/>
                <a:cs typeface="Lucida Console"/>
              </a:rPr>
              <a:t>put(Object x) </a:t>
            </a: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throws </a:t>
            </a:r>
            <a:r>
              <a:rPr sz="1000" spc="-10" dirty="0">
                <a:latin typeface="Lucida Console"/>
                <a:cs typeface="Lucida Console"/>
              </a:rPr>
              <a:t>InterruptedException </a:t>
            </a:r>
            <a:r>
              <a:rPr sz="1000" spc="-5" dirty="0">
                <a:latin typeface="Lucida Console"/>
                <a:cs typeface="Lucida Console"/>
              </a:rPr>
              <a:t>{ 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000" spc="-10" dirty="0">
                <a:latin typeface="Lucida Console"/>
                <a:cs typeface="Lucida Console"/>
              </a:rPr>
              <a:t>.lock();</a:t>
            </a:r>
            <a:endParaRPr sz="1000">
              <a:latin typeface="Lucida Console"/>
              <a:cs typeface="Lucida Console"/>
            </a:endParaRPr>
          </a:p>
          <a:p>
            <a:pPr marL="393700">
              <a:lnSpc>
                <a:spcPts val="1195"/>
              </a:lnSpc>
            </a:pP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000" spc="-5" dirty="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698500" marR="1682750" indent="-151130">
              <a:lnSpc>
                <a:spcPts val="1200"/>
              </a:lnSpc>
              <a:spcBef>
                <a:spcPts val="35"/>
              </a:spcBef>
            </a:pP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while </a:t>
            </a:r>
            <a:r>
              <a:rPr sz="1000" spc="-10" dirty="0">
                <a:latin typeface="Lucida Console"/>
                <a:cs typeface="Lucida Console"/>
              </a:rPr>
              <a:t>(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count </a:t>
            </a:r>
            <a:r>
              <a:rPr sz="1000" spc="-5" dirty="0">
                <a:latin typeface="Lucida Console"/>
                <a:cs typeface="Lucida Console"/>
              </a:rPr>
              <a:t>==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items</a:t>
            </a:r>
            <a:r>
              <a:rPr sz="1000" spc="-10" dirty="0">
                <a:latin typeface="Lucida Console"/>
                <a:cs typeface="Lucida Console"/>
              </a:rPr>
              <a:t>.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length</a:t>
            </a:r>
            <a:r>
              <a:rPr sz="1000" spc="-10" dirty="0">
                <a:latin typeface="Lucida Console"/>
                <a:cs typeface="Lucida Console"/>
              </a:rPr>
              <a:t>) 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notFull</a:t>
            </a:r>
            <a:r>
              <a:rPr sz="1000" spc="-10" dirty="0">
                <a:latin typeface="Lucida Console"/>
                <a:cs typeface="Lucida Console"/>
              </a:rPr>
              <a:t>.await();</a:t>
            </a:r>
            <a:endParaRPr sz="1000">
              <a:latin typeface="Lucida Console"/>
              <a:cs typeface="Lucida Console"/>
            </a:endParaRPr>
          </a:p>
          <a:p>
            <a:pPr marL="547370">
              <a:lnSpc>
                <a:spcPts val="1155"/>
              </a:lnSpc>
            </a:pP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items</a:t>
            </a:r>
            <a:r>
              <a:rPr sz="1000" spc="-10" dirty="0">
                <a:latin typeface="Lucida Console"/>
                <a:cs typeface="Lucida Console"/>
              </a:rPr>
              <a:t>[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putptr</a:t>
            </a:r>
            <a:r>
              <a:rPr sz="1000" spc="-10" dirty="0">
                <a:latin typeface="Lucida Console"/>
                <a:cs typeface="Lucida Console"/>
              </a:rPr>
              <a:t>] </a:t>
            </a:r>
            <a:r>
              <a:rPr sz="1000" spc="-5" dirty="0">
                <a:latin typeface="Lucida Console"/>
                <a:cs typeface="Lucida Console"/>
              </a:rPr>
              <a:t>=</a:t>
            </a:r>
            <a:r>
              <a:rPr sz="1000" spc="-35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x;</a:t>
            </a:r>
            <a:endParaRPr sz="1000">
              <a:latin typeface="Lucida Console"/>
              <a:cs typeface="Lucida Console"/>
            </a:endParaRPr>
          </a:p>
          <a:p>
            <a:pPr marL="547370">
              <a:lnSpc>
                <a:spcPts val="1195"/>
              </a:lnSpc>
            </a:pP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if </a:t>
            </a:r>
            <a:r>
              <a:rPr sz="1000" spc="-10" dirty="0">
                <a:latin typeface="Lucida Console"/>
                <a:cs typeface="Lucida Console"/>
              </a:rPr>
              <a:t>(++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putptr </a:t>
            </a:r>
            <a:r>
              <a:rPr sz="1000" spc="-10" dirty="0">
                <a:latin typeface="Lucida Console"/>
                <a:cs typeface="Lucida Console"/>
              </a:rPr>
              <a:t>==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items</a:t>
            </a:r>
            <a:r>
              <a:rPr sz="1000" spc="-10" dirty="0">
                <a:latin typeface="Lucida Console"/>
                <a:cs typeface="Lucida Console"/>
              </a:rPr>
              <a:t>.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length</a:t>
            </a:r>
            <a:r>
              <a:rPr sz="1000" spc="-10" dirty="0">
                <a:latin typeface="Lucida Console"/>
                <a:cs typeface="Lucida Console"/>
              </a:rPr>
              <a:t>)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putptr </a:t>
            </a:r>
            <a:r>
              <a:rPr sz="1000" spc="-5" dirty="0">
                <a:latin typeface="Lucida Console"/>
                <a:cs typeface="Lucida Console"/>
              </a:rPr>
              <a:t>=</a:t>
            </a:r>
            <a:r>
              <a:rPr sz="1000" spc="40" dirty="0">
                <a:latin typeface="Lucida Console"/>
                <a:cs typeface="Lucida Console"/>
              </a:rPr>
              <a:t> </a:t>
            </a:r>
            <a:r>
              <a:rPr sz="1000" spc="-5" dirty="0">
                <a:latin typeface="Lucida Console"/>
                <a:cs typeface="Lucida Console"/>
              </a:rPr>
              <a:t>0;</a:t>
            </a:r>
            <a:endParaRPr sz="1000">
              <a:latin typeface="Lucida Console"/>
              <a:cs typeface="Lucida Console"/>
            </a:endParaRPr>
          </a:p>
          <a:p>
            <a:pPr marL="547370" marR="2520950">
              <a:lnSpc>
                <a:spcPts val="1190"/>
              </a:lnSpc>
              <a:spcBef>
                <a:spcPts val="45"/>
              </a:spcBef>
            </a:pPr>
            <a:r>
              <a:rPr sz="1000" spc="-10" dirty="0">
                <a:latin typeface="Lucida Console"/>
                <a:cs typeface="Lucida Console"/>
              </a:rPr>
              <a:t>++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count</a:t>
            </a:r>
            <a:r>
              <a:rPr sz="1000" spc="-10" dirty="0">
                <a:latin typeface="Lucida Console"/>
                <a:cs typeface="Lucida Console"/>
              </a:rPr>
              <a:t>; 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notEmpty</a:t>
            </a:r>
            <a:r>
              <a:rPr sz="1000" spc="-10" dirty="0">
                <a:latin typeface="Lucida Console"/>
                <a:cs typeface="Lucida Console"/>
              </a:rPr>
              <a:t>.signal();</a:t>
            </a:r>
            <a:endParaRPr sz="1000">
              <a:latin typeface="Lucida Console"/>
              <a:cs typeface="Lucida Console"/>
            </a:endParaRPr>
          </a:p>
          <a:p>
            <a:pPr marL="547370" marR="2824480" indent="-153670">
              <a:lnSpc>
                <a:spcPts val="1200"/>
              </a:lnSpc>
              <a:spcBef>
                <a:spcPts val="5"/>
              </a:spcBef>
            </a:pPr>
            <a:r>
              <a:rPr sz="1000" spc="-5" dirty="0">
                <a:latin typeface="Lucida Console"/>
                <a:cs typeface="Lucida Console"/>
              </a:rPr>
              <a:t>} </a:t>
            </a: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finally </a:t>
            </a:r>
            <a:r>
              <a:rPr sz="1000" spc="-5" dirty="0">
                <a:latin typeface="Lucida Console"/>
                <a:cs typeface="Lucida Console"/>
              </a:rPr>
              <a:t>{ 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000" spc="-10" dirty="0">
                <a:latin typeface="Lucida Console"/>
                <a:cs typeface="Lucida Console"/>
              </a:rPr>
              <a:t>.unlock();</a:t>
            </a:r>
            <a:endParaRPr sz="1000">
              <a:latin typeface="Lucida Console"/>
              <a:cs typeface="Lucida Console"/>
            </a:endParaRPr>
          </a:p>
          <a:p>
            <a:pPr marL="393700">
              <a:lnSpc>
                <a:spcPts val="1150"/>
              </a:lnSpc>
            </a:pPr>
            <a:r>
              <a:rPr sz="1000" spc="-5" dirty="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000" spc="-5" dirty="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393700" marR="386715" indent="-152400">
              <a:lnSpc>
                <a:spcPct val="100000"/>
              </a:lnSpc>
              <a:spcBef>
                <a:spcPts val="950"/>
              </a:spcBef>
            </a:pP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000" spc="-10" dirty="0">
                <a:latin typeface="Lucida Console"/>
                <a:cs typeface="Lucida Console"/>
              </a:rPr>
              <a:t>Object </a:t>
            </a:r>
            <a:r>
              <a:rPr sz="1000" spc="-5" dirty="0">
                <a:latin typeface="Lucida Console"/>
                <a:cs typeface="Lucida Console"/>
              </a:rPr>
              <a:t>take() </a:t>
            </a: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throws </a:t>
            </a:r>
            <a:r>
              <a:rPr sz="1000" spc="-10" dirty="0">
                <a:latin typeface="Lucida Console"/>
                <a:cs typeface="Lucida Console"/>
              </a:rPr>
              <a:t>InterruptedException </a:t>
            </a:r>
            <a:r>
              <a:rPr sz="1000" spc="-5" dirty="0">
                <a:latin typeface="Lucida Console"/>
                <a:cs typeface="Lucida Console"/>
              </a:rPr>
              <a:t>{ 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000" spc="-10" dirty="0">
                <a:latin typeface="Lucida Console"/>
                <a:cs typeface="Lucida Console"/>
              </a:rPr>
              <a:t>.lock();</a:t>
            </a:r>
            <a:endParaRPr sz="1000">
              <a:latin typeface="Lucida Console"/>
              <a:cs typeface="Lucida Console"/>
            </a:endParaRPr>
          </a:p>
          <a:p>
            <a:pPr marL="393700">
              <a:lnSpc>
                <a:spcPts val="1195"/>
              </a:lnSpc>
            </a:pP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000" spc="-5" dirty="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698500" marR="2444750" indent="-151130">
              <a:lnSpc>
                <a:spcPts val="1200"/>
              </a:lnSpc>
              <a:spcBef>
                <a:spcPts val="35"/>
              </a:spcBef>
            </a:pP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while </a:t>
            </a:r>
            <a:r>
              <a:rPr sz="1000" spc="-10" dirty="0">
                <a:latin typeface="Lucida Console"/>
                <a:cs typeface="Lucida Console"/>
              </a:rPr>
              <a:t>(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count </a:t>
            </a:r>
            <a:r>
              <a:rPr sz="1000" spc="-5" dirty="0">
                <a:latin typeface="Lucida Console"/>
                <a:cs typeface="Lucida Console"/>
              </a:rPr>
              <a:t>== 0) 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notEmpty</a:t>
            </a:r>
            <a:r>
              <a:rPr sz="1000" spc="-10" dirty="0">
                <a:latin typeface="Lucida Console"/>
                <a:cs typeface="Lucida Console"/>
              </a:rPr>
              <a:t>.await();</a:t>
            </a:r>
            <a:endParaRPr sz="1000">
              <a:latin typeface="Lucida Console"/>
              <a:cs typeface="Lucida Console"/>
            </a:endParaRPr>
          </a:p>
          <a:p>
            <a:pPr marL="547370">
              <a:lnSpc>
                <a:spcPts val="1150"/>
              </a:lnSpc>
            </a:pPr>
            <a:r>
              <a:rPr sz="1000" spc="-10" dirty="0">
                <a:latin typeface="Lucida Console"/>
                <a:cs typeface="Lucida Console"/>
              </a:rPr>
              <a:t>Object </a:t>
            </a:r>
            <a:r>
              <a:rPr sz="1000" spc="-5" dirty="0">
                <a:latin typeface="Lucida Console"/>
                <a:cs typeface="Lucida Console"/>
              </a:rPr>
              <a:t>x =</a:t>
            </a:r>
            <a:r>
              <a:rPr sz="1000" spc="-10" dirty="0"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items</a:t>
            </a:r>
            <a:r>
              <a:rPr sz="1000" spc="-10" dirty="0">
                <a:latin typeface="Lucida Console"/>
                <a:cs typeface="Lucida Console"/>
              </a:rPr>
              <a:t>[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takeptr</a:t>
            </a:r>
            <a:r>
              <a:rPr sz="1000" spc="-10" dirty="0">
                <a:latin typeface="Lucida Console"/>
                <a:cs typeface="Lucida Console"/>
              </a:rPr>
              <a:t>];</a:t>
            </a:r>
            <a:endParaRPr sz="1000">
              <a:latin typeface="Lucida Console"/>
              <a:cs typeface="Lucida Console"/>
            </a:endParaRPr>
          </a:p>
          <a:p>
            <a:pPr marL="547370">
              <a:lnSpc>
                <a:spcPct val="100000"/>
              </a:lnSpc>
            </a:pP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if </a:t>
            </a:r>
            <a:r>
              <a:rPr sz="1000" spc="-10" dirty="0">
                <a:latin typeface="Lucida Console"/>
                <a:cs typeface="Lucida Console"/>
              </a:rPr>
              <a:t>(++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takeptr </a:t>
            </a:r>
            <a:r>
              <a:rPr sz="1000" spc="-5" dirty="0">
                <a:latin typeface="Lucida Console"/>
                <a:cs typeface="Lucida Console"/>
              </a:rPr>
              <a:t>== 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items</a:t>
            </a:r>
            <a:r>
              <a:rPr sz="1000" spc="-10" dirty="0">
                <a:latin typeface="Lucida Console"/>
                <a:cs typeface="Lucida Console"/>
              </a:rPr>
              <a:t>.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length</a:t>
            </a:r>
            <a:r>
              <a:rPr sz="1000" spc="-10" dirty="0">
                <a:latin typeface="Lucida Console"/>
                <a:cs typeface="Lucida Console"/>
              </a:rPr>
              <a:t>) </a:t>
            </a:r>
            <a:r>
              <a:rPr sz="1000" spc="-5" dirty="0">
                <a:solidFill>
                  <a:srgbClr val="0000BF"/>
                </a:solidFill>
                <a:latin typeface="Lucida Console"/>
                <a:cs typeface="Lucida Console"/>
              </a:rPr>
              <a:t>takeptr </a:t>
            </a:r>
            <a:r>
              <a:rPr sz="1000" spc="-5" dirty="0">
                <a:latin typeface="Lucida Console"/>
                <a:cs typeface="Lucida Console"/>
              </a:rPr>
              <a:t>=</a:t>
            </a:r>
            <a:r>
              <a:rPr sz="1000" spc="5" dirty="0">
                <a:latin typeface="Lucida Console"/>
                <a:cs typeface="Lucida Console"/>
              </a:rPr>
              <a:t> </a:t>
            </a:r>
            <a:r>
              <a:rPr sz="1000" spc="-5" dirty="0">
                <a:latin typeface="Lucida Console"/>
                <a:cs typeface="Lucida Console"/>
              </a:rPr>
              <a:t>0;</a:t>
            </a:r>
            <a:endParaRPr sz="1000">
              <a:latin typeface="Lucida Console"/>
              <a:cs typeface="Lucida Console"/>
            </a:endParaRPr>
          </a:p>
          <a:p>
            <a:pPr marL="547370" marR="2595880">
              <a:lnSpc>
                <a:spcPct val="99600"/>
              </a:lnSpc>
              <a:spcBef>
                <a:spcPts val="5"/>
              </a:spcBef>
            </a:pPr>
            <a:r>
              <a:rPr sz="1000" spc="-10" dirty="0">
                <a:latin typeface="Lucida Console"/>
                <a:cs typeface="Lucida Console"/>
              </a:rPr>
              <a:t>--</a:t>
            </a:r>
            <a:r>
              <a:rPr sz="1000" spc="-10" dirty="0">
                <a:solidFill>
                  <a:srgbClr val="0000BF"/>
                </a:solidFill>
                <a:latin typeface="Lucida Console"/>
                <a:cs typeface="Lucida Console"/>
              </a:rPr>
              <a:t>count</a:t>
            </a:r>
            <a:r>
              <a:rPr sz="1000" spc="-10" dirty="0">
                <a:latin typeface="Lucida Console"/>
                <a:cs typeface="Lucida Console"/>
              </a:rPr>
              <a:t>; 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notFull</a:t>
            </a:r>
            <a:r>
              <a:rPr sz="1000" spc="-10" dirty="0">
                <a:latin typeface="Lucida Console"/>
                <a:cs typeface="Lucida Console"/>
              </a:rPr>
              <a:t>.signal();  </a:t>
            </a:r>
            <a:r>
              <a:rPr sz="10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x;</a:t>
            </a:r>
            <a:endParaRPr sz="1000">
              <a:latin typeface="Lucida Console"/>
              <a:cs typeface="Lucida Console"/>
            </a:endParaRPr>
          </a:p>
          <a:p>
            <a:pPr marL="547370" marR="2824480" indent="-153670">
              <a:lnSpc>
                <a:spcPct val="100000"/>
              </a:lnSpc>
            </a:pPr>
            <a:r>
              <a:rPr sz="1000" spc="-5" dirty="0">
                <a:latin typeface="Lucida Console"/>
                <a:cs typeface="Lucida Console"/>
              </a:rPr>
              <a:t>} </a:t>
            </a:r>
            <a:r>
              <a:rPr sz="10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finally </a:t>
            </a:r>
            <a:r>
              <a:rPr sz="1000" spc="-5" dirty="0">
                <a:latin typeface="Lucida Console"/>
                <a:cs typeface="Lucida Console"/>
              </a:rPr>
              <a:t>{  </a:t>
            </a:r>
            <a:r>
              <a:rPr sz="10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lock</a:t>
            </a:r>
            <a:r>
              <a:rPr sz="1000" spc="-10" dirty="0">
                <a:latin typeface="Lucida Console"/>
                <a:cs typeface="Lucida Console"/>
              </a:rPr>
              <a:t>.unlock();</a:t>
            </a:r>
            <a:endParaRPr sz="1000">
              <a:latin typeface="Lucida Console"/>
              <a:cs typeface="Lucida Console"/>
            </a:endParaRPr>
          </a:p>
          <a:p>
            <a:pPr marL="393700">
              <a:lnSpc>
                <a:spcPts val="1185"/>
              </a:lnSpc>
            </a:pPr>
            <a:r>
              <a:rPr sz="1000" spc="-5" dirty="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241300">
              <a:lnSpc>
                <a:spcPts val="1195"/>
              </a:lnSpc>
            </a:pPr>
            <a:r>
              <a:rPr sz="1000" spc="-5" dirty="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6390" y="6350000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8283223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5111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Colecciones</a:t>
            </a:r>
            <a:r>
              <a:rPr spc="-20" dirty="0"/>
              <a:t> </a:t>
            </a:r>
            <a:r>
              <a:rPr spc="-5" dirty="0"/>
              <a:t>concurrentes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457960"/>
            <a:ext cx="165735" cy="9321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1470660"/>
            <a:ext cx="7183120" cy="44488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spc="-5" dirty="0">
                <a:latin typeface="Arial"/>
                <a:cs typeface="Arial"/>
              </a:rPr>
              <a:t>La colección Vector garantiza el acceso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sincronizado</a:t>
            </a:r>
            <a:endParaRPr sz="2400">
              <a:latin typeface="Arial"/>
              <a:cs typeface="Arial"/>
            </a:endParaRPr>
          </a:p>
          <a:p>
            <a:pPr marL="12700" marR="159385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El paquete java.util.concurrent contiene colecciones  con un soporte más avanzado para concurrencia</a:t>
            </a:r>
            <a:endParaRPr sz="2400">
              <a:latin typeface="Arial"/>
              <a:cs typeface="Arial"/>
            </a:endParaRPr>
          </a:p>
          <a:p>
            <a:pPr marL="887730" marR="633095" indent="-57150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10" dirty="0">
                <a:latin typeface="Arial"/>
                <a:cs typeface="Arial"/>
              </a:rPr>
              <a:t>BlockingQueue: </a:t>
            </a:r>
            <a:r>
              <a:rPr sz="2400" spc="-5" dirty="0">
                <a:latin typeface="Arial"/>
                <a:cs typeface="Arial"/>
              </a:rPr>
              <a:t>FIFO </a:t>
            </a:r>
            <a:r>
              <a:rPr sz="2400" dirty="0">
                <a:latin typeface="Arial"/>
                <a:cs typeface="Arial"/>
              </a:rPr>
              <a:t>con </a:t>
            </a:r>
            <a:r>
              <a:rPr sz="2400" spc="-5" dirty="0">
                <a:latin typeface="Arial"/>
                <a:cs typeface="Arial"/>
              </a:rPr>
              <a:t>tiempo de espera  máximo </a:t>
            </a:r>
            <a:r>
              <a:rPr sz="2400" spc="-10" dirty="0">
                <a:latin typeface="Arial"/>
                <a:cs typeface="Arial"/>
              </a:rPr>
              <a:t>cuando añadimos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no cabe, </a:t>
            </a:r>
            <a:r>
              <a:rPr sz="2400" dirty="0">
                <a:latin typeface="Arial"/>
                <a:cs typeface="Arial"/>
              </a:rPr>
              <a:t>o  </a:t>
            </a:r>
            <a:r>
              <a:rPr sz="2400" spc="-10" dirty="0">
                <a:latin typeface="Arial"/>
                <a:cs typeface="Arial"/>
              </a:rPr>
              <a:t>quitamos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hay.</a:t>
            </a:r>
            <a:endParaRPr sz="2400">
              <a:latin typeface="Arial"/>
              <a:cs typeface="Arial"/>
            </a:endParaRPr>
          </a:p>
          <a:p>
            <a:pPr marL="887730" marR="196850" indent="-571500" algn="just">
              <a:lnSpc>
                <a:spcPct val="99800"/>
              </a:lnSpc>
              <a:spcBef>
                <a:spcPts val="595"/>
              </a:spcBef>
              <a:buFont typeface="Times New Roman"/>
              <a:buChar char="–"/>
              <a:tabLst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ConcurrentMap: subinterfaz de Map </a:t>
            </a:r>
            <a:r>
              <a:rPr sz="2400" spc="-10" dirty="0">
                <a:latin typeface="Arial"/>
                <a:cs typeface="Arial"/>
              </a:rPr>
              <a:t>que define  operaciones </a:t>
            </a:r>
            <a:r>
              <a:rPr sz="2400" spc="-5" dirty="0">
                <a:latin typeface="Arial"/>
                <a:cs typeface="Arial"/>
              </a:rPr>
              <a:t>atómicas útiles (quitar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clave  valor sólo </a:t>
            </a: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la clave está presente,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etc).</a:t>
            </a:r>
            <a:endParaRPr sz="2400">
              <a:latin typeface="Arial"/>
              <a:cs typeface="Arial"/>
            </a:endParaRPr>
          </a:p>
          <a:p>
            <a:pPr marL="887730" marR="518159" indent="-57150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10" dirty="0">
                <a:latin typeface="Arial"/>
                <a:cs typeface="Arial"/>
              </a:rPr>
              <a:t>ConcurrentNavigableMap </a:t>
            </a:r>
            <a:r>
              <a:rPr sz="2400" spc="-5" dirty="0">
                <a:latin typeface="Arial"/>
                <a:cs typeface="Arial"/>
              </a:rPr>
              <a:t>para coincidencias  </a:t>
            </a:r>
            <a:r>
              <a:rPr sz="2400" spc="-10" dirty="0">
                <a:latin typeface="Arial"/>
                <a:cs typeface="Arial"/>
              </a:rPr>
              <a:t>aproximadas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257789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3707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Variables</a:t>
            </a:r>
            <a:r>
              <a:rPr spc="-60" dirty="0"/>
              <a:t> </a:t>
            </a:r>
            <a:r>
              <a:rPr spc="-5" dirty="0"/>
              <a:t>atómicas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559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1558290"/>
            <a:ext cx="7031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Para no tener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sincronizar el acceso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variables,  contamos con versiones atómicas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éstas: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269" y="2275840"/>
            <a:ext cx="127000" cy="38582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dirty="0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5810" y="2288540"/>
            <a:ext cx="3272790" cy="385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15745">
              <a:lnSpc>
                <a:spcPct val="131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AtomicBoolean  AtomicInteger 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om</a:t>
            </a:r>
            <a:r>
              <a:rPr sz="1600" dirty="0">
                <a:latin typeface="Arial"/>
                <a:cs typeface="Arial"/>
              </a:rPr>
              <a:t>icI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ger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ay</a:t>
            </a:r>
            <a:endParaRPr sz="1600">
              <a:latin typeface="Arial"/>
              <a:cs typeface="Arial"/>
            </a:endParaRPr>
          </a:p>
          <a:p>
            <a:pPr marL="12700" marR="478155">
              <a:lnSpc>
                <a:spcPts val="2520"/>
              </a:lnSpc>
              <a:spcBef>
                <a:spcPts val="170"/>
              </a:spcBef>
            </a:pPr>
            <a:r>
              <a:rPr sz="160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om</a:t>
            </a:r>
            <a:r>
              <a:rPr sz="1600" dirty="0">
                <a:latin typeface="Arial"/>
                <a:cs typeface="Arial"/>
              </a:rPr>
              <a:t>icI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ger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&gt;  </a:t>
            </a:r>
            <a:r>
              <a:rPr sz="1600" spc="-5" dirty="0">
                <a:latin typeface="Arial"/>
                <a:cs typeface="Arial"/>
              </a:rPr>
              <a:t>AtomicLong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AtomicLongArray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09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AtomicLongFieldUpdater&lt;T&gt;  AtomicMarkableReference&lt;V&gt;  AtomicReference&lt;V&gt;  AtomicReferenceArray&lt;E&gt; 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5" dirty="0">
                <a:latin typeface="Arial"/>
                <a:cs typeface="Arial"/>
              </a:rPr>
              <a:t>om</a:t>
            </a:r>
            <a:r>
              <a:rPr sz="1600" dirty="0">
                <a:latin typeface="Arial"/>
                <a:cs typeface="Arial"/>
              </a:rPr>
              <a:t>ic</a:t>
            </a:r>
            <a:r>
              <a:rPr sz="1600" spc="-5" dirty="0">
                <a:latin typeface="Arial"/>
                <a:cs typeface="Arial"/>
              </a:rPr>
              <a:t>Re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rence</a:t>
            </a: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spc="-10" dirty="0">
                <a:latin typeface="Arial"/>
                <a:cs typeface="Arial"/>
              </a:rPr>
              <a:t>U</a:t>
            </a:r>
            <a:r>
              <a:rPr sz="1600" spc="-5" dirty="0">
                <a:latin typeface="Arial"/>
                <a:cs typeface="Arial"/>
              </a:rPr>
              <a:t>pd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&lt;</a:t>
            </a:r>
            <a:r>
              <a:rPr sz="1600" spc="-19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1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&gt;  </a:t>
            </a:r>
            <a:r>
              <a:rPr sz="1600" spc="-5" dirty="0">
                <a:latin typeface="Arial"/>
                <a:cs typeface="Arial"/>
              </a:rPr>
              <a:t>AtomicStampedReference&lt;V&gt;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53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4051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Otras</a:t>
            </a:r>
            <a:r>
              <a:rPr spc="-10" dirty="0"/>
              <a:t> </a:t>
            </a:r>
            <a:r>
              <a:rPr spc="-5" dirty="0"/>
              <a:t>características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513840"/>
            <a:ext cx="3039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Imports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estáticos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2204720"/>
            <a:ext cx="6696709" cy="1079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import static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java.lang.Math;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910"/>
              </a:spcBef>
            </a:pPr>
            <a:r>
              <a:rPr sz="1800" spc="-5" dirty="0">
                <a:latin typeface="Courier New"/>
                <a:cs typeface="Courier New"/>
              </a:rPr>
              <a:t>double raiz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sqrt(1252.2);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469640"/>
            <a:ext cx="3790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Argumentos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1550" y="4077970"/>
            <a:ext cx="6696709" cy="1079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75005" marR="116205" indent="-548640">
              <a:lnSpc>
                <a:spcPct val="110600"/>
              </a:lnSpc>
              <a:spcBef>
                <a:spcPts val="520"/>
              </a:spcBef>
            </a:pPr>
            <a:r>
              <a:rPr sz="1800" spc="-5" dirty="0">
                <a:latin typeface="Courier New"/>
                <a:cs typeface="Courier New"/>
              </a:rPr>
              <a:t>public void miFunc(String param, int... args)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for(int i: args) </a:t>
            </a:r>
            <a:r>
              <a:rPr sz="1800" dirty="0">
                <a:latin typeface="Courier New"/>
                <a:cs typeface="Courier New"/>
              </a:rPr>
              <a:t>{ …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277908"/>
            <a:ext cx="5271770" cy="9036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459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Anotaciones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(metainformación)</a:t>
            </a:r>
            <a:endParaRPr sz="2800">
              <a:latin typeface="Arial"/>
              <a:cs typeface="Arial"/>
            </a:endParaRPr>
          </a:p>
          <a:p>
            <a:pPr marL="754380" lvl="1" indent="-267970">
              <a:lnSpc>
                <a:spcPct val="100000"/>
              </a:lnSpc>
              <a:spcBef>
                <a:spcPts val="310"/>
              </a:spcBef>
              <a:buClr>
                <a:srgbClr val="99CC00"/>
              </a:buClr>
              <a:buFont typeface="Times New Roman"/>
              <a:buChar char="•"/>
              <a:tabLst>
                <a:tab pos="753745" algn="l"/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P.ej.,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@deprecated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3707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Variables</a:t>
            </a:r>
            <a:r>
              <a:rPr spc="-60" dirty="0"/>
              <a:t> </a:t>
            </a:r>
            <a:r>
              <a:rPr spc="-5" dirty="0"/>
              <a:t>atómicas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58290"/>
            <a:ext cx="66465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 indent="-610870">
              <a:lnSpc>
                <a:spcPct val="100000"/>
              </a:lnSpc>
              <a:spcBef>
                <a:spcPts val="100"/>
              </a:spcBef>
              <a:buClr>
                <a:srgbClr val="00FF00"/>
              </a:buClr>
              <a:buFont typeface="Symbol"/>
              <a:buChar char=""/>
              <a:tabLst>
                <a:tab pos="622935" algn="l"/>
                <a:tab pos="623570" algn="l"/>
              </a:tabLst>
            </a:pPr>
            <a:r>
              <a:rPr sz="2600" spc="-5" dirty="0">
                <a:latin typeface="Arial"/>
                <a:cs typeface="Arial"/>
              </a:rPr>
              <a:t>Ejemplo: synchronized </a:t>
            </a:r>
            <a:r>
              <a:rPr sz="2600" dirty="0">
                <a:latin typeface="Arial"/>
                <a:cs typeface="Arial"/>
              </a:rPr>
              <a:t>/ </a:t>
            </a:r>
            <a:r>
              <a:rPr sz="2600" spc="-5" dirty="0">
                <a:latin typeface="Arial"/>
                <a:cs typeface="Arial"/>
              </a:rPr>
              <a:t>variable</a:t>
            </a:r>
            <a:r>
              <a:rPr sz="2600" spc="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atómica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580" y="2156459"/>
            <a:ext cx="258635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class </a:t>
            </a:r>
            <a:r>
              <a:rPr sz="1200" spc="-10" dirty="0">
                <a:latin typeface="Lucida Console"/>
                <a:cs typeface="Lucida Console"/>
              </a:rPr>
              <a:t>ContadorSincronizado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int 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c </a:t>
            </a:r>
            <a:r>
              <a:rPr sz="1200" spc="-5" dirty="0">
                <a:latin typeface="Lucida Console"/>
                <a:cs typeface="Lucida Console"/>
              </a:rPr>
              <a:t>=</a:t>
            </a:r>
            <a:r>
              <a:rPr sz="1200" spc="-6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339" y="2703829"/>
            <a:ext cx="3500754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synchronized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200" spc="-10" dirty="0">
                <a:latin typeface="Lucida Console"/>
                <a:cs typeface="Lucida Console"/>
              </a:rPr>
              <a:t>increment() </a:t>
            </a:r>
            <a:r>
              <a:rPr sz="1200" spc="-5" dirty="0">
                <a:latin typeface="Lucida Console"/>
                <a:cs typeface="Lucida Console"/>
              </a:rPr>
              <a:t>{  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c</a:t>
            </a:r>
            <a:r>
              <a:rPr sz="1200" spc="-5" dirty="0">
                <a:latin typeface="Lucida Console"/>
                <a:cs typeface="Lucida Console"/>
              </a:rPr>
              <a:t>++;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2339" y="3434079"/>
            <a:ext cx="3500754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synchronized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200" spc="-10" dirty="0">
                <a:latin typeface="Lucida Console"/>
                <a:cs typeface="Lucida Console"/>
              </a:rPr>
              <a:t>decrement() </a:t>
            </a:r>
            <a:r>
              <a:rPr sz="1200" spc="-5" dirty="0">
                <a:latin typeface="Lucida Console"/>
                <a:cs typeface="Lucida Console"/>
              </a:rPr>
              <a:t>{  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c</a:t>
            </a:r>
            <a:r>
              <a:rPr sz="1200" spc="-5" dirty="0">
                <a:latin typeface="Lucida Console"/>
                <a:cs typeface="Lucida Console"/>
              </a:rPr>
              <a:t>--;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339" y="4164329"/>
            <a:ext cx="304355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synchronized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200" spc="-5" dirty="0">
                <a:latin typeface="Lucida Console"/>
                <a:cs typeface="Lucida Console"/>
              </a:rPr>
              <a:t>value()</a:t>
            </a:r>
            <a:r>
              <a:rPr sz="1200" spc="-5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7825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c</a:t>
            </a:r>
            <a:r>
              <a:rPr sz="1200" spc="-5" dirty="0"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6580" y="4894579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9809" y="2143759"/>
            <a:ext cx="41332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import</a:t>
            </a:r>
            <a:r>
              <a:rPr sz="1100" b="1" spc="5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java.util.concurrent.atomic.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AtomicInteger</a:t>
            </a:r>
            <a:r>
              <a:rPr sz="1100" spc="-10" dirty="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9809" y="2477770"/>
            <a:ext cx="43008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class </a:t>
            </a:r>
            <a:r>
              <a:rPr sz="1100" spc="-10" dirty="0">
                <a:latin typeface="Lucida Console"/>
                <a:cs typeface="Lucida Console"/>
              </a:rPr>
              <a:t>ContadorAtomic</a:t>
            </a:r>
            <a:r>
              <a:rPr sz="1100" spc="-25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47345">
              <a:lnSpc>
                <a:spcPct val="100000"/>
              </a:lnSpc>
            </a:pP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100" spc="-10" dirty="0">
                <a:latin typeface="Lucida Console"/>
                <a:cs typeface="Lucida Console"/>
              </a:rPr>
              <a:t>AtomicInteger </a:t>
            </a:r>
            <a:r>
              <a:rPr sz="1100" spc="-5" dirty="0">
                <a:latin typeface="Lucida Console"/>
                <a:cs typeface="Lucida Console"/>
              </a:rPr>
              <a:t>c =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100" b="1" spc="7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AtomicInteger(0);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5090" y="2980690"/>
            <a:ext cx="2120900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28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100" spc="-10" dirty="0">
                <a:latin typeface="Lucida Console"/>
                <a:cs typeface="Lucida Console"/>
              </a:rPr>
              <a:t>increment() </a:t>
            </a:r>
            <a:r>
              <a:rPr sz="1100" spc="-5" dirty="0">
                <a:latin typeface="Lucida Console"/>
                <a:cs typeface="Lucida Console"/>
              </a:rPr>
              <a:t>{  </a:t>
            </a:r>
            <a:r>
              <a:rPr sz="1100" spc="-10" dirty="0">
                <a:latin typeface="Lucida Console"/>
                <a:cs typeface="Lucida Console"/>
              </a:rPr>
              <a:t>c.incrementAndGet();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310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5090" y="3649979"/>
            <a:ext cx="21209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28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100" spc="-10" dirty="0">
                <a:latin typeface="Lucida Console"/>
                <a:cs typeface="Lucida Console"/>
              </a:rPr>
              <a:t>decrement() </a:t>
            </a:r>
            <a:r>
              <a:rPr sz="1100" spc="-5" dirty="0">
                <a:latin typeface="Lucida Console"/>
                <a:cs typeface="Lucida Console"/>
              </a:rPr>
              <a:t>{  </a:t>
            </a:r>
            <a:r>
              <a:rPr sz="1100" spc="-10" dirty="0">
                <a:latin typeface="Lucida Console"/>
                <a:cs typeface="Lucida Console"/>
              </a:rPr>
              <a:t>c.decrementAndGet();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65090" y="4319270"/>
            <a:ext cx="17024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100" spc="-5" dirty="0">
                <a:latin typeface="Lucida Console"/>
                <a:cs typeface="Lucida Console"/>
              </a:rPr>
              <a:t>value()</a:t>
            </a:r>
            <a:r>
              <a:rPr sz="1100" spc="-70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ct val="10000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1100" b="1" spc="-5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c.get();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9809" y="4988559"/>
            <a:ext cx="1098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234462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2103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Ejecutores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248539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342772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39" y="1558290"/>
            <a:ext cx="6788784" cy="421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Se separa la gestión de la ejecución de los  hilos en clases especializadas</a:t>
            </a:r>
            <a:endParaRPr sz="2800">
              <a:latin typeface="Arial"/>
              <a:cs typeface="Arial"/>
            </a:endParaRPr>
          </a:p>
          <a:p>
            <a:pPr marL="12700" marR="203835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Interfaz Executor: obliga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implementar el  método execute(Runnable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r)</a:t>
            </a:r>
            <a:endParaRPr sz="2800">
              <a:latin typeface="Arial"/>
              <a:cs typeface="Arial"/>
            </a:endParaRPr>
          </a:p>
          <a:p>
            <a:pPr marL="407670" marR="2220595" indent="-39560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En lugar de iniciar el hilo con  (new Thread(r)).start(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lo iniciaremos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</a:t>
            </a:r>
            <a:endParaRPr sz="2800">
              <a:latin typeface="Arial"/>
              <a:cs typeface="Arial"/>
            </a:endParaRPr>
          </a:p>
          <a:p>
            <a:pPr marR="3963670" algn="ctr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e.execute(r);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teniendo: Runnable </a:t>
            </a:r>
            <a:r>
              <a:rPr sz="2800" dirty="0">
                <a:latin typeface="Arial"/>
                <a:cs typeface="Arial"/>
              </a:rPr>
              <a:t>r; </a:t>
            </a:r>
            <a:r>
              <a:rPr sz="2800" spc="-5" dirty="0">
                <a:latin typeface="Arial"/>
                <a:cs typeface="Arial"/>
              </a:rPr>
              <a:t>Executor e;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4475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32137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ExecutorService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454149"/>
            <a:ext cx="189230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85317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1469390"/>
            <a:ext cx="7081520" cy="41313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latin typeface="Arial"/>
                <a:cs typeface="Arial"/>
              </a:rPr>
              <a:t>Subinterfaz de Executor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Añade el método Future submit( objeto </a:t>
            </a:r>
            <a:r>
              <a:rPr sz="2800" dirty="0">
                <a:latin typeface="Arial"/>
                <a:cs typeface="Arial"/>
              </a:rPr>
              <a:t>) que  </a:t>
            </a:r>
            <a:r>
              <a:rPr sz="2800" spc="-5" dirty="0">
                <a:latin typeface="Arial"/>
                <a:cs typeface="Arial"/>
              </a:rPr>
              <a:t>acepta objetos Runnable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Callable, que  permiten devolver un </a:t>
            </a:r>
            <a:r>
              <a:rPr sz="2800" dirty="0">
                <a:latin typeface="Arial"/>
                <a:cs typeface="Arial"/>
              </a:rPr>
              <a:t>valor </a:t>
            </a:r>
            <a:r>
              <a:rPr sz="2800" spc="-5" dirty="0">
                <a:latin typeface="Arial"/>
                <a:cs typeface="Arial"/>
              </a:rPr>
              <a:t>al finalizar la  tarea.</a:t>
            </a:r>
            <a:endParaRPr sz="2800">
              <a:latin typeface="Arial"/>
              <a:cs typeface="Arial"/>
            </a:endParaRPr>
          </a:p>
          <a:p>
            <a:pPr marL="12700" marR="1905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submit( 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devuelve objetos Future que  permiten obtener el estado de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tarea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ejecutar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devuelven un resultado en el </a:t>
            </a:r>
            <a:r>
              <a:rPr sz="2800" dirty="0">
                <a:latin typeface="Arial"/>
                <a:cs typeface="Arial"/>
              </a:rPr>
              <a:t>caso 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Callable.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1550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5269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ScheduledExecutorService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454149"/>
            <a:ext cx="189230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42772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1469390"/>
            <a:ext cx="7005320" cy="32778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spc="-5" dirty="0">
                <a:latin typeface="Arial"/>
                <a:cs typeface="Arial"/>
              </a:rPr>
              <a:t>Subinterfaz de ExecutorService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Añade el método </a:t>
            </a:r>
            <a:r>
              <a:rPr sz="2800" dirty="0">
                <a:latin typeface="Arial"/>
                <a:cs typeface="Arial"/>
              </a:rPr>
              <a:t>schedule( ) que </a:t>
            </a:r>
            <a:r>
              <a:rPr sz="2800" spc="-5" dirty="0">
                <a:latin typeface="Arial"/>
                <a:cs typeface="Arial"/>
              </a:rPr>
              <a:t>ejecuta un  Runnable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Callable después de </a:t>
            </a:r>
            <a:r>
              <a:rPr sz="2800" dirty="0">
                <a:latin typeface="Arial"/>
                <a:cs typeface="Arial"/>
              </a:rPr>
              <a:t>un </a:t>
            </a:r>
            <a:r>
              <a:rPr sz="2800" spc="-5" dirty="0">
                <a:latin typeface="Arial"/>
                <a:cs typeface="Arial"/>
              </a:rPr>
              <a:t>tiempo  especificado</a:t>
            </a:r>
            <a:endParaRPr sz="2800">
              <a:latin typeface="Arial"/>
              <a:cs typeface="Arial"/>
            </a:endParaRPr>
          </a:p>
          <a:p>
            <a:pPr marL="12700" marR="42227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También añade scheduleAtFixedRate( </a:t>
            </a:r>
            <a:r>
              <a:rPr sz="2800" dirty="0">
                <a:latin typeface="Arial"/>
                <a:cs typeface="Arial"/>
              </a:rPr>
              <a:t>) y  </a:t>
            </a:r>
            <a:r>
              <a:rPr sz="2800" spc="-5" dirty="0">
                <a:latin typeface="Arial"/>
                <a:cs typeface="Arial"/>
              </a:rPr>
              <a:t>scheduleWithFixedDelay( 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para tareas  periódicas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423272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2779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Pools de</a:t>
            </a:r>
            <a:r>
              <a:rPr spc="-70" dirty="0"/>
              <a:t> </a:t>
            </a:r>
            <a:r>
              <a:rPr spc="-5" dirty="0"/>
              <a:t>hilos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291210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427990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39" y="1558290"/>
            <a:ext cx="6530340" cy="443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Uno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varios “worker thread” ejecutan los  métodos run( 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de distintos Runnable </a:t>
            </a:r>
            <a:r>
              <a:rPr sz="2800" dirty="0">
                <a:latin typeface="Arial"/>
                <a:cs typeface="Arial"/>
              </a:rPr>
              <a:t>/  </a:t>
            </a:r>
            <a:r>
              <a:rPr sz="2800" spc="-5" dirty="0">
                <a:latin typeface="Arial"/>
                <a:cs typeface="Arial"/>
              </a:rPr>
              <a:t>Callable, pero en el mismo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hilo.</a:t>
            </a:r>
            <a:endParaRPr sz="2800">
              <a:latin typeface="Arial"/>
              <a:cs typeface="Arial"/>
            </a:endParaRPr>
          </a:p>
          <a:p>
            <a:pPr marL="12700" marR="161925">
              <a:lnSpc>
                <a:spcPct val="999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Se ahorra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sobrecarga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creación </a:t>
            </a:r>
            <a:r>
              <a:rPr sz="2800" dirty="0">
                <a:latin typeface="Arial"/>
                <a:cs typeface="Arial"/>
              </a:rPr>
              <a:t>y  </a:t>
            </a:r>
            <a:r>
              <a:rPr sz="2800" spc="-5" dirty="0">
                <a:latin typeface="Arial"/>
                <a:cs typeface="Arial"/>
              </a:rPr>
              <a:t>destrucción de hilos en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que interviene  reserva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liberación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memoria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Creación del pool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distintas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maneras:</a:t>
            </a:r>
            <a:endParaRPr sz="2800">
              <a:latin typeface="Arial"/>
              <a:cs typeface="Arial"/>
            </a:endParaRPr>
          </a:p>
          <a:p>
            <a:pPr marL="887730" indent="-57150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Método estático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newFixedThreadPool(n)</a:t>
            </a:r>
            <a:endParaRPr sz="2400">
              <a:latin typeface="Arial"/>
              <a:cs typeface="Arial"/>
            </a:endParaRPr>
          </a:p>
          <a:p>
            <a:pPr marL="887730" marR="743585" indent="-57150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601345" algn="l"/>
                <a:tab pos="601980" algn="l"/>
              </a:tabLst>
            </a:pPr>
            <a:r>
              <a:rPr sz="2400" spc="-5" dirty="0">
                <a:latin typeface="Arial"/>
                <a:cs typeface="Arial"/>
              </a:rPr>
              <a:t>Instancia de </a:t>
            </a:r>
            <a:r>
              <a:rPr sz="2400" spc="-10" dirty="0">
                <a:latin typeface="Arial"/>
                <a:cs typeface="Arial"/>
              </a:rPr>
              <a:t>ThreadPoolExecutor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de  </a:t>
            </a:r>
            <a:r>
              <a:rPr sz="2400" spc="-10" dirty="0">
                <a:latin typeface="Arial"/>
                <a:cs typeface="Arial"/>
              </a:rPr>
              <a:t>ScheduledThreadPoolExecutor.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58229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0869" y="806450"/>
            <a:ext cx="6464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Instancia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ThreadPoolExecutor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979" y="1760220"/>
            <a:ext cx="27082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Al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principio</a:t>
            </a:r>
            <a:r>
              <a:rPr sz="11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del</a:t>
            </a:r>
            <a:r>
              <a:rPr sz="1100" spc="-2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fichero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: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//import </a:t>
            </a:r>
            <a:r>
              <a:rPr sz="1100" spc="-10" dirty="0">
                <a:solidFill>
                  <a:srgbClr val="3E7E5E"/>
                </a:solidFill>
                <a:latin typeface="Lucida Console"/>
                <a:cs typeface="Lucida Console"/>
              </a:rPr>
              <a:t>java.util.concurrent.*;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//import</a:t>
            </a:r>
            <a:r>
              <a:rPr sz="11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10" dirty="0">
                <a:solidFill>
                  <a:srgbClr val="3E7E5E"/>
                </a:solidFill>
                <a:latin typeface="Lucida Console"/>
                <a:cs typeface="Lucida Console"/>
              </a:rPr>
              <a:t>java.util.*;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979" y="2566670"/>
            <a:ext cx="203771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100" spc="-10" dirty="0">
                <a:latin typeface="Lucida Console"/>
                <a:cs typeface="Lucida Console"/>
              </a:rPr>
              <a:t>poolSize </a:t>
            </a:r>
            <a:r>
              <a:rPr sz="1100" spc="-5" dirty="0">
                <a:latin typeface="Lucida Console"/>
                <a:cs typeface="Lucida Console"/>
              </a:rPr>
              <a:t>=</a:t>
            </a:r>
            <a:r>
              <a:rPr sz="1100" spc="-25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2;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100" spc="-10" dirty="0">
                <a:latin typeface="Lucida Console"/>
                <a:cs typeface="Lucida Console"/>
              </a:rPr>
              <a:t>maxPoolSize </a:t>
            </a:r>
            <a:r>
              <a:rPr sz="1100" spc="-5" dirty="0">
                <a:latin typeface="Lucida Console"/>
                <a:cs typeface="Lucida Console"/>
              </a:rPr>
              <a:t>=</a:t>
            </a:r>
            <a:r>
              <a:rPr sz="1100" spc="-1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2;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long </a:t>
            </a:r>
            <a:r>
              <a:rPr sz="1100" spc="-10" dirty="0">
                <a:latin typeface="Lucida Console"/>
                <a:cs typeface="Lucida Console"/>
              </a:rPr>
              <a:t>keepAliveTime </a:t>
            </a:r>
            <a:r>
              <a:rPr sz="1100" spc="-5" dirty="0">
                <a:latin typeface="Lucida Console"/>
                <a:cs typeface="Lucida Console"/>
              </a:rPr>
              <a:t>=</a:t>
            </a:r>
            <a:r>
              <a:rPr sz="1100" spc="-40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10;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979" y="3235959"/>
            <a:ext cx="3546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ArrayBlockingQueue</a:t>
            </a:r>
            <a:r>
              <a:rPr sz="1100" spc="-10" dirty="0">
                <a:latin typeface="Lucida Console"/>
                <a:cs typeface="Lucida Console"/>
              </a:rPr>
              <a:t>&lt;Runnable&gt; </a:t>
            </a:r>
            <a:r>
              <a:rPr sz="1100" spc="-5" dirty="0">
                <a:latin typeface="Lucida Console"/>
                <a:cs typeface="Lucida Console"/>
              </a:rPr>
              <a:t>queue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=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ct val="10000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100" b="1" spc="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ArrayBlockingQueue</a:t>
            </a:r>
            <a:r>
              <a:rPr sz="1100" spc="-10" dirty="0">
                <a:latin typeface="Lucida Console"/>
                <a:cs typeface="Lucida Console"/>
              </a:rPr>
              <a:t>&lt;Runnable&gt;(5);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979" y="3738879"/>
            <a:ext cx="3044190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ThreadPoolExecutor</a:t>
            </a:r>
            <a:r>
              <a:rPr sz="1100" spc="-10" dirty="0">
                <a:latin typeface="Lucida Console"/>
                <a:cs typeface="Lucida Console"/>
              </a:rPr>
              <a:t> threadPool</a:t>
            </a:r>
            <a:r>
              <a:rPr sz="1100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=</a:t>
            </a:r>
            <a:endParaRPr sz="1100">
              <a:latin typeface="Lucida Console"/>
              <a:cs typeface="Lucida Console"/>
            </a:endParaRPr>
          </a:p>
          <a:p>
            <a:pPr marL="767080" marR="5080" indent="-419100" algn="just">
              <a:lnSpc>
                <a:spcPts val="1320"/>
              </a:lnSpc>
              <a:spcBef>
                <a:spcPts val="40"/>
              </a:spcBef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ThreadPoolExecutor</a:t>
            </a:r>
            <a:r>
              <a:rPr sz="1100" spc="-10" dirty="0">
                <a:latin typeface="Lucida Console"/>
                <a:cs typeface="Lucida Console"/>
              </a:rPr>
              <a:t>(poolSize,  maxPoolSize, keepAliveTime, 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TimeUnit</a:t>
            </a:r>
            <a:r>
              <a:rPr sz="1100" spc="-10" dirty="0">
                <a:latin typeface="Lucida Console"/>
                <a:cs typeface="Lucida Console"/>
              </a:rPr>
              <a:t>.SECONDS,</a:t>
            </a:r>
            <a:r>
              <a:rPr sz="1100" spc="-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queue);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979" y="4575809"/>
            <a:ext cx="22891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Console"/>
                <a:cs typeface="Lucida Console"/>
              </a:rPr>
              <a:t>Runnable </a:t>
            </a:r>
            <a:r>
              <a:rPr sz="1100" spc="-10" dirty="0">
                <a:latin typeface="Lucida Console"/>
                <a:cs typeface="Lucida Console"/>
              </a:rPr>
              <a:t>myTasks[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3</a:t>
            </a:r>
            <a:r>
              <a:rPr sz="1100" spc="-10" dirty="0">
                <a:latin typeface="Lucida Console"/>
                <a:cs typeface="Lucida Console"/>
              </a:rPr>
              <a:t>]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=</a:t>
            </a:r>
            <a:r>
              <a:rPr sz="1100" u="sng" spc="-3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....</a:t>
            </a:r>
            <a:r>
              <a:rPr sz="1100" spc="-10" dirty="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 y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le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asignamos</a:t>
            </a:r>
            <a:r>
              <a:rPr sz="1100" spc="-6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tareas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3229" y="1772920"/>
            <a:ext cx="472122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Poner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a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ejecutar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dos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tareas</a:t>
            </a:r>
            <a:r>
              <a:rPr sz="11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y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una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que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quedará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en</a:t>
            </a:r>
            <a:r>
              <a:rPr sz="1100" spc="-7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cola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:</a:t>
            </a:r>
            <a:endParaRPr sz="1100">
              <a:latin typeface="Lucida Console"/>
              <a:cs typeface="Lucida Console"/>
            </a:endParaRPr>
          </a:p>
          <a:p>
            <a:pPr marL="347980" marR="593725" indent="-335280">
              <a:lnSpc>
                <a:spcPct val="10000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for</a:t>
            </a:r>
            <a:r>
              <a:rPr sz="1100" spc="-5" dirty="0">
                <a:latin typeface="Lucida Console"/>
                <a:cs typeface="Lucida Console"/>
              </a:rPr>
              <a:t>(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100" spc="-10" dirty="0">
                <a:latin typeface="Lucida Console"/>
                <a:cs typeface="Lucida Console"/>
              </a:rPr>
              <a:t>i=0; </a:t>
            </a:r>
            <a:r>
              <a:rPr sz="1100" spc="-5" dirty="0">
                <a:latin typeface="Lucida Console"/>
                <a:cs typeface="Lucida Console"/>
              </a:rPr>
              <a:t>i&lt;3; i++){  </a:t>
            </a:r>
            <a:r>
              <a:rPr sz="1100" spc="-10" dirty="0">
                <a:latin typeface="Lucida Console"/>
                <a:cs typeface="Lucida Console"/>
              </a:rPr>
              <a:t>threadPool.execute(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task</a:t>
            </a:r>
            <a:r>
              <a:rPr sz="1100" spc="-10" dirty="0">
                <a:latin typeface="Lucida Console"/>
                <a:cs typeface="Lucida Console"/>
              </a:rPr>
              <a:t>);  System.out.println(</a:t>
            </a:r>
            <a:r>
              <a:rPr sz="1100" spc="-10" dirty="0">
                <a:solidFill>
                  <a:srgbClr val="2900FF"/>
                </a:solidFill>
                <a:latin typeface="Lucida Console"/>
                <a:cs typeface="Lucida Console"/>
              </a:rPr>
              <a:t>"Tareas:" </a:t>
            </a:r>
            <a:r>
              <a:rPr sz="1100" spc="-5" dirty="0">
                <a:latin typeface="Lucida Console"/>
                <a:cs typeface="Lucida Console"/>
              </a:rPr>
              <a:t>+</a:t>
            </a:r>
            <a:r>
              <a:rPr sz="1100" spc="7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queue.size());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310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53229" y="2777490"/>
            <a:ext cx="4552315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54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Encolar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otra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tarea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más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que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declaramos</a:t>
            </a:r>
            <a:r>
              <a:rPr sz="11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aquí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mismo</a:t>
            </a:r>
            <a:r>
              <a:rPr sz="1100" spc="-10" dirty="0">
                <a:solidFill>
                  <a:srgbClr val="3E7E5E"/>
                </a:solidFill>
                <a:latin typeface="Lucida Console"/>
                <a:cs typeface="Lucida Console"/>
              </a:rPr>
              <a:t>:  </a:t>
            </a:r>
            <a:r>
              <a:rPr sz="1100" spc="-10" dirty="0">
                <a:latin typeface="Lucida Console"/>
                <a:cs typeface="Lucida Console"/>
              </a:rPr>
              <a:t>threadPool.execute( 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100" spc="-10" dirty="0">
                <a:latin typeface="Lucida Console"/>
                <a:cs typeface="Lucida Console"/>
              </a:rPr>
              <a:t>Runnable()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83260">
              <a:lnSpc>
                <a:spcPts val="131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1100" spc="-5" dirty="0">
                <a:latin typeface="Lucida Console"/>
                <a:cs typeface="Lucida Console"/>
              </a:rPr>
              <a:t>run()</a:t>
            </a:r>
            <a:r>
              <a:rPr sz="1100" spc="-30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018540">
              <a:lnSpc>
                <a:spcPct val="10000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for </a:t>
            </a:r>
            <a:r>
              <a:rPr sz="1100" spc="-5" dirty="0">
                <a:latin typeface="Lucida Console"/>
                <a:cs typeface="Lucida Console"/>
              </a:rPr>
              <a:t>(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1100" spc="-5" dirty="0">
                <a:latin typeface="Lucida Console"/>
                <a:cs typeface="Lucida Console"/>
              </a:rPr>
              <a:t>i = 0; i &lt; 10; i++)</a:t>
            </a:r>
            <a:r>
              <a:rPr sz="1100" spc="-60" dirty="0">
                <a:latin typeface="Lucida Console"/>
                <a:cs typeface="Lucida Console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353820">
              <a:lnSpc>
                <a:spcPct val="100000"/>
              </a:lnSpc>
            </a:pP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1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689100" marR="256540">
              <a:lnSpc>
                <a:spcPct val="100000"/>
              </a:lnSpc>
            </a:pPr>
            <a:r>
              <a:rPr sz="1100" spc="-10" dirty="0">
                <a:latin typeface="Lucida Console"/>
                <a:cs typeface="Lucida Console"/>
              </a:rPr>
              <a:t>System.out.println(</a:t>
            </a:r>
            <a:r>
              <a:rPr sz="1100" spc="-10" dirty="0">
                <a:solidFill>
                  <a:srgbClr val="2900FF"/>
                </a:solidFill>
                <a:latin typeface="Lucida Console"/>
                <a:cs typeface="Lucida Console"/>
              </a:rPr>
              <a:t>"i </a:t>
            </a:r>
            <a:r>
              <a:rPr sz="1100" spc="-5" dirty="0">
                <a:solidFill>
                  <a:srgbClr val="2900FF"/>
                </a:solidFill>
                <a:latin typeface="Lucida Console"/>
                <a:cs typeface="Lucida Console"/>
              </a:rPr>
              <a:t>= " </a:t>
            </a:r>
            <a:r>
              <a:rPr sz="1100" spc="-5" dirty="0">
                <a:latin typeface="Lucida Console"/>
                <a:cs typeface="Lucida Console"/>
              </a:rPr>
              <a:t>+ i);  </a:t>
            </a:r>
            <a:r>
              <a:rPr sz="1100" spc="-10" dirty="0">
                <a:latin typeface="Lucida Console"/>
                <a:cs typeface="Lucida Console"/>
              </a:rPr>
              <a:t>Thread.sleep(1000);</a:t>
            </a:r>
            <a:endParaRPr sz="1100">
              <a:latin typeface="Lucida Console"/>
              <a:cs typeface="Lucida Console"/>
            </a:endParaRPr>
          </a:p>
          <a:p>
            <a:pPr marL="1353820">
              <a:lnSpc>
                <a:spcPts val="1315"/>
              </a:lnSpc>
              <a:tabLst>
                <a:tab pos="4454525" algn="l"/>
              </a:tabLst>
            </a:pPr>
            <a:r>
              <a:rPr sz="1100" spc="-5" dirty="0">
                <a:latin typeface="Lucida Console"/>
                <a:cs typeface="Lucida Console"/>
              </a:rPr>
              <a:t>}</a:t>
            </a:r>
            <a:r>
              <a:rPr sz="1100" spc="-10" dirty="0">
                <a:latin typeface="Lucida Console"/>
                <a:cs typeface="Lucida Console"/>
              </a:rPr>
              <a:t> </a:t>
            </a: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</a:t>
            </a:r>
            <a:r>
              <a:rPr sz="11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h</a:t>
            </a:r>
            <a:r>
              <a:rPr sz="11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(InterruptedExceptio</a:t>
            </a:r>
            <a:r>
              <a:rPr sz="1100" spc="-5" dirty="0">
                <a:latin typeface="Lucida Console"/>
                <a:cs typeface="Lucida Console"/>
              </a:rPr>
              <a:t>n</a:t>
            </a:r>
            <a:r>
              <a:rPr sz="1100" spc="-10" dirty="0">
                <a:latin typeface="Lucida Console"/>
                <a:cs typeface="Lucida Console"/>
              </a:rPr>
              <a:t> ie)</a:t>
            </a:r>
            <a:r>
              <a:rPr sz="1100" spc="-5" dirty="0">
                <a:latin typeface="Lucida Console"/>
                <a:cs typeface="Lucida Console"/>
              </a:rPr>
              <a:t>{</a:t>
            </a:r>
            <a:r>
              <a:rPr sz="1100" dirty="0">
                <a:latin typeface="Lucida Console"/>
                <a:cs typeface="Lucida Console"/>
              </a:rPr>
              <a:t>	</a:t>
            </a: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018540">
              <a:lnSpc>
                <a:spcPts val="1315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683260">
              <a:lnSpc>
                <a:spcPct val="100000"/>
              </a:lnSpc>
            </a:pPr>
            <a:r>
              <a:rPr sz="1100" spc="-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347980">
              <a:lnSpc>
                <a:spcPct val="100000"/>
              </a:lnSpc>
            </a:pPr>
            <a:r>
              <a:rPr sz="1100" spc="-5" dirty="0">
                <a:latin typeface="Lucida Console"/>
                <a:cs typeface="Lucida Console"/>
              </a:rPr>
              <a:t>});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3229" y="4786629"/>
            <a:ext cx="480504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Ejecuta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las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tareas</a:t>
            </a:r>
            <a:r>
              <a:rPr sz="11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que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queden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pero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ya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no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acepta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1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nuevas</a:t>
            </a:r>
            <a:r>
              <a:rPr sz="1100" spc="-5" dirty="0">
                <a:solidFill>
                  <a:srgbClr val="3E7E5E"/>
                </a:solidFill>
                <a:latin typeface="Lucida Console"/>
                <a:cs typeface="Lucida Console"/>
              </a:rPr>
              <a:t>:  </a:t>
            </a:r>
            <a:r>
              <a:rPr sz="1100" spc="-10" dirty="0">
                <a:latin typeface="Lucida Console"/>
                <a:cs typeface="Lucida Console"/>
              </a:rPr>
              <a:t>threadPool.shutdown();</a:t>
            </a:r>
            <a:endParaRPr sz="11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6827120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0869" y="806450"/>
            <a:ext cx="69411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Sobrecarga de</a:t>
            </a:r>
            <a:r>
              <a:rPr sz="3200" b="1" spc="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ThreadPoolExecutor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370" y="1544320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class</a:t>
            </a: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PausableThreadPoolExecutor</a:t>
            </a:r>
            <a:endParaRPr sz="1200">
              <a:latin typeface="Lucida Console"/>
              <a:cs typeface="Lucida Console"/>
            </a:endParaRPr>
          </a:p>
          <a:p>
            <a:pPr marL="1109980">
              <a:lnSpc>
                <a:spcPct val="100000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extends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ThreadPoolExecutor</a:t>
            </a:r>
            <a:r>
              <a:rPr sz="1200" spc="-2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130" y="2213609"/>
            <a:ext cx="496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boolean</a:t>
            </a:r>
            <a:r>
              <a:rPr sz="1200" b="1" spc="-2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10" dirty="0">
                <a:solidFill>
                  <a:srgbClr val="0000BF"/>
                </a:solidFill>
                <a:latin typeface="Lucida Console"/>
                <a:cs typeface="Lucida Console"/>
              </a:rPr>
              <a:t>isPaused</a:t>
            </a:r>
            <a:r>
              <a:rPr sz="1200" spc="-10" dirty="0"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ReentrantLock</a:t>
            </a:r>
            <a:r>
              <a:rPr sz="1200" spc="-10" dirty="0"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00BF"/>
                </a:solidFill>
                <a:latin typeface="Lucida Console"/>
                <a:cs typeface="Lucida Console"/>
              </a:rPr>
              <a:t>pauseLock </a:t>
            </a:r>
            <a:r>
              <a:rPr sz="1200" spc="-5" dirty="0">
                <a:latin typeface="Lucida Console"/>
                <a:cs typeface="Lucida Console"/>
              </a:rPr>
              <a:t>=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200" b="1" spc="6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ReentrantLock</a:t>
            </a:r>
            <a:r>
              <a:rPr sz="1200" spc="-10" dirty="0">
                <a:latin typeface="Lucida Console"/>
                <a:cs typeface="Lucida Console"/>
              </a:rPr>
              <a:t>();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Condition</a:t>
            </a:r>
            <a:r>
              <a:rPr sz="1200" spc="-10" dirty="0"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unpaused </a:t>
            </a:r>
            <a:r>
              <a:rPr sz="1200" spc="-5" dirty="0">
                <a:latin typeface="Lucida Console"/>
                <a:cs typeface="Lucida Console"/>
              </a:rPr>
              <a:t>=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pauseLock</a:t>
            </a:r>
            <a:r>
              <a:rPr sz="1200" spc="-10" dirty="0">
                <a:latin typeface="Lucida Console"/>
                <a:cs typeface="Lucida Console"/>
              </a:rPr>
              <a:t>.newCondition();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130" y="2943859"/>
            <a:ext cx="478091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Sobrecargamos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el</a:t>
            </a:r>
            <a:r>
              <a:rPr sz="12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método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: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5"/>
              </a:lnSpc>
            </a:pP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protected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200" spc="-10" dirty="0">
                <a:latin typeface="Lucida Console"/>
                <a:cs typeface="Lucida Console"/>
              </a:rPr>
              <a:t>beforeExecute(Thread </a:t>
            </a:r>
            <a:r>
              <a:rPr sz="1200" spc="-5" dirty="0">
                <a:latin typeface="Lucida Console"/>
                <a:cs typeface="Lucida Console"/>
              </a:rPr>
              <a:t>t, Runnable r)</a:t>
            </a:r>
            <a:r>
              <a:rPr sz="1200" spc="2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94945" marR="919480">
              <a:lnSpc>
                <a:spcPts val="1440"/>
              </a:lnSpc>
              <a:spcBef>
                <a:spcPts val="40"/>
              </a:spcBef>
            </a:pPr>
            <a:r>
              <a:rPr sz="1200" b="1" u="sng" spc="-10" dirty="0">
                <a:solidFill>
                  <a:srgbClr val="7E0054"/>
                </a:solidFill>
                <a:uFill>
                  <a:solidFill>
                    <a:srgbClr val="7E0054"/>
                  </a:solidFill>
                </a:uFill>
                <a:latin typeface="Lucida Sans Typewriter"/>
                <a:cs typeface="Lucida Sans Typewriter"/>
              </a:rPr>
              <a:t>super</a:t>
            </a:r>
            <a:r>
              <a:rPr sz="1200" spc="-10" dirty="0">
                <a:latin typeface="Lucida Console"/>
                <a:cs typeface="Lucida Console"/>
              </a:rPr>
              <a:t>.beforeExecute(t, </a:t>
            </a:r>
            <a:r>
              <a:rPr sz="1200" spc="-5" dirty="0">
                <a:latin typeface="Lucida Console"/>
                <a:cs typeface="Lucida Console"/>
              </a:rPr>
              <a:t>r); 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pauseLock</a:t>
            </a:r>
            <a:r>
              <a:rPr sz="1200" spc="-10" dirty="0">
                <a:latin typeface="Lucida Console"/>
                <a:cs typeface="Lucida Console"/>
              </a:rPr>
              <a:t>.lock(); 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Sección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sincronizada 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38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while </a:t>
            </a:r>
            <a:r>
              <a:rPr sz="1200" spc="-10" dirty="0">
                <a:latin typeface="Lucida Console"/>
                <a:cs typeface="Lucida Console"/>
              </a:rPr>
              <a:t>(</a:t>
            </a:r>
            <a:r>
              <a:rPr sz="1200" spc="-10" dirty="0">
                <a:solidFill>
                  <a:srgbClr val="0000BF"/>
                </a:solidFill>
                <a:latin typeface="Lucida Console"/>
                <a:cs typeface="Lucida Console"/>
              </a:rPr>
              <a:t>isPaused</a:t>
            </a:r>
            <a:r>
              <a:rPr sz="1200" spc="-10" dirty="0">
                <a:latin typeface="Lucida Console"/>
                <a:cs typeface="Lucida Console"/>
              </a:rPr>
              <a:t>)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unpaused</a:t>
            </a:r>
            <a:r>
              <a:rPr sz="1200" spc="-10" dirty="0">
                <a:latin typeface="Lucida Console"/>
                <a:cs typeface="Lucida Console"/>
              </a:rPr>
              <a:t>.await();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Bloquearlo</a:t>
            </a:r>
            <a:endParaRPr sz="1200">
              <a:latin typeface="Lucida Console"/>
              <a:cs typeface="Lucida Console"/>
            </a:endParaRPr>
          </a:p>
          <a:p>
            <a:pPr marL="378460" marR="1376680" indent="-182880">
              <a:lnSpc>
                <a:spcPts val="1440"/>
              </a:lnSpc>
              <a:spcBef>
                <a:spcPts val="45"/>
              </a:spcBef>
            </a:pPr>
            <a:r>
              <a:rPr sz="1200" spc="-5" dirty="0">
                <a:latin typeface="Lucida Console"/>
                <a:cs typeface="Lucida Console"/>
              </a:rPr>
              <a:t>}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 </a:t>
            </a:r>
            <a:r>
              <a:rPr sz="1200" spc="-10" dirty="0">
                <a:latin typeface="Lucida Console"/>
                <a:cs typeface="Lucida Console"/>
              </a:rPr>
              <a:t>(InterruptedException </a:t>
            </a:r>
            <a:r>
              <a:rPr sz="1200" spc="-5" dirty="0">
                <a:latin typeface="Lucida Console"/>
                <a:cs typeface="Lucida Console"/>
              </a:rPr>
              <a:t>ie) {  </a:t>
            </a:r>
            <a:r>
              <a:rPr sz="1200" spc="-10" dirty="0">
                <a:latin typeface="Lucida Console"/>
                <a:cs typeface="Lucida Console"/>
              </a:rPr>
              <a:t>t.interrupt();</a:t>
            </a:r>
            <a:endParaRPr sz="1200">
              <a:latin typeface="Lucida Console"/>
              <a:cs typeface="Lucida Console"/>
            </a:endParaRPr>
          </a:p>
          <a:p>
            <a:pPr marL="378460" marR="2656840" indent="-182880">
              <a:lnSpc>
                <a:spcPts val="1430"/>
              </a:lnSpc>
              <a:spcBef>
                <a:spcPts val="10"/>
              </a:spcBef>
            </a:pPr>
            <a:r>
              <a:rPr sz="1200" spc="-5" dirty="0">
                <a:latin typeface="Lucida Console"/>
                <a:cs typeface="Lucida Console"/>
              </a:rPr>
              <a:t>}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finally </a:t>
            </a:r>
            <a:r>
              <a:rPr sz="1200" spc="-5" dirty="0">
                <a:latin typeface="Lucida Console"/>
                <a:cs typeface="Lucida Console"/>
              </a:rPr>
              <a:t>{ 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pauseLock</a:t>
            </a:r>
            <a:r>
              <a:rPr sz="1200" spc="-10" dirty="0">
                <a:latin typeface="Lucida Console"/>
                <a:cs typeface="Lucida Console"/>
              </a:rPr>
              <a:t>.unlock();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ts val="139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130" y="5863590"/>
            <a:ext cx="450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ucida Console"/>
                <a:cs typeface="Lucida Console"/>
              </a:rPr>
              <a:t>//Nota: para pausar cada hilo el </a:t>
            </a:r>
            <a:r>
              <a:rPr sz="1200" spc="-10" dirty="0">
                <a:latin typeface="Lucida Console"/>
                <a:cs typeface="Lucida Console"/>
              </a:rPr>
              <a:t>programador</a:t>
            </a:r>
            <a:r>
              <a:rPr sz="1200" spc="-7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debe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Lucida Console"/>
                <a:cs typeface="Lucida Console"/>
              </a:rPr>
              <a:t>//implementar </a:t>
            </a:r>
            <a:r>
              <a:rPr sz="1200" spc="-5" dirty="0">
                <a:latin typeface="Lucida Console"/>
                <a:cs typeface="Lucida Console"/>
              </a:rPr>
              <a:t>la lógica</a:t>
            </a:r>
            <a:r>
              <a:rPr sz="1200" spc="-1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necesaria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6779" y="1544320"/>
            <a:ext cx="2220595" cy="1850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Método</a:t>
            </a:r>
            <a:r>
              <a:rPr sz="1200" spc="-2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nuevo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:</a:t>
            </a:r>
            <a:endParaRPr sz="1200">
              <a:latin typeface="Lucida Console"/>
              <a:cs typeface="Lucida Console"/>
            </a:endParaRPr>
          </a:p>
          <a:p>
            <a:pPr marL="195580" marR="279400" indent="-182880">
              <a:lnSpc>
                <a:spcPts val="1430"/>
              </a:lnSpc>
              <a:spcBef>
                <a:spcPts val="55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1200" spc="-5" dirty="0">
                <a:latin typeface="Lucida Console"/>
                <a:cs typeface="Lucida Console"/>
              </a:rPr>
              <a:t>pause()</a:t>
            </a:r>
            <a:r>
              <a:rPr sz="1200" spc="-11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 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pauseLock</a:t>
            </a:r>
            <a:r>
              <a:rPr sz="1200" spc="-10" dirty="0">
                <a:latin typeface="Lucida Console"/>
                <a:cs typeface="Lucida Console"/>
              </a:rPr>
              <a:t>.lock();</a:t>
            </a:r>
            <a:endParaRPr sz="1200">
              <a:latin typeface="Lucida Console"/>
              <a:cs typeface="Lucida Console"/>
            </a:endParaRPr>
          </a:p>
          <a:p>
            <a:pPr marL="195580">
              <a:lnSpc>
                <a:spcPts val="1395"/>
              </a:lnSpc>
            </a:pP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Sección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sincronizada</a:t>
            </a:r>
            <a:endParaRPr sz="1200">
              <a:latin typeface="Lucida Console"/>
              <a:cs typeface="Lucida Console"/>
            </a:endParaRPr>
          </a:p>
          <a:p>
            <a:pPr marL="19558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435"/>
              </a:lnSpc>
            </a:pP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isPaused </a:t>
            </a:r>
            <a:r>
              <a:rPr sz="1200" spc="-5" dirty="0">
                <a:latin typeface="Lucida Console"/>
                <a:cs typeface="Lucida Console"/>
              </a:rPr>
              <a:t>=</a:t>
            </a:r>
            <a:r>
              <a:rPr sz="1200" spc="-45" dirty="0">
                <a:latin typeface="Lucida Console"/>
                <a:cs typeface="Lucida Console"/>
              </a:rPr>
              <a:t>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true</a:t>
            </a:r>
            <a:r>
              <a:rPr sz="1200" spc="-5" dirty="0">
                <a:latin typeface="Lucida Console"/>
                <a:cs typeface="Lucida Console"/>
              </a:rPr>
              <a:t>;</a:t>
            </a:r>
            <a:endParaRPr sz="1200">
              <a:latin typeface="Lucida Console"/>
              <a:cs typeface="Lucida Console"/>
            </a:endParaRPr>
          </a:p>
          <a:p>
            <a:pPr marL="378460" marR="96520" indent="-18288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finally </a:t>
            </a:r>
            <a:r>
              <a:rPr sz="1200" spc="-5" dirty="0">
                <a:latin typeface="Lucida Console"/>
                <a:cs typeface="Lucida Console"/>
              </a:rPr>
              <a:t>{ 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pauseLock</a:t>
            </a:r>
            <a:r>
              <a:rPr sz="1200" spc="-10" dirty="0">
                <a:latin typeface="Lucida Console"/>
                <a:cs typeface="Lucida Console"/>
              </a:rPr>
              <a:t>.unlock();</a:t>
            </a:r>
            <a:endParaRPr sz="1200">
              <a:latin typeface="Lucida Console"/>
              <a:cs typeface="Lucida Console"/>
            </a:endParaRPr>
          </a:p>
          <a:p>
            <a:pPr marL="19558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5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6779" y="3552190"/>
            <a:ext cx="3043555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Método</a:t>
            </a:r>
            <a:r>
              <a:rPr sz="1200" spc="-2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nuevo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:</a:t>
            </a:r>
            <a:endParaRPr sz="1200">
              <a:latin typeface="Lucida Console"/>
              <a:cs typeface="Lucida Console"/>
            </a:endParaRPr>
          </a:p>
          <a:p>
            <a:pPr marL="195580" marR="1011555" indent="-182880">
              <a:lnSpc>
                <a:spcPts val="1440"/>
              </a:lnSpc>
              <a:spcBef>
                <a:spcPts val="4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1200" spc="-5" dirty="0">
                <a:latin typeface="Lucida Console"/>
                <a:cs typeface="Lucida Console"/>
              </a:rPr>
              <a:t>resume()</a:t>
            </a:r>
            <a:r>
              <a:rPr sz="1200" spc="-11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 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pauseLock</a:t>
            </a:r>
            <a:r>
              <a:rPr sz="1200" spc="-10" dirty="0">
                <a:latin typeface="Lucida Console"/>
                <a:cs typeface="Lucida Console"/>
              </a:rPr>
              <a:t>.lock();</a:t>
            </a:r>
            <a:endParaRPr sz="1200">
              <a:latin typeface="Lucida Console"/>
              <a:cs typeface="Lucida Console"/>
            </a:endParaRPr>
          </a:p>
          <a:p>
            <a:pPr marL="195580">
              <a:lnSpc>
                <a:spcPts val="1390"/>
              </a:lnSpc>
            </a:pP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Sección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sincronizada</a:t>
            </a:r>
            <a:endParaRPr sz="1200">
              <a:latin typeface="Lucida Console"/>
              <a:cs typeface="Lucida Console"/>
            </a:endParaRPr>
          </a:p>
          <a:p>
            <a:pPr marL="195580">
              <a:lnSpc>
                <a:spcPts val="1435"/>
              </a:lnSpc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8460" marR="737235">
              <a:lnSpc>
                <a:spcPts val="1440"/>
              </a:lnSpc>
              <a:spcBef>
                <a:spcPts val="45"/>
              </a:spcBef>
            </a:pPr>
            <a:r>
              <a:rPr sz="1200" spc="-5" dirty="0">
                <a:solidFill>
                  <a:srgbClr val="0000BF"/>
                </a:solidFill>
                <a:latin typeface="Lucida Console"/>
                <a:cs typeface="Lucida Console"/>
              </a:rPr>
              <a:t>isPaused </a:t>
            </a:r>
            <a:r>
              <a:rPr sz="1200" spc="-5" dirty="0">
                <a:latin typeface="Lucida Console"/>
                <a:cs typeface="Lucida Console"/>
              </a:rPr>
              <a:t>=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false</a:t>
            </a:r>
            <a:r>
              <a:rPr sz="1200" spc="-5" dirty="0">
                <a:latin typeface="Lucida Console"/>
                <a:cs typeface="Lucida Console"/>
              </a:rPr>
              <a:t>; 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unpaused</a:t>
            </a:r>
            <a:r>
              <a:rPr sz="1200" spc="-10" dirty="0">
                <a:latin typeface="Lucida Console"/>
                <a:cs typeface="Lucida Console"/>
              </a:rPr>
              <a:t>.signalAll();</a:t>
            </a:r>
            <a:endParaRPr sz="1200">
              <a:latin typeface="Lucida Console"/>
              <a:cs typeface="Lucida Console"/>
            </a:endParaRPr>
          </a:p>
          <a:p>
            <a:pPr marL="378460">
              <a:lnSpc>
                <a:spcPts val="1390"/>
              </a:lnSpc>
            </a:pP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Desbloquea</a:t>
            </a: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hilos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bloqueados</a:t>
            </a:r>
            <a:endParaRPr sz="1200">
              <a:latin typeface="Lucida Console"/>
              <a:cs typeface="Lucida Console"/>
            </a:endParaRPr>
          </a:p>
          <a:p>
            <a:pPr marL="378460" marR="919480" indent="-18288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 </a:t>
            </a: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finally </a:t>
            </a:r>
            <a:r>
              <a:rPr sz="1200" spc="-5" dirty="0">
                <a:latin typeface="Lucida Console"/>
                <a:cs typeface="Lucida Console"/>
              </a:rPr>
              <a:t>{  </a:t>
            </a:r>
            <a:r>
              <a:rPr sz="12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pauseLock</a:t>
            </a:r>
            <a:r>
              <a:rPr sz="1200" spc="-10" dirty="0">
                <a:latin typeface="Lucida Console"/>
                <a:cs typeface="Lucida Console"/>
              </a:rPr>
              <a:t>.unlock();</a:t>
            </a:r>
            <a:endParaRPr sz="1200">
              <a:latin typeface="Lucida Console"/>
              <a:cs typeface="Lucida Console"/>
            </a:endParaRPr>
          </a:p>
          <a:p>
            <a:pPr marL="195580">
              <a:lnSpc>
                <a:spcPts val="143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21020" y="574167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47440790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Lenguaje</a:t>
            </a:r>
            <a:r>
              <a:rPr spc="-65" dirty="0"/>
              <a:t> </a:t>
            </a:r>
            <a:r>
              <a:rPr dirty="0"/>
              <a:t>Java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</p:spPr>
        <p:txBody>
          <a:bodyPr/>
          <a:lstStyle/>
          <a:p>
            <a:r>
              <a:rPr lang="es-ES" spc="-10" dirty="0" smtClean="0"/>
              <a:t>FIN</a:t>
            </a:r>
            <a:endParaRPr lang="es-ES" dirty="0"/>
          </a:p>
          <a:p>
            <a:endParaRPr lang="es-ES" dirty="0"/>
          </a:p>
        </p:txBody>
      </p:sp>
      <p:sp>
        <p:nvSpPr>
          <p:cNvPr id="5" name="bk object 1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B688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09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4817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Convenciones</a:t>
            </a:r>
            <a:r>
              <a:rPr spc="-10" dirty="0"/>
              <a:t> </a:t>
            </a:r>
            <a:r>
              <a:rPr spc="-5" dirty="0"/>
              <a:t>generales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549400"/>
            <a:ext cx="132715" cy="184403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8214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1569720"/>
            <a:ext cx="7942580" cy="43535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latin typeface="Arial"/>
                <a:cs typeface="Arial"/>
              </a:rPr>
              <a:t>Indentar el código uniformemente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4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Limitar la anchura de las </a:t>
            </a:r>
            <a:r>
              <a:rPr sz="2400" spc="-10" dirty="0">
                <a:latin typeface="Arial"/>
                <a:cs typeface="Arial"/>
              </a:rPr>
              <a:t>líneas </a:t>
            </a:r>
            <a:r>
              <a:rPr sz="2400" spc="-5" dirty="0">
                <a:latin typeface="Arial"/>
                <a:cs typeface="Arial"/>
              </a:rPr>
              <a:t>de código (para </a:t>
            </a:r>
            <a:r>
              <a:rPr sz="2400" spc="-10" dirty="0">
                <a:latin typeface="Arial"/>
                <a:cs typeface="Arial"/>
              </a:rPr>
              <a:t>impresión)  </a:t>
            </a:r>
            <a:r>
              <a:rPr sz="2400" spc="-5" dirty="0">
                <a:latin typeface="Arial"/>
                <a:cs typeface="Arial"/>
              </a:rPr>
              <a:t>Utilizar líneas en </a:t>
            </a:r>
            <a:r>
              <a:rPr sz="2400" spc="-10" dirty="0">
                <a:latin typeface="Arial"/>
                <a:cs typeface="Arial"/>
              </a:rPr>
              <a:t>blanco </a:t>
            </a:r>
            <a:r>
              <a:rPr sz="2400" spc="-5" dirty="0">
                <a:latin typeface="Arial"/>
                <a:cs typeface="Arial"/>
              </a:rPr>
              <a:t>para separar </a:t>
            </a:r>
            <a:r>
              <a:rPr sz="2400" spc="-10" dirty="0">
                <a:latin typeface="Arial"/>
                <a:cs typeface="Arial"/>
              </a:rPr>
              <a:t>bloques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código</a:t>
            </a:r>
            <a:endParaRPr sz="2400">
              <a:latin typeface="Arial"/>
              <a:cs typeface="Arial"/>
            </a:endParaRPr>
          </a:p>
          <a:p>
            <a:pPr marL="12700" marR="40830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Utilizar </a:t>
            </a:r>
            <a:r>
              <a:rPr sz="2400" spc="-10" dirty="0">
                <a:latin typeface="Arial"/>
                <a:cs typeface="Arial"/>
              </a:rPr>
              <a:t>espacios </a:t>
            </a:r>
            <a:r>
              <a:rPr sz="2400" spc="-5" dirty="0">
                <a:latin typeface="Arial"/>
                <a:cs typeface="Arial"/>
              </a:rPr>
              <a:t>para separar ciertos </a:t>
            </a:r>
            <a:r>
              <a:rPr sz="2400" spc="-10" dirty="0">
                <a:latin typeface="Arial"/>
                <a:cs typeface="Arial"/>
              </a:rPr>
              <a:t>elementos </a:t>
            </a:r>
            <a:r>
              <a:rPr sz="2400" spc="-5" dirty="0">
                <a:latin typeface="Arial"/>
                <a:cs typeface="Arial"/>
              </a:rPr>
              <a:t>en una  línea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latin typeface="Arial"/>
                <a:cs typeface="Arial"/>
              </a:rPr>
              <a:t>Documentación:</a:t>
            </a:r>
            <a:endParaRPr sz="2400">
              <a:latin typeface="Arial"/>
              <a:cs typeface="Arial"/>
            </a:endParaRPr>
          </a:p>
          <a:p>
            <a:pPr marL="412750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2400" spc="-5" dirty="0">
                <a:latin typeface="Arial"/>
                <a:cs typeface="Arial"/>
              </a:rPr>
              <a:t>Utilizar </a:t>
            </a:r>
            <a:r>
              <a:rPr sz="2400" spc="-5" dirty="0">
                <a:latin typeface="Courier New"/>
                <a:cs typeface="Courier New"/>
              </a:rPr>
              <a:t>/*... */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para esconder código sin borrarlo</a:t>
            </a:r>
            <a:endParaRPr sz="2400">
              <a:latin typeface="Arial"/>
              <a:cs typeface="Arial"/>
            </a:endParaRPr>
          </a:p>
          <a:p>
            <a:pPr marL="412750" indent="-26797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2400" spc="-5" dirty="0">
                <a:latin typeface="Arial"/>
                <a:cs typeface="Arial"/>
              </a:rPr>
              <a:t>Utilizar </a:t>
            </a:r>
            <a:r>
              <a:rPr sz="2400" spc="-5" dirty="0">
                <a:latin typeface="Courier New"/>
                <a:cs typeface="Courier New"/>
              </a:rPr>
              <a:t>// ...</a:t>
            </a:r>
            <a:r>
              <a:rPr sz="2400" spc="-7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para </a:t>
            </a:r>
            <a:r>
              <a:rPr sz="2400" spc="-10" dirty="0">
                <a:latin typeface="Arial"/>
                <a:cs typeface="Arial"/>
              </a:rPr>
              <a:t>detalles </a:t>
            </a:r>
            <a:r>
              <a:rPr sz="2400" spc="-5" dirty="0">
                <a:latin typeface="Arial"/>
                <a:cs typeface="Arial"/>
              </a:rPr>
              <a:t>de la implementación</a:t>
            </a:r>
            <a:endParaRPr sz="2400">
              <a:latin typeface="Arial"/>
              <a:cs typeface="Arial"/>
            </a:endParaRPr>
          </a:p>
          <a:p>
            <a:pPr marL="412750" marR="1701164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2400" spc="-5" dirty="0">
                <a:latin typeface="Arial"/>
                <a:cs typeface="Arial"/>
              </a:rPr>
              <a:t>Utilizar javadoc para describir la interfaz </a:t>
            </a:r>
            <a:r>
              <a:rPr sz="2400" dirty="0">
                <a:latin typeface="Arial"/>
                <a:cs typeface="Arial"/>
              </a:rPr>
              <a:t>de  </a:t>
            </a:r>
            <a:r>
              <a:rPr sz="2400" spc="-5" dirty="0">
                <a:latin typeface="Arial"/>
                <a:cs typeface="Arial"/>
              </a:rPr>
              <a:t>programación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486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Modificadores </a:t>
            </a:r>
            <a:r>
              <a:rPr dirty="0"/>
              <a:t>de</a:t>
            </a:r>
            <a:r>
              <a:rPr spc="-25" dirty="0"/>
              <a:t> </a:t>
            </a:r>
            <a:r>
              <a:rPr spc="-5" dirty="0"/>
              <a:t>acceso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7687309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757555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Las clases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sus elementos admiten unos  modificadores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acceso:</a:t>
            </a:r>
            <a:endParaRPr sz="2800">
              <a:latin typeface="Arial"/>
              <a:cs typeface="Arial"/>
            </a:endParaRPr>
          </a:p>
          <a:p>
            <a:pPr marL="737870" marR="562610" lvl="1" indent="-267970">
              <a:lnSpc>
                <a:spcPct val="100000"/>
              </a:lnSpc>
              <a:spcBef>
                <a:spcPts val="2039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i="1" spc="-5" dirty="0">
                <a:latin typeface="Arial"/>
                <a:cs typeface="Arial"/>
              </a:rPr>
              <a:t>privado</a:t>
            </a:r>
            <a:r>
              <a:rPr sz="2400" spc="-5" dirty="0">
                <a:latin typeface="Arial"/>
                <a:cs typeface="Arial"/>
              </a:rPr>
              <a:t>: el elemento 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spc="-5" dirty="0">
                <a:latin typeface="Arial"/>
                <a:cs typeface="Arial"/>
              </a:rPr>
              <a:t>accesible sólo desde la  clase en que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encuentra</a:t>
            </a:r>
            <a:endParaRPr sz="2400">
              <a:latin typeface="Arial"/>
              <a:cs typeface="Arial"/>
            </a:endParaRPr>
          </a:p>
          <a:p>
            <a:pPr marL="737870" marR="5080" lvl="1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i="1" spc="-5" dirty="0">
                <a:latin typeface="Arial"/>
                <a:cs typeface="Arial"/>
              </a:rPr>
              <a:t>protegido</a:t>
            </a:r>
            <a:r>
              <a:rPr sz="2400" spc="-5" dirty="0">
                <a:latin typeface="Arial"/>
                <a:cs typeface="Arial"/>
              </a:rPr>
              <a:t>: el </a:t>
            </a:r>
            <a:r>
              <a:rPr sz="2400" spc="-10" dirty="0">
                <a:latin typeface="Arial"/>
                <a:cs typeface="Arial"/>
              </a:rPr>
              <a:t>elemento </a:t>
            </a:r>
            <a:r>
              <a:rPr sz="2400" spc="-5" dirty="0">
                <a:latin typeface="Arial"/>
                <a:cs typeface="Arial"/>
              </a:rPr>
              <a:t>es accesible desde la </a:t>
            </a:r>
            <a:r>
              <a:rPr sz="2400" spc="-10" dirty="0">
                <a:latin typeface="Arial"/>
                <a:cs typeface="Arial"/>
              </a:rPr>
              <a:t>propia  </a:t>
            </a:r>
            <a:r>
              <a:rPr sz="2400" spc="-5" dirty="0">
                <a:latin typeface="Arial"/>
                <a:cs typeface="Arial"/>
              </a:rPr>
              <a:t>clase, desde sus subclases,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desde clases </a:t>
            </a:r>
            <a:r>
              <a:rPr sz="2400" spc="-10" dirty="0">
                <a:latin typeface="Arial"/>
                <a:cs typeface="Arial"/>
              </a:rPr>
              <a:t>del  </a:t>
            </a:r>
            <a:r>
              <a:rPr sz="2400" spc="-5" dirty="0">
                <a:latin typeface="Arial"/>
                <a:cs typeface="Arial"/>
              </a:rPr>
              <a:t>mismo</a:t>
            </a:r>
            <a:r>
              <a:rPr sz="2400" spc="-10" dirty="0">
                <a:latin typeface="Arial"/>
                <a:cs typeface="Arial"/>
              </a:rPr>
              <a:t> paquete</a:t>
            </a:r>
            <a:endParaRPr sz="2400">
              <a:latin typeface="Arial"/>
              <a:cs typeface="Arial"/>
            </a:endParaRPr>
          </a:p>
          <a:p>
            <a:pPr marL="737870" marR="244475" lvl="1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i="1" spc="-5" dirty="0">
                <a:latin typeface="Arial"/>
                <a:cs typeface="Arial"/>
              </a:rPr>
              <a:t>público</a:t>
            </a:r>
            <a:r>
              <a:rPr sz="2400" spc="-5" dirty="0">
                <a:latin typeface="Arial"/>
                <a:cs typeface="Arial"/>
              </a:rPr>
              <a:t>: el </a:t>
            </a:r>
            <a:r>
              <a:rPr sz="2400" spc="-10" dirty="0">
                <a:latin typeface="Arial"/>
                <a:cs typeface="Arial"/>
              </a:rPr>
              <a:t>elemento </a:t>
            </a:r>
            <a:r>
              <a:rPr sz="2400" spc="-5" dirty="0">
                <a:latin typeface="Arial"/>
                <a:cs typeface="Arial"/>
              </a:rPr>
              <a:t>es accesible desde </a:t>
            </a:r>
            <a:r>
              <a:rPr sz="2400" spc="-10" dirty="0">
                <a:latin typeface="Arial"/>
                <a:cs typeface="Arial"/>
              </a:rPr>
              <a:t>cualquier  </a:t>
            </a:r>
            <a:r>
              <a:rPr sz="2400" spc="-5" dirty="0">
                <a:latin typeface="Arial"/>
                <a:cs typeface="Arial"/>
              </a:rPr>
              <a:t>clase</a:t>
            </a:r>
            <a:endParaRPr sz="2400">
              <a:latin typeface="Arial"/>
              <a:cs typeface="Arial"/>
            </a:endParaRPr>
          </a:p>
          <a:p>
            <a:pPr marL="737870" marR="173355" lvl="1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i="1" spc="-5" dirty="0">
                <a:latin typeface="Arial"/>
                <a:cs typeface="Arial"/>
              </a:rPr>
              <a:t>paquete</a:t>
            </a:r>
            <a:r>
              <a:rPr sz="2400" spc="-5" dirty="0">
                <a:latin typeface="Arial"/>
                <a:cs typeface="Arial"/>
              </a:rPr>
              <a:t>: el </a:t>
            </a:r>
            <a:r>
              <a:rPr sz="2400" spc="-10" dirty="0">
                <a:latin typeface="Arial"/>
                <a:cs typeface="Arial"/>
              </a:rPr>
              <a:t>elemento </a:t>
            </a:r>
            <a:r>
              <a:rPr sz="2400" spc="-5" dirty="0">
                <a:latin typeface="Arial"/>
                <a:cs typeface="Arial"/>
              </a:rPr>
              <a:t>es accesible desde la </a:t>
            </a:r>
            <a:r>
              <a:rPr sz="2400" spc="-10" dirty="0">
                <a:latin typeface="Arial"/>
                <a:cs typeface="Arial"/>
              </a:rPr>
              <a:t>propia  </a:t>
            </a:r>
            <a:r>
              <a:rPr sz="2400" spc="-5" dirty="0">
                <a:latin typeface="Arial"/>
                <a:cs typeface="Arial"/>
              </a:rPr>
              <a:t>clase,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desde clases </a:t>
            </a:r>
            <a:r>
              <a:rPr sz="2400" spc="-10" dirty="0">
                <a:latin typeface="Arial"/>
                <a:cs typeface="Arial"/>
              </a:rPr>
              <a:t>del </a:t>
            </a:r>
            <a:r>
              <a:rPr sz="2400" spc="-5" dirty="0">
                <a:latin typeface="Arial"/>
                <a:cs typeface="Arial"/>
              </a:rPr>
              <a:t>mismo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paquete.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486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Modificadores </a:t>
            </a:r>
            <a:r>
              <a:rPr dirty="0"/>
              <a:t>de</a:t>
            </a:r>
            <a:r>
              <a:rPr spc="-25" dirty="0"/>
              <a:t> </a:t>
            </a:r>
            <a:r>
              <a:rPr spc="-5" dirty="0"/>
              <a:t>acceso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163319"/>
            <a:ext cx="8192770" cy="25133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8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i="1" spc="-5" dirty="0">
                <a:latin typeface="Arial"/>
                <a:cs typeface="Arial"/>
              </a:rPr>
              <a:t>private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utiliza para elementos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PRIVADOS</a:t>
            </a:r>
            <a:endParaRPr sz="2800">
              <a:latin typeface="Arial"/>
              <a:cs typeface="Arial"/>
            </a:endParaRPr>
          </a:p>
          <a:p>
            <a:pPr marL="337820" marR="2327275" indent="-3251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i="1" spc="-5" dirty="0">
                <a:latin typeface="Arial"/>
                <a:cs typeface="Arial"/>
              </a:rPr>
              <a:t>protected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utiliza para elementos  </a:t>
            </a:r>
            <a:r>
              <a:rPr sz="2800" spc="-10" dirty="0">
                <a:latin typeface="Arial"/>
                <a:cs typeface="Arial"/>
              </a:rPr>
              <a:t>PROTEGIDOS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i="1" spc="-5" dirty="0">
                <a:latin typeface="Arial"/>
                <a:cs typeface="Arial"/>
              </a:rPr>
              <a:t>public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utiliza para elementos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PUBLICOS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10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especifica nada para elementos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PAQUETE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770120"/>
            <a:ext cx="78238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10" dirty="0">
                <a:latin typeface="Arial"/>
                <a:cs typeface="Arial"/>
              </a:rPr>
              <a:t>Todo </a:t>
            </a:r>
            <a:r>
              <a:rPr sz="2800" dirty="0">
                <a:latin typeface="Arial"/>
                <a:cs typeface="Arial"/>
              </a:rPr>
              <a:t>fichero Java </a:t>
            </a:r>
            <a:r>
              <a:rPr sz="2800" spc="-5" dirty="0">
                <a:latin typeface="Arial"/>
                <a:cs typeface="Arial"/>
              </a:rPr>
              <a:t>debe tener una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solo una  </a:t>
            </a:r>
            <a:r>
              <a:rPr sz="2800" dirty="0">
                <a:latin typeface="Arial"/>
                <a:cs typeface="Arial"/>
              </a:rPr>
              <a:t>clase </a:t>
            </a:r>
            <a:r>
              <a:rPr sz="2800" spc="-5" dirty="0">
                <a:latin typeface="Arial"/>
                <a:cs typeface="Arial"/>
              </a:rPr>
              <a:t>pública, llamada igual que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fichero (más  otras clases internas que pueda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tener)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3738879"/>
            <a:ext cx="5236210" cy="914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30530" marR="2440940" indent="-325120">
              <a:lnSpc>
                <a:spcPts val="231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public class MiClase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private int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 marL="430530">
              <a:lnSpc>
                <a:spcPct val="100000"/>
              </a:lnSpc>
              <a:spcBef>
                <a:spcPts val="259"/>
              </a:spcBef>
            </a:pPr>
            <a:r>
              <a:rPr sz="1600" spc="-5" dirty="0">
                <a:latin typeface="Courier New"/>
                <a:cs typeface="Courier New"/>
              </a:rPr>
              <a:t>protected void metodo() </a:t>
            </a:r>
            <a:r>
              <a:rPr sz="1600" dirty="0">
                <a:latin typeface="Courier New"/>
                <a:cs typeface="Courier New"/>
              </a:rPr>
              <a:t>{ </a:t>
            </a:r>
            <a:r>
              <a:rPr sz="1600" spc="-5" dirty="0">
                <a:latin typeface="Courier New"/>
                <a:cs typeface="Courier New"/>
              </a:rPr>
              <a:t>...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4862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Modificadores </a:t>
            </a:r>
            <a:r>
              <a:rPr dirty="0"/>
              <a:t>de</a:t>
            </a:r>
            <a:r>
              <a:rPr spc="-25" dirty="0"/>
              <a:t> </a:t>
            </a:r>
            <a:r>
              <a:rPr spc="-5" dirty="0"/>
              <a:t>acceso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9759" y="1689100"/>
          <a:ext cx="8018145" cy="4077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0797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Cualquier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Subclase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ts val="17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Cualquier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1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11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ts val="11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otro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paquete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145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clase de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otro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114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mismo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145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paquete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ts val="15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paquete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b="1" spc="-10" dirty="0">
                          <a:latin typeface="Lucida Sans Typewriter"/>
                          <a:cs typeface="Lucida Sans Typewriter"/>
                        </a:rPr>
                        <a:t>public</a:t>
                      </a:r>
                      <a:endParaRPr sz="18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748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ts val="17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07975">
                        <a:lnSpc>
                          <a:spcPts val="17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ts val="17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ts val="178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b="1" spc="-10" dirty="0">
                          <a:latin typeface="Lucida Sans Typewriter"/>
                          <a:cs typeface="Lucida Sans Typewriter"/>
                        </a:rPr>
                        <a:t>protected</a:t>
                      </a:r>
                      <a:endParaRPr sz="18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621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b="1" spc="-10" dirty="0">
                          <a:latin typeface="Lucida Sans Typewriter"/>
                          <a:cs typeface="Lucida Sans Typewriter"/>
                        </a:rPr>
                        <a:t>default</a:t>
                      </a:r>
                      <a:endParaRPr sz="18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6210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800" b="1" spc="-10" dirty="0">
                          <a:latin typeface="Lucida Sans Typewriter"/>
                          <a:cs typeface="Lucida Sans Typewriter"/>
                        </a:rPr>
                        <a:t>private</a:t>
                      </a:r>
                      <a:endParaRPr sz="18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621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sí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Otros</a:t>
            </a:r>
            <a:r>
              <a:rPr spc="-45" dirty="0"/>
              <a:t> </a:t>
            </a:r>
            <a:r>
              <a:rPr spc="-5" dirty="0"/>
              <a:t>modificadores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15570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176020"/>
            <a:ext cx="7491095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i="1" spc="-5" dirty="0">
                <a:latin typeface="Arial"/>
                <a:cs typeface="Arial"/>
              </a:rPr>
              <a:t>abstract</a:t>
            </a:r>
            <a:r>
              <a:rPr sz="2400" spc="-5" dirty="0">
                <a:latin typeface="Arial"/>
                <a:cs typeface="Arial"/>
              </a:rPr>
              <a:t>: para </a:t>
            </a:r>
            <a:r>
              <a:rPr sz="2400" spc="-10" dirty="0">
                <a:latin typeface="Arial"/>
                <a:cs typeface="Arial"/>
              </a:rPr>
              <a:t>definir </a:t>
            </a:r>
            <a:r>
              <a:rPr sz="2400" spc="-5" dirty="0">
                <a:latin typeface="Arial"/>
                <a:cs typeface="Arial"/>
              </a:rPr>
              <a:t>clases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métodos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abstractos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latin typeface="Arial"/>
                <a:cs typeface="Arial"/>
              </a:rPr>
              <a:t>static</a:t>
            </a:r>
            <a:r>
              <a:rPr sz="2400" spc="-5" dirty="0">
                <a:latin typeface="Arial"/>
                <a:cs typeface="Arial"/>
              </a:rPr>
              <a:t>: para definir </a:t>
            </a:r>
            <a:r>
              <a:rPr sz="2400" spc="-10" dirty="0">
                <a:latin typeface="Arial"/>
                <a:cs typeface="Arial"/>
              </a:rPr>
              <a:t>elementos </a:t>
            </a:r>
            <a:r>
              <a:rPr sz="2400" spc="-5" dirty="0">
                <a:latin typeface="Arial"/>
                <a:cs typeface="Arial"/>
              </a:rPr>
              <a:t>compartidos </a:t>
            </a:r>
            <a:r>
              <a:rPr sz="2400" spc="-10" dirty="0">
                <a:latin typeface="Arial"/>
                <a:cs typeface="Arial"/>
              </a:rPr>
              <a:t>por todos </a:t>
            </a:r>
            <a:r>
              <a:rPr sz="2400" spc="-5" dirty="0">
                <a:latin typeface="Arial"/>
                <a:cs typeface="Arial"/>
              </a:rPr>
              <a:t>los  </a:t>
            </a:r>
            <a:r>
              <a:rPr sz="2400" spc="-10" dirty="0">
                <a:latin typeface="Arial"/>
                <a:cs typeface="Arial"/>
              </a:rPr>
              <a:t>objetos que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creen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la misma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2409190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8710" y="2425700"/>
            <a:ext cx="7021830" cy="1371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miembros que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pertenecen </a:t>
            </a:r>
            <a:r>
              <a:rPr sz="2000" dirty="0">
                <a:latin typeface="Arial"/>
                <a:cs typeface="Arial"/>
              </a:rPr>
              <a:t>al </a:t>
            </a:r>
            <a:r>
              <a:rPr sz="2000" spc="-5" dirty="0">
                <a:latin typeface="Arial"/>
                <a:cs typeface="Arial"/>
              </a:rPr>
              <a:t>objeto en si, </a:t>
            </a:r>
            <a:r>
              <a:rPr sz="2000" dirty="0">
                <a:latin typeface="Arial"/>
                <a:cs typeface="Arial"/>
              </a:rPr>
              <a:t>sino a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clase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dentro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un método estático sólo podemos utilizar elementos  estáticos,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elementos que hayamos creado dentro </a:t>
            </a:r>
            <a:r>
              <a:rPr sz="2000" dirty="0">
                <a:latin typeface="Arial"/>
                <a:cs typeface="Arial"/>
              </a:rPr>
              <a:t>del </a:t>
            </a:r>
            <a:r>
              <a:rPr sz="2000" spc="-5" dirty="0">
                <a:latin typeface="Arial"/>
                <a:cs typeface="Arial"/>
              </a:rPr>
              <a:t>propio  método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8277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59" y="3848100"/>
            <a:ext cx="7874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final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para definir </a:t>
            </a:r>
            <a:r>
              <a:rPr sz="2400" spc="-5" dirty="0">
                <a:latin typeface="Arial"/>
                <a:cs typeface="Arial"/>
              </a:rPr>
              <a:t>elementos </a:t>
            </a: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modificables ni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heredables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539" y="4824729"/>
            <a:ext cx="5313680" cy="1295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31165" marR="1094740" indent="-325120">
              <a:lnSpc>
                <a:spcPts val="232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public abstract class MiClase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public static final int </a:t>
            </a:r>
            <a:r>
              <a:rPr sz="1600" dirty="0">
                <a:latin typeface="Courier New"/>
                <a:cs typeface="Courier New"/>
              </a:rPr>
              <a:t>n = </a:t>
            </a:r>
            <a:r>
              <a:rPr sz="1600" spc="-5" dirty="0">
                <a:latin typeface="Courier New"/>
                <a:cs typeface="Courier New"/>
              </a:rPr>
              <a:t>20;  public abstract void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metodo();</a:t>
            </a:r>
            <a:endParaRPr sz="16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</a:t>
            </a:r>
            <a:r>
              <a:rPr spc="-10" dirty="0"/>
              <a:t>n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94269" y="6546180"/>
            <a:ext cx="10858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B6887"/>
                </a:solidFill>
                <a:latin typeface="Arial"/>
                <a:cs typeface="Arial"/>
              </a:rPr>
              <a:t>Lenguaje </a:t>
            </a: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Java</a:t>
            </a:r>
            <a:r>
              <a:rPr sz="1000" b="1" spc="204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469390"/>
            <a:ext cx="5728335" cy="31153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79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Introducción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Conceptos de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POO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Elementos de un programa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Herencia, interfaces,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polimorfismo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Hilos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Clases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útiles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4001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Otros</a:t>
            </a:r>
            <a:r>
              <a:rPr spc="-45" dirty="0"/>
              <a:t> </a:t>
            </a:r>
            <a:r>
              <a:rPr spc="-5" dirty="0"/>
              <a:t>modificadores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2319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252220"/>
            <a:ext cx="8098790" cy="384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984" algn="just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volatile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synchronized</a:t>
            </a:r>
            <a:r>
              <a:rPr sz="2400" spc="-5" dirty="0">
                <a:latin typeface="Arial"/>
                <a:cs typeface="Arial"/>
              </a:rPr>
              <a:t>: para elementos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los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se  </a:t>
            </a:r>
            <a:r>
              <a:rPr sz="2400" spc="-10" dirty="0">
                <a:latin typeface="Arial"/>
                <a:cs typeface="Arial"/>
              </a:rPr>
              <a:t>puede acceder </a:t>
            </a:r>
            <a:r>
              <a:rPr sz="2400" spc="-5" dirty="0">
                <a:latin typeface="Arial"/>
                <a:cs typeface="Arial"/>
              </a:rPr>
              <a:t>al mismo tiempo desde distintos </a:t>
            </a:r>
            <a:r>
              <a:rPr sz="2400" spc="-10" dirty="0">
                <a:latin typeface="Arial"/>
                <a:cs typeface="Arial"/>
              </a:rPr>
              <a:t>hilos </a:t>
            </a:r>
            <a:r>
              <a:rPr sz="2400" spc="-5" dirty="0">
                <a:latin typeface="Arial"/>
                <a:cs typeface="Arial"/>
              </a:rPr>
              <a:t>de  ejecución</a:t>
            </a:r>
            <a:endParaRPr sz="2400">
              <a:latin typeface="Arial"/>
              <a:cs typeface="Arial"/>
            </a:endParaRPr>
          </a:p>
          <a:p>
            <a:pPr marL="419100" indent="-274320">
              <a:lnSpc>
                <a:spcPct val="100000"/>
              </a:lnSpc>
              <a:spcBef>
                <a:spcPts val="600"/>
              </a:spcBef>
              <a:buFont typeface="Times New Roman"/>
              <a:buChar char="–"/>
              <a:tabLst>
                <a:tab pos="419100" algn="l"/>
              </a:tabLst>
            </a:pPr>
            <a:r>
              <a:rPr sz="2400" i="1" spc="-5" dirty="0">
                <a:latin typeface="Arial"/>
                <a:cs typeface="Arial"/>
              </a:rPr>
              <a:t>volatile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spc="-10" dirty="0">
                <a:latin typeface="Arial"/>
                <a:cs typeface="Arial"/>
              </a:rPr>
              <a:t>proporciona </a:t>
            </a:r>
            <a:r>
              <a:rPr sz="2400" spc="-5" dirty="0">
                <a:latin typeface="Arial"/>
                <a:cs typeface="Arial"/>
              </a:rPr>
              <a:t>atomicidad pero es más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eficiente</a:t>
            </a:r>
            <a:endParaRPr sz="240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590"/>
              </a:spcBef>
            </a:pPr>
            <a:r>
              <a:rPr sz="1600" spc="-10" dirty="0">
                <a:latin typeface="Lucida Console"/>
                <a:cs typeface="Lucida Console"/>
              </a:rPr>
              <a:t>volatile </a:t>
            </a:r>
            <a:r>
              <a:rPr sz="1600" spc="-5" dirty="0">
                <a:latin typeface="Lucida Console"/>
                <a:cs typeface="Lucida Console"/>
              </a:rPr>
              <a:t>int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contador;</a:t>
            </a:r>
            <a:endParaRPr sz="1600">
              <a:latin typeface="Lucida Console"/>
              <a:cs typeface="Lucida Console"/>
            </a:endParaRPr>
          </a:p>
          <a:p>
            <a:pPr marL="419100" marR="1239520" indent="-27432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latin typeface="Lucida Console"/>
                <a:cs typeface="Lucida Console"/>
              </a:rPr>
              <a:t>contador++; //puede causar problemas, </a:t>
            </a:r>
            <a:r>
              <a:rPr sz="1600" spc="-5" dirty="0">
                <a:latin typeface="Lucida Console"/>
                <a:cs typeface="Lucida Console"/>
              </a:rPr>
              <a:t>son 3 </a:t>
            </a:r>
            <a:r>
              <a:rPr sz="1600" spc="-10" dirty="0">
                <a:latin typeface="Lucida Console"/>
                <a:cs typeface="Lucida Console"/>
              </a:rPr>
              <a:t>operaciones  diferentes</a:t>
            </a:r>
            <a:endParaRPr sz="1600">
              <a:latin typeface="Lucida Console"/>
              <a:cs typeface="Lucida Console"/>
            </a:endParaRPr>
          </a:p>
          <a:p>
            <a:pPr marL="419100" indent="-27432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419100" algn="l"/>
              </a:tabLst>
            </a:pPr>
            <a:r>
              <a:rPr sz="2400" i="1" spc="-5" dirty="0">
                <a:latin typeface="Arial"/>
                <a:cs typeface="Arial"/>
              </a:rPr>
              <a:t>synchronized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usa sobre </a:t>
            </a:r>
            <a:r>
              <a:rPr sz="2400" spc="-10" dirty="0">
                <a:latin typeface="Arial"/>
                <a:cs typeface="Arial"/>
              </a:rPr>
              <a:t>bloques </a:t>
            </a:r>
            <a:r>
              <a:rPr sz="2400" spc="-5" dirty="0">
                <a:latin typeface="Arial"/>
                <a:cs typeface="Arial"/>
              </a:rPr>
              <a:t>de código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métodos</a:t>
            </a:r>
            <a:endParaRPr sz="2400">
              <a:latin typeface="Arial"/>
              <a:cs typeface="Arial"/>
            </a:endParaRPr>
          </a:p>
          <a:p>
            <a:pPr marL="632460" marR="5628640" indent="-487680">
              <a:lnSpc>
                <a:spcPct val="130700"/>
              </a:lnSpc>
              <a:spcBef>
                <a:spcPts val="10"/>
              </a:spcBef>
            </a:pPr>
            <a:r>
              <a:rPr sz="1600" spc="-10" dirty="0">
                <a:latin typeface="Lucida Console"/>
                <a:cs typeface="Lucida Console"/>
              </a:rPr>
              <a:t>synchronized(this){  contador++;</a:t>
            </a:r>
            <a:endParaRPr sz="1600">
              <a:latin typeface="Lucida Console"/>
              <a:cs typeface="Lucida Console"/>
            </a:endParaRPr>
          </a:p>
          <a:p>
            <a:pPr marL="14478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4001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Otros</a:t>
            </a:r>
            <a:r>
              <a:rPr spc="-45" dirty="0"/>
              <a:t> </a:t>
            </a:r>
            <a:r>
              <a:rPr spc="-5" dirty="0"/>
              <a:t>modificadores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2319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0396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8473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 marR="508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native</a:t>
            </a:r>
            <a:r>
              <a:rPr spc="-5" dirty="0"/>
              <a:t>: para métodos </a:t>
            </a:r>
            <a:r>
              <a:rPr spc="-10" dirty="0"/>
              <a:t>que </a:t>
            </a:r>
            <a:r>
              <a:rPr spc="-5" dirty="0"/>
              <a:t>están escritos </a:t>
            </a:r>
            <a:r>
              <a:rPr dirty="0"/>
              <a:t>en </a:t>
            </a:r>
            <a:r>
              <a:rPr spc="-5" dirty="0"/>
              <a:t>otro </a:t>
            </a:r>
            <a:r>
              <a:rPr spc="-10" dirty="0"/>
              <a:t>lenguaje,  </a:t>
            </a:r>
            <a:r>
              <a:rPr spc="-5" dirty="0"/>
              <a:t>por </a:t>
            </a:r>
            <a:r>
              <a:rPr spc="-10" dirty="0"/>
              <a:t>ejemplo </a:t>
            </a:r>
            <a:r>
              <a:rPr spc="-5" dirty="0"/>
              <a:t>en C++, </a:t>
            </a:r>
            <a:r>
              <a:rPr spc="-10" dirty="0"/>
              <a:t>utilizando </a:t>
            </a:r>
            <a:r>
              <a:rPr spc="-5" dirty="0"/>
              <a:t>JNI (Java Native</a:t>
            </a:r>
            <a:r>
              <a:rPr spc="85" dirty="0"/>
              <a:t> </a:t>
            </a:r>
            <a:r>
              <a:rPr spc="-5" dirty="0"/>
              <a:t>Interface)</a:t>
            </a:r>
          </a:p>
          <a:p>
            <a:pPr marL="109220" marR="886460">
              <a:lnSpc>
                <a:spcPct val="100000"/>
              </a:lnSpc>
              <a:spcBef>
                <a:spcPts val="600"/>
              </a:spcBef>
            </a:pPr>
            <a:r>
              <a:rPr i="1" spc="-5" dirty="0">
                <a:latin typeface="Arial"/>
                <a:cs typeface="Arial"/>
              </a:rPr>
              <a:t>transient</a:t>
            </a:r>
            <a:r>
              <a:rPr spc="-5" dirty="0"/>
              <a:t>: para atributos </a:t>
            </a:r>
            <a:r>
              <a:rPr spc="-10" dirty="0"/>
              <a:t>que </a:t>
            </a:r>
            <a:r>
              <a:rPr dirty="0"/>
              <a:t>no </a:t>
            </a:r>
            <a:r>
              <a:rPr spc="-5" dirty="0"/>
              <a:t>forman parte de la  persistencia de objeto, para evitar que </a:t>
            </a:r>
            <a:r>
              <a:rPr dirty="0"/>
              <a:t>se</a:t>
            </a:r>
            <a:r>
              <a:rPr spc="-35" dirty="0"/>
              <a:t> </a:t>
            </a:r>
            <a:r>
              <a:rPr spc="-5" dirty="0"/>
              <a:t>serialicen</a:t>
            </a:r>
          </a:p>
          <a:p>
            <a:pPr marL="109220" marR="124460">
              <a:lnSpc>
                <a:spcPct val="100000"/>
              </a:lnSpc>
              <a:spcBef>
                <a:spcPts val="600"/>
              </a:spcBef>
            </a:pPr>
            <a:r>
              <a:rPr i="1" spc="-5" dirty="0">
                <a:latin typeface="Arial"/>
                <a:cs typeface="Arial"/>
              </a:rPr>
              <a:t>strictfp</a:t>
            </a:r>
            <a:r>
              <a:rPr spc="-5" dirty="0"/>
              <a:t>: evitar que </a:t>
            </a:r>
            <a:r>
              <a:rPr dirty="0"/>
              <a:t>se </a:t>
            </a:r>
            <a:r>
              <a:rPr spc="-5" dirty="0"/>
              <a:t>utilice toda la precisión de punto  flotante que proporcione la arquitectura. Usar el estándar  del IEEE para float </a:t>
            </a:r>
            <a:r>
              <a:rPr dirty="0"/>
              <a:t>y </a:t>
            </a:r>
            <a:r>
              <a:rPr spc="-10" dirty="0"/>
              <a:t>double. </a:t>
            </a:r>
            <a:r>
              <a:rPr spc="-5" dirty="0"/>
              <a:t>No </a:t>
            </a:r>
            <a:r>
              <a:rPr dirty="0"/>
              <a:t>es </a:t>
            </a:r>
            <a:r>
              <a:rPr spc="-5" dirty="0"/>
              <a:t>aconsejable </a:t>
            </a:r>
            <a:r>
              <a:rPr dirty="0"/>
              <a:t>a </a:t>
            </a:r>
            <a:r>
              <a:rPr spc="-10" dirty="0"/>
              <a:t>menos  </a:t>
            </a:r>
            <a:r>
              <a:rPr spc="-5" dirty="0"/>
              <a:t>que sea</a:t>
            </a:r>
            <a:r>
              <a:rPr spc="-10" dirty="0"/>
              <a:t> </a:t>
            </a:r>
            <a:r>
              <a:rPr spc="-5" dirty="0"/>
              <a:t>necesario.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598170"/>
            <a:ext cx="4768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Herencia </a:t>
            </a:r>
            <a:r>
              <a:rPr dirty="0"/>
              <a:t>y</a:t>
            </a:r>
            <a:r>
              <a:rPr spc="-45" dirty="0"/>
              <a:t> </a:t>
            </a:r>
            <a:r>
              <a:rPr spc="-5" dirty="0"/>
              <a:t>polimorfismo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37045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400" b="1" spc="-5" dirty="0">
                <a:latin typeface="Arial"/>
                <a:cs typeface="Arial"/>
              </a:rPr>
              <a:t>Herencia</a:t>
            </a:r>
            <a:r>
              <a:rPr sz="2400" spc="-5" dirty="0"/>
              <a:t>: definir una clase </a:t>
            </a:r>
            <a:r>
              <a:rPr sz="2400" dirty="0"/>
              <a:t>a </a:t>
            </a:r>
            <a:r>
              <a:rPr sz="2400" spc="-5" dirty="0"/>
              <a:t>partir de otra</a:t>
            </a:r>
            <a:r>
              <a:rPr sz="2400" spc="0" dirty="0"/>
              <a:t> </a:t>
            </a:r>
            <a:r>
              <a:rPr sz="2400" spc="-5" dirty="0"/>
              <a:t>existente</a:t>
            </a:r>
            <a:endParaRPr sz="2400">
              <a:latin typeface="Arial"/>
              <a:cs typeface="Arial"/>
            </a:endParaRPr>
          </a:p>
          <a:p>
            <a:pPr marL="737870" marR="99060" lvl="1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nueva clase </a:t>
            </a:r>
            <a:r>
              <a:rPr sz="2400" spc="-10" dirty="0">
                <a:latin typeface="Arial"/>
                <a:cs typeface="Arial"/>
              </a:rPr>
              <a:t>“hereda” </a:t>
            </a:r>
            <a:r>
              <a:rPr sz="2400" spc="-5" dirty="0">
                <a:latin typeface="Arial"/>
                <a:cs typeface="Arial"/>
              </a:rPr>
              <a:t>todos los campos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métodos 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la clase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partir de la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crea,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aparte </a:t>
            </a:r>
            <a:r>
              <a:rPr sz="2400" spc="-10" dirty="0">
                <a:latin typeface="Arial"/>
                <a:cs typeface="Arial"/>
              </a:rPr>
              <a:t>puede  </a:t>
            </a:r>
            <a:r>
              <a:rPr sz="2400" spc="-5" dirty="0">
                <a:latin typeface="Arial"/>
                <a:cs typeface="Arial"/>
              </a:rPr>
              <a:t>tener los suyos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propios</a:t>
            </a:r>
            <a:endParaRPr sz="2400">
              <a:latin typeface="Arial"/>
              <a:cs typeface="Arial"/>
            </a:endParaRPr>
          </a:p>
          <a:p>
            <a:pPr marL="737870" marR="32384" lvl="1" indent="-26797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i="1" spc="-5" dirty="0">
                <a:latin typeface="Arial"/>
                <a:cs typeface="Arial"/>
              </a:rPr>
              <a:t>Ejemplo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partir de una clase </a:t>
            </a:r>
            <a:r>
              <a:rPr sz="2400" i="1" spc="-5" dirty="0">
                <a:latin typeface="Arial"/>
                <a:cs typeface="Arial"/>
              </a:rPr>
              <a:t>Animal </a:t>
            </a:r>
            <a:r>
              <a:rPr sz="2400" spc="-10" dirty="0">
                <a:latin typeface="Arial"/>
                <a:cs typeface="Arial"/>
              </a:rPr>
              <a:t>podemos definir  </a:t>
            </a:r>
            <a:r>
              <a:rPr sz="2400" spc="-5" dirty="0">
                <a:latin typeface="Arial"/>
                <a:cs typeface="Arial"/>
              </a:rPr>
              <a:t>otras más concretas como </a:t>
            </a:r>
            <a:r>
              <a:rPr sz="2400" i="1" spc="-5" dirty="0">
                <a:latin typeface="Arial"/>
                <a:cs typeface="Arial"/>
              </a:rPr>
              <a:t>Pato,</a:t>
            </a:r>
            <a:r>
              <a:rPr sz="2400" i="1" spc="6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Elefante…</a:t>
            </a:r>
            <a:endParaRPr sz="2400">
              <a:latin typeface="Arial"/>
              <a:cs typeface="Arial"/>
            </a:endParaRPr>
          </a:p>
          <a:p>
            <a:pPr marL="337185" marR="5080">
              <a:lnSpc>
                <a:spcPct val="100000"/>
              </a:lnSpc>
              <a:spcBef>
                <a:spcPts val="600"/>
              </a:spcBef>
            </a:pPr>
            <a:r>
              <a:rPr b="1" spc="-5" dirty="0">
                <a:latin typeface="Arial"/>
                <a:cs typeface="Arial"/>
              </a:rPr>
              <a:t>Polimorfismo</a:t>
            </a:r>
            <a:r>
              <a:rPr spc="-5" dirty="0"/>
              <a:t>: </a:t>
            </a:r>
            <a:r>
              <a:rPr dirty="0"/>
              <a:t>si </a:t>
            </a:r>
            <a:r>
              <a:rPr spc="-5" dirty="0"/>
              <a:t>tenemos un método en </a:t>
            </a:r>
            <a:r>
              <a:rPr spc="-10" dirty="0"/>
              <a:t>cualquier </a:t>
            </a:r>
            <a:r>
              <a:rPr spc="-5" dirty="0"/>
              <a:t>clase  que sea </a:t>
            </a:r>
            <a:r>
              <a:rPr i="1" spc="-5" dirty="0">
                <a:latin typeface="Arial"/>
                <a:cs typeface="Arial"/>
              </a:rPr>
              <a:t>dibuja (Animal </a:t>
            </a:r>
            <a:r>
              <a:rPr i="1" dirty="0">
                <a:latin typeface="Arial"/>
                <a:cs typeface="Arial"/>
              </a:rPr>
              <a:t>a)</a:t>
            </a:r>
            <a:r>
              <a:rPr dirty="0"/>
              <a:t>, </a:t>
            </a:r>
            <a:r>
              <a:rPr spc="-10" dirty="0"/>
              <a:t>podemos </a:t>
            </a:r>
            <a:r>
              <a:rPr spc="-5" dirty="0"/>
              <a:t>pasarle como  parámetro tanto un </a:t>
            </a:r>
            <a:r>
              <a:rPr spc="-10" dirty="0"/>
              <a:t>objeto </a:t>
            </a:r>
            <a:r>
              <a:rPr i="1" spc="-10" dirty="0">
                <a:latin typeface="Arial"/>
                <a:cs typeface="Arial"/>
              </a:rPr>
              <a:t>Animal </a:t>
            </a:r>
            <a:r>
              <a:rPr spc="-5" dirty="0"/>
              <a:t>como </a:t>
            </a:r>
            <a:r>
              <a:rPr spc="-10" dirty="0"/>
              <a:t>cualquier </a:t>
            </a:r>
            <a:r>
              <a:rPr spc="-5" dirty="0"/>
              <a:t>subtipo  que </a:t>
            </a:r>
            <a:r>
              <a:rPr spc="-10" dirty="0"/>
              <a:t>herede </a:t>
            </a:r>
            <a:r>
              <a:rPr spc="-5" dirty="0"/>
              <a:t>directa </a:t>
            </a:r>
            <a:r>
              <a:rPr dirty="0"/>
              <a:t>o </a:t>
            </a:r>
            <a:r>
              <a:rPr spc="-5" dirty="0"/>
              <a:t>indirectamente </a:t>
            </a:r>
            <a:r>
              <a:rPr dirty="0"/>
              <a:t>de </a:t>
            </a:r>
            <a:r>
              <a:rPr spc="-5" dirty="0"/>
              <a:t>él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Elefante,  </a:t>
            </a:r>
            <a:r>
              <a:rPr i="1" spc="-5" dirty="0">
                <a:latin typeface="Arial"/>
                <a:cs typeface="Arial"/>
              </a:rPr>
              <a:t>Pato…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5860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Clases abstractas </a:t>
            </a:r>
            <a:r>
              <a:rPr dirty="0"/>
              <a:t>e</a:t>
            </a:r>
            <a:r>
              <a:rPr spc="15" dirty="0"/>
              <a:t> </a:t>
            </a:r>
            <a:r>
              <a:rPr spc="-5" dirty="0"/>
              <a:t>interfaces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2052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221740"/>
            <a:ext cx="811720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Una </a:t>
            </a:r>
            <a:r>
              <a:rPr sz="2000" i="1" spc="-5" dirty="0">
                <a:latin typeface="Arial"/>
                <a:cs typeface="Arial"/>
              </a:rPr>
              <a:t>clase abstracta </a:t>
            </a:r>
            <a:r>
              <a:rPr sz="2000" spc="-5" dirty="0">
                <a:latin typeface="Arial"/>
                <a:cs typeface="Arial"/>
              </a:rPr>
              <a:t>es una clase que deja algunos métodos sin código,  para que los rellenen las subclases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hereden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ella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78079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59" y="3796029"/>
            <a:ext cx="7912734" cy="8788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Arial"/>
                <a:cs typeface="Arial"/>
              </a:rPr>
              <a:t>Un </a:t>
            </a:r>
            <a:r>
              <a:rPr sz="2000" i="1" spc="-5" dirty="0">
                <a:latin typeface="Arial"/>
                <a:cs typeface="Arial"/>
              </a:rPr>
              <a:t>interfaz </a:t>
            </a:r>
            <a:r>
              <a:rPr sz="2000" spc="-5" dirty="0">
                <a:latin typeface="Arial"/>
                <a:cs typeface="Arial"/>
              </a:rPr>
              <a:t>es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elemento que sólo define </a:t>
            </a: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cabecera </a:t>
            </a:r>
            <a:r>
              <a:rPr sz="2000" dirty="0">
                <a:latin typeface="Arial"/>
                <a:cs typeface="Arial"/>
              </a:rPr>
              <a:t>de sus  </a:t>
            </a:r>
            <a:r>
              <a:rPr sz="2000" spc="-5" dirty="0">
                <a:latin typeface="Arial"/>
                <a:cs typeface="Arial"/>
              </a:rPr>
              <a:t>métodos,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que las clases que implementen dicha interfaz rellenen  el código </a:t>
            </a:r>
            <a:r>
              <a:rPr sz="2000" dirty="0">
                <a:latin typeface="Arial"/>
                <a:cs typeface="Arial"/>
              </a:rPr>
              <a:t>según sus</a:t>
            </a:r>
            <a:r>
              <a:rPr sz="2000" spc="-5" dirty="0">
                <a:latin typeface="Arial"/>
                <a:cs typeface="Arial"/>
              </a:rPr>
              <a:t> necesidades.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567944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59" y="5695950"/>
            <a:ext cx="7927340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latin typeface="Arial"/>
                <a:cs typeface="Arial"/>
              </a:rPr>
              <a:t>Asignaremos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nombre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los interfaces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forma similar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las clases,  pudiendo </a:t>
            </a:r>
            <a:r>
              <a:rPr sz="2000" dirty="0">
                <a:latin typeface="Arial"/>
                <a:cs typeface="Arial"/>
              </a:rPr>
              <a:t>ser en </a:t>
            </a:r>
            <a:r>
              <a:rPr sz="2000" spc="-5" dirty="0">
                <a:latin typeface="Arial"/>
                <a:cs typeface="Arial"/>
              </a:rPr>
              <a:t>este </a:t>
            </a:r>
            <a:r>
              <a:rPr sz="2000" dirty="0">
                <a:latin typeface="Arial"/>
                <a:cs typeface="Arial"/>
              </a:rPr>
              <a:t>caso </a:t>
            </a:r>
            <a:r>
              <a:rPr sz="2000" spc="-5" dirty="0">
                <a:latin typeface="Arial"/>
                <a:cs typeface="Arial"/>
              </a:rPr>
              <a:t>adjetivos 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sustantivos.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2669" y="1916429"/>
            <a:ext cx="6934200" cy="179958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31800" marR="2715260" indent="-325120">
              <a:lnSpc>
                <a:spcPts val="231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public abstract class MiClase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public abstract void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metodo1();</a:t>
            </a:r>
            <a:endParaRPr sz="1600">
              <a:latin typeface="Courier New"/>
              <a:cs typeface="Courier New"/>
            </a:endParaRPr>
          </a:p>
          <a:p>
            <a:pPr marL="431800">
              <a:lnSpc>
                <a:spcPts val="1914"/>
              </a:lnSpc>
              <a:spcBef>
                <a:spcPts val="259"/>
              </a:spcBef>
            </a:pPr>
            <a:r>
              <a:rPr sz="1600" spc="-5" dirty="0">
                <a:latin typeface="Courier New"/>
                <a:cs typeface="Courier New"/>
              </a:rPr>
              <a:t>public void metodo2()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78840">
              <a:lnSpc>
                <a:spcPts val="1914"/>
              </a:lnSpc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47244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2669" y="4724400"/>
            <a:ext cx="6934200" cy="9359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31800" marR="3530600" indent="-325120">
              <a:lnSpc>
                <a:spcPts val="231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public interface Runnable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public void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run();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259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4117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Herencia </a:t>
            </a:r>
            <a:r>
              <a:rPr dirty="0"/>
              <a:t>e</a:t>
            </a:r>
            <a:r>
              <a:rPr spc="-30" dirty="0"/>
              <a:t> </a:t>
            </a:r>
            <a:r>
              <a:rPr spc="-5" dirty="0"/>
              <a:t>interfaces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2331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252220"/>
            <a:ext cx="124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nc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1601470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8710" y="1617979"/>
            <a:ext cx="7425690" cy="10668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Definimos una clase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partir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otra que </a:t>
            </a:r>
            <a:r>
              <a:rPr sz="2000" dirty="0">
                <a:latin typeface="Arial"/>
                <a:cs typeface="Arial"/>
              </a:rPr>
              <a:t>ya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existe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Utilizamos </a:t>
            </a: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palabra </a:t>
            </a:r>
            <a:r>
              <a:rPr sz="2000" i="1" spc="-5" dirty="0">
                <a:latin typeface="Arial"/>
                <a:cs typeface="Arial"/>
              </a:rPr>
              <a:t>extends </a:t>
            </a:r>
            <a:r>
              <a:rPr sz="2000" spc="-5" dirty="0">
                <a:latin typeface="Arial"/>
                <a:cs typeface="Arial"/>
              </a:rPr>
              <a:t>para decir que una clase hereda de  otra (Pato </a:t>
            </a:r>
            <a:r>
              <a:rPr sz="2000" i="1" spc="-5" dirty="0">
                <a:latin typeface="Arial"/>
                <a:cs typeface="Arial"/>
              </a:rPr>
              <a:t>hereda </a:t>
            </a:r>
            <a:r>
              <a:rPr sz="2000" i="1" dirty="0">
                <a:latin typeface="Arial"/>
                <a:cs typeface="Arial"/>
              </a:rPr>
              <a:t>de</a:t>
            </a:r>
            <a:r>
              <a:rPr sz="2000" i="1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Animal):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4518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59" y="3027679"/>
            <a:ext cx="4540885" cy="8356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12750" indent="-2679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2000" spc="-5" dirty="0">
                <a:latin typeface="Arial"/>
                <a:cs typeface="Arial"/>
              </a:rPr>
              <a:t>Relación </a:t>
            </a:r>
            <a:r>
              <a:rPr sz="2000" dirty="0">
                <a:latin typeface="Arial"/>
                <a:cs typeface="Arial"/>
              </a:rPr>
              <a:t>“es”: Un </a:t>
            </a:r>
            <a:r>
              <a:rPr sz="2000" spc="-5" dirty="0">
                <a:latin typeface="Arial"/>
                <a:cs typeface="Arial"/>
              </a:rPr>
              <a:t>pato </a:t>
            </a:r>
            <a:r>
              <a:rPr sz="2000" i="1" spc="-5" dirty="0">
                <a:latin typeface="Arial"/>
                <a:cs typeface="Arial"/>
              </a:rPr>
              <a:t>ES </a:t>
            </a:r>
            <a:r>
              <a:rPr sz="2000" spc="-5" dirty="0">
                <a:latin typeface="Arial"/>
                <a:cs typeface="Arial"/>
              </a:rPr>
              <a:t>un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animal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Interfaces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3901440"/>
            <a:ext cx="68853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marR="5080" indent="-26797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280035" algn="l"/>
                <a:tab pos="280670" algn="l"/>
              </a:tabLst>
            </a:pPr>
            <a:r>
              <a:rPr sz="2000" spc="-5" dirty="0">
                <a:latin typeface="Arial"/>
                <a:cs typeface="Arial"/>
              </a:rPr>
              <a:t>Utilizamos </a:t>
            </a: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palabra </a:t>
            </a:r>
            <a:r>
              <a:rPr sz="2000" i="1" spc="-5" dirty="0">
                <a:latin typeface="Arial"/>
                <a:cs typeface="Arial"/>
              </a:rPr>
              <a:t>implements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decir que </a:t>
            </a:r>
            <a:r>
              <a:rPr sz="2000" dirty="0">
                <a:latin typeface="Arial"/>
                <a:cs typeface="Arial"/>
              </a:rPr>
              <a:t>una </a:t>
            </a:r>
            <a:r>
              <a:rPr sz="2000" spc="-5" dirty="0">
                <a:latin typeface="Arial"/>
                <a:cs typeface="Arial"/>
              </a:rPr>
              <a:t>clase  implementa los métodos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una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interfaz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739" y="60312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8710" y="6047740"/>
            <a:ext cx="6447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Relación “actúa como”: MiHilo </a:t>
            </a:r>
            <a:r>
              <a:rPr sz="2000" i="1" spc="-5" dirty="0">
                <a:latin typeface="Arial"/>
                <a:cs typeface="Arial"/>
              </a:rPr>
              <a:t>ACTÚA COMO</a:t>
            </a:r>
            <a:r>
              <a:rPr sz="2000" i="1" spc="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ejecutable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4150" y="2755900"/>
            <a:ext cx="6141720" cy="3124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60"/>
              </a:spcBef>
            </a:pPr>
            <a:r>
              <a:rPr sz="1600" spc="-5" dirty="0">
                <a:latin typeface="Courier New"/>
                <a:cs typeface="Courier New"/>
              </a:rPr>
              <a:t>class Pato extends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Animal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5739" y="4589779"/>
            <a:ext cx="6120130" cy="12877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31165" marR="1860550" indent="-325120">
              <a:lnSpc>
                <a:spcPts val="231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class MiHilo implements Runnable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public void run()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78840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Courier New"/>
                <a:cs typeface="Courier New"/>
              </a:rPr>
              <a:t>... // Codigo del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método</a:t>
            </a:r>
            <a:endParaRPr sz="160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2620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2331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252220"/>
            <a:ext cx="7232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Si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spc="-10" dirty="0">
                <a:latin typeface="Arial"/>
                <a:cs typeface="Arial"/>
              </a:rPr>
              <a:t>del </a:t>
            </a:r>
            <a:r>
              <a:rPr sz="2400" spc="-5" dirty="0">
                <a:latin typeface="Arial"/>
                <a:cs typeface="Arial"/>
              </a:rPr>
              <a:t>tipo de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superclase, podemos  asignarle también un objeto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la clase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hija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7762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59" y="2795270"/>
            <a:ext cx="8029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Si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spc="-10" dirty="0">
                <a:latin typeface="Arial"/>
                <a:cs typeface="Arial"/>
              </a:rPr>
              <a:t>del </a:t>
            </a:r>
            <a:r>
              <a:rPr sz="2400" spc="-5" dirty="0">
                <a:latin typeface="Arial"/>
                <a:cs typeface="Arial"/>
              </a:rPr>
              <a:t>tipo de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interfaz </a:t>
            </a:r>
            <a:r>
              <a:rPr sz="2400" spc="-10" dirty="0">
                <a:latin typeface="Arial"/>
                <a:cs typeface="Arial"/>
              </a:rPr>
              <a:t>implementada  </a:t>
            </a:r>
            <a:r>
              <a:rPr sz="2400" spc="-5" dirty="0">
                <a:latin typeface="Arial"/>
                <a:cs typeface="Arial"/>
              </a:rPr>
              <a:t>por nuestra clase, </a:t>
            </a:r>
            <a:r>
              <a:rPr sz="2400" spc="-10" dirty="0">
                <a:latin typeface="Arial"/>
                <a:cs typeface="Arial"/>
              </a:rPr>
              <a:t>podemos asignarle </a:t>
            </a:r>
            <a:r>
              <a:rPr sz="2400" spc="-5" dirty="0">
                <a:latin typeface="Arial"/>
                <a:cs typeface="Arial"/>
              </a:rPr>
              <a:t>también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spc="-5" dirty="0">
                <a:latin typeface="Arial"/>
                <a:cs typeface="Arial"/>
              </a:rPr>
              <a:t>objeto de  esta clase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46113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59" y="4631690"/>
            <a:ext cx="71996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Sólo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10" dirty="0">
                <a:latin typeface="Arial"/>
                <a:cs typeface="Arial"/>
              </a:rPr>
              <a:t>puede heredar </a:t>
            </a:r>
            <a:r>
              <a:rPr sz="2400" spc="-5" dirty="0">
                <a:latin typeface="Arial"/>
                <a:cs typeface="Arial"/>
              </a:rPr>
              <a:t>de una clase, pero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10" dirty="0">
                <a:latin typeface="Arial"/>
                <a:cs typeface="Arial"/>
              </a:rPr>
              <a:t>pueden  </a:t>
            </a:r>
            <a:r>
              <a:rPr sz="2400" spc="-5" dirty="0">
                <a:latin typeface="Arial"/>
                <a:cs typeface="Arial"/>
              </a:rPr>
              <a:t>implementar múltiples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650" y="5589270"/>
            <a:ext cx="7848600" cy="4572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Courier New"/>
                <a:cs typeface="Courier New"/>
              </a:rPr>
              <a:t>class Pato extends Animal implements Runnable,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ActionListener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650" y="4149090"/>
            <a:ext cx="7848600" cy="4572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Courier New"/>
                <a:cs typeface="Courier New"/>
              </a:rPr>
              <a:t>Runnable </a:t>
            </a:r>
            <a:r>
              <a:rPr sz="1600" dirty="0">
                <a:latin typeface="Courier New"/>
                <a:cs typeface="Courier New"/>
              </a:rPr>
              <a:t>r =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MiHilo();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5650" y="2277110"/>
            <a:ext cx="7848600" cy="4572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59"/>
              </a:spcBef>
            </a:pPr>
            <a:r>
              <a:rPr sz="1600" spc="-5" dirty="0">
                <a:latin typeface="Courier New"/>
                <a:cs typeface="Courier New"/>
              </a:rPr>
              <a:t>Animal </a:t>
            </a:r>
            <a:r>
              <a:rPr sz="1600" dirty="0">
                <a:latin typeface="Courier New"/>
                <a:cs typeface="Courier New"/>
              </a:rPr>
              <a:t>a = </a:t>
            </a:r>
            <a:r>
              <a:rPr sz="1600" spc="-5" dirty="0">
                <a:latin typeface="Courier New"/>
                <a:cs typeface="Courier New"/>
              </a:rPr>
              <a:t>new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Pato();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3540" y="1252220"/>
            <a:ext cx="6720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i="1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utiliza para </a:t>
            </a:r>
            <a:r>
              <a:rPr sz="2800" dirty="0">
                <a:latin typeface="Arial"/>
                <a:cs typeface="Arial"/>
              </a:rPr>
              <a:t>hacer </a:t>
            </a:r>
            <a:r>
              <a:rPr sz="2800" spc="-5" dirty="0">
                <a:latin typeface="Arial"/>
                <a:cs typeface="Arial"/>
              </a:rPr>
              <a:t>referencia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los  elementos de la propia clase: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740150"/>
            <a:ext cx="82791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i="1" spc="-5" dirty="0">
                <a:latin typeface="Arial"/>
                <a:cs typeface="Arial"/>
              </a:rPr>
              <a:t>super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utiliza para llamar al mismo método en </a:t>
            </a:r>
            <a:r>
              <a:rPr sz="2800" dirty="0">
                <a:latin typeface="Arial"/>
                <a:cs typeface="Arial"/>
              </a:rPr>
              <a:t>la  </a:t>
            </a:r>
            <a:r>
              <a:rPr sz="2800" spc="-5" dirty="0">
                <a:latin typeface="Arial"/>
                <a:cs typeface="Arial"/>
              </a:rPr>
              <a:t>superclase: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4187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Punteros </a:t>
            </a:r>
            <a:r>
              <a:rPr i="1" spc="-5" dirty="0">
                <a:latin typeface="Arial"/>
                <a:cs typeface="Arial"/>
              </a:rPr>
              <a:t>this </a:t>
            </a:r>
            <a:r>
              <a:rPr dirty="0"/>
              <a:t>y</a:t>
            </a:r>
            <a:r>
              <a:rPr spc="-10" dirty="0"/>
              <a:t> </a:t>
            </a:r>
            <a:r>
              <a:rPr i="1" spc="-5" dirty="0">
                <a:latin typeface="Arial"/>
                <a:cs typeface="Arial"/>
              </a:rPr>
              <a:t>super</a:t>
            </a:r>
          </a:p>
        </p:txBody>
      </p:sp>
      <p:sp>
        <p:nvSpPr>
          <p:cNvPr id="7" name="object 7"/>
          <p:cNvSpPr/>
          <p:nvPr/>
        </p:nvSpPr>
        <p:spPr>
          <a:xfrm>
            <a:off x="685800" y="2286000"/>
            <a:ext cx="7391400" cy="1287780"/>
          </a:xfrm>
          <a:custGeom>
            <a:avLst/>
            <a:gdLst/>
            <a:ahLst/>
            <a:cxnLst/>
            <a:rect l="l" t="t" r="r" b="b"/>
            <a:pathLst>
              <a:path w="7391400" h="1287779">
                <a:moveTo>
                  <a:pt x="3695700" y="1287779"/>
                </a:moveTo>
                <a:lnTo>
                  <a:pt x="0" y="1287779"/>
                </a:lnTo>
                <a:lnTo>
                  <a:pt x="0" y="0"/>
                </a:lnTo>
                <a:lnTo>
                  <a:pt x="7391400" y="0"/>
                </a:lnTo>
                <a:lnTo>
                  <a:pt x="7391400" y="1287779"/>
                </a:lnTo>
                <a:lnTo>
                  <a:pt x="3695700" y="128777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1209" y="2270760"/>
            <a:ext cx="2289175" cy="120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390" marR="5080" indent="-326390">
              <a:lnSpc>
                <a:spcPct val="12060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class MiClase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int i;  MiClase(int i)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7343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this.i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393261" y="3201670"/>
            <a:ext cx="41579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// </a:t>
            </a:r>
            <a:r>
              <a:rPr sz="1600" dirty="0">
                <a:latin typeface="Courier New"/>
                <a:cs typeface="Courier New"/>
              </a:rPr>
              <a:t>i </a:t>
            </a:r>
            <a:r>
              <a:rPr sz="1600" spc="-5" dirty="0">
                <a:latin typeface="Courier New"/>
                <a:cs typeface="Courier New"/>
              </a:rPr>
              <a:t>de la clase </a:t>
            </a:r>
            <a:r>
              <a:rPr sz="1600" dirty="0">
                <a:latin typeface="Courier New"/>
                <a:cs typeface="Courier New"/>
              </a:rPr>
              <a:t>= i </a:t>
            </a:r>
            <a:r>
              <a:rPr sz="1600" spc="-5" dirty="0">
                <a:latin typeface="Courier New"/>
                <a:cs typeface="Courier New"/>
              </a:rPr>
              <a:t>del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parámetro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4733290"/>
            <a:ext cx="7391400" cy="1143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431800" marR="3376929" indent="-326390">
              <a:lnSpc>
                <a:spcPts val="2320"/>
              </a:lnSpc>
              <a:spcBef>
                <a:spcPts val="110"/>
              </a:spcBef>
            </a:pPr>
            <a:r>
              <a:rPr sz="1600" spc="-5" dirty="0">
                <a:latin typeface="Courier New"/>
                <a:cs typeface="Courier New"/>
              </a:rPr>
              <a:t>class MiClase extends OtraClase{  MiClase(int i)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78840">
              <a:lnSpc>
                <a:spcPct val="100000"/>
              </a:lnSpc>
              <a:spcBef>
                <a:spcPts val="250"/>
              </a:spcBef>
              <a:tabLst>
                <a:tab pos="2707005" algn="l"/>
              </a:tabLst>
            </a:pPr>
            <a:r>
              <a:rPr sz="1600" spc="-5" dirty="0">
                <a:latin typeface="Courier New"/>
                <a:cs typeface="Courier New"/>
              </a:rPr>
              <a:t>super(i);	// Constructor de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OtraClase(...)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1009" y="779779"/>
            <a:ext cx="1292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430231"/>
            <a:ext cx="7804150" cy="329057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785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Clase base de todas las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demás</a:t>
            </a:r>
            <a:endParaRPr sz="2800">
              <a:latin typeface="Arial"/>
              <a:cs typeface="Arial"/>
            </a:endParaRPr>
          </a:p>
          <a:p>
            <a:pPr marL="737870" lvl="1" indent="-26797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10" dirty="0">
                <a:latin typeface="Arial"/>
                <a:cs typeface="Arial"/>
              </a:rPr>
              <a:t>Todas </a:t>
            </a:r>
            <a:r>
              <a:rPr sz="2400" spc="-5" dirty="0">
                <a:latin typeface="Arial"/>
                <a:cs typeface="Arial"/>
              </a:rPr>
              <a:t>las clases </a:t>
            </a:r>
            <a:r>
              <a:rPr sz="2400" spc="-10" dirty="0">
                <a:latin typeface="Arial"/>
                <a:cs typeface="Arial"/>
              </a:rPr>
              <a:t>heredan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última instancia 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ella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37820" marR="337185" indent="-325120">
              <a:lnSpc>
                <a:spcPct val="99900"/>
              </a:lnSpc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Es importante </a:t>
            </a:r>
            <a:r>
              <a:rPr sz="2800" dirty="0">
                <a:latin typeface="Arial"/>
                <a:cs typeface="Arial"/>
              </a:rPr>
              <a:t>saber las </a:t>
            </a:r>
            <a:r>
              <a:rPr sz="2800" spc="-5" dirty="0">
                <a:latin typeface="Arial"/>
                <a:cs typeface="Arial"/>
              </a:rPr>
              <a:t>dependencias  (herencias, interfaces, etc) de una clase para  </a:t>
            </a:r>
            <a:r>
              <a:rPr sz="2800" dirty="0">
                <a:latin typeface="Arial"/>
                <a:cs typeface="Arial"/>
              </a:rPr>
              <a:t>saber </a:t>
            </a:r>
            <a:r>
              <a:rPr sz="2800" spc="-5" dirty="0">
                <a:latin typeface="Arial"/>
                <a:cs typeface="Arial"/>
              </a:rPr>
              <a:t>las diferentes formas de instanciarla </a:t>
            </a:r>
            <a:r>
              <a:rPr sz="2800" dirty="0">
                <a:latin typeface="Arial"/>
                <a:cs typeface="Arial"/>
              </a:rPr>
              <a:t>o  </a:t>
            </a:r>
            <a:r>
              <a:rPr sz="2800" spc="-5" dirty="0">
                <a:latin typeface="Arial"/>
                <a:cs typeface="Arial"/>
              </a:rPr>
              <a:t>referenciarla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(polimorfismo)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4877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Ejemplo </a:t>
            </a:r>
            <a:r>
              <a:rPr dirty="0"/>
              <a:t>de</a:t>
            </a:r>
            <a:r>
              <a:rPr spc="-80" dirty="0"/>
              <a:t> </a:t>
            </a:r>
            <a:r>
              <a:rPr spc="-5" dirty="0"/>
              <a:t>polimorfismo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4262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Por ejemplo, </a:t>
            </a:r>
            <a:r>
              <a:rPr sz="2800" dirty="0">
                <a:latin typeface="Arial"/>
                <a:cs typeface="Arial"/>
              </a:rPr>
              <a:t>si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tenemos: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69" y="2133600"/>
            <a:ext cx="6192520" cy="863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latin typeface="Courier New"/>
                <a:cs typeface="Courier New"/>
              </a:rPr>
              <a:t>public class MiClase extends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Thread</a:t>
            </a:r>
            <a:endParaRPr sz="2000">
              <a:latin typeface="Courier New"/>
              <a:cs typeface="Courier New"/>
            </a:endParaRPr>
          </a:p>
          <a:p>
            <a:pPr marL="3455670">
              <a:lnSpc>
                <a:spcPct val="100000"/>
              </a:lnSpc>
              <a:spcBef>
                <a:spcPts val="660"/>
              </a:spcBef>
            </a:pPr>
            <a:r>
              <a:rPr sz="2000" spc="-5" dirty="0">
                <a:latin typeface="Courier New"/>
                <a:cs typeface="Courier New"/>
              </a:rPr>
              <a:t>implements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3445509"/>
            <a:ext cx="7219950" cy="134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Podremos referenciar </a:t>
            </a:r>
            <a:r>
              <a:rPr sz="2800" dirty="0">
                <a:latin typeface="Arial"/>
                <a:cs typeface="Arial"/>
              </a:rPr>
              <a:t>un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i="1" spc="-5" dirty="0">
                <a:latin typeface="Arial"/>
                <a:cs typeface="Arial"/>
              </a:rPr>
              <a:t>MiClase </a:t>
            </a:r>
            <a:r>
              <a:rPr sz="280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estas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formas:</a:t>
            </a:r>
            <a:endParaRPr sz="280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  <a:spcBef>
                <a:spcPts val="1290"/>
              </a:spcBef>
            </a:pPr>
            <a:r>
              <a:rPr sz="2000" spc="-5" dirty="0">
                <a:latin typeface="Courier New"/>
                <a:cs typeface="Courier New"/>
              </a:rPr>
              <a:t>MiClase mc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MiClase();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8210" y="4843140"/>
          <a:ext cx="3873500" cy="89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R="36830" algn="ctr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Thread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MiClase();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36830" algn="ct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List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MiClase();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R="36830" algn="ctr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Object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MiClase();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26769" y="4437379"/>
            <a:ext cx="6192520" cy="1440180"/>
          </a:xfrm>
          <a:custGeom>
            <a:avLst/>
            <a:gdLst/>
            <a:ahLst/>
            <a:cxnLst/>
            <a:rect l="l" t="t" r="r" b="b"/>
            <a:pathLst>
              <a:path w="6192520" h="1440179">
                <a:moveTo>
                  <a:pt x="3096260" y="1440180"/>
                </a:moveTo>
                <a:lnTo>
                  <a:pt x="0" y="1440180"/>
                </a:lnTo>
                <a:lnTo>
                  <a:pt x="0" y="0"/>
                </a:lnTo>
                <a:lnTo>
                  <a:pt x="6192520" y="0"/>
                </a:lnTo>
                <a:lnTo>
                  <a:pt x="6192520" y="1440180"/>
                </a:lnTo>
                <a:lnTo>
                  <a:pt x="3096260" y="144018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890" y="636270"/>
            <a:ext cx="5038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Object: objetos</a:t>
            </a:r>
            <a:r>
              <a:rPr spc="-45" dirty="0"/>
              <a:t> </a:t>
            </a:r>
            <a:r>
              <a:rPr spc="-5" dirty="0"/>
              <a:t>diferentes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418590"/>
            <a:ext cx="806069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7820" marR="5080" indent="-325120">
              <a:lnSpc>
                <a:spcPts val="3020"/>
              </a:lnSpc>
              <a:spcBef>
                <a:spcPts val="48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También es importante distinguir entre entidades  independientes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referencias: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2349500"/>
            <a:ext cx="6192520" cy="12242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9855" marR="1807210">
              <a:lnSpc>
                <a:spcPts val="2320"/>
              </a:lnSpc>
              <a:spcBef>
                <a:spcPts val="254"/>
              </a:spcBef>
            </a:pPr>
            <a:r>
              <a:rPr sz="2000" spc="-5" dirty="0">
                <a:latin typeface="Courier New"/>
                <a:cs typeface="Courier New"/>
              </a:rPr>
              <a:t>MiClase mc1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 MiClase();  MiClase mc2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mc1;</a:t>
            </a:r>
            <a:endParaRPr sz="2000">
              <a:latin typeface="Courier New"/>
              <a:cs typeface="Courier New"/>
            </a:endParaRPr>
          </a:p>
          <a:p>
            <a:pPr marL="109855">
              <a:lnSpc>
                <a:spcPts val="1975"/>
              </a:lnSpc>
            </a:pPr>
            <a:r>
              <a:rPr sz="2000" spc="-5" dirty="0">
                <a:latin typeface="Courier New"/>
                <a:cs typeface="Courier New"/>
              </a:rPr>
              <a:t>// Es distinto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  <a:p>
            <a:pPr marL="109855">
              <a:lnSpc>
                <a:spcPts val="2280"/>
              </a:lnSpc>
            </a:pPr>
            <a:r>
              <a:rPr sz="2000" spc="-5" dirty="0">
                <a:latin typeface="Courier New"/>
                <a:cs typeface="Courier New"/>
              </a:rPr>
              <a:t>MiClase mc2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(MiClase)(mc1.clone());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544570"/>
            <a:ext cx="7902575" cy="23583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7820" marR="5080" indent="-325120">
              <a:lnSpc>
                <a:spcPct val="90000"/>
              </a:lnSpc>
              <a:spcBef>
                <a:spcPts val="434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El método </a:t>
            </a:r>
            <a:r>
              <a:rPr sz="2800" i="1" spc="-5" dirty="0">
                <a:latin typeface="Arial"/>
                <a:cs typeface="Arial"/>
              </a:rPr>
              <a:t>clone </a:t>
            </a:r>
            <a:r>
              <a:rPr sz="2800" dirty="0">
                <a:latin typeface="Arial"/>
                <a:cs typeface="Arial"/>
              </a:rPr>
              <a:t>de cada </a:t>
            </a:r>
            <a:r>
              <a:rPr sz="2800" spc="-5" dirty="0">
                <a:latin typeface="Arial"/>
                <a:cs typeface="Arial"/>
              </a:rPr>
              <a:t>objeto sirve para  obtener una copia en memoria de un objeto con  los mismos datos, pero con </a:t>
            </a:r>
            <a:r>
              <a:rPr sz="2800" dirty="0">
                <a:latin typeface="Arial"/>
                <a:cs typeface="Arial"/>
              </a:rPr>
              <a:t>su </a:t>
            </a:r>
            <a:r>
              <a:rPr sz="2800" spc="-5" dirty="0">
                <a:latin typeface="Arial"/>
                <a:cs typeface="Arial"/>
              </a:rPr>
              <a:t>propio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espacio</a:t>
            </a:r>
            <a:endParaRPr sz="2800">
              <a:latin typeface="Arial"/>
              <a:cs typeface="Arial"/>
            </a:endParaRPr>
          </a:p>
          <a:p>
            <a:pPr marL="737870" lvl="1" indent="-267970">
              <a:lnSpc>
                <a:spcPct val="100000"/>
              </a:lnSpc>
              <a:spcBef>
                <a:spcPts val="30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No realiza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copia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10" dirty="0">
                <a:latin typeface="Arial"/>
                <a:cs typeface="Arial"/>
              </a:rPr>
              <a:t>profundidad</a:t>
            </a:r>
            <a:endParaRPr sz="2400">
              <a:latin typeface="Arial"/>
              <a:cs typeface="Arial"/>
            </a:endParaRPr>
          </a:p>
          <a:p>
            <a:pPr marL="737870" marR="236854" lvl="1" indent="-267970">
              <a:lnSpc>
                <a:spcPts val="2590"/>
              </a:lnSpc>
              <a:spcBef>
                <a:spcPts val="635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Si queremos hacer copias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los objetos que tenga  como campos debe sobrescribir este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método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598170"/>
            <a:ext cx="930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0" dirty="0"/>
              <a:t>Ja</a:t>
            </a:r>
            <a:r>
              <a:rPr spc="-5" dirty="0"/>
              <a:t>va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94269" y="6546180"/>
            <a:ext cx="10858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B6887"/>
                </a:solidFill>
                <a:latin typeface="Arial"/>
                <a:cs typeface="Arial"/>
              </a:rPr>
              <a:t>Lenguaje </a:t>
            </a: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Java</a:t>
            </a:r>
            <a:r>
              <a:rPr sz="1000" b="1" spc="204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301750"/>
            <a:ext cx="8185150" cy="498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38227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i="1" dirty="0">
                <a:latin typeface="Arial"/>
                <a:cs typeface="Arial"/>
              </a:rPr>
              <a:t>Java </a:t>
            </a:r>
            <a:r>
              <a:rPr sz="2800" spc="-5" dirty="0">
                <a:latin typeface="Arial"/>
                <a:cs typeface="Arial"/>
              </a:rPr>
              <a:t>es un lenguaje OO creado </a:t>
            </a:r>
            <a:r>
              <a:rPr sz="2800" dirty="0">
                <a:latin typeface="Arial"/>
                <a:cs typeface="Arial"/>
              </a:rPr>
              <a:t>por </a:t>
            </a:r>
            <a:r>
              <a:rPr sz="2800" i="1" spc="-10" dirty="0">
                <a:latin typeface="Arial"/>
                <a:cs typeface="Arial"/>
              </a:rPr>
              <a:t>Sun  </a:t>
            </a:r>
            <a:r>
              <a:rPr sz="2800" i="1" spc="-5" dirty="0">
                <a:latin typeface="Arial"/>
                <a:cs typeface="Arial"/>
              </a:rPr>
              <a:t>Microsystems </a:t>
            </a:r>
            <a:r>
              <a:rPr sz="2800" spc="-5" dirty="0">
                <a:latin typeface="Arial"/>
                <a:cs typeface="Arial"/>
              </a:rPr>
              <a:t>para poder funcionar en distintos  tipos de procesadores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máquinas.</a:t>
            </a:r>
            <a:endParaRPr sz="2800">
              <a:latin typeface="Arial"/>
              <a:cs typeface="Arial"/>
            </a:endParaRPr>
          </a:p>
          <a:p>
            <a:pPr marL="337820" marR="1487170" indent="-3251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Similar </a:t>
            </a:r>
            <a:r>
              <a:rPr sz="2800" dirty="0">
                <a:latin typeface="Arial"/>
                <a:cs typeface="Arial"/>
              </a:rPr>
              <a:t>a C o </a:t>
            </a:r>
            <a:r>
              <a:rPr sz="2800" spc="-10" dirty="0">
                <a:latin typeface="Arial"/>
                <a:cs typeface="Arial"/>
              </a:rPr>
              <a:t>C++, </a:t>
            </a:r>
            <a:r>
              <a:rPr sz="2800" spc="-5" dirty="0">
                <a:latin typeface="Arial"/>
                <a:cs typeface="Arial"/>
              </a:rPr>
              <a:t>pero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algunas  características propias (gestión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hilos,  ejecución remota, etc)</a:t>
            </a:r>
            <a:endParaRPr sz="2800">
              <a:latin typeface="Arial"/>
              <a:cs typeface="Arial"/>
            </a:endParaRPr>
          </a:p>
          <a:p>
            <a:pPr marL="337820" marR="5080" indent="-325120" algn="just">
              <a:lnSpc>
                <a:spcPct val="999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Independiente de la plataforma, gracias </a:t>
            </a:r>
            <a:r>
              <a:rPr sz="2800" dirty="0">
                <a:latin typeface="Arial"/>
                <a:cs typeface="Arial"/>
              </a:rPr>
              <a:t>a la </a:t>
            </a:r>
            <a:r>
              <a:rPr sz="2800" spc="-5" dirty="0">
                <a:latin typeface="Arial"/>
                <a:cs typeface="Arial"/>
              </a:rPr>
              <a:t>JVM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Java </a:t>
            </a:r>
            <a:r>
              <a:rPr sz="2800" i="1" spc="-5" dirty="0">
                <a:latin typeface="Arial"/>
                <a:cs typeface="Arial"/>
              </a:rPr>
              <a:t>Virtual </a:t>
            </a:r>
            <a:r>
              <a:rPr sz="2800" i="1" dirty="0">
                <a:latin typeface="Arial"/>
                <a:cs typeface="Arial"/>
              </a:rPr>
              <a:t>Machine</a:t>
            </a:r>
            <a:r>
              <a:rPr sz="2800" dirty="0">
                <a:latin typeface="Arial"/>
                <a:cs typeface="Arial"/>
              </a:rPr>
              <a:t>), </a:t>
            </a:r>
            <a:r>
              <a:rPr sz="2800" spc="-5" dirty="0">
                <a:latin typeface="Arial"/>
                <a:cs typeface="Arial"/>
              </a:rPr>
              <a:t>que interpreta los ficheros  objeto</a:t>
            </a:r>
            <a:endParaRPr sz="2800">
              <a:latin typeface="Arial"/>
              <a:cs typeface="Arial"/>
            </a:endParaRPr>
          </a:p>
          <a:p>
            <a:pPr marL="337820" marR="380365" indent="-3251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Se dispone de antemano de la </a:t>
            </a:r>
            <a:r>
              <a:rPr sz="2800" spc="-10" dirty="0">
                <a:latin typeface="Arial"/>
                <a:cs typeface="Arial"/>
              </a:rPr>
              <a:t>API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Application  </a:t>
            </a:r>
            <a:r>
              <a:rPr sz="2800" i="1" spc="-5" dirty="0">
                <a:latin typeface="Arial"/>
                <a:cs typeface="Arial"/>
              </a:rPr>
              <a:t>Programming </a:t>
            </a:r>
            <a:r>
              <a:rPr sz="2800" i="1" dirty="0">
                <a:latin typeface="Arial"/>
                <a:cs typeface="Arial"/>
              </a:rPr>
              <a:t>Interface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de clases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Java.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98170"/>
            <a:ext cx="4949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Object: comparar</a:t>
            </a:r>
            <a:r>
              <a:rPr spc="-35" dirty="0"/>
              <a:t> </a:t>
            </a:r>
            <a:r>
              <a:rPr spc="-5" dirty="0"/>
              <a:t>objetos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202690"/>
            <a:ext cx="8082915" cy="46113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37820" marR="5080" indent="-325120">
              <a:lnSpc>
                <a:spcPct val="90000"/>
              </a:lnSpc>
              <a:spcBef>
                <a:spcPts val="434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Cuando queremos comparar dos objetos entre </a:t>
            </a:r>
            <a:r>
              <a:rPr sz="2800" dirty="0">
                <a:latin typeface="Arial"/>
                <a:cs typeface="Arial"/>
              </a:rPr>
              <a:t>sí  </a:t>
            </a:r>
            <a:r>
              <a:rPr sz="2800" spc="-5" dirty="0">
                <a:latin typeface="Arial"/>
                <a:cs typeface="Arial"/>
              </a:rPr>
              <a:t>(por ejemplo,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la clase </a:t>
            </a:r>
            <a:r>
              <a:rPr sz="2800" i="1" spc="-5" dirty="0">
                <a:latin typeface="Arial"/>
                <a:cs typeface="Arial"/>
              </a:rPr>
              <a:t>MiClase</a:t>
            </a:r>
            <a:r>
              <a:rPr sz="2800" spc="-5" dirty="0">
                <a:latin typeface="Arial"/>
                <a:cs typeface="Arial"/>
              </a:rPr>
              <a:t>), no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hace  así: </a:t>
            </a:r>
            <a:r>
              <a:rPr sz="2000" spc="-5" dirty="0">
                <a:latin typeface="Courier New"/>
                <a:cs typeface="Courier New"/>
              </a:rPr>
              <a:t>if (mc1 == mc2)</a:t>
            </a:r>
            <a:endParaRPr sz="2000">
              <a:latin typeface="Courier New"/>
              <a:cs typeface="Courier New"/>
            </a:endParaRPr>
          </a:p>
          <a:p>
            <a:pPr marL="337820" indent="-325120">
              <a:lnSpc>
                <a:spcPct val="100000"/>
              </a:lnSpc>
              <a:spcBef>
                <a:spcPts val="16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Sino </a:t>
            </a:r>
            <a:r>
              <a:rPr sz="2800" dirty="0">
                <a:latin typeface="Arial"/>
                <a:cs typeface="Arial"/>
              </a:rPr>
              <a:t>con su </a:t>
            </a:r>
            <a:r>
              <a:rPr sz="2800" spc="-5" dirty="0">
                <a:latin typeface="Arial"/>
                <a:cs typeface="Arial"/>
              </a:rPr>
              <a:t>método </a:t>
            </a:r>
            <a:r>
              <a:rPr sz="2800" i="1" spc="-5" dirty="0">
                <a:latin typeface="Arial"/>
                <a:cs typeface="Arial"/>
              </a:rPr>
              <a:t>equals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000" spc="-10" dirty="0">
                <a:latin typeface="Courier New"/>
                <a:cs typeface="Courier New"/>
              </a:rPr>
              <a:t>if</a:t>
            </a:r>
            <a:r>
              <a:rPr sz="2000" spc="6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(mc1.equals(mc2))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CC00"/>
              </a:buClr>
              <a:buFont typeface="Times New Roman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37820" marR="283210" indent="-325120" algn="just">
              <a:lnSpc>
                <a:spcPts val="3020"/>
              </a:lnSpc>
              <a:buClr>
                <a:srgbClr val="99CC00"/>
              </a:buClr>
              <a:buFont typeface="Times New Roman"/>
              <a:buChar char="•"/>
              <a:tabLst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Deberemos redefinir este método en las clases  donde lo vayamos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usar, para asegurarnos de  que los objetos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comparan bien</a:t>
            </a:r>
            <a:endParaRPr sz="2800">
              <a:latin typeface="Arial"/>
              <a:cs typeface="Arial"/>
            </a:endParaRPr>
          </a:p>
          <a:p>
            <a:pPr marL="737870" marR="102870" lvl="1" indent="-267970">
              <a:lnSpc>
                <a:spcPts val="2590"/>
              </a:lnSpc>
              <a:spcBef>
                <a:spcPts val="595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Notar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la clase </a:t>
            </a:r>
            <a:r>
              <a:rPr sz="2400" i="1" spc="-5" dirty="0">
                <a:latin typeface="Arial"/>
                <a:cs typeface="Arial"/>
              </a:rPr>
              <a:t>String</a:t>
            </a:r>
            <a:r>
              <a:rPr sz="2400" spc="-5" dirty="0">
                <a:latin typeface="Arial"/>
                <a:cs typeface="Arial"/>
              </a:rPr>
              <a:t>, es un subtipo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i="1" spc="-5" dirty="0">
                <a:latin typeface="Arial"/>
                <a:cs typeface="Arial"/>
              </a:rPr>
              <a:t>Object </a:t>
            </a:r>
            <a:r>
              <a:rPr sz="2400" spc="-10" dirty="0">
                <a:latin typeface="Arial"/>
                <a:cs typeface="Arial"/>
              </a:rPr>
              <a:t>por  </a:t>
            </a:r>
            <a:r>
              <a:rPr sz="2400" spc="-5" dirty="0">
                <a:latin typeface="Arial"/>
                <a:cs typeface="Arial"/>
              </a:rPr>
              <a:t>lo que para comparar cadenas...:</a:t>
            </a:r>
            <a:endParaRPr sz="2400">
              <a:latin typeface="Arial"/>
              <a:cs typeface="Arial"/>
            </a:endParaRPr>
          </a:p>
          <a:p>
            <a:pPr marL="737235" marR="2520950">
              <a:lnSpc>
                <a:spcPts val="2060"/>
              </a:lnSpc>
              <a:spcBef>
                <a:spcPts val="875"/>
              </a:spcBef>
              <a:tabLst>
                <a:tab pos="4867275" algn="l"/>
              </a:tabLst>
            </a:pPr>
            <a:r>
              <a:rPr sz="1800" spc="-5" dirty="0">
                <a:latin typeface="Courier New"/>
                <a:cs typeface="Courier New"/>
              </a:rPr>
              <a:t>if (cadena ==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Courier New"/>
                <a:cs typeface="Courier New"/>
              </a:rPr>
              <a:t>Hola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...	//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  if (cadena.equals(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Courier New"/>
                <a:cs typeface="Courier New"/>
              </a:rPr>
              <a:t>Hola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spc="-5" dirty="0">
                <a:latin typeface="Courier New"/>
                <a:cs typeface="Courier New"/>
              </a:rPr>
              <a:t>)) ... //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SI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98170"/>
            <a:ext cx="6107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Object: representar </a:t>
            </a:r>
            <a:r>
              <a:rPr dirty="0"/>
              <a:t>en</a:t>
            </a:r>
            <a:r>
              <a:rPr spc="5" dirty="0"/>
              <a:t> </a:t>
            </a:r>
            <a:r>
              <a:rPr spc="-5" dirty="0"/>
              <a:t>cadenas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23952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352550"/>
            <a:ext cx="8118475" cy="1783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7820" marR="5080" indent="-325120">
              <a:lnSpc>
                <a:spcPts val="2590"/>
              </a:lnSpc>
              <a:spcBef>
                <a:spcPts val="425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Arial"/>
                <a:cs typeface="Arial"/>
              </a:rPr>
              <a:t>Muchas veces </a:t>
            </a:r>
            <a:r>
              <a:rPr sz="2400" spc="-10" dirty="0">
                <a:latin typeface="Arial"/>
                <a:cs typeface="Arial"/>
              </a:rPr>
              <a:t>queremos imprimir </a:t>
            </a:r>
            <a:r>
              <a:rPr sz="2400" spc="-5" dirty="0">
                <a:latin typeface="Arial"/>
                <a:cs typeface="Arial"/>
              </a:rPr>
              <a:t>un </a:t>
            </a:r>
            <a:r>
              <a:rPr sz="2400" spc="-10" dirty="0">
                <a:latin typeface="Arial"/>
                <a:cs typeface="Arial"/>
              </a:rPr>
              <a:t>objeto </a:t>
            </a:r>
            <a:r>
              <a:rPr sz="2400" spc="-5" dirty="0">
                <a:latin typeface="Arial"/>
                <a:cs typeface="Arial"/>
              </a:rPr>
              <a:t>como  cadena. Por </a:t>
            </a:r>
            <a:r>
              <a:rPr sz="2400" spc="-10" dirty="0">
                <a:latin typeface="Arial"/>
                <a:cs typeface="Arial"/>
              </a:rPr>
              <a:t>ejemplo, </a:t>
            </a: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es un </a:t>
            </a:r>
            <a:r>
              <a:rPr sz="2400" spc="-10" dirty="0">
                <a:latin typeface="Arial"/>
                <a:cs typeface="Arial"/>
              </a:rPr>
              <a:t>punto </a:t>
            </a:r>
            <a:r>
              <a:rPr sz="2400" spc="-5" dirty="0">
                <a:latin typeface="Arial"/>
                <a:cs typeface="Arial"/>
              </a:rPr>
              <a:t>geométrico, sacar </a:t>
            </a:r>
            <a:r>
              <a:rPr sz="2400" dirty="0">
                <a:latin typeface="Arial"/>
                <a:cs typeface="Arial"/>
              </a:rPr>
              <a:t>su  </a:t>
            </a:r>
            <a:r>
              <a:rPr sz="2400" spc="-10" dirty="0">
                <a:latin typeface="Arial"/>
                <a:cs typeface="Arial"/>
              </a:rPr>
              <a:t>coordenada </a:t>
            </a:r>
            <a:r>
              <a:rPr sz="2400" spc="-5" dirty="0">
                <a:latin typeface="Arial"/>
                <a:cs typeface="Arial"/>
              </a:rPr>
              <a:t>X,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coma, </a:t>
            </a:r>
            <a:r>
              <a:rPr sz="2400" dirty="0">
                <a:latin typeface="Arial"/>
                <a:cs typeface="Arial"/>
              </a:rPr>
              <a:t>y su </a:t>
            </a:r>
            <a:r>
              <a:rPr sz="2400" spc="-10" dirty="0">
                <a:latin typeface="Arial"/>
                <a:cs typeface="Arial"/>
              </a:rPr>
              <a:t>coordenada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337185" marR="623570">
              <a:lnSpc>
                <a:spcPts val="2590"/>
              </a:lnSpc>
              <a:spcBef>
                <a:spcPts val="600"/>
              </a:spcBef>
            </a:pPr>
            <a:r>
              <a:rPr sz="2400" spc="-5" dirty="0">
                <a:latin typeface="Arial"/>
                <a:cs typeface="Arial"/>
              </a:rPr>
              <a:t>La clase </a:t>
            </a:r>
            <a:r>
              <a:rPr sz="2400" i="1" spc="-5" dirty="0">
                <a:latin typeface="Arial"/>
                <a:cs typeface="Arial"/>
              </a:rPr>
              <a:t>Object </a:t>
            </a:r>
            <a:r>
              <a:rPr sz="2400" spc="-10" dirty="0">
                <a:latin typeface="Arial"/>
                <a:cs typeface="Arial"/>
              </a:rPr>
              <a:t>proporciona </a:t>
            </a:r>
            <a:r>
              <a:rPr sz="2400" spc="-5" dirty="0">
                <a:latin typeface="Arial"/>
                <a:cs typeface="Arial"/>
              </a:rPr>
              <a:t>un método </a:t>
            </a:r>
            <a:r>
              <a:rPr sz="2400" i="1" spc="-5" dirty="0">
                <a:latin typeface="Arial"/>
                <a:cs typeface="Arial"/>
              </a:rPr>
              <a:t>toString </a:t>
            </a:r>
            <a:r>
              <a:rPr sz="2400" spc="-5" dirty="0">
                <a:latin typeface="Arial"/>
                <a:cs typeface="Arial"/>
              </a:rPr>
              <a:t>para  </a:t>
            </a:r>
            <a:r>
              <a:rPr sz="2400" spc="-10" dirty="0">
                <a:latin typeface="Arial"/>
                <a:cs typeface="Arial"/>
              </a:rPr>
              <a:t>definir </a:t>
            </a:r>
            <a:r>
              <a:rPr sz="2400" spc="-5" dirty="0">
                <a:latin typeface="Arial"/>
                <a:cs typeface="Arial"/>
              </a:rPr>
              <a:t>cómo </a:t>
            </a:r>
            <a:r>
              <a:rPr sz="2400" spc="-10" dirty="0">
                <a:latin typeface="Arial"/>
                <a:cs typeface="Arial"/>
              </a:rPr>
              <a:t>queremos que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imprima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objeto.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3073400"/>
            <a:ext cx="501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Podremos redefinirlo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nuestro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gusto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869" y="3429000"/>
            <a:ext cx="7632700" cy="26644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09855">
              <a:lnSpc>
                <a:spcPts val="2050"/>
              </a:lnSpc>
              <a:spcBef>
                <a:spcPts val="409"/>
              </a:spcBef>
            </a:pPr>
            <a:r>
              <a:rPr sz="1800" spc="-5" dirty="0">
                <a:latin typeface="Courier New"/>
                <a:cs typeface="Courier New"/>
              </a:rPr>
              <a:t>public class Punto2D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7530">
              <a:lnSpc>
                <a:spcPts val="1939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557530">
              <a:lnSpc>
                <a:spcPts val="1939"/>
              </a:lnSpc>
            </a:pPr>
            <a:r>
              <a:rPr sz="1800" spc="-5" dirty="0">
                <a:latin typeface="Courier New"/>
                <a:cs typeface="Courier New"/>
              </a:rPr>
              <a:t>public String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  <a:p>
            <a:pPr marL="55753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07110">
              <a:lnSpc>
                <a:spcPts val="1945"/>
              </a:lnSpc>
              <a:tabLst>
                <a:tab pos="3142615" algn="l"/>
                <a:tab pos="4319905" algn="l"/>
              </a:tabLst>
            </a:pPr>
            <a:r>
              <a:rPr sz="1800" spc="-5" dirty="0">
                <a:latin typeface="Courier New"/>
                <a:cs typeface="Courier New"/>
              </a:rPr>
              <a:t>return 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Arial"/>
                <a:cs typeface="Arial"/>
              </a:rPr>
              <a:t>“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Arial"/>
                <a:cs typeface="Arial"/>
              </a:rPr>
              <a:t>”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	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7530">
              <a:lnSpc>
                <a:spcPts val="19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09855">
              <a:lnSpc>
                <a:spcPts val="1939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09855">
              <a:lnSpc>
                <a:spcPts val="1939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09855">
              <a:lnSpc>
                <a:spcPts val="1939"/>
              </a:lnSpc>
            </a:pPr>
            <a:r>
              <a:rPr sz="1800" spc="-5" dirty="0">
                <a:latin typeface="Courier New"/>
                <a:cs typeface="Courier New"/>
              </a:rPr>
              <a:t>Punto2D </a:t>
            </a:r>
            <a:r>
              <a:rPr sz="1800" dirty="0">
                <a:latin typeface="Courier New"/>
                <a:cs typeface="Courier New"/>
              </a:rPr>
              <a:t>p 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...;</a:t>
            </a:r>
            <a:endParaRPr sz="1800">
              <a:latin typeface="Courier New"/>
              <a:cs typeface="Courier New"/>
            </a:endParaRPr>
          </a:p>
          <a:p>
            <a:pPr marL="109855">
              <a:lnSpc>
                <a:spcPts val="2050"/>
              </a:lnSpc>
              <a:tabLst>
                <a:tab pos="3401695" algn="l"/>
              </a:tabLst>
            </a:pPr>
            <a:r>
              <a:rPr sz="1800" spc="-5" dirty="0">
                <a:latin typeface="Courier New"/>
                <a:cs typeface="Courier New"/>
              </a:rPr>
              <a:t>System.out.println(p);	// Imprimirá (x, y) del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punto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98170"/>
            <a:ext cx="2037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172209"/>
            <a:ext cx="8208645" cy="276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Esta clase es un tipo de tabla </a:t>
            </a:r>
            <a:r>
              <a:rPr sz="2800" i="1" spc="-5" dirty="0">
                <a:latin typeface="Arial"/>
                <a:cs typeface="Arial"/>
              </a:rPr>
              <a:t>hash </a:t>
            </a:r>
            <a:r>
              <a:rPr sz="2800" spc="-5" dirty="0">
                <a:latin typeface="Arial"/>
                <a:cs typeface="Arial"/>
              </a:rPr>
              <a:t>que almacena  una serie de propiedades, </a:t>
            </a:r>
            <a:r>
              <a:rPr sz="2800" dirty="0">
                <a:latin typeface="Arial"/>
                <a:cs typeface="Arial"/>
              </a:rPr>
              <a:t>cada </a:t>
            </a:r>
            <a:r>
              <a:rPr sz="2800" spc="-5" dirty="0">
                <a:latin typeface="Arial"/>
                <a:cs typeface="Arial"/>
              </a:rPr>
              <a:t>una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un valor  asociado</a:t>
            </a:r>
            <a:endParaRPr sz="2800">
              <a:latin typeface="Arial"/>
              <a:cs typeface="Arial"/>
            </a:endParaRPr>
          </a:p>
          <a:p>
            <a:pPr marL="337820" marR="74295" indent="-3251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Además, permite cargarlas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guardarlas en algún  dispositivo (fichero)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Algunos métodos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interesantes: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9609" y="4027799"/>
          <a:ext cx="7379970" cy="896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4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Object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setProperty(Object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clave,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06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Object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valor)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Object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getProperty(Object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clave)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Object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getProperty(Object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clave,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Object</a:t>
                      </a:r>
                      <a:r>
                        <a:rPr sz="20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default)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08659" y="5191759"/>
            <a:ext cx="733996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void load(InputStream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entrada)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-5" dirty="0">
                <a:latin typeface="Courier New"/>
                <a:cs typeface="Courier New"/>
              </a:rPr>
              <a:t>void store(OutputStream salida, String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cabecera)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869" y="3933190"/>
            <a:ext cx="7706359" cy="2016760"/>
          </a:xfrm>
          <a:custGeom>
            <a:avLst/>
            <a:gdLst/>
            <a:ahLst/>
            <a:cxnLst/>
            <a:rect l="l" t="t" r="r" b="b"/>
            <a:pathLst>
              <a:path w="7706359" h="2016760">
                <a:moveTo>
                  <a:pt x="3853179" y="2016760"/>
                </a:moveTo>
                <a:lnTo>
                  <a:pt x="0" y="2016760"/>
                </a:lnTo>
                <a:lnTo>
                  <a:pt x="0" y="0"/>
                </a:lnTo>
                <a:lnTo>
                  <a:pt x="7706359" y="0"/>
                </a:lnTo>
                <a:lnTo>
                  <a:pt x="7706359" y="2016760"/>
                </a:lnTo>
                <a:lnTo>
                  <a:pt x="3853179" y="20167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669290"/>
            <a:ext cx="1473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532890"/>
            <a:ext cx="8001634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79755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Ofrece métodos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campos útiles del sistema,  como el </a:t>
            </a:r>
            <a:r>
              <a:rPr sz="2800" dirty="0">
                <a:latin typeface="Arial"/>
                <a:cs typeface="Arial"/>
              </a:rPr>
              <a:t>ya </a:t>
            </a:r>
            <a:r>
              <a:rPr sz="2800" spc="-5" dirty="0">
                <a:latin typeface="Arial"/>
                <a:cs typeface="Arial"/>
              </a:rPr>
              <a:t>conocido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System.out.println</a:t>
            </a:r>
            <a:endParaRPr sz="2800">
              <a:latin typeface="Arial"/>
              <a:cs typeface="Arial"/>
            </a:endParaRPr>
          </a:p>
          <a:p>
            <a:pPr marL="337820" marR="5080" indent="-325120">
              <a:lnSpc>
                <a:spcPts val="3350"/>
              </a:lnSpc>
              <a:spcBef>
                <a:spcPts val="82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Otros métodos interesantes de esta clase (todos  estáticos):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860800"/>
            <a:ext cx="7490459" cy="201548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09855" marR="4171950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latin typeface="Courier New"/>
                <a:cs typeface="Courier New"/>
              </a:rPr>
              <a:t>void exit(int estado)  void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gc()</a:t>
            </a:r>
            <a:endParaRPr sz="2000">
              <a:latin typeface="Courier New"/>
              <a:cs typeface="Courier New"/>
            </a:endParaRPr>
          </a:p>
          <a:p>
            <a:pPr marL="1098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long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currentTimeMillis()</a:t>
            </a:r>
            <a:endParaRPr sz="2000">
              <a:latin typeface="Courier New"/>
              <a:cs typeface="Courier New"/>
            </a:endParaRPr>
          </a:p>
          <a:p>
            <a:pPr marL="1098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void arrayCopy(Object fuente, int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pos_fuente,</a:t>
            </a:r>
            <a:endParaRPr sz="2000">
              <a:latin typeface="Courier New"/>
              <a:cs typeface="Courier New"/>
            </a:endParaRPr>
          </a:p>
          <a:p>
            <a:pPr marL="2396490" marR="2095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Object destino, int pos_destino,  int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numElementos)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669290"/>
            <a:ext cx="244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Otras</a:t>
            </a:r>
            <a:r>
              <a:rPr spc="-35" dirty="0"/>
              <a:t> </a:t>
            </a:r>
            <a:r>
              <a:rPr spc="-5" dirty="0"/>
              <a:t>clases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605279"/>
            <a:ext cx="8169909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111125" indent="-32512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La clase </a:t>
            </a:r>
            <a:r>
              <a:rPr sz="2800" i="1" spc="-5" dirty="0">
                <a:latin typeface="Arial"/>
                <a:cs typeface="Arial"/>
              </a:rPr>
              <a:t>Math </a:t>
            </a:r>
            <a:r>
              <a:rPr sz="2800" spc="-5" dirty="0">
                <a:latin typeface="Arial"/>
                <a:cs typeface="Arial"/>
              </a:rPr>
              <a:t>proporciona una serie de métodos  (estáticos) útiles para diferentes operaciones  matemáticas (logaritmos, potencias,  exponenciales, máximos, mínimos, etc)</a:t>
            </a:r>
            <a:endParaRPr sz="2800">
              <a:latin typeface="Arial"/>
              <a:cs typeface="Arial"/>
            </a:endParaRPr>
          </a:p>
          <a:p>
            <a:pPr marL="337820" marR="5080" indent="-325120">
              <a:lnSpc>
                <a:spcPct val="100000"/>
              </a:lnSpc>
              <a:spcBef>
                <a:spcPts val="5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Otras clases útiles </a:t>
            </a:r>
            <a:r>
              <a:rPr sz="2800" dirty="0">
                <a:latin typeface="Arial"/>
                <a:cs typeface="Arial"/>
              </a:rPr>
              <a:t>son la </a:t>
            </a:r>
            <a:r>
              <a:rPr sz="2800" spc="-5" dirty="0">
                <a:latin typeface="Arial"/>
                <a:cs typeface="Arial"/>
              </a:rPr>
              <a:t>clase </a:t>
            </a:r>
            <a:r>
              <a:rPr sz="2800" i="1" spc="-5" dirty="0">
                <a:latin typeface="Arial"/>
                <a:cs typeface="Arial"/>
              </a:rPr>
              <a:t>Calendar </a:t>
            </a:r>
            <a:r>
              <a:rPr sz="2800" spc="-5" dirty="0">
                <a:latin typeface="Arial"/>
                <a:cs typeface="Arial"/>
              </a:rPr>
              <a:t>(para  trabajar con fechas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horas), la clase </a:t>
            </a:r>
            <a:r>
              <a:rPr sz="2800" i="1" spc="-5" dirty="0">
                <a:latin typeface="Arial"/>
                <a:cs typeface="Arial"/>
              </a:rPr>
              <a:t>Currency  </a:t>
            </a:r>
            <a:r>
              <a:rPr sz="2800" spc="-5" dirty="0">
                <a:latin typeface="Arial"/>
                <a:cs typeface="Arial"/>
              </a:rPr>
              <a:t>(para monedas), </a:t>
            </a:r>
            <a:r>
              <a:rPr sz="2800" dirty="0">
                <a:latin typeface="Arial"/>
                <a:cs typeface="Arial"/>
              </a:rPr>
              <a:t>y la </a:t>
            </a:r>
            <a:r>
              <a:rPr sz="2800" spc="-5" dirty="0">
                <a:latin typeface="Arial"/>
                <a:cs typeface="Arial"/>
              </a:rPr>
              <a:t>clase </a:t>
            </a:r>
            <a:r>
              <a:rPr sz="2800" i="1" spc="-5" dirty="0">
                <a:latin typeface="Arial"/>
                <a:cs typeface="Arial"/>
              </a:rPr>
              <a:t>Locale </a:t>
            </a:r>
            <a:r>
              <a:rPr sz="2800" spc="-5" dirty="0">
                <a:latin typeface="Arial"/>
                <a:cs typeface="Arial"/>
              </a:rPr>
              <a:t>(para situarnos  en las características de fecha, hora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moneda  de una región del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mundo)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3256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Transfer</a:t>
            </a:r>
            <a:r>
              <a:rPr i="1" spc="-5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Objects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7745095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Encapsulan datos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los que normalmente </a:t>
            </a:r>
            <a:r>
              <a:rPr sz="2800" dirty="0">
                <a:latin typeface="Arial"/>
                <a:cs typeface="Arial"/>
              </a:rPr>
              <a:t>se  </a:t>
            </a:r>
            <a:r>
              <a:rPr sz="2800" spc="-5" dirty="0">
                <a:latin typeface="Arial"/>
                <a:cs typeface="Arial"/>
              </a:rPr>
              <a:t>trabaja de forma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conjunta</a:t>
            </a:r>
            <a:endParaRPr sz="2800">
              <a:latin typeface="Arial"/>
              <a:cs typeface="Arial"/>
            </a:endParaRPr>
          </a:p>
          <a:p>
            <a:pPr marL="337820" marR="400050" indent="-3251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Nos permiten transferir estos datos entre las  diferentes </a:t>
            </a:r>
            <a:r>
              <a:rPr sz="2800" dirty="0">
                <a:latin typeface="Arial"/>
                <a:cs typeface="Arial"/>
              </a:rPr>
              <a:t>capas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la</a:t>
            </a:r>
            <a:r>
              <a:rPr sz="2800" spc="-5" dirty="0">
                <a:latin typeface="Arial"/>
                <a:cs typeface="Arial"/>
              </a:rPr>
              <a:t> aplicación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430" y="3716020"/>
            <a:ext cx="7273290" cy="230505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563245" marR="2312670" indent="-365760">
              <a:lnSpc>
                <a:spcPct val="120700"/>
              </a:lnSpc>
              <a:spcBef>
                <a:spcPts val="130"/>
              </a:spcBef>
            </a:pPr>
            <a:r>
              <a:rPr sz="2400" spc="-5" dirty="0">
                <a:latin typeface="Courier New"/>
                <a:cs typeface="Courier New"/>
              </a:rPr>
              <a:t>public class Usuario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private String login;  private String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password;</a:t>
            </a:r>
            <a:endParaRPr sz="240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ourier New"/>
                <a:cs typeface="Courier New"/>
              </a:rPr>
              <a:t>private boolean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administrador;</a:t>
            </a:r>
            <a:endParaRPr sz="24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598170"/>
            <a:ext cx="328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Getters </a:t>
            </a:r>
            <a:r>
              <a:rPr dirty="0"/>
              <a:t>y</a:t>
            </a:r>
            <a:r>
              <a:rPr spc="-55" dirty="0"/>
              <a:t> </a:t>
            </a:r>
            <a:r>
              <a:rPr spc="-5" dirty="0"/>
              <a:t>Setters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352550"/>
            <a:ext cx="8396605" cy="49987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7820" marR="82550" indent="-325120">
              <a:lnSpc>
                <a:spcPts val="3020"/>
              </a:lnSpc>
              <a:spcBef>
                <a:spcPts val="48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Es buena práctica de programación declarar todos  los campos de las clases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privados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Para acceder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ellos utilizaremos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métodos</a:t>
            </a:r>
            <a:endParaRPr sz="2800">
              <a:latin typeface="Arial"/>
              <a:cs typeface="Arial"/>
            </a:endParaRPr>
          </a:p>
          <a:p>
            <a:pPr marL="737870" lvl="1" indent="-267970">
              <a:lnSpc>
                <a:spcPct val="100000"/>
              </a:lnSpc>
              <a:spcBef>
                <a:spcPts val="31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i="1" spc="-5" dirty="0">
                <a:latin typeface="Arial"/>
                <a:cs typeface="Arial"/>
              </a:rPr>
              <a:t>Getters </a:t>
            </a:r>
            <a:r>
              <a:rPr sz="2400" spc="-5" dirty="0">
                <a:latin typeface="Arial"/>
                <a:cs typeface="Arial"/>
              </a:rPr>
              <a:t>para </a:t>
            </a:r>
            <a:r>
              <a:rPr sz="2400" spc="-10" dirty="0">
                <a:latin typeface="Arial"/>
                <a:cs typeface="Arial"/>
              </a:rPr>
              <a:t>obtener </a:t>
            </a:r>
            <a:r>
              <a:rPr sz="2400" spc="-5" dirty="0">
                <a:latin typeface="Arial"/>
                <a:cs typeface="Arial"/>
              </a:rPr>
              <a:t>el valor </a:t>
            </a:r>
            <a:r>
              <a:rPr sz="2400" spc="-10" dirty="0">
                <a:latin typeface="Arial"/>
                <a:cs typeface="Arial"/>
              </a:rPr>
              <a:t>del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campo</a:t>
            </a:r>
            <a:endParaRPr sz="2400">
              <a:latin typeface="Arial"/>
              <a:cs typeface="Arial"/>
            </a:endParaRPr>
          </a:p>
          <a:p>
            <a:pPr marL="737870" lvl="1" indent="-267970">
              <a:lnSpc>
                <a:spcPct val="100000"/>
              </a:lnSpc>
              <a:spcBef>
                <a:spcPts val="309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i="1" spc="-5" dirty="0">
                <a:latin typeface="Arial"/>
                <a:cs typeface="Arial"/>
              </a:rPr>
              <a:t>Setters </a:t>
            </a:r>
            <a:r>
              <a:rPr sz="2400" spc="-5" dirty="0">
                <a:latin typeface="Arial"/>
                <a:cs typeface="Arial"/>
              </a:rPr>
              <a:t>para modificar el valor </a:t>
            </a:r>
            <a:r>
              <a:rPr sz="2400" spc="-10" dirty="0">
                <a:latin typeface="Arial"/>
                <a:cs typeface="Arial"/>
              </a:rPr>
              <a:t>del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campo</a:t>
            </a:r>
            <a:endParaRPr sz="2400">
              <a:latin typeface="Arial"/>
              <a:cs typeface="Arial"/>
            </a:endParaRPr>
          </a:p>
          <a:p>
            <a:pPr marL="337820" marR="5080" indent="-325120">
              <a:lnSpc>
                <a:spcPts val="3020"/>
              </a:lnSpc>
              <a:spcBef>
                <a:spcPts val="74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Estos métodos tendrán prefijo </a:t>
            </a:r>
            <a:r>
              <a:rPr sz="2800" spc="-5" dirty="0">
                <a:latin typeface="Courier New"/>
                <a:cs typeface="Courier New"/>
              </a:rPr>
              <a:t>get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Courier New"/>
                <a:cs typeface="Courier New"/>
              </a:rPr>
              <a:t>set  </a:t>
            </a:r>
            <a:r>
              <a:rPr sz="2800" spc="-5" dirty="0">
                <a:latin typeface="Arial"/>
                <a:cs typeface="Arial"/>
              </a:rPr>
              <a:t>respectivamente, seguido del nombre del campo al  que acceden, pero comenzando por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mayúscula</a:t>
            </a:r>
            <a:endParaRPr sz="2800">
              <a:latin typeface="Arial"/>
              <a:cs typeface="Arial"/>
            </a:endParaRPr>
          </a:p>
          <a:p>
            <a:pPr marL="737870" lvl="1" indent="-267970">
              <a:lnSpc>
                <a:spcPct val="100000"/>
              </a:lnSpc>
              <a:spcBef>
                <a:spcPts val="17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  <a:tab pos="2618105" algn="l"/>
              </a:tabLst>
            </a:pPr>
            <a:r>
              <a:rPr sz="2400" spc="-5" dirty="0">
                <a:latin typeface="Arial"/>
                <a:cs typeface="Arial"/>
              </a:rPr>
              <a:t>Por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ejemplo:	</a:t>
            </a:r>
            <a:r>
              <a:rPr sz="2000" spc="-5" dirty="0">
                <a:solidFill>
                  <a:srgbClr val="333399"/>
                </a:solidFill>
                <a:latin typeface="Courier New"/>
                <a:cs typeface="Courier New"/>
              </a:rPr>
              <a:t>getLogin()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333399"/>
                </a:solidFill>
                <a:latin typeface="Courier New"/>
                <a:cs typeface="Courier New"/>
              </a:rPr>
              <a:t>setLogin(String</a:t>
            </a:r>
            <a:r>
              <a:rPr sz="2000" spc="-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Courier New"/>
                <a:cs typeface="Courier New"/>
              </a:rPr>
              <a:t>login)</a:t>
            </a:r>
            <a:endParaRPr sz="2000">
              <a:latin typeface="Courier New"/>
              <a:cs typeface="Courier New"/>
            </a:endParaRPr>
          </a:p>
          <a:p>
            <a:pPr marL="337820" indent="-325120">
              <a:lnSpc>
                <a:spcPts val="3190"/>
              </a:lnSpc>
              <a:spcBef>
                <a:spcPts val="36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El </a:t>
            </a:r>
            <a:r>
              <a:rPr sz="2800" i="1" spc="-5" dirty="0">
                <a:latin typeface="Arial"/>
                <a:cs typeface="Arial"/>
              </a:rPr>
              <a:t>getter </a:t>
            </a:r>
            <a:r>
              <a:rPr sz="2800" spc="-5" dirty="0">
                <a:latin typeface="Arial"/>
                <a:cs typeface="Arial"/>
              </a:rPr>
              <a:t>para campos booleanos tendrá prefijo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is</a:t>
            </a:r>
            <a:endParaRPr sz="2800">
              <a:latin typeface="Courier New"/>
              <a:cs typeface="Courier New"/>
            </a:endParaRPr>
          </a:p>
          <a:p>
            <a:pPr marL="337185">
              <a:lnSpc>
                <a:spcPts val="3190"/>
              </a:lnSpc>
            </a:pPr>
            <a:r>
              <a:rPr sz="2800" spc="-5" dirty="0">
                <a:latin typeface="Arial"/>
                <a:cs typeface="Arial"/>
              </a:rPr>
              <a:t>en lugar 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get</a:t>
            </a:r>
            <a:endParaRPr sz="2800">
              <a:latin typeface="Courier New"/>
              <a:cs typeface="Courier New"/>
            </a:endParaRPr>
          </a:p>
          <a:p>
            <a:pPr marL="737870" lvl="1" indent="-267970">
              <a:lnSpc>
                <a:spcPct val="100000"/>
              </a:lnSpc>
              <a:spcBef>
                <a:spcPts val="21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Por </a:t>
            </a:r>
            <a:r>
              <a:rPr sz="2400" spc="-10" dirty="0">
                <a:latin typeface="Arial"/>
                <a:cs typeface="Arial"/>
              </a:rPr>
              <a:t>ejemplo: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Courier New"/>
                <a:cs typeface="Courier New"/>
              </a:rPr>
              <a:t>isAdministrador()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19011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BeanUtils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790700"/>
            <a:ext cx="8100695" cy="3964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7820" marR="45720" indent="-325120">
              <a:lnSpc>
                <a:spcPts val="3020"/>
              </a:lnSpc>
              <a:spcBef>
                <a:spcPts val="48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Utilidades de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biblioteca commons-beanutils de  Apache.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BeanUtils.copyProperties(objDestino,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objOrigen)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36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Copia los campos comunes entre los dos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36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Los reconoce usando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10" dirty="0">
                <a:latin typeface="Arial"/>
                <a:cs typeface="Arial"/>
              </a:rPr>
              <a:t>API </a:t>
            </a:r>
            <a:r>
              <a:rPr sz="2800" spc="-5" dirty="0">
                <a:latin typeface="Arial"/>
                <a:cs typeface="Arial"/>
              </a:rPr>
              <a:t>de Reflection</a:t>
            </a:r>
            <a:endParaRPr sz="2800">
              <a:latin typeface="Arial"/>
              <a:cs typeface="Arial"/>
            </a:endParaRPr>
          </a:p>
          <a:p>
            <a:pPr marL="337820" marR="140970" indent="-325120">
              <a:lnSpc>
                <a:spcPts val="3030"/>
              </a:lnSpc>
              <a:spcBef>
                <a:spcPts val="725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La identificación </a:t>
            </a:r>
            <a:r>
              <a:rPr sz="2800" dirty="0">
                <a:latin typeface="Arial"/>
                <a:cs typeface="Arial"/>
              </a:rPr>
              <a:t>está </a:t>
            </a:r>
            <a:r>
              <a:rPr sz="2800" spc="-5" dirty="0">
                <a:latin typeface="Arial"/>
                <a:cs typeface="Arial"/>
              </a:rPr>
              <a:t>basada en los nombres de  los getters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los setters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su </a:t>
            </a:r>
            <a:r>
              <a:rPr sz="2800" spc="-5" dirty="0">
                <a:latin typeface="Arial"/>
                <a:cs typeface="Arial"/>
              </a:rPr>
              <a:t>tipo 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dato.</a:t>
            </a:r>
            <a:endParaRPr sz="2800">
              <a:latin typeface="Arial"/>
              <a:cs typeface="Arial"/>
            </a:endParaRPr>
          </a:p>
          <a:p>
            <a:pPr marL="337820" marR="877569" indent="-325120">
              <a:lnSpc>
                <a:spcPts val="302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Ejemplo: </a:t>
            </a:r>
            <a:r>
              <a:rPr sz="2800" b="1" spc="-5" dirty="0">
                <a:latin typeface="Arial"/>
                <a:cs typeface="Arial"/>
              </a:rPr>
              <a:t>int </a:t>
            </a:r>
            <a:r>
              <a:rPr sz="2800" spc="-5" dirty="0">
                <a:latin typeface="Arial"/>
                <a:cs typeface="Arial"/>
              </a:rPr>
              <a:t>origen.get</a:t>
            </a:r>
            <a:r>
              <a:rPr sz="2800" b="1" spc="-5" dirty="0">
                <a:latin typeface="Arial"/>
                <a:cs typeface="Arial"/>
              </a:rPr>
              <a:t>NombreCampo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dirty="0">
                <a:latin typeface="Arial"/>
                <a:cs typeface="Arial"/>
              </a:rPr>
              <a:t>), e  void </a:t>
            </a:r>
            <a:r>
              <a:rPr sz="2800" spc="-5" dirty="0">
                <a:latin typeface="Arial"/>
                <a:cs typeface="Arial"/>
              </a:rPr>
              <a:t>destino.set</a:t>
            </a:r>
            <a:r>
              <a:rPr sz="2800" b="1" spc="-5" dirty="0">
                <a:latin typeface="Arial"/>
                <a:cs typeface="Arial"/>
              </a:rPr>
              <a:t>NombreCampo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int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19011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BeanUtils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Lenguaje </a:t>
            </a:r>
            <a:r>
              <a:rPr spc="-10" dirty="0"/>
              <a:t>Java</a:t>
            </a:r>
            <a:r>
              <a:rPr spc="204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790700"/>
            <a:ext cx="4760595" cy="16916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7820" marR="224154" indent="-325120">
              <a:lnSpc>
                <a:spcPts val="3020"/>
              </a:lnSpc>
              <a:spcBef>
                <a:spcPts val="48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Ejemplo: proyección de un  punto3D en un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punto2D.</a:t>
            </a:r>
            <a:endParaRPr sz="2800">
              <a:latin typeface="Arial"/>
              <a:cs typeface="Arial"/>
            </a:endParaRPr>
          </a:p>
          <a:p>
            <a:pPr marL="337820" marR="5080" indent="-325120">
              <a:lnSpc>
                <a:spcPts val="302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En lugar de copiar todos los  campos uno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653279"/>
            <a:ext cx="41675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usamos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copyProperties: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7850" y="1111250"/>
            <a:ext cx="17329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372745" indent="-5969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Punto2D</a:t>
            </a:r>
            <a:r>
              <a:rPr sz="800" spc="-10" dirty="0">
                <a:latin typeface="Lucida Console"/>
                <a:cs typeface="Lucida Console"/>
              </a:rPr>
              <a:t> </a:t>
            </a:r>
            <a:r>
              <a:rPr sz="800" spc="-5" dirty="0">
                <a:latin typeface="Lucida Console"/>
                <a:cs typeface="Lucida Console"/>
              </a:rPr>
              <a:t>{  </a:t>
            </a:r>
            <a:r>
              <a:rPr sz="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x</a:t>
            </a:r>
            <a:r>
              <a:rPr sz="800" spc="-5" dirty="0">
                <a:latin typeface="Lucida Console"/>
                <a:cs typeface="Lucida Console"/>
              </a:rPr>
              <a:t>;  </a:t>
            </a:r>
            <a:r>
              <a:rPr sz="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</a:t>
            </a:r>
            <a:r>
              <a:rPr sz="8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y</a:t>
            </a:r>
            <a:r>
              <a:rPr sz="800" spc="-5" dirty="0">
                <a:latin typeface="Lucida Console"/>
                <a:cs typeface="Lucida Console"/>
              </a:rPr>
              <a:t>;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</a:pPr>
            <a:r>
              <a:rPr sz="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800" spc="-5" dirty="0">
                <a:latin typeface="Lucida Console"/>
                <a:cs typeface="Lucida Console"/>
              </a:rPr>
              <a:t>String</a:t>
            </a:r>
            <a:r>
              <a:rPr sz="800" spc="5" dirty="0">
                <a:latin typeface="Lucida Console"/>
                <a:cs typeface="Lucida Console"/>
              </a:rPr>
              <a:t> </a:t>
            </a:r>
            <a:r>
              <a:rPr sz="800" spc="-10" dirty="0">
                <a:solidFill>
                  <a:srgbClr val="0000BF"/>
                </a:solidFill>
                <a:latin typeface="Lucida Console"/>
                <a:cs typeface="Lucida Console"/>
              </a:rPr>
              <a:t>descripcion</a:t>
            </a:r>
            <a:r>
              <a:rPr sz="800" spc="-10" dirty="0">
                <a:latin typeface="Lucida Console"/>
                <a:cs typeface="Lucida Console"/>
              </a:rPr>
              <a:t>;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7850" y="1720850"/>
            <a:ext cx="3011805" cy="233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ts val="955"/>
              </a:lnSpc>
              <a:spcBef>
                <a:spcPts val="100"/>
              </a:spcBef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800" spc="-10" dirty="0">
                <a:latin typeface="Lucida Console"/>
                <a:cs typeface="Lucida Console"/>
              </a:rPr>
              <a:t>String getDescripcion() </a:t>
            </a:r>
            <a:r>
              <a:rPr sz="800" spc="-5" dirty="0">
                <a:latin typeface="Lucida Console"/>
                <a:cs typeface="Lucida Console"/>
              </a:rPr>
              <a:t>{</a:t>
            </a:r>
            <a:endParaRPr sz="800">
              <a:latin typeface="Lucida Console"/>
              <a:cs typeface="Lucida Console"/>
            </a:endParaRPr>
          </a:p>
          <a:p>
            <a:pPr marL="255270">
              <a:lnSpc>
                <a:spcPts val="955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800" b="1" spc="-2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descripcion</a:t>
            </a:r>
            <a:r>
              <a:rPr sz="800" spc="-5" dirty="0">
                <a:latin typeface="Lucida Console"/>
                <a:cs typeface="Lucida Console"/>
              </a:rPr>
              <a:t>;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</a:pPr>
            <a:r>
              <a:rPr sz="800" spc="-5" dirty="0">
                <a:latin typeface="Lucida Console"/>
                <a:cs typeface="Lucida Console"/>
              </a:rPr>
              <a:t>}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800" spc="-10" dirty="0">
                <a:latin typeface="Lucida Console"/>
                <a:cs typeface="Lucida Console"/>
              </a:rPr>
              <a:t>setDescripcion(String </a:t>
            </a:r>
            <a:r>
              <a:rPr sz="800" spc="-5" dirty="0">
                <a:latin typeface="Lucida Console"/>
                <a:cs typeface="Lucida Console"/>
              </a:rPr>
              <a:t>descripcion)</a:t>
            </a:r>
            <a:r>
              <a:rPr sz="800" spc="5" dirty="0">
                <a:latin typeface="Lucida Console"/>
                <a:cs typeface="Lucida Console"/>
              </a:rPr>
              <a:t> </a:t>
            </a:r>
            <a:r>
              <a:rPr sz="800" spc="-5" dirty="0">
                <a:latin typeface="Lucida Console"/>
                <a:cs typeface="Lucida Console"/>
              </a:rPr>
              <a:t>{</a:t>
            </a:r>
            <a:endParaRPr sz="800">
              <a:latin typeface="Lucida Console"/>
              <a:cs typeface="Lucida Console"/>
            </a:endParaRPr>
          </a:p>
          <a:p>
            <a:pPr marL="255270">
              <a:lnSpc>
                <a:spcPct val="100000"/>
              </a:lnSpc>
            </a:pPr>
            <a:r>
              <a:rPr sz="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this</a:t>
            </a:r>
            <a:r>
              <a:rPr sz="800" spc="-10" dirty="0">
                <a:latin typeface="Lucida Console"/>
                <a:cs typeface="Lucida Console"/>
              </a:rPr>
              <a:t>.</a:t>
            </a:r>
            <a:r>
              <a:rPr sz="800" spc="-10" dirty="0">
                <a:solidFill>
                  <a:srgbClr val="0000BF"/>
                </a:solidFill>
                <a:latin typeface="Lucida Console"/>
                <a:cs typeface="Lucida Console"/>
              </a:rPr>
              <a:t>descripcion </a:t>
            </a:r>
            <a:r>
              <a:rPr sz="800" spc="-5" dirty="0">
                <a:latin typeface="Lucida Console"/>
                <a:cs typeface="Lucida Console"/>
              </a:rPr>
              <a:t>= descripcion;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ts val="955"/>
              </a:lnSpc>
            </a:pPr>
            <a:r>
              <a:rPr sz="800" spc="-5" dirty="0">
                <a:latin typeface="Lucida Console"/>
                <a:cs typeface="Lucida Console"/>
              </a:rPr>
              <a:t>}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ts val="955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int </a:t>
            </a:r>
            <a:r>
              <a:rPr sz="800" spc="-5" dirty="0">
                <a:latin typeface="Lucida Console"/>
                <a:cs typeface="Lucida Console"/>
              </a:rPr>
              <a:t>getX()</a:t>
            </a:r>
            <a:r>
              <a:rPr sz="800" spc="-25" dirty="0">
                <a:latin typeface="Lucida Console"/>
                <a:cs typeface="Lucida Console"/>
              </a:rPr>
              <a:t> </a:t>
            </a:r>
            <a:r>
              <a:rPr sz="800" spc="-5" dirty="0">
                <a:latin typeface="Lucida Console"/>
                <a:cs typeface="Lucida Console"/>
              </a:rPr>
              <a:t>{</a:t>
            </a:r>
            <a:endParaRPr sz="800">
              <a:latin typeface="Lucida Console"/>
              <a:cs typeface="Lucida Console"/>
            </a:endParaRPr>
          </a:p>
          <a:p>
            <a:pPr marL="255270">
              <a:lnSpc>
                <a:spcPct val="100000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800" b="1" spc="-2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x</a:t>
            </a:r>
            <a:r>
              <a:rPr sz="800" spc="-5" dirty="0">
                <a:latin typeface="Lucida Console"/>
                <a:cs typeface="Lucida Console"/>
              </a:rPr>
              <a:t>;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</a:pPr>
            <a:r>
              <a:rPr sz="800" spc="-5" dirty="0">
                <a:latin typeface="Lucida Console"/>
                <a:cs typeface="Lucida Console"/>
              </a:rPr>
              <a:t>}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800" spc="-5" dirty="0">
                <a:latin typeface="Lucida Console"/>
                <a:cs typeface="Lucida Console"/>
              </a:rPr>
              <a:t>setX(</a:t>
            </a: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800" spc="-5" dirty="0">
                <a:latin typeface="Lucida Console"/>
                <a:cs typeface="Lucida Console"/>
              </a:rPr>
              <a:t>x)</a:t>
            </a:r>
            <a:r>
              <a:rPr sz="800" spc="-30" dirty="0">
                <a:latin typeface="Lucida Console"/>
                <a:cs typeface="Lucida Console"/>
              </a:rPr>
              <a:t> </a:t>
            </a:r>
            <a:r>
              <a:rPr sz="800" spc="-5" dirty="0">
                <a:latin typeface="Lucida Console"/>
                <a:cs typeface="Lucida Console"/>
              </a:rPr>
              <a:t>{</a:t>
            </a:r>
            <a:endParaRPr sz="800">
              <a:latin typeface="Lucida Console"/>
              <a:cs typeface="Lucida Console"/>
            </a:endParaRPr>
          </a:p>
          <a:p>
            <a:pPr marL="255270">
              <a:lnSpc>
                <a:spcPts val="955"/>
              </a:lnSpc>
            </a:pPr>
            <a:r>
              <a:rPr sz="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this</a:t>
            </a:r>
            <a:r>
              <a:rPr sz="800" spc="-10" dirty="0">
                <a:latin typeface="Lucida Console"/>
                <a:cs typeface="Lucida Console"/>
              </a:rPr>
              <a:t>.</a:t>
            </a:r>
            <a:r>
              <a:rPr sz="800" spc="-10" dirty="0">
                <a:solidFill>
                  <a:srgbClr val="0000BF"/>
                </a:solidFill>
                <a:latin typeface="Lucida Console"/>
                <a:cs typeface="Lucida Console"/>
              </a:rPr>
              <a:t>x </a:t>
            </a:r>
            <a:r>
              <a:rPr sz="800" spc="-5" dirty="0">
                <a:latin typeface="Lucida Console"/>
                <a:cs typeface="Lucida Console"/>
              </a:rPr>
              <a:t>= x;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ts val="955"/>
              </a:lnSpc>
            </a:pPr>
            <a:r>
              <a:rPr sz="800" spc="-5" dirty="0">
                <a:latin typeface="Lucida Console"/>
                <a:cs typeface="Lucida Console"/>
              </a:rPr>
              <a:t>}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int </a:t>
            </a:r>
            <a:r>
              <a:rPr sz="800" spc="-5" dirty="0">
                <a:latin typeface="Lucida Console"/>
                <a:cs typeface="Lucida Console"/>
              </a:rPr>
              <a:t>getY()</a:t>
            </a:r>
            <a:r>
              <a:rPr sz="800" spc="-25" dirty="0">
                <a:latin typeface="Lucida Console"/>
                <a:cs typeface="Lucida Console"/>
              </a:rPr>
              <a:t> </a:t>
            </a:r>
            <a:r>
              <a:rPr sz="800" spc="-5" dirty="0">
                <a:latin typeface="Lucida Console"/>
                <a:cs typeface="Lucida Console"/>
              </a:rPr>
              <a:t>{</a:t>
            </a:r>
            <a:endParaRPr sz="800">
              <a:latin typeface="Lucida Console"/>
              <a:cs typeface="Lucida Console"/>
            </a:endParaRPr>
          </a:p>
          <a:p>
            <a:pPr marL="255270">
              <a:lnSpc>
                <a:spcPct val="100000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800" b="1" spc="-2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y</a:t>
            </a:r>
            <a:r>
              <a:rPr sz="800" spc="-5" dirty="0">
                <a:latin typeface="Lucida Console"/>
                <a:cs typeface="Lucida Console"/>
              </a:rPr>
              <a:t>;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</a:pPr>
            <a:r>
              <a:rPr sz="800" spc="-5" dirty="0">
                <a:latin typeface="Lucida Console"/>
                <a:cs typeface="Lucida Console"/>
              </a:rPr>
              <a:t>}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void </a:t>
            </a:r>
            <a:r>
              <a:rPr sz="800" spc="-5" dirty="0">
                <a:latin typeface="Lucida Console"/>
                <a:cs typeface="Lucida Console"/>
              </a:rPr>
              <a:t>setY(</a:t>
            </a: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 </a:t>
            </a:r>
            <a:r>
              <a:rPr sz="800" spc="-5" dirty="0">
                <a:latin typeface="Lucida Console"/>
                <a:cs typeface="Lucida Console"/>
              </a:rPr>
              <a:t>y)</a:t>
            </a:r>
            <a:r>
              <a:rPr sz="800" spc="-30" dirty="0">
                <a:latin typeface="Lucida Console"/>
                <a:cs typeface="Lucida Console"/>
              </a:rPr>
              <a:t> </a:t>
            </a:r>
            <a:r>
              <a:rPr sz="800" spc="-5" dirty="0">
                <a:latin typeface="Lucida Console"/>
                <a:cs typeface="Lucida Console"/>
              </a:rPr>
              <a:t>{</a:t>
            </a:r>
            <a:endParaRPr sz="800">
              <a:latin typeface="Lucida Console"/>
              <a:cs typeface="Lucida Console"/>
            </a:endParaRPr>
          </a:p>
          <a:p>
            <a:pPr marL="255270">
              <a:lnSpc>
                <a:spcPts val="955"/>
              </a:lnSpc>
            </a:pPr>
            <a:r>
              <a:rPr sz="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this</a:t>
            </a:r>
            <a:r>
              <a:rPr sz="800" spc="-10" dirty="0">
                <a:latin typeface="Lucida Console"/>
                <a:cs typeface="Lucida Console"/>
              </a:rPr>
              <a:t>.</a:t>
            </a:r>
            <a:r>
              <a:rPr sz="800" spc="-10" dirty="0">
                <a:solidFill>
                  <a:srgbClr val="0000BF"/>
                </a:solidFill>
                <a:latin typeface="Lucida Console"/>
                <a:cs typeface="Lucida Console"/>
              </a:rPr>
              <a:t>y </a:t>
            </a:r>
            <a:r>
              <a:rPr sz="800" spc="-5" dirty="0">
                <a:latin typeface="Lucida Console"/>
                <a:cs typeface="Lucida Console"/>
              </a:rPr>
              <a:t>= y;</a:t>
            </a:r>
            <a:endParaRPr sz="800">
              <a:latin typeface="Lucida Console"/>
              <a:cs typeface="Lucida Console"/>
            </a:endParaRPr>
          </a:p>
          <a:p>
            <a:pPr marL="71755">
              <a:lnSpc>
                <a:spcPts val="955"/>
              </a:lnSpc>
            </a:pPr>
            <a:r>
              <a:rPr sz="800" spc="-5" dirty="0">
                <a:latin typeface="Lucida Console"/>
                <a:cs typeface="Lucida Console"/>
              </a:rPr>
              <a:t>}</a:t>
            </a:r>
            <a:endParaRPr sz="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Lucida Console"/>
                <a:cs typeface="Lucida Console"/>
              </a:rPr>
              <a:t>}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7059" y="4549140"/>
            <a:ext cx="3439795" cy="877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" marR="2077720" indent="-6096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8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Punto3D</a:t>
            </a:r>
            <a:r>
              <a:rPr sz="800" spc="-90" dirty="0">
                <a:latin typeface="Lucida Console"/>
                <a:cs typeface="Lucida Console"/>
              </a:rPr>
              <a:t> </a:t>
            </a:r>
            <a:r>
              <a:rPr sz="800" spc="-5" dirty="0">
                <a:latin typeface="Lucida Console"/>
                <a:cs typeface="Lucida Console"/>
              </a:rPr>
              <a:t>{  </a:t>
            </a: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int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x</a:t>
            </a:r>
            <a:r>
              <a:rPr sz="800" spc="-5" dirty="0">
                <a:latin typeface="Lucida Console"/>
                <a:cs typeface="Lucida Console"/>
              </a:rPr>
              <a:t>;  </a:t>
            </a: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int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y</a:t>
            </a:r>
            <a:r>
              <a:rPr sz="800" spc="-5" dirty="0">
                <a:latin typeface="Lucida Console"/>
                <a:cs typeface="Lucida Console"/>
              </a:rPr>
              <a:t>;  </a:t>
            </a: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int</a:t>
            </a:r>
            <a:r>
              <a:rPr sz="800" b="1" spc="-2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z</a:t>
            </a:r>
            <a:r>
              <a:rPr sz="800" spc="-5" dirty="0">
                <a:latin typeface="Lucida Console"/>
                <a:cs typeface="Lucida Console"/>
              </a:rPr>
              <a:t>;</a:t>
            </a:r>
            <a:endParaRPr sz="800">
              <a:latin typeface="Lucida Console"/>
              <a:cs typeface="Lucida Console"/>
            </a:endParaRPr>
          </a:p>
          <a:p>
            <a:pPr marL="73660">
              <a:lnSpc>
                <a:spcPts val="950"/>
              </a:lnSpc>
            </a:pPr>
            <a:r>
              <a:rPr sz="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800" spc="-5" dirty="0">
                <a:latin typeface="Lucida Console"/>
                <a:cs typeface="Lucida Console"/>
              </a:rPr>
              <a:t>String</a:t>
            </a:r>
            <a:r>
              <a:rPr sz="800" spc="-15" dirty="0">
                <a:latin typeface="Lucida Console"/>
                <a:cs typeface="Lucida Console"/>
              </a:rPr>
              <a:t> </a:t>
            </a:r>
            <a:r>
              <a:rPr sz="800" spc="-5" dirty="0">
                <a:solidFill>
                  <a:srgbClr val="0000BF"/>
                </a:solidFill>
                <a:latin typeface="Lucida Console"/>
                <a:cs typeface="Lucida Console"/>
              </a:rPr>
              <a:t>descripcion</a:t>
            </a:r>
            <a:r>
              <a:rPr sz="800" spc="-5" dirty="0">
                <a:latin typeface="Lucida Console"/>
                <a:cs typeface="Lucida Console"/>
              </a:rPr>
              <a:t>;</a:t>
            </a:r>
            <a:endParaRPr sz="800">
              <a:latin typeface="Lucida Console"/>
              <a:cs typeface="Lucida Console"/>
            </a:endParaRPr>
          </a:p>
          <a:p>
            <a:pPr marL="73660">
              <a:lnSpc>
                <a:spcPct val="100000"/>
              </a:lnSpc>
            </a:pPr>
            <a:r>
              <a:rPr sz="800" spc="-5" dirty="0">
                <a:solidFill>
                  <a:srgbClr val="3E7E5E"/>
                </a:solidFill>
                <a:latin typeface="Lucida Console"/>
                <a:cs typeface="Lucida Console"/>
              </a:rPr>
              <a:t>/* ...y </a:t>
            </a:r>
            <a:r>
              <a:rPr sz="8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los</a:t>
            </a:r>
            <a:r>
              <a:rPr sz="800" spc="-5" dirty="0">
                <a:solidFill>
                  <a:srgbClr val="3E7E5E"/>
                </a:solidFill>
                <a:latin typeface="Lucida Console"/>
                <a:cs typeface="Lucida Console"/>
              </a:rPr>
              <a:t> getters y setters </a:t>
            </a:r>
            <a:r>
              <a:rPr sz="8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para</a:t>
            </a:r>
            <a:r>
              <a:rPr sz="8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8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los</a:t>
            </a:r>
            <a:r>
              <a:rPr sz="8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8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cuatro</a:t>
            </a:r>
            <a:r>
              <a:rPr sz="8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8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campos</a:t>
            </a:r>
            <a:r>
              <a:rPr sz="800" spc="-6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800" spc="-5" dirty="0">
                <a:solidFill>
                  <a:srgbClr val="3E7E5E"/>
                </a:solidFill>
                <a:latin typeface="Lucida Console"/>
                <a:cs typeface="Lucida Console"/>
              </a:rPr>
              <a:t>*/</a:t>
            </a:r>
            <a:endParaRPr sz="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Lucida Console"/>
                <a:cs typeface="Lucida Console"/>
              </a:rPr>
              <a:t>}</a:t>
            </a:r>
            <a:endParaRPr sz="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950" y="3812540"/>
            <a:ext cx="48793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punto2D</a:t>
            </a:r>
            <a:r>
              <a:rPr sz="1300" spc="-10" dirty="0">
                <a:latin typeface="Lucida Console"/>
                <a:cs typeface="Lucida Console"/>
              </a:rPr>
              <a:t>.setX(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punto3D</a:t>
            </a:r>
            <a:r>
              <a:rPr sz="1300" spc="-10" dirty="0">
                <a:latin typeface="Lucida Console"/>
                <a:cs typeface="Lucida Console"/>
              </a:rPr>
              <a:t>.getX());  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punto2D</a:t>
            </a:r>
            <a:r>
              <a:rPr sz="1300" spc="-10" dirty="0">
                <a:latin typeface="Lucida Console"/>
                <a:cs typeface="Lucida Console"/>
              </a:rPr>
              <a:t>.setY(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punto3D</a:t>
            </a:r>
            <a:r>
              <a:rPr sz="1300" spc="-10" dirty="0">
                <a:latin typeface="Lucida Console"/>
                <a:cs typeface="Lucida Console"/>
              </a:rPr>
              <a:t>.getY());  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punto2D</a:t>
            </a:r>
            <a:r>
              <a:rPr sz="1300" spc="-10" dirty="0">
                <a:latin typeface="Lucida Console"/>
                <a:cs typeface="Lucida Console"/>
              </a:rPr>
              <a:t>.setDescripcion(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punto3D</a:t>
            </a:r>
            <a:r>
              <a:rPr sz="1300" spc="-10" dirty="0">
                <a:latin typeface="Lucida Console"/>
                <a:cs typeface="Lucida Console"/>
              </a:rPr>
              <a:t>.getDescripcion());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090" y="5450840"/>
            <a:ext cx="42856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BeanUtils</a:t>
            </a:r>
            <a:r>
              <a:rPr sz="1300" spc="-10" dirty="0">
                <a:latin typeface="Lucida Console"/>
                <a:cs typeface="Lucida Console"/>
              </a:rPr>
              <a:t>.copyProperties(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punto2D</a:t>
            </a:r>
            <a:r>
              <a:rPr sz="1300" spc="-10" dirty="0">
                <a:latin typeface="Lucida Console"/>
                <a:cs typeface="Lucida Console"/>
              </a:rPr>
              <a:t>,</a:t>
            </a:r>
            <a:r>
              <a:rPr sz="1300" spc="55" dirty="0">
                <a:latin typeface="Lucida Console"/>
                <a:cs typeface="Lucida Console"/>
              </a:rPr>
              <a:t> 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punto3D);</a:t>
            </a:r>
            <a:endParaRPr sz="13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9789" y="2562859"/>
            <a:ext cx="28289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Lenguaje</a:t>
            </a:r>
            <a:r>
              <a:rPr spc="-65" dirty="0"/>
              <a:t> </a:t>
            </a:r>
            <a:r>
              <a:rPr dirty="0"/>
              <a:t>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73350" y="3919220"/>
            <a:ext cx="5010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Sesión 2: Colecciones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51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1337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94269" y="6546180"/>
            <a:ext cx="10858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B6887"/>
                </a:solidFill>
                <a:latin typeface="Arial"/>
                <a:cs typeface="Arial"/>
              </a:rPr>
              <a:t>Lenguaje </a:t>
            </a: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Java</a:t>
            </a:r>
            <a:r>
              <a:rPr sz="1000" b="1" spc="204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2319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252220"/>
            <a:ext cx="7031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Clases</a:t>
            </a:r>
            <a:r>
              <a:rPr sz="2400" spc="-5" dirty="0">
                <a:latin typeface="Arial"/>
                <a:cs typeface="Arial"/>
              </a:rPr>
              <a:t>: con la </a:t>
            </a:r>
            <a:r>
              <a:rPr sz="2400" spc="-10" dirty="0">
                <a:latin typeface="Arial"/>
                <a:cs typeface="Arial"/>
              </a:rPr>
              <a:t>palabra </a:t>
            </a:r>
            <a:r>
              <a:rPr sz="2400" i="1" spc="-5" dirty="0">
                <a:latin typeface="Arial"/>
                <a:cs typeface="Arial"/>
              </a:rPr>
              <a:t>class </a:t>
            </a:r>
            <a:r>
              <a:rPr sz="2400" dirty="0">
                <a:latin typeface="Arial"/>
                <a:cs typeface="Arial"/>
              </a:rPr>
              <a:t>y el </a:t>
            </a:r>
            <a:r>
              <a:rPr sz="2400" spc="-5" dirty="0">
                <a:latin typeface="Arial"/>
                <a:cs typeface="Arial"/>
              </a:rPr>
              <a:t>nombre de 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924810"/>
            <a:ext cx="132715" cy="13487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59" y="2942590"/>
            <a:ext cx="713295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4485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Como nombre utilizaremos un sustantivo  </a:t>
            </a:r>
            <a:r>
              <a:rPr sz="2400" spc="-10" dirty="0">
                <a:latin typeface="Arial"/>
                <a:cs typeface="Arial"/>
              </a:rPr>
              <a:t>Puede </a:t>
            </a:r>
            <a:r>
              <a:rPr sz="2400" spc="-5" dirty="0">
                <a:latin typeface="Arial"/>
                <a:cs typeface="Arial"/>
              </a:rPr>
              <a:t>estar formado </a:t>
            </a:r>
            <a:r>
              <a:rPr sz="2400" spc="-10" dirty="0">
                <a:latin typeface="Arial"/>
                <a:cs typeface="Arial"/>
              </a:rPr>
              <a:t>por </a:t>
            </a:r>
            <a:r>
              <a:rPr sz="2400" spc="-5" dirty="0">
                <a:latin typeface="Arial"/>
                <a:cs typeface="Arial"/>
              </a:rPr>
              <a:t>varias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palabras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Arial"/>
                <a:cs typeface="Arial"/>
              </a:rPr>
              <a:t>Cada palabra </a:t>
            </a:r>
            <a:r>
              <a:rPr sz="2400" spc="-5" dirty="0">
                <a:latin typeface="Arial"/>
                <a:cs typeface="Arial"/>
              </a:rPr>
              <a:t>comenzará con mayúscula, el resto </a:t>
            </a:r>
            <a:r>
              <a:rPr sz="2400" dirty="0">
                <a:latin typeface="Arial"/>
                <a:cs typeface="Arial"/>
              </a:rPr>
              <a:t>se  </a:t>
            </a:r>
            <a:r>
              <a:rPr sz="2400" spc="-10" dirty="0">
                <a:latin typeface="Arial"/>
                <a:cs typeface="Arial"/>
              </a:rPr>
              <a:t>dejará </a:t>
            </a:r>
            <a:r>
              <a:rPr sz="2400" spc="-5" dirty="0">
                <a:latin typeface="Arial"/>
                <a:cs typeface="Arial"/>
              </a:rPr>
              <a:t>en minúscula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50520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59" y="4628937"/>
            <a:ext cx="7606665" cy="11995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12750" indent="-26797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2000" spc="-5" dirty="0">
                <a:latin typeface="Arial"/>
                <a:cs typeface="Arial"/>
              </a:rPr>
              <a:t>Por ejemplo: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DataInputStream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sz="2400" spc="-1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la clase contiene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spc="-5" dirty="0">
                <a:latin typeface="Arial"/>
                <a:cs typeface="Arial"/>
              </a:rPr>
              <a:t>conjunto de métodos estáticos </a:t>
            </a:r>
            <a:r>
              <a:rPr sz="2400" dirty="0">
                <a:latin typeface="Arial"/>
                <a:cs typeface="Arial"/>
              </a:rPr>
              <a:t>o  </a:t>
            </a:r>
            <a:r>
              <a:rPr sz="2400" spc="-5" dirty="0">
                <a:latin typeface="Arial"/>
                <a:cs typeface="Arial"/>
              </a:rPr>
              <a:t>constantes </a:t>
            </a:r>
            <a:r>
              <a:rPr sz="2400" spc="-10" dirty="0">
                <a:latin typeface="Arial"/>
                <a:cs typeface="Arial"/>
              </a:rPr>
              <a:t>relacionadas pondremos </a:t>
            </a:r>
            <a:r>
              <a:rPr sz="2400" spc="-5" dirty="0">
                <a:latin typeface="Arial"/>
                <a:cs typeface="Arial"/>
              </a:rPr>
              <a:t>el nombre en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plural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5859779"/>
            <a:ext cx="3025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280035" algn="l"/>
                <a:tab pos="280670" algn="l"/>
              </a:tabLst>
            </a:pPr>
            <a:r>
              <a:rPr sz="2000" spc="-5" dirty="0">
                <a:latin typeface="Arial"/>
                <a:cs typeface="Arial"/>
              </a:rPr>
              <a:t>Por ejemplo: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Resources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800" y="1700529"/>
            <a:ext cx="5449570" cy="1295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Courier New"/>
                <a:cs typeface="Courier New"/>
              </a:rPr>
              <a:t>class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MiClase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3053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</a:t>
            </a:r>
            <a:r>
              <a:rPr spc="-10" dirty="0"/>
              <a:t>n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13650" y="6546180"/>
            <a:ext cx="966469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Colecciones </a:t>
            </a:r>
            <a:r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-</a:t>
            </a:r>
            <a:r>
              <a:rPr sz="1000" b="1" spc="-30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469390"/>
            <a:ext cx="4805680" cy="25996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46710" indent="-334010">
              <a:lnSpc>
                <a:spcPct val="100000"/>
              </a:lnSpc>
              <a:spcBef>
                <a:spcPts val="79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Introducción</a:t>
            </a:r>
            <a:endParaRPr sz="2800">
              <a:latin typeface="Arial"/>
              <a:cs typeface="Arial"/>
            </a:endParaRPr>
          </a:p>
          <a:p>
            <a:pPr marL="346710" indent="-33401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Colecciones</a:t>
            </a:r>
            <a:endParaRPr sz="2800">
              <a:latin typeface="Arial"/>
              <a:cs typeface="Arial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Enumeraciones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iteradores</a:t>
            </a:r>
            <a:endParaRPr sz="2800">
              <a:latin typeface="Arial"/>
              <a:cs typeface="Arial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Polimorfismo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interfaces</a:t>
            </a:r>
            <a:endParaRPr sz="2800">
              <a:latin typeface="Arial"/>
              <a:cs typeface="Arial"/>
            </a:endParaRPr>
          </a:p>
          <a:p>
            <a:pPr marL="346710" indent="-33401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Wrappers de tipos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básicos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6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598170"/>
            <a:ext cx="2487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Introducción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13650" y="6546180"/>
            <a:ext cx="966469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Colecciones </a:t>
            </a:r>
            <a:r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-</a:t>
            </a:r>
            <a:r>
              <a:rPr sz="1000" b="1" spc="-30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389379"/>
            <a:ext cx="8109584" cy="39649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45440" marR="339725" indent="-332740">
              <a:lnSpc>
                <a:spcPts val="3350"/>
              </a:lnSpc>
              <a:spcBef>
                <a:spcPts val="219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Java proporciona un amplio conjunto de clases  útiles para desarrollar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aplicaciones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Times New Roman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45440" indent="-332740">
              <a:lnSpc>
                <a:spcPct val="100000"/>
              </a:lnSpc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En esta sesión veremos algunos grupos 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ellas:</a:t>
            </a:r>
            <a:endParaRPr sz="2800">
              <a:latin typeface="Arial"/>
              <a:cs typeface="Arial"/>
            </a:endParaRPr>
          </a:p>
          <a:p>
            <a:pPr marL="745490" marR="10795" lvl="1" indent="-27559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Clases útiles para crear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gestionar diferentes tipos de  colecciones</a:t>
            </a:r>
            <a:endParaRPr sz="2400">
              <a:latin typeface="Arial"/>
              <a:cs typeface="Arial"/>
            </a:endParaRPr>
          </a:p>
          <a:p>
            <a:pPr marL="745490" marR="1229360" lvl="1" indent="-27559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Clases para recorrer, </a:t>
            </a:r>
            <a:r>
              <a:rPr sz="2400" spc="-10" dirty="0">
                <a:latin typeface="Arial"/>
                <a:cs typeface="Arial"/>
              </a:rPr>
              <a:t>ordenar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10" dirty="0">
                <a:latin typeface="Arial"/>
                <a:cs typeface="Arial"/>
              </a:rPr>
              <a:t>manipular </a:t>
            </a:r>
            <a:r>
              <a:rPr sz="2400" spc="-5" dirty="0">
                <a:latin typeface="Arial"/>
                <a:cs typeface="Arial"/>
              </a:rPr>
              <a:t>las  colecciones</a:t>
            </a:r>
            <a:endParaRPr sz="2400">
              <a:latin typeface="Arial"/>
              <a:cs typeface="Arial"/>
            </a:endParaRPr>
          </a:p>
          <a:p>
            <a:pPr marL="745490" lvl="1" indent="-27559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Clases para encapsular nuestros tipos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5" dirty="0">
                <a:latin typeface="Arial"/>
                <a:cs typeface="Arial"/>
              </a:rPr>
              <a:t> datos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663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Colecciones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13650" y="6546180"/>
            <a:ext cx="966469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Colecciones </a:t>
            </a:r>
            <a:r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-</a:t>
            </a:r>
            <a:r>
              <a:rPr sz="1000" b="1" spc="-30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003300"/>
            <a:ext cx="132715" cy="12407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9159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6499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" y="1023620"/>
            <a:ext cx="7524750" cy="30378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Arial"/>
                <a:cs typeface="Arial"/>
              </a:rPr>
              <a:t>En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spc="-5" dirty="0">
                <a:latin typeface="Arial"/>
                <a:cs typeface="Arial"/>
              </a:rPr>
              <a:t>paquete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java.util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"/>
                <a:cs typeface="Arial"/>
              </a:rPr>
              <a:t>Representan grupos de objetos, </a:t>
            </a:r>
            <a:r>
              <a:rPr sz="2400" spc="-10" dirty="0">
                <a:latin typeface="Arial"/>
                <a:cs typeface="Arial"/>
              </a:rPr>
              <a:t>llamados</a:t>
            </a:r>
            <a:r>
              <a:rPr sz="2400" spc="-5" dirty="0">
                <a:latin typeface="Arial"/>
                <a:cs typeface="Arial"/>
              </a:rPr>
              <a:t> elementos</a:t>
            </a:r>
            <a:endParaRPr sz="2400">
              <a:latin typeface="Arial"/>
              <a:cs typeface="Arial"/>
            </a:endParaRPr>
          </a:p>
          <a:p>
            <a:pPr marL="12700" marR="632460">
              <a:lnSpc>
                <a:spcPts val="2590"/>
              </a:lnSpc>
              <a:spcBef>
                <a:spcPts val="635"/>
              </a:spcBef>
            </a:pPr>
            <a:r>
              <a:rPr sz="2400" spc="-5" dirty="0">
                <a:latin typeface="Arial"/>
                <a:cs typeface="Arial"/>
              </a:rPr>
              <a:t>Podemos encontrar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distintos tipos, según </a:t>
            </a: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sus  </a:t>
            </a:r>
            <a:r>
              <a:rPr sz="2400" spc="-10" dirty="0">
                <a:latin typeface="Arial"/>
                <a:cs typeface="Arial"/>
              </a:rPr>
              <a:t>elementos </a:t>
            </a:r>
            <a:r>
              <a:rPr sz="2400" spc="-5" dirty="0">
                <a:latin typeface="Arial"/>
                <a:cs typeface="Arial"/>
              </a:rPr>
              <a:t>están </a:t>
            </a:r>
            <a:r>
              <a:rPr sz="2400" spc="-10" dirty="0">
                <a:latin typeface="Arial"/>
                <a:cs typeface="Arial"/>
              </a:rPr>
              <a:t>ordenados, </a:t>
            </a:r>
            <a:r>
              <a:rPr sz="240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permiten repetir  elementos, etc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interfaz </a:t>
            </a:r>
            <a:r>
              <a:rPr sz="2400" spc="-5" dirty="0">
                <a:latin typeface="Courier New"/>
                <a:cs typeface="Courier New"/>
              </a:rPr>
              <a:t>Collection</a:t>
            </a:r>
            <a:r>
              <a:rPr sz="2400" spc="-8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define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spc="-5" dirty="0">
                <a:latin typeface="Arial"/>
                <a:cs typeface="Arial"/>
              </a:rPr>
              <a:t>esqueleto </a:t>
            </a:r>
            <a:r>
              <a:rPr sz="2400" spc="-10" dirty="0">
                <a:latin typeface="Arial"/>
                <a:cs typeface="Arial"/>
              </a:rPr>
              <a:t>que deben  </a:t>
            </a:r>
            <a:r>
              <a:rPr sz="2400" spc="-5" dirty="0">
                <a:latin typeface="Arial"/>
                <a:cs typeface="Arial"/>
              </a:rPr>
              <a:t>tener </a:t>
            </a:r>
            <a:r>
              <a:rPr sz="2400" spc="-10" dirty="0">
                <a:latin typeface="Arial"/>
                <a:cs typeface="Arial"/>
              </a:rPr>
              <a:t>todos </a:t>
            </a:r>
            <a:r>
              <a:rPr sz="2400" spc="-5" dirty="0">
                <a:latin typeface="Arial"/>
                <a:cs typeface="Arial"/>
              </a:rPr>
              <a:t>los tipos de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colecciones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Arial"/>
                <a:cs typeface="Arial"/>
              </a:rPr>
              <a:t>Por tanto, todos tendrán métodos </a:t>
            </a:r>
            <a:r>
              <a:rPr sz="2400" spc="-10" dirty="0">
                <a:latin typeface="Arial"/>
                <a:cs typeface="Arial"/>
              </a:rPr>
              <a:t>generales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como: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4022090"/>
            <a:ext cx="97155" cy="21844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6330" y="4034790"/>
            <a:ext cx="3195320" cy="2184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5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boolean add(Object o)  boolean remove(Object o)  boolean contains(Object o)  void</a:t>
            </a:r>
            <a:r>
              <a:rPr sz="1600" spc="-1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clear()</a:t>
            </a:r>
            <a:endParaRPr sz="1600">
              <a:latin typeface="Courier New"/>
              <a:cs typeface="Courier New"/>
            </a:endParaRPr>
          </a:p>
          <a:p>
            <a:pPr marL="12700" marR="857885">
              <a:lnSpc>
                <a:spcPct val="110400"/>
              </a:lnSpc>
              <a:spcBef>
                <a:spcPts val="1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boolean isEmpty()  Iterator</a:t>
            </a:r>
            <a:r>
              <a:rPr sz="1600" spc="-9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iterator()  int</a:t>
            </a:r>
            <a:r>
              <a:rPr sz="1600" spc="-1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size()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Object[]</a:t>
            </a:r>
            <a:r>
              <a:rPr sz="1600" spc="-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toArray()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1948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707390"/>
            <a:ext cx="3912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Listas </a:t>
            </a:r>
            <a:r>
              <a:rPr dirty="0"/>
              <a:t>de</a:t>
            </a:r>
            <a:r>
              <a:rPr spc="-50" dirty="0"/>
              <a:t> </a:t>
            </a:r>
            <a:r>
              <a:rPr spc="-5" dirty="0"/>
              <a:t>elementos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13650" y="6546180"/>
            <a:ext cx="966469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Colecciones </a:t>
            </a:r>
            <a:r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-</a:t>
            </a:r>
            <a:r>
              <a:rPr sz="1000" b="1" spc="-30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372869"/>
            <a:ext cx="7811770" cy="23660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8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La interfaz </a:t>
            </a:r>
            <a:r>
              <a:rPr sz="2800" spc="-5" dirty="0">
                <a:latin typeface="Courier New"/>
                <a:cs typeface="Courier New"/>
              </a:rPr>
              <a:t>List</a:t>
            </a:r>
            <a:r>
              <a:rPr sz="2800" spc="-869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hereda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Courier New"/>
                <a:cs typeface="Courier New"/>
              </a:rPr>
              <a:t>Collection</a:t>
            </a:r>
            <a:endParaRPr sz="2800">
              <a:latin typeface="Courier New"/>
              <a:cs typeface="Courier New"/>
            </a:endParaRPr>
          </a:p>
          <a:p>
            <a:pPr marL="745490" lvl="1" indent="-27559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Operaciones </a:t>
            </a:r>
            <a:r>
              <a:rPr sz="2400" spc="-10" dirty="0">
                <a:latin typeface="Arial"/>
                <a:cs typeface="Arial"/>
              </a:rPr>
              <a:t>propias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colección tipo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lista</a:t>
            </a:r>
            <a:endParaRPr sz="2400">
              <a:latin typeface="Arial"/>
              <a:cs typeface="Arial"/>
            </a:endParaRPr>
          </a:p>
          <a:p>
            <a:pPr marL="745490" lvl="1" indent="-27559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Los </a:t>
            </a:r>
            <a:r>
              <a:rPr sz="2400" spc="-10" dirty="0">
                <a:latin typeface="Arial"/>
                <a:cs typeface="Arial"/>
              </a:rPr>
              <a:t>elementos </a:t>
            </a:r>
            <a:r>
              <a:rPr sz="2400" spc="-5" dirty="0">
                <a:latin typeface="Arial"/>
                <a:cs typeface="Arial"/>
              </a:rPr>
              <a:t>tienen </a:t>
            </a:r>
            <a:r>
              <a:rPr sz="2400" dirty="0">
                <a:latin typeface="Arial"/>
                <a:cs typeface="Arial"/>
              </a:rPr>
              <a:t>un </a:t>
            </a:r>
            <a:r>
              <a:rPr sz="2400" spc="-10" dirty="0">
                <a:latin typeface="Arial"/>
                <a:cs typeface="Arial"/>
              </a:rPr>
              <a:t>orden </a:t>
            </a:r>
            <a:r>
              <a:rPr sz="2400" spc="-5" dirty="0">
                <a:latin typeface="Arial"/>
                <a:cs typeface="Arial"/>
              </a:rPr>
              <a:t>(posición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la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lista)</a:t>
            </a:r>
            <a:endParaRPr sz="2400">
              <a:latin typeface="Arial"/>
              <a:cs typeface="Arial"/>
            </a:endParaRPr>
          </a:p>
          <a:p>
            <a:pPr marL="345440" marR="5080" indent="-33274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Así, tendremos otros nuevos métodos, </a:t>
            </a:r>
            <a:r>
              <a:rPr sz="2800" spc="-10" dirty="0">
                <a:latin typeface="Arial"/>
                <a:cs typeface="Arial"/>
              </a:rPr>
              <a:t>además  </a:t>
            </a:r>
            <a:r>
              <a:rPr sz="2800" spc="-5" dirty="0">
                <a:latin typeface="Arial"/>
                <a:cs typeface="Arial"/>
              </a:rPr>
              <a:t>de los 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Collection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4015739"/>
            <a:ext cx="106045" cy="16814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330" y="4029710"/>
            <a:ext cx="441452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void add(int posicion, Object o)  Object get(int</a:t>
            </a:r>
            <a:r>
              <a:rPr sz="1800" spc="-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indice)</a:t>
            </a:r>
            <a:endParaRPr sz="1800">
              <a:latin typeface="Courier New"/>
              <a:cs typeface="Courier New"/>
            </a:endParaRPr>
          </a:p>
          <a:p>
            <a:pPr marL="12700" marR="964565">
              <a:lnSpc>
                <a:spcPct val="120800"/>
              </a:lnSpc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int indexOf(Object o)  Object remove(int</a:t>
            </a:r>
            <a:r>
              <a:rPr sz="1800" spc="-9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indice)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Object set(int indice, Object</a:t>
            </a:r>
            <a:r>
              <a:rPr sz="1800" spc="-8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o)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1674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98170"/>
            <a:ext cx="2848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</a:t>
            </a:r>
            <a:r>
              <a:rPr dirty="0"/>
              <a:t>de</a:t>
            </a:r>
            <a:r>
              <a:rPr spc="-80" dirty="0"/>
              <a:t> </a:t>
            </a:r>
            <a:r>
              <a:rPr spc="-5" dirty="0"/>
              <a:t>listas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13650" y="6546180"/>
            <a:ext cx="966469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Colecciones </a:t>
            </a:r>
            <a:r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-</a:t>
            </a:r>
            <a:r>
              <a:rPr sz="1000" b="1" spc="-30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215390"/>
            <a:ext cx="8278495" cy="38519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6710" marR="5080" indent="-334010">
              <a:lnSpc>
                <a:spcPts val="2160"/>
              </a:lnSpc>
              <a:spcBef>
                <a:spcPts val="37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000" spc="-10" dirty="0">
                <a:latin typeface="Courier New"/>
                <a:cs typeface="Courier New"/>
              </a:rPr>
              <a:t>ArrayList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implementa una lista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elementos mediante un </a:t>
            </a:r>
            <a:r>
              <a:rPr sz="2000" i="1" dirty="0">
                <a:latin typeface="Arial"/>
                <a:cs typeface="Arial"/>
              </a:rPr>
              <a:t>array </a:t>
            </a:r>
            <a:r>
              <a:rPr sz="2000" spc="-5" dirty="0">
                <a:latin typeface="Arial"/>
                <a:cs typeface="Arial"/>
              </a:rPr>
              <a:t>de  tamaño variable</a:t>
            </a:r>
            <a:endParaRPr sz="2000">
              <a:latin typeface="Arial"/>
              <a:cs typeface="Arial"/>
            </a:endParaRPr>
          </a:p>
          <a:p>
            <a:pPr marL="746760" lvl="1" indent="-276860">
              <a:lnSpc>
                <a:spcPct val="100000"/>
              </a:lnSpc>
              <a:spcBef>
                <a:spcPts val="229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2000" i="1" dirty="0">
                <a:latin typeface="Arial"/>
                <a:cs typeface="Arial"/>
              </a:rPr>
              <a:t>NO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sincronizado</a:t>
            </a:r>
            <a:endParaRPr sz="2000">
              <a:latin typeface="Arial"/>
              <a:cs typeface="Arial"/>
            </a:endParaRPr>
          </a:p>
          <a:p>
            <a:pPr marL="346710" marR="336550" indent="-334010">
              <a:lnSpc>
                <a:spcPct val="104600"/>
              </a:lnSpc>
              <a:spcBef>
                <a:spcPts val="25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000" spc="-5" dirty="0">
                <a:latin typeface="Courier New"/>
                <a:cs typeface="Courier New"/>
              </a:rPr>
              <a:t>Vector</a:t>
            </a:r>
            <a:r>
              <a:rPr sz="2000" spc="-5" dirty="0">
                <a:latin typeface="Arial"/>
                <a:cs typeface="Arial"/>
              </a:rPr>
              <a:t>: existe desde las primeras versiones de Java, después </a:t>
            </a:r>
            <a:r>
              <a:rPr sz="2000" dirty="0">
                <a:latin typeface="Arial"/>
                <a:cs typeface="Arial"/>
              </a:rPr>
              <a:t>se  </a:t>
            </a:r>
            <a:r>
              <a:rPr sz="2000" spc="-5" dirty="0">
                <a:latin typeface="Arial"/>
                <a:cs typeface="Arial"/>
              </a:rPr>
              <a:t>acomodó </a:t>
            </a:r>
            <a:r>
              <a:rPr sz="2000" dirty="0">
                <a:latin typeface="Arial"/>
                <a:cs typeface="Arial"/>
              </a:rPr>
              <a:t>al marco </a:t>
            </a:r>
            <a:r>
              <a:rPr sz="2000" spc="-5" dirty="0">
                <a:latin typeface="Arial"/>
                <a:cs typeface="Arial"/>
              </a:rPr>
              <a:t>de colecciones implementando la interfaz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List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46760" marR="601345" lvl="1" indent="-276860">
              <a:lnSpc>
                <a:spcPts val="2160"/>
              </a:lnSpc>
              <a:spcBef>
                <a:spcPts val="610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2000" i="1" spc="-5" dirty="0">
                <a:latin typeface="Arial"/>
                <a:cs typeface="Arial"/>
              </a:rPr>
              <a:t>Similar </a:t>
            </a:r>
            <a:r>
              <a:rPr sz="2000" i="1" dirty="0">
                <a:latin typeface="Arial"/>
                <a:cs typeface="Arial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ArrayList</a:t>
            </a:r>
            <a:r>
              <a:rPr sz="2000" i="1" spc="-5" dirty="0">
                <a:latin typeface="Arial"/>
                <a:cs typeface="Arial"/>
              </a:rPr>
              <a:t>, pero SINCRONIZADO. Tiene métodos  anteriores </a:t>
            </a:r>
            <a:r>
              <a:rPr sz="2000" i="1" dirty="0">
                <a:latin typeface="Arial"/>
                <a:cs typeface="Arial"/>
              </a:rPr>
              <a:t>a la </a:t>
            </a:r>
            <a:r>
              <a:rPr sz="2000" i="1" spc="-5" dirty="0">
                <a:latin typeface="Arial"/>
                <a:cs typeface="Arial"/>
              </a:rPr>
              <a:t>interfaz</a:t>
            </a:r>
            <a:r>
              <a:rPr sz="2000" i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List</a:t>
            </a:r>
            <a:r>
              <a:rPr sz="2000" i="1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746760" lvl="1" indent="-276860">
              <a:lnSpc>
                <a:spcPct val="100000"/>
              </a:lnSpc>
              <a:spcBef>
                <a:spcPts val="170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void addElement(Object </a:t>
            </a:r>
            <a:r>
              <a:rPr sz="1600" dirty="0">
                <a:solidFill>
                  <a:srgbClr val="333399"/>
                </a:solidFill>
                <a:latin typeface="Courier New"/>
                <a:cs typeface="Courier New"/>
              </a:rPr>
              <a:t>o) /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boolean removeElement(Object</a:t>
            </a:r>
            <a:r>
              <a:rPr sz="1600" spc="-3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o)</a:t>
            </a:r>
            <a:endParaRPr sz="1600">
              <a:latin typeface="Courier New"/>
              <a:cs typeface="Courier New"/>
            </a:endParaRPr>
          </a:p>
          <a:p>
            <a:pPr marL="746760" lvl="1" indent="-276860">
              <a:lnSpc>
                <a:spcPct val="100000"/>
              </a:lnSpc>
              <a:spcBef>
                <a:spcPts val="209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void insertElementAt(Object o, int</a:t>
            </a:r>
            <a:r>
              <a:rPr sz="1600" spc="-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posicion)</a:t>
            </a:r>
            <a:endParaRPr sz="1600">
              <a:latin typeface="Courier New"/>
              <a:cs typeface="Courier New"/>
            </a:endParaRPr>
          </a:p>
          <a:p>
            <a:pPr marL="746760" lvl="1" indent="-276860">
              <a:lnSpc>
                <a:spcPct val="100000"/>
              </a:lnSpc>
              <a:spcBef>
                <a:spcPts val="200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void removeElementAt(Object o, int</a:t>
            </a:r>
            <a:r>
              <a:rPr sz="1600" spc="-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posicion)</a:t>
            </a:r>
            <a:endParaRPr sz="1600">
              <a:latin typeface="Courier New"/>
              <a:cs typeface="Courier New"/>
            </a:endParaRPr>
          </a:p>
          <a:p>
            <a:pPr marL="746760" lvl="1" indent="-276860">
              <a:lnSpc>
                <a:spcPct val="100000"/>
              </a:lnSpc>
              <a:spcBef>
                <a:spcPts val="200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Object elementAt(int</a:t>
            </a:r>
            <a:r>
              <a:rPr sz="160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posicion)</a:t>
            </a:r>
            <a:endParaRPr sz="1600">
              <a:latin typeface="Courier New"/>
              <a:cs typeface="Courier New"/>
            </a:endParaRPr>
          </a:p>
          <a:p>
            <a:pPr marL="746760" lvl="1" indent="-276860">
              <a:lnSpc>
                <a:spcPct val="100000"/>
              </a:lnSpc>
              <a:spcBef>
                <a:spcPts val="200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void setElementAt(Object o, int</a:t>
            </a:r>
            <a:r>
              <a:rPr sz="16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posicion)</a:t>
            </a:r>
            <a:endParaRPr sz="1600">
              <a:latin typeface="Courier New"/>
              <a:cs typeface="Courier New"/>
            </a:endParaRPr>
          </a:p>
          <a:p>
            <a:pPr marL="746760" lvl="1" indent="-276860">
              <a:lnSpc>
                <a:spcPct val="100000"/>
              </a:lnSpc>
              <a:spcBef>
                <a:spcPts val="209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int</a:t>
            </a:r>
            <a:r>
              <a:rPr sz="160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size()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505840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50" y="5073650"/>
            <a:ext cx="7425690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10" dirty="0">
                <a:latin typeface="Courier New"/>
                <a:cs typeface="Courier New"/>
              </a:rPr>
              <a:t>LinkedList</a:t>
            </a:r>
            <a:r>
              <a:rPr sz="2000" spc="-1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lista doblemente enlazada. Útil para simular pilas </a:t>
            </a:r>
            <a:r>
              <a:rPr sz="2000" dirty="0">
                <a:latin typeface="Arial"/>
                <a:cs typeface="Arial"/>
              </a:rPr>
              <a:t>o  </a:t>
            </a:r>
            <a:r>
              <a:rPr sz="2000" spc="-5" dirty="0">
                <a:latin typeface="Arial"/>
                <a:cs typeface="Arial"/>
              </a:rPr>
              <a:t>colas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5641339"/>
            <a:ext cx="97155" cy="8343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600" y="5654039"/>
            <a:ext cx="5873750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void addFirst(Object o) </a:t>
            </a:r>
            <a:r>
              <a:rPr sz="1600" dirty="0">
                <a:solidFill>
                  <a:srgbClr val="333399"/>
                </a:solidFill>
                <a:latin typeface="Courier New"/>
                <a:cs typeface="Courier New"/>
              </a:rPr>
              <a:t>/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void addLast(Object o)  Object getFirst() </a:t>
            </a:r>
            <a:r>
              <a:rPr sz="1600" dirty="0">
                <a:solidFill>
                  <a:srgbClr val="333399"/>
                </a:solidFill>
                <a:latin typeface="Courier New"/>
                <a:cs typeface="Courier New"/>
              </a:rPr>
              <a:t>/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Object</a:t>
            </a:r>
            <a:r>
              <a:rPr sz="1600" spc="-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getLast()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Object removeFirst() </a:t>
            </a:r>
            <a:r>
              <a:rPr sz="1600" dirty="0">
                <a:solidFill>
                  <a:srgbClr val="333399"/>
                </a:solidFill>
                <a:latin typeface="Courier New"/>
                <a:cs typeface="Courier New"/>
              </a:rPr>
              <a:t>/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Object</a:t>
            </a:r>
            <a:r>
              <a:rPr sz="1600" spc="-2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33399"/>
                </a:solidFill>
                <a:latin typeface="Courier New"/>
                <a:cs typeface="Courier New"/>
              </a:rPr>
              <a:t>removeLast()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7568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98170"/>
            <a:ext cx="2033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0" dirty="0"/>
              <a:t>C</a:t>
            </a:r>
            <a:r>
              <a:rPr spc="-10" dirty="0"/>
              <a:t>o</a:t>
            </a:r>
            <a:r>
              <a:rPr dirty="0"/>
              <a:t>n</a:t>
            </a:r>
            <a:r>
              <a:rPr spc="-5" dirty="0"/>
              <a:t>j</a:t>
            </a:r>
            <a:r>
              <a:rPr spc="-10" dirty="0"/>
              <a:t>u</a:t>
            </a:r>
            <a:r>
              <a:rPr dirty="0"/>
              <a:t>n</a:t>
            </a:r>
            <a:r>
              <a:rPr spc="-5" dirty="0"/>
              <a:t>to</a:t>
            </a:r>
            <a:r>
              <a:rPr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13650" y="6546180"/>
            <a:ext cx="966469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Colecciones </a:t>
            </a:r>
            <a:r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-</a:t>
            </a:r>
            <a:r>
              <a:rPr sz="1000" b="1" spc="-30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156969"/>
            <a:ext cx="8199120" cy="46609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8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Grupos de elementos donde no hay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repetidos</a:t>
            </a:r>
            <a:endParaRPr sz="2800">
              <a:latin typeface="Arial"/>
              <a:cs typeface="Arial"/>
            </a:endParaRPr>
          </a:p>
          <a:p>
            <a:pPr marL="345440" marR="292100" indent="-33274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Consideramos dos objetos de una </a:t>
            </a:r>
            <a:r>
              <a:rPr sz="2800" dirty="0">
                <a:latin typeface="Arial"/>
                <a:cs typeface="Arial"/>
              </a:rPr>
              <a:t>clase </a:t>
            </a:r>
            <a:r>
              <a:rPr sz="2800" spc="-5" dirty="0">
                <a:latin typeface="Arial"/>
                <a:cs typeface="Arial"/>
              </a:rPr>
              <a:t>iguales  </a:t>
            </a:r>
            <a:r>
              <a:rPr sz="2800" dirty="0">
                <a:latin typeface="Arial"/>
                <a:cs typeface="Arial"/>
              </a:rPr>
              <a:t>si su </a:t>
            </a:r>
            <a:r>
              <a:rPr sz="2800" spc="-5" dirty="0">
                <a:latin typeface="Arial"/>
                <a:cs typeface="Arial"/>
              </a:rPr>
              <a:t>método </a:t>
            </a:r>
            <a:r>
              <a:rPr sz="2800" spc="-5" dirty="0">
                <a:latin typeface="Courier New"/>
                <a:cs typeface="Courier New"/>
              </a:rPr>
              <a:t>equals</a:t>
            </a:r>
            <a:r>
              <a:rPr sz="2800" spc="-9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los da como iguales</a:t>
            </a:r>
            <a:endParaRPr sz="2800">
              <a:latin typeface="Arial"/>
              <a:cs typeface="Arial"/>
            </a:endParaRPr>
          </a:p>
          <a:p>
            <a:pPr marL="745490" lvl="1" indent="-27559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Courier New"/>
                <a:cs typeface="Courier New"/>
              </a:rPr>
              <a:t>o1.equals(o2)</a:t>
            </a:r>
            <a:r>
              <a:rPr sz="2400" spc="-77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spc="-5" dirty="0"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  <a:p>
            <a:pPr marL="345440" marR="134620" indent="-33274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Los conjuntos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definen en la interfaz </a:t>
            </a:r>
            <a:r>
              <a:rPr sz="2800" spc="-5" dirty="0">
                <a:latin typeface="Courier New"/>
                <a:cs typeface="Courier New"/>
              </a:rPr>
              <a:t>Set</a:t>
            </a:r>
            <a:r>
              <a:rPr sz="2800" spc="-5" dirty="0">
                <a:latin typeface="Arial"/>
                <a:cs typeface="Arial"/>
              </a:rPr>
              <a:t>, que,  como </a:t>
            </a:r>
            <a:r>
              <a:rPr sz="2800" spc="-5" dirty="0">
                <a:latin typeface="Courier New"/>
                <a:cs typeface="Courier New"/>
              </a:rPr>
              <a:t>List</a:t>
            </a:r>
            <a:r>
              <a:rPr sz="2800" i="1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también hereda 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Collection</a:t>
            </a:r>
            <a:endParaRPr sz="2800">
              <a:latin typeface="Courier New"/>
              <a:cs typeface="Courier New"/>
            </a:endParaRPr>
          </a:p>
          <a:p>
            <a:pPr marL="345440" marR="5080" indent="-33274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El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método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add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definido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Collection</a:t>
            </a:r>
            <a:r>
              <a:rPr sz="2800" spc="-91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devolvía  un </a:t>
            </a:r>
            <a:r>
              <a:rPr sz="2800" spc="-5" dirty="0">
                <a:latin typeface="Courier New"/>
                <a:cs typeface="Courier New"/>
              </a:rPr>
              <a:t>booleano</a:t>
            </a:r>
            <a:r>
              <a:rPr sz="2800" spc="-5" dirty="0">
                <a:latin typeface="Arial"/>
                <a:cs typeface="Arial"/>
              </a:rPr>
              <a:t>, que en este </a:t>
            </a:r>
            <a:r>
              <a:rPr sz="2800" dirty="0">
                <a:latin typeface="Arial"/>
                <a:cs typeface="Arial"/>
              </a:rPr>
              <a:t>caso </a:t>
            </a:r>
            <a:r>
              <a:rPr sz="2800" spc="-5" dirty="0">
                <a:latin typeface="Arial"/>
                <a:cs typeface="Arial"/>
              </a:rPr>
              <a:t>permitirá saber  </a:t>
            </a:r>
            <a:r>
              <a:rPr sz="2800" dirty="0">
                <a:latin typeface="Arial"/>
                <a:cs typeface="Arial"/>
              </a:rPr>
              <a:t>si se </a:t>
            </a:r>
            <a:r>
              <a:rPr sz="2800" spc="-5" dirty="0">
                <a:latin typeface="Arial"/>
                <a:cs typeface="Arial"/>
              </a:rPr>
              <a:t>insertó el elemento </a:t>
            </a:r>
            <a:r>
              <a:rPr sz="2800" dirty="0">
                <a:latin typeface="Arial"/>
                <a:cs typeface="Arial"/>
              </a:rPr>
              <a:t>en el </a:t>
            </a:r>
            <a:r>
              <a:rPr sz="2800" spc="-5" dirty="0">
                <a:latin typeface="Arial"/>
                <a:cs typeface="Arial"/>
              </a:rPr>
              <a:t>conjunto,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no  (porque </a:t>
            </a:r>
            <a:r>
              <a:rPr sz="2800" dirty="0">
                <a:latin typeface="Arial"/>
                <a:cs typeface="Arial"/>
              </a:rPr>
              <a:t>ya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existía)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996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669290"/>
            <a:ext cx="37515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</a:t>
            </a:r>
            <a:r>
              <a:rPr dirty="0"/>
              <a:t>de</a:t>
            </a:r>
            <a:r>
              <a:rPr spc="-65" dirty="0"/>
              <a:t> </a:t>
            </a:r>
            <a:r>
              <a:rPr spc="-5" dirty="0"/>
              <a:t>conjuntos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13650" y="6546180"/>
            <a:ext cx="966469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Colecciones </a:t>
            </a:r>
            <a:r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-</a:t>
            </a:r>
            <a:r>
              <a:rPr sz="1000" b="1" spc="-30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8646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67232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461770"/>
            <a:ext cx="8118475" cy="362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140335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Courier New"/>
                <a:cs typeface="Courier New"/>
              </a:rPr>
              <a:t>HashSet</a:t>
            </a:r>
            <a:r>
              <a:rPr sz="2400" spc="-5" dirty="0">
                <a:latin typeface="Arial"/>
                <a:cs typeface="Arial"/>
              </a:rPr>
              <a:t>: los </a:t>
            </a:r>
            <a:r>
              <a:rPr sz="2400" spc="-10" dirty="0">
                <a:latin typeface="Arial"/>
                <a:cs typeface="Arial"/>
              </a:rPr>
              <a:t>objetos del </a:t>
            </a:r>
            <a:r>
              <a:rPr sz="2400" spc="-5" dirty="0">
                <a:latin typeface="Arial"/>
                <a:cs typeface="Arial"/>
              </a:rPr>
              <a:t>conjunto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10" dirty="0">
                <a:latin typeface="Arial"/>
                <a:cs typeface="Arial"/>
              </a:rPr>
              <a:t>almacenan </a:t>
            </a:r>
            <a:r>
              <a:rPr sz="2400" spc="-5" dirty="0">
                <a:latin typeface="Arial"/>
                <a:cs typeface="Arial"/>
              </a:rPr>
              <a:t>en </a:t>
            </a:r>
            <a:r>
              <a:rPr sz="2400" spc="-10" dirty="0">
                <a:latin typeface="Arial"/>
                <a:cs typeface="Arial"/>
              </a:rPr>
              <a:t>una  </a:t>
            </a:r>
            <a:r>
              <a:rPr sz="2400" spc="-5" dirty="0">
                <a:latin typeface="Arial"/>
                <a:cs typeface="Arial"/>
              </a:rPr>
              <a:t>tabla </a:t>
            </a:r>
            <a:r>
              <a:rPr sz="2400" i="1" spc="-5" dirty="0">
                <a:latin typeface="Arial"/>
                <a:cs typeface="Arial"/>
              </a:rPr>
              <a:t>hash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45490" marR="5080" lvl="1" indent="-27559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El coste de inserción, borrado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modificación suele </a:t>
            </a:r>
            <a:r>
              <a:rPr sz="2400" dirty="0">
                <a:latin typeface="Arial"/>
                <a:cs typeface="Arial"/>
              </a:rPr>
              <a:t>ser  </a:t>
            </a:r>
            <a:r>
              <a:rPr sz="2400" spc="-5" dirty="0">
                <a:latin typeface="Arial"/>
                <a:cs typeface="Arial"/>
              </a:rPr>
              <a:t>constante</a:t>
            </a:r>
            <a:endParaRPr sz="2400">
              <a:latin typeface="Arial"/>
              <a:cs typeface="Arial"/>
            </a:endParaRPr>
          </a:p>
          <a:p>
            <a:pPr marL="745490" marR="306705" lvl="1" indent="-27559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La iteración es más costosa,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el </a:t>
            </a:r>
            <a:r>
              <a:rPr sz="2400" spc="-10" dirty="0">
                <a:latin typeface="Arial"/>
                <a:cs typeface="Arial"/>
              </a:rPr>
              <a:t>orden puede </a:t>
            </a:r>
            <a:r>
              <a:rPr sz="2400" spc="-5" dirty="0">
                <a:latin typeface="Arial"/>
                <a:cs typeface="Arial"/>
              </a:rPr>
              <a:t>diferir  del </a:t>
            </a:r>
            <a:r>
              <a:rPr sz="2400" spc="-10" dirty="0">
                <a:latin typeface="Arial"/>
                <a:cs typeface="Arial"/>
              </a:rPr>
              <a:t>orden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inserción</a:t>
            </a:r>
            <a:endParaRPr sz="24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Courier New"/>
                <a:cs typeface="Courier New"/>
              </a:rPr>
              <a:t>LinkedHashSet</a:t>
            </a:r>
            <a:r>
              <a:rPr sz="2400" spc="-5" dirty="0">
                <a:latin typeface="Arial"/>
                <a:cs typeface="Arial"/>
              </a:rPr>
              <a:t>: como la anterior, pero la tabla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hash</a:t>
            </a:r>
            <a:endParaRPr sz="24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tiene los elementos enlazados, lo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facilita la iteración</a:t>
            </a:r>
            <a:endParaRPr sz="24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Courier New"/>
                <a:cs typeface="Courier New"/>
              </a:rPr>
              <a:t>TreeSet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guarda </a:t>
            </a:r>
            <a:r>
              <a:rPr sz="2400" spc="-5" dirty="0">
                <a:latin typeface="Arial"/>
                <a:cs typeface="Arial"/>
              </a:rPr>
              <a:t>los elementos en un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árbol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9" y="5120640"/>
            <a:ext cx="5066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287655" algn="l"/>
                <a:tab pos="288290" algn="l"/>
              </a:tabLst>
            </a:pPr>
            <a:r>
              <a:rPr sz="2000" spc="-5" dirty="0">
                <a:latin typeface="Arial"/>
                <a:cs typeface="Arial"/>
              </a:rPr>
              <a:t>El coste </a:t>
            </a:r>
            <a:r>
              <a:rPr sz="2000" dirty="0">
                <a:latin typeface="Arial"/>
                <a:cs typeface="Arial"/>
              </a:rPr>
              <a:t>de las </a:t>
            </a:r>
            <a:r>
              <a:rPr sz="2000" spc="-5" dirty="0">
                <a:latin typeface="Arial"/>
                <a:cs typeface="Arial"/>
              </a:rPr>
              <a:t>operaciones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logarítmico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585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669290"/>
            <a:ext cx="1292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Mapas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13650" y="6546180"/>
            <a:ext cx="966469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Colecciones </a:t>
            </a:r>
            <a:r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-</a:t>
            </a:r>
            <a:r>
              <a:rPr sz="1000" b="1" spc="-30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301749"/>
            <a:ext cx="8206740" cy="28498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79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No forman parte del marco de colecciones</a:t>
            </a:r>
            <a:endParaRPr sz="2800">
              <a:latin typeface="Arial"/>
              <a:cs typeface="Arial"/>
            </a:endParaRPr>
          </a:p>
          <a:p>
            <a:pPr marL="345440" marR="346710" indent="-33274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Se definen en la interfaz </a:t>
            </a:r>
            <a:r>
              <a:rPr sz="2800" spc="-5" dirty="0">
                <a:latin typeface="Courier New"/>
                <a:cs typeface="Courier New"/>
              </a:rPr>
              <a:t>Map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sirven para  relacionar un conjunto de claves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keys</a:t>
            </a:r>
            <a:r>
              <a:rPr sz="2800" spc="5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con </a:t>
            </a:r>
            <a:r>
              <a:rPr sz="2800" dirty="0">
                <a:latin typeface="Arial"/>
                <a:cs typeface="Arial"/>
              </a:rPr>
              <a:t>sus  </a:t>
            </a:r>
            <a:r>
              <a:rPr sz="2800" spc="-5" dirty="0">
                <a:latin typeface="Arial"/>
                <a:cs typeface="Arial"/>
              </a:rPr>
              <a:t>respectivos valores</a:t>
            </a:r>
            <a:endParaRPr sz="2800">
              <a:latin typeface="Arial"/>
              <a:cs typeface="Arial"/>
            </a:endParaRPr>
          </a:p>
          <a:p>
            <a:pPr marL="345440" marR="5080" indent="-33274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Tanto la clave como el valor pueden ser cualquier  objeto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4110989"/>
            <a:ext cx="106045" cy="16814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330" y="4124960"/>
            <a:ext cx="5237480" cy="16814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Object get(Object</a:t>
            </a:r>
            <a:r>
              <a:rPr sz="1800" spc="-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clave)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20800"/>
              </a:lnSpc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Object put(Object clave, Object valor)  Object remove(Object</a:t>
            </a:r>
            <a:r>
              <a:rPr sz="1800" spc="-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clave)</a:t>
            </a:r>
            <a:endParaRPr sz="1800">
              <a:latin typeface="Courier New"/>
              <a:cs typeface="Courier New"/>
            </a:endParaRPr>
          </a:p>
          <a:p>
            <a:pPr marL="12700" marR="3570604">
              <a:lnSpc>
                <a:spcPct val="120400"/>
              </a:lnSpc>
              <a:spcBef>
                <a:spcPts val="1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Set</a:t>
            </a:r>
            <a:r>
              <a:rPr sz="1800" spc="-9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keySet()  int</a:t>
            </a:r>
            <a:r>
              <a:rPr sz="1800" spc="-4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size()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7878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669290"/>
            <a:ext cx="30981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</a:t>
            </a:r>
            <a:r>
              <a:rPr dirty="0"/>
              <a:t>de</a:t>
            </a:r>
            <a:r>
              <a:rPr spc="-65" dirty="0"/>
              <a:t> </a:t>
            </a:r>
            <a:r>
              <a:rPr spc="-5" dirty="0"/>
              <a:t>mapas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389379"/>
            <a:ext cx="8241030" cy="210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Courier New"/>
                <a:cs typeface="Courier New"/>
              </a:rPr>
              <a:t>HashMap</a:t>
            </a:r>
            <a:r>
              <a:rPr sz="2400" spc="-5" dirty="0">
                <a:latin typeface="Arial"/>
                <a:cs typeface="Arial"/>
              </a:rPr>
              <a:t>: Utiliza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tabla </a:t>
            </a:r>
            <a:r>
              <a:rPr sz="2400" i="1" spc="-5" dirty="0">
                <a:latin typeface="Arial"/>
                <a:cs typeface="Arial"/>
              </a:rPr>
              <a:t>hash </a:t>
            </a:r>
            <a:r>
              <a:rPr sz="2400" spc="-5" dirty="0">
                <a:latin typeface="Arial"/>
                <a:cs typeface="Arial"/>
              </a:rPr>
              <a:t>para </a:t>
            </a:r>
            <a:r>
              <a:rPr sz="2400" spc="-10" dirty="0">
                <a:latin typeface="Arial"/>
                <a:cs typeface="Arial"/>
              </a:rPr>
              <a:t>almacenar </a:t>
            </a:r>
            <a:r>
              <a:rPr sz="2400" spc="-5" dirty="0">
                <a:latin typeface="Arial"/>
                <a:cs typeface="Arial"/>
              </a:rPr>
              <a:t>los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pares</a:t>
            </a:r>
            <a:endParaRPr sz="24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clave=valor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745490" marR="1009650" lvl="1" indent="-275590">
              <a:lnSpc>
                <a:spcPct val="100000"/>
              </a:lnSpc>
              <a:spcBef>
                <a:spcPts val="50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000" spc="-5" dirty="0">
                <a:latin typeface="Arial"/>
                <a:cs typeface="Arial"/>
              </a:rPr>
              <a:t>Las operaciones básicas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dirty="0">
                <a:latin typeface="Courier New"/>
                <a:cs typeface="Courier New"/>
              </a:rPr>
              <a:t>get</a:t>
            </a:r>
            <a:r>
              <a:rPr sz="2000" spc="-52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5" dirty="0">
                <a:latin typeface="Courier New"/>
                <a:cs typeface="Courier New"/>
              </a:rPr>
              <a:t>put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harán </a:t>
            </a:r>
            <a:r>
              <a:rPr sz="2000" dirty="0">
                <a:latin typeface="Arial"/>
                <a:cs typeface="Arial"/>
              </a:rPr>
              <a:t>en </a:t>
            </a:r>
            <a:r>
              <a:rPr sz="2000" spc="-5" dirty="0">
                <a:latin typeface="Arial"/>
                <a:cs typeface="Arial"/>
              </a:rPr>
              <a:t>tiempo  constante </a:t>
            </a:r>
            <a:r>
              <a:rPr sz="2000" dirty="0">
                <a:latin typeface="Arial"/>
                <a:cs typeface="Arial"/>
              </a:rPr>
              <a:t>si </a:t>
            </a:r>
            <a:r>
              <a:rPr sz="2000" spc="-5" dirty="0">
                <a:latin typeface="Arial"/>
                <a:cs typeface="Arial"/>
              </a:rPr>
              <a:t>la dispersión es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adecuada</a:t>
            </a:r>
            <a:endParaRPr sz="2000">
              <a:latin typeface="Arial"/>
              <a:cs typeface="Arial"/>
            </a:endParaRPr>
          </a:p>
          <a:p>
            <a:pPr marL="745490" marR="108585" lvl="1" indent="-275590">
              <a:lnSpc>
                <a:spcPct val="100000"/>
              </a:lnSpc>
              <a:spcBef>
                <a:spcPts val="500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000" dirty="0">
                <a:latin typeface="Arial"/>
                <a:cs typeface="Arial"/>
              </a:rPr>
              <a:t>La </a:t>
            </a:r>
            <a:r>
              <a:rPr sz="2000" spc="-5" dirty="0">
                <a:latin typeface="Arial"/>
                <a:cs typeface="Arial"/>
              </a:rPr>
              <a:t>iteración </a:t>
            </a:r>
            <a:r>
              <a:rPr sz="2000" dirty="0">
                <a:latin typeface="Arial"/>
                <a:cs typeface="Arial"/>
              </a:rPr>
              <a:t>es </a:t>
            </a:r>
            <a:r>
              <a:rPr sz="2000" spc="-5" dirty="0">
                <a:latin typeface="Arial"/>
                <a:cs typeface="Arial"/>
              </a:rPr>
              <a:t>más costosa, </a:t>
            </a:r>
            <a:r>
              <a:rPr sz="2000" dirty="0">
                <a:latin typeface="Arial"/>
                <a:cs typeface="Arial"/>
              </a:rPr>
              <a:t>y el </a:t>
            </a:r>
            <a:r>
              <a:rPr sz="2000" spc="-5" dirty="0">
                <a:latin typeface="Arial"/>
                <a:cs typeface="Arial"/>
              </a:rPr>
              <a:t>orden puede diferir del orden de  inserción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35229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" y="3543300"/>
            <a:ext cx="7962265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Hashtable</a:t>
            </a:r>
            <a:r>
              <a:rPr sz="2400" spc="-5" dirty="0">
                <a:latin typeface="Arial"/>
                <a:cs typeface="Arial"/>
              </a:rPr>
              <a:t>: como la anterior, pero </a:t>
            </a:r>
            <a:r>
              <a:rPr sz="2400" spc="-10" dirty="0">
                <a:latin typeface="Arial"/>
                <a:cs typeface="Arial"/>
              </a:rPr>
              <a:t>SINCRONIZADA.  </a:t>
            </a:r>
            <a:r>
              <a:rPr sz="2400" spc="-5" dirty="0">
                <a:latin typeface="Arial"/>
                <a:cs typeface="Arial"/>
              </a:rPr>
              <a:t>Como </a:t>
            </a:r>
            <a:r>
              <a:rPr sz="2400" spc="-5" dirty="0">
                <a:latin typeface="Courier New"/>
                <a:cs typeface="Courier New"/>
              </a:rPr>
              <a:t>Vector</a:t>
            </a:r>
            <a:r>
              <a:rPr sz="2400" spc="-5" dirty="0">
                <a:latin typeface="Arial"/>
                <a:cs typeface="Arial"/>
              </a:rPr>
              <a:t>, está desde las primeras versiones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 marL="412750" indent="-275590">
              <a:lnSpc>
                <a:spcPct val="100000"/>
              </a:lnSpc>
              <a:spcBef>
                <a:spcPts val="439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Enumeration</a:t>
            </a:r>
            <a:r>
              <a:rPr sz="1800" spc="-1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keys()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6621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280" y="4681220"/>
            <a:ext cx="7059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TreeMap</a:t>
            </a:r>
            <a:r>
              <a:rPr sz="2400" spc="-5" dirty="0">
                <a:latin typeface="Arial"/>
                <a:cs typeface="Arial"/>
              </a:rPr>
              <a:t>: utiliza un árbol </a:t>
            </a:r>
            <a:r>
              <a:rPr sz="2400" spc="-10" dirty="0">
                <a:latin typeface="Arial"/>
                <a:cs typeface="Arial"/>
              </a:rPr>
              <a:t>para implementar </a:t>
            </a:r>
            <a:r>
              <a:rPr sz="2400" spc="-5" dirty="0">
                <a:latin typeface="Arial"/>
                <a:cs typeface="Arial"/>
              </a:rPr>
              <a:t>el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mapa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739" y="5030470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6330" y="5046979"/>
            <a:ext cx="684339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El coste </a:t>
            </a:r>
            <a:r>
              <a:rPr sz="2000" dirty="0">
                <a:latin typeface="Arial"/>
                <a:cs typeface="Arial"/>
              </a:rPr>
              <a:t>de las </a:t>
            </a:r>
            <a:r>
              <a:rPr sz="2000" spc="-5" dirty="0">
                <a:latin typeface="Arial"/>
                <a:cs typeface="Arial"/>
              </a:rPr>
              <a:t>operaciones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logarítmico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Los elementos están ordenados ascendentemente por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Forma libre 14"/>
          <p:cNvSpPr/>
          <p:nvPr/>
        </p:nvSpPr>
        <p:spPr>
          <a:xfrm>
            <a:off x="2924503" y="212834"/>
            <a:ext cx="370490" cy="39414"/>
          </a:xfrm>
          <a:custGeom>
            <a:avLst/>
            <a:gdLst>
              <a:gd name="connsiteX0" fmla="*/ 370490 w 370490"/>
              <a:gd name="connsiteY0" fmla="*/ 0 h 39414"/>
              <a:gd name="connsiteX1" fmla="*/ 291663 w 370490"/>
              <a:gd name="connsiteY1" fmla="*/ 39414 h 39414"/>
              <a:gd name="connsiteX2" fmla="*/ 0 w 370490"/>
              <a:gd name="connsiteY2" fmla="*/ 7883 h 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490" h="39414">
                <a:moveTo>
                  <a:pt x="370490" y="0"/>
                </a:moveTo>
                <a:lnTo>
                  <a:pt x="291663" y="39414"/>
                </a:lnTo>
                <a:lnTo>
                  <a:pt x="0" y="78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824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2016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Genéricos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455238"/>
            <a:ext cx="7665720" cy="18942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46710" indent="-334010">
              <a:lnSpc>
                <a:spcPct val="100000"/>
              </a:lnSpc>
              <a:spcBef>
                <a:spcPts val="509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3200" spc="-5" dirty="0">
                <a:latin typeface="Arial"/>
                <a:cs typeface="Arial"/>
              </a:rPr>
              <a:t>Colecciones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tipos concretos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datos</a:t>
            </a:r>
            <a:endParaRPr sz="3200">
              <a:latin typeface="Arial"/>
              <a:cs typeface="Arial"/>
            </a:endParaRPr>
          </a:p>
          <a:p>
            <a:pPr marL="746760" lvl="1" indent="-276860">
              <a:lnSpc>
                <a:spcPct val="100000"/>
              </a:lnSpc>
              <a:spcBef>
                <a:spcPts val="360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partir de JDK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1.5</a:t>
            </a:r>
            <a:endParaRPr sz="2800">
              <a:latin typeface="Arial"/>
              <a:cs typeface="Arial"/>
            </a:endParaRPr>
          </a:p>
          <a:p>
            <a:pPr marL="746760" marR="702945" lvl="1" indent="-276860">
              <a:lnSpc>
                <a:spcPts val="3020"/>
              </a:lnSpc>
              <a:spcBef>
                <a:spcPts val="745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2800" spc="-5" dirty="0">
                <a:latin typeface="Arial"/>
                <a:cs typeface="Arial"/>
              </a:rPr>
              <a:t>Aseguran que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utiliza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tipo de datos  correcto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60" y="3502659"/>
            <a:ext cx="5761990" cy="17983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459740" marR="1000125" indent="-276860">
              <a:lnSpc>
                <a:spcPts val="2590"/>
              </a:lnSpc>
              <a:spcBef>
                <a:spcPts val="1185"/>
              </a:spcBef>
            </a:pPr>
            <a:r>
              <a:rPr sz="2400" spc="-5" dirty="0">
                <a:latin typeface="Courier New"/>
                <a:cs typeface="Courier New"/>
              </a:rPr>
              <a:t>ArrayList&lt;String&gt; </a:t>
            </a:r>
            <a:r>
              <a:rPr sz="2400" dirty="0">
                <a:latin typeface="Courier New"/>
                <a:cs typeface="Courier New"/>
              </a:rPr>
              <a:t>a =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new  ArrayList&lt;String&gt;();</a:t>
            </a:r>
            <a:endParaRPr sz="24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Courier New"/>
                <a:cs typeface="Courier New"/>
              </a:rPr>
              <a:t>a.add("Hola");</a:t>
            </a:r>
            <a:endParaRPr sz="24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750"/>
              </a:spcBef>
            </a:pPr>
            <a:r>
              <a:rPr sz="2400" spc="-5" dirty="0"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s =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a.get(0);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5368290"/>
            <a:ext cx="7851775" cy="835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46710" marR="5080" indent="-334010">
              <a:lnSpc>
                <a:spcPts val="3020"/>
              </a:lnSpc>
              <a:spcBef>
                <a:spcPts val="484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10" dirty="0">
                <a:latin typeface="Arial"/>
                <a:cs typeface="Arial"/>
              </a:rPr>
              <a:t>Podemos </a:t>
            </a:r>
            <a:r>
              <a:rPr sz="2800" spc="-5" dirty="0">
                <a:latin typeface="Arial"/>
                <a:cs typeface="Arial"/>
              </a:rPr>
              <a:t>utilizar genéricos en nuestras propias  clases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09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2440" y="1159510"/>
            <a:ext cx="106045" cy="6324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94269" y="6546180"/>
            <a:ext cx="10858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B6887"/>
                </a:solidFill>
                <a:latin typeface="Arial"/>
                <a:cs typeface="Arial"/>
              </a:rPr>
              <a:t>Lenguaje </a:t>
            </a: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Java</a:t>
            </a:r>
            <a:r>
              <a:rPr sz="1000" b="1" spc="204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559" y="1174749"/>
            <a:ext cx="420814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Campos </a:t>
            </a:r>
            <a:r>
              <a:rPr sz="1800" i="1" dirty="0">
                <a:latin typeface="Arial"/>
                <a:cs typeface="Arial"/>
              </a:rPr>
              <a:t>y </a:t>
            </a:r>
            <a:r>
              <a:rPr sz="1800" i="1" spc="-5" dirty="0">
                <a:latin typeface="Arial"/>
                <a:cs typeface="Arial"/>
              </a:rPr>
              <a:t>variables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spc="-10" dirty="0">
                <a:latin typeface="Arial"/>
                <a:cs typeface="Arial"/>
              </a:rPr>
              <a:t>simples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complejos  </a:t>
            </a:r>
            <a:r>
              <a:rPr sz="1800" spc="-10" dirty="0">
                <a:latin typeface="Arial"/>
                <a:cs typeface="Arial"/>
              </a:rPr>
              <a:t>Utilizaremos </a:t>
            </a:r>
            <a:r>
              <a:rPr sz="1800" spc="-5" dirty="0">
                <a:latin typeface="Arial"/>
                <a:cs typeface="Arial"/>
              </a:rPr>
              <a:t>sustantivos como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nombres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440" y="300990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440" y="387477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" y="449452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559" y="3023870"/>
            <a:ext cx="7452359" cy="23329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29845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latin typeface="Arial"/>
                <a:cs typeface="Arial"/>
              </a:rPr>
              <a:t>Puede estar formado por </a:t>
            </a:r>
            <a:r>
              <a:rPr sz="1800" spc="-5" dirty="0">
                <a:latin typeface="Arial"/>
                <a:cs typeface="Arial"/>
              </a:rPr>
              <a:t>varias </a:t>
            </a:r>
            <a:r>
              <a:rPr sz="1800" spc="-10" dirty="0">
                <a:latin typeface="Arial"/>
                <a:cs typeface="Arial"/>
              </a:rPr>
              <a:t>palabras,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la primera en </a:t>
            </a:r>
            <a:r>
              <a:rPr sz="1800" spc="-10" dirty="0">
                <a:latin typeface="Arial"/>
                <a:cs typeface="Arial"/>
              </a:rPr>
              <a:t>minúsculas </a:t>
            </a:r>
            <a:r>
              <a:rPr sz="1800" dirty="0">
                <a:latin typeface="Arial"/>
                <a:cs typeface="Arial"/>
              </a:rPr>
              <a:t>y  </a:t>
            </a:r>
            <a:r>
              <a:rPr sz="1800" spc="-10" dirty="0">
                <a:latin typeface="Arial"/>
                <a:cs typeface="Arial"/>
              </a:rPr>
              <a:t>el </a:t>
            </a:r>
            <a:r>
              <a:rPr sz="1800" spc="-5" dirty="0">
                <a:latin typeface="Arial"/>
                <a:cs typeface="Arial"/>
              </a:rPr>
              <a:t>resto comenzando </a:t>
            </a:r>
            <a:r>
              <a:rPr sz="1800" spc="-10" dirty="0">
                <a:latin typeface="Arial"/>
                <a:cs typeface="Arial"/>
              </a:rPr>
              <a:t>por </a:t>
            </a:r>
            <a:r>
              <a:rPr sz="1800" spc="-5" dirty="0">
                <a:latin typeface="Arial"/>
                <a:cs typeface="Arial"/>
              </a:rPr>
              <a:t>mayúsculas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10" dirty="0">
                <a:latin typeface="Arial"/>
                <a:cs typeface="Arial"/>
              </a:rPr>
              <a:t>el </a:t>
            </a:r>
            <a:r>
              <a:rPr sz="1800" spc="-5" dirty="0">
                <a:latin typeface="Arial"/>
                <a:cs typeface="Arial"/>
              </a:rPr>
              <a:t>resto 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minúsculas</a:t>
            </a:r>
            <a:endParaRPr sz="1800">
              <a:latin typeface="Arial"/>
              <a:cs typeface="Arial"/>
            </a:endParaRPr>
          </a:p>
          <a:p>
            <a:pPr marL="412750" indent="-267970">
              <a:lnSpc>
                <a:spcPct val="100000"/>
              </a:lnSpc>
              <a:spcBef>
                <a:spcPts val="325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Por ejemplo: </a:t>
            </a:r>
            <a:r>
              <a:rPr sz="1400" spc="-5" dirty="0">
                <a:solidFill>
                  <a:srgbClr val="333399"/>
                </a:solidFill>
                <a:latin typeface="Courier New"/>
                <a:cs typeface="Courier New"/>
              </a:rPr>
              <a:t>numVidas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Arial"/>
                <a:cs typeface="Arial"/>
              </a:rPr>
              <a:t>En caso de tratarse de una </a:t>
            </a:r>
            <a:r>
              <a:rPr sz="1800" spc="-10" dirty="0">
                <a:latin typeface="Arial"/>
                <a:cs typeface="Arial"/>
              </a:rPr>
              <a:t>colección de elementos, utilizaremos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plural</a:t>
            </a:r>
            <a:endParaRPr sz="1800">
              <a:latin typeface="Arial"/>
              <a:cs typeface="Arial"/>
            </a:endParaRPr>
          </a:p>
          <a:p>
            <a:pPr marL="412750" indent="-267970">
              <a:lnSpc>
                <a:spcPct val="100000"/>
              </a:lnSpc>
              <a:spcBef>
                <a:spcPts val="340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1600" spc="-5" dirty="0">
                <a:latin typeface="Arial"/>
                <a:cs typeface="Arial"/>
              </a:rPr>
              <a:t>Por ejemplo: </a:t>
            </a:r>
            <a:r>
              <a:rPr sz="1400" spc="-5" dirty="0">
                <a:solidFill>
                  <a:srgbClr val="333399"/>
                </a:solidFill>
                <a:latin typeface="Courier New"/>
                <a:cs typeface="Courier New"/>
              </a:rPr>
              <a:t>clientes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450"/>
              </a:spcBef>
            </a:pPr>
            <a:r>
              <a:rPr sz="1800" spc="-10" dirty="0">
                <a:latin typeface="Arial"/>
                <a:cs typeface="Arial"/>
              </a:rPr>
              <a:t>Para variables temporales podemos </a:t>
            </a:r>
            <a:r>
              <a:rPr sz="1800" spc="-5" dirty="0">
                <a:latin typeface="Arial"/>
                <a:cs typeface="Arial"/>
              </a:rPr>
              <a:t>utilizar </a:t>
            </a:r>
            <a:r>
              <a:rPr sz="1800" spc="-10" dirty="0">
                <a:latin typeface="Arial"/>
                <a:cs typeface="Arial"/>
              </a:rPr>
              <a:t>nombres cortos, </a:t>
            </a:r>
            <a:r>
              <a:rPr sz="1800" dirty="0">
                <a:latin typeface="Arial"/>
                <a:cs typeface="Arial"/>
              </a:rPr>
              <a:t>como </a:t>
            </a:r>
            <a:r>
              <a:rPr sz="1800" spc="-10" dirty="0">
                <a:latin typeface="Arial"/>
                <a:cs typeface="Arial"/>
              </a:rPr>
              <a:t>las  iniciales </a:t>
            </a:r>
            <a:r>
              <a:rPr sz="1800" spc="-5" dirty="0">
                <a:latin typeface="Arial"/>
                <a:cs typeface="Arial"/>
              </a:rPr>
              <a:t>de la clase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la que </a:t>
            </a:r>
            <a:r>
              <a:rPr sz="1800" spc="-10" dirty="0">
                <a:latin typeface="Arial"/>
                <a:cs typeface="Arial"/>
              </a:rPr>
              <a:t>pertenezca,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-5" dirty="0">
                <a:latin typeface="Arial"/>
                <a:cs typeface="Arial"/>
              </a:rPr>
              <a:t>un carácter </a:t>
            </a:r>
            <a:r>
              <a:rPr sz="1800" spc="-10" dirty="0">
                <a:latin typeface="Arial"/>
                <a:cs typeface="Arial"/>
              </a:rPr>
              <a:t>correspondiente </a:t>
            </a:r>
            <a:r>
              <a:rPr sz="1800" spc="-5" dirty="0">
                <a:latin typeface="Arial"/>
                <a:cs typeface="Arial"/>
              </a:rPr>
              <a:t>al  </a:t>
            </a:r>
            <a:r>
              <a:rPr sz="1800" spc="-10" dirty="0">
                <a:latin typeface="Arial"/>
                <a:cs typeface="Arial"/>
              </a:rPr>
              <a:t>tipo </a:t>
            </a:r>
            <a:r>
              <a:rPr sz="1800" spc="-5" dirty="0">
                <a:latin typeface="Arial"/>
                <a:cs typeface="Arial"/>
              </a:rPr>
              <a:t>de dato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7369" y="598170"/>
            <a:ext cx="3844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Campos </a:t>
            </a:r>
            <a:r>
              <a:rPr dirty="0"/>
              <a:t>y</a:t>
            </a:r>
            <a:r>
              <a:rPr spc="-5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5060" y="1988820"/>
            <a:ext cx="6336030" cy="990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06680" marR="3417570">
              <a:lnSpc>
                <a:spcPts val="231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Properties propiedades;  File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ficheroEntrada;</a:t>
            </a:r>
            <a:endParaRPr sz="16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260"/>
              </a:spcBef>
            </a:pPr>
            <a:r>
              <a:rPr sz="1600" spc="-5" dirty="0">
                <a:latin typeface="Courier New"/>
                <a:cs typeface="Courier New"/>
              </a:rPr>
              <a:t>int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numVidas;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330" y="5391150"/>
            <a:ext cx="6337300" cy="9906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04775" marR="5126990">
              <a:lnSpc>
                <a:spcPts val="2310"/>
              </a:lnSpc>
              <a:spcBef>
                <a:spcPts val="120"/>
              </a:spcBef>
            </a:pPr>
            <a:r>
              <a:rPr sz="1600" spc="-5" dirty="0">
                <a:latin typeface="Courier New"/>
                <a:cs typeface="Courier New"/>
              </a:rPr>
              <a:t>int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104775" marR="5126990">
              <a:lnSpc>
                <a:spcPts val="2310"/>
              </a:lnSpc>
            </a:pPr>
            <a:r>
              <a:rPr sz="1600" spc="-5" dirty="0">
                <a:latin typeface="Courier New"/>
                <a:cs typeface="Courier New"/>
              </a:rPr>
              <a:t>Vector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v;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259"/>
              </a:spcBef>
            </a:pPr>
            <a:r>
              <a:rPr sz="1600" spc="-5" dirty="0">
                <a:latin typeface="Courier New"/>
                <a:cs typeface="Courier New"/>
              </a:rPr>
              <a:t>DataInputStream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dis;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669290"/>
            <a:ext cx="5473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Enumeraciones </a:t>
            </a:r>
            <a:r>
              <a:rPr dirty="0"/>
              <a:t>e</a:t>
            </a:r>
            <a:r>
              <a:rPr spc="-20" dirty="0"/>
              <a:t> </a:t>
            </a:r>
            <a:r>
              <a:rPr spc="-5" dirty="0"/>
              <a:t>iteradores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605279"/>
            <a:ext cx="8190230" cy="404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203200" indent="-33274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Las enumeraciones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los iteradores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son tipos  de datos en </a:t>
            </a:r>
            <a:r>
              <a:rPr sz="2800" dirty="0">
                <a:latin typeface="Arial"/>
                <a:cs typeface="Arial"/>
              </a:rPr>
              <a:t>sí, </a:t>
            </a:r>
            <a:r>
              <a:rPr sz="2800" spc="-5" dirty="0">
                <a:latin typeface="Arial"/>
                <a:cs typeface="Arial"/>
              </a:rPr>
              <a:t>sino objetos útiles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la hora de  recorrer diferentes tipos de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colecciones</a:t>
            </a:r>
            <a:endParaRPr sz="2800">
              <a:latin typeface="Arial"/>
              <a:cs typeface="Arial"/>
            </a:endParaRPr>
          </a:p>
          <a:p>
            <a:pPr marL="345440" marR="5080" indent="-33274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Con las </a:t>
            </a:r>
            <a:r>
              <a:rPr sz="2800" i="1" spc="-5" dirty="0">
                <a:latin typeface="Arial"/>
                <a:cs typeface="Arial"/>
              </a:rPr>
              <a:t>enumeraciones </a:t>
            </a:r>
            <a:r>
              <a:rPr sz="2800" spc="-5" dirty="0">
                <a:latin typeface="Arial"/>
                <a:cs typeface="Arial"/>
              </a:rPr>
              <a:t>podremos recorrer  secuencialmente los elementos de una colección,  para sacar sus valores, modificarlos,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  <a:p>
            <a:pPr marL="345440" marR="581025" indent="-33274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Con los </a:t>
            </a:r>
            <a:r>
              <a:rPr sz="2800" i="1" spc="-5" dirty="0">
                <a:latin typeface="Arial"/>
                <a:cs typeface="Arial"/>
              </a:rPr>
              <a:t>iteradores </a:t>
            </a:r>
            <a:r>
              <a:rPr sz="2800" spc="-5" dirty="0">
                <a:latin typeface="Arial"/>
                <a:cs typeface="Arial"/>
              </a:rPr>
              <a:t>podremos, además de lo  anterior, eliminar elementos de una colección,  con los métodos que proporciona para ello.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06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669290"/>
            <a:ext cx="3054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Enumeraciones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57809" y="1677670"/>
            <a:ext cx="8387080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301625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La interfaz </a:t>
            </a:r>
            <a:r>
              <a:rPr sz="2800" spc="-5" dirty="0">
                <a:latin typeface="Courier New"/>
                <a:cs typeface="Courier New"/>
              </a:rPr>
              <a:t>Enumeration </a:t>
            </a:r>
            <a:r>
              <a:rPr sz="2800" spc="-5" dirty="0">
                <a:latin typeface="Arial"/>
                <a:cs typeface="Arial"/>
              </a:rPr>
              <a:t>permite consultar  secuencialmente los elementos de una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colección</a:t>
            </a:r>
            <a:endParaRPr sz="2800">
              <a:latin typeface="Arial"/>
              <a:cs typeface="Arial"/>
            </a:endParaRPr>
          </a:p>
          <a:p>
            <a:pPr marL="345440" marR="5080" indent="-33274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Para recorrer secuencialmente los elementos de </a:t>
            </a:r>
            <a:r>
              <a:rPr sz="2800" dirty="0">
                <a:latin typeface="Arial"/>
                <a:cs typeface="Arial"/>
              </a:rPr>
              <a:t>la  </a:t>
            </a:r>
            <a:r>
              <a:rPr sz="2800" spc="-5" dirty="0">
                <a:latin typeface="Arial"/>
                <a:cs typeface="Arial"/>
              </a:rPr>
              <a:t>colección utilizaremos </a:t>
            </a:r>
            <a:r>
              <a:rPr sz="2800" dirty="0">
                <a:latin typeface="Arial"/>
                <a:cs typeface="Arial"/>
              </a:rPr>
              <a:t>su </a:t>
            </a:r>
            <a:r>
              <a:rPr sz="2800" spc="-5" dirty="0">
                <a:latin typeface="Arial"/>
                <a:cs typeface="Arial"/>
              </a:rPr>
              <a:t>método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nextElement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750" y="3573779"/>
            <a:ext cx="5760720" cy="5029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Object item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enum.nextElement();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09" y="4216400"/>
            <a:ext cx="84493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5080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Para comprobar </a:t>
            </a:r>
            <a:r>
              <a:rPr sz="2800" dirty="0">
                <a:latin typeface="Arial"/>
                <a:cs typeface="Arial"/>
              </a:rPr>
              <a:t>si </a:t>
            </a:r>
            <a:r>
              <a:rPr sz="2800" spc="-5" dirty="0">
                <a:latin typeface="Arial"/>
                <a:cs typeface="Arial"/>
              </a:rPr>
              <a:t>quedan más elementos que  recorrer, utilizamos el método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hasMoreElements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750" y="5302250"/>
            <a:ext cx="5760720" cy="5029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90"/>
              </a:spcBef>
            </a:pPr>
            <a:r>
              <a:rPr sz="2000" spc="-5" dirty="0">
                <a:latin typeface="Courier New"/>
                <a:cs typeface="Courier New"/>
              </a:rPr>
              <a:t>if (enum.hasMoreElements())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65848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98170"/>
            <a:ext cx="3054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Enumeraciones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461770"/>
            <a:ext cx="8110220" cy="417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5080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Con lo anterior, un bucle completo típico para  recorrer una colección utilizando </a:t>
            </a:r>
            <a:r>
              <a:rPr sz="2800" dirty="0">
                <a:latin typeface="Arial"/>
                <a:cs typeface="Arial"/>
              </a:rPr>
              <a:t>su </a:t>
            </a:r>
            <a:r>
              <a:rPr sz="2800" spc="-5" dirty="0">
                <a:latin typeface="Arial"/>
                <a:cs typeface="Arial"/>
              </a:rPr>
              <a:t>enumeración  de elementos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sería: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454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 Obtener la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enumeracion</a:t>
            </a:r>
            <a:endParaRPr sz="2000">
              <a:latin typeface="Courier New"/>
              <a:cs typeface="Courier New"/>
            </a:endParaRPr>
          </a:p>
          <a:p>
            <a:pPr marL="345440" marR="1660525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Enumeration enum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coleccion.elements();  while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(enum.hasMoreElements())</a:t>
            </a:r>
            <a:endParaRPr sz="2000">
              <a:latin typeface="Courier New"/>
              <a:cs typeface="Courier New"/>
            </a:endParaRPr>
          </a:p>
          <a:p>
            <a:pPr marL="34544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937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Object item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enum.nextElement();</a:t>
            </a:r>
            <a:endParaRPr sz="2000">
              <a:latin typeface="Courier New"/>
              <a:cs typeface="Courier New"/>
            </a:endParaRPr>
          </a:p>
          <a:p>
            <a:pPr marL="7937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...// Convertir item al objeto adecuado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 marL="12509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 hacer con el lo que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convenga</a:t>
            </a:r>
            <a:endParaRPr sz="2000">
              <a:latin typeface="Courier New"/>
              <a:cs typeface="Courier New"/>
            </a:endParaRPr>
          </a:p>
          <a:p>
            <a:pPr marL="34544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750" y="2997200"/>
            <a:ext cx="7561580" cy="2807970"/>
          </a:xfrm>
          <a:custGeom>
            <a:avLst/>
            <a:gdLst/>
            <a:ahLst/>
            <a:cxnLst/>
            <a:rect l="l" t="t" r="r" b="b"/>
            <a:pathLst>
              <a:path w="7561580" h="2807970">
                <a:moveTo>
                  <a:pt x="3780790" y="2807970"/>
                </a:moveTo>
                <a:lnTo>
                  <a:pt x="0" y="2807970"/>
                </a:lnTo>
                <a:lnTo>
                  <a:pt x="0" y="0"/>
                </a:lnTo>
                <a:lnTo>
                  <a:pt x="7561580" y="0"/>
                </a:lnTo>
                <a:lnTo>
                  <a:pt x="7561580" y="2807970"/>
                </a:lnTo>
                <a:lnTo>
                  <a:pt x="3780790" y="280797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273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98170"/>
            <a:ext cx="1991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Iteradores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245870"/>
            <a:ext cx="757872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5080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40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interfaz </a:t>
            </a:r>
            <a:r>
              <a:rPr sz="2400" spc="-5" dirty="0">
                <a:latin typeface="Courier New"/>
                <a:cs typeface="Courier New"/>
              </a:rPr>
              <a:t>Iterator</a:t>
            </a:r>
            <a:r>
              <a:rPr sz="2400" spc="-8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Arial"/>
                <a:cs typeface="Arial"/>
              </a:rPr>
              <a:t>permite iterar secuencialmente  sobre los elementos de </a:t>
            </a:r>
            <a:r>
              <a:rPr sz="2400" spc="-10" dirty="0">
                <a:latin typeface="Arial"/>
                <a:cs typeface="Arial"/>
              </a:rPr>
              <a:t>una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colección</a:t>
            </a:r>
            <a:endParaRPr sz="2400">
              <a:latin typeface="Arial"/>
              <a:cs typeface="Arial"/>
            </a:endParaRPr>
          </a:p>
          <a:p>
            <a:pPr marL="345440" marR="353695" indent="-33274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Arial"/>
                <a:cs typeface="Arial"/>
              </a:rPr>
              <a:t>Para recorrer secuencialmente los </a:t>
            </a:r>
            <a:r>
              <a:rPr sz="2400" spc="-10" dirty="0">
                <a:latin typeface="Arial"/>
                <a:cs typeface="Arial"/>
              </a:rPr>
              <a:t>elementos </a:t>
            </a:r>
            <a:r>
              <a:rPr sz="2400" spc="-5" dirty="0">
                <a:latin typeface="Arial"/>
                <a:cs typeface="Arial"/>
              </a:rPr>
              <a:t>de la  colección utilizaremos </a:t>
            </a:r>
            <a:r>
              <a:rPr sz="2400" dirty="0">
                <a:latin typeface="Arial"/>
                <a:cs typeface="Arial"/>
              </a:rPr>
              <a:t>su </a:t>
            </a:r>
            <a:r>
              <a:rPr sz="2400" spc="-5" dirty="0">
                <a:latin typeface="Arial"/>
                <a:cs typeface="Arial"/>
              </a:rPr>
              <a:t>método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next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750" y="2852420"/>
            <a:ext cx="5760720" cy="5029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620"/>
              </a:spcBef>
            </a:pPr>
            <a:r>
              <a:rPr sz="1800" spc="-5" dirty="0">
                <a:latin typeface="Courier New"/>
                <a:cs typeface="Courier New"/>
              </a:rPr>
              <a:t>Object item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iter.next();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4112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80" y="3430270"/>
            <a:ext cx="7591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Para comprobar </a:t>
            </a:r>
            <a:r>
              <a:rPr sz="2400" dirty="0">
                <a:latin typeface="Arial"/>
                <a:cs typeface="Arial"/>
              </a:rPr>
              <a:t>si </a:t>
            </a:r>
            <a:r>
              <a:rPr sz="2400" spc="-10" dirty="0">
                <a:latin typeface="Arial"/>
                <a:cs typeface="Arial"/>
              </a:rPr>
              <a:t>quedan </a:t>
            </a:r>
            <a:r>
              <a:rPr sz="2400" spc="-5" dirty="0">
                <a:latin typeface="Arial"/>
                <a:cs typeface="Arial"/>
              </a:rPr>
              <a:t>más elementos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spc="-5" dirty="0">
                <a:latin typeface="Arial"/>
                <a:cs typeface="Arial"/>
              </a:rPr>
              <a:t>recorrer,  utilizamos el método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hasNext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750" y="4293870"/>
            <a:ext cx="5760720" cy="5029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660"/>
              </a:spcBef>
            </a:pPr>
            <a:r>
              <a:rPr sz="1800" spc="-5" dirty="0">
                <a:latin typeface="Courier New"/>
                <a:cs typeface="Courier New"/>
              </a:rPr>
              <a:t>if (iter.hasNext())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48069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80" y="4826000"/>
            <a:ext cx="6808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Para </a:t>
            </a:r>
            <a:r>
              <a:rPr sz="2400" spc="-10" dirty="0">
                <a:latin typeface="Arial"/>
                <a:cs typeface="Arial"/>
              </a:rPr>
              <a:t>eliminar </a:t>
            </a:r>
            <a:r>
              <a:rPr sz="2400" spc="-5" dirty="0">
                <a:latin typeface="Arial"/>
                <a:cs typeface="Arial"/>
              </a:rPr>
              <a:t>el </a:t>
            </a:r>
            <a:r>
              <a:rPr sz="2400" spc="-10" dirty="0">
                <a:latin typeface="Arial"/>
                <a:cs typeface="Arial"/>
              </a:rPr>
              <a:t>elemento </a:t>
            </a:r>
            <a:r>
              <a:rPr sz="2400" spc="-5" dirty="0">
                <a:latin typeface="Arial"/>
                <a:cs typeface="Arial"/>
              </a:rPr>
              <a:t>de la posición actual </a:t>
            </a:r>
            <a:r>
              <a:rPr sz="2400" spc="-10" dirty="0">
                <a:latin typeface="Arial"/>
                <a:cs typeface="Arial"/>
              </a:rPr>
              <a:t>del  </a:t>
            </a:r>
            <a:r>
              <a:rPr sz="2400" spc="-5" dirty="0">
                <a:latin typeface="Arial"/>
                <a:cs typeface="Arial"/>
              </a:rPr>
              <a:t>iterador, utilizamos </a:t>
            </a:r>
            <a:r>
              <a:rPr sz="2400" dirty="0">
                <a:latin typeface="Arial"/>
                <a:cs typeface="Arial"/>
              </a:rPr>
              <a:t>su </a:t>
            </a:r>
            <a:r>
              <a:rPr sz="2400" spc="-5" dirty="0">
                <a:latin typeface="Arial"/>
                <a:cs typeface="Arial"/>
              </a:rPr>
              <a:t>método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remove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750" y="5662929"/>
            <a:ext cx="5760720" cy="50292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954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latin typeface="Courier New"/>
                <a:cs typeface="Courier New"/>
              </a:rPr>
              <a:t>iter.remove();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7980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669290"/>
            <a:ext cx="1991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Iteradores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532890"/>
            <a:ext cx="7968615" cy="448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438784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Con lo anterior, un bucle completo típico para  recorrer una colección utilizando </a:t>
            </a:r>
            <a:r>
              <a:rPr sz="2800" dirty="0">
                <a:latin typeface="Arial"/>
                <a:cs typeface="Arial"/>
              </a:rPr>
              <a:t>su </a:t>
            </a:r>
            <a:r>
              <a:rPr sz="2800" spc="-5" dirty="0">
                <a:latin typeface="Arial"/>
                <a:cs typeface="Arial"/>
              </a:rPr>
              <a:t>iterador  sería: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3454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 Obtener el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iterador</a:t>
            </a:r>
            <a:endParaRPr sz="2000">
              <a:latin typeface="Courier New"/>
              <a:cs typeface="Courier New"/>
            </a:endParaRPr>
          </a:p>
          <a:p>
            <a:pPr marL="345440" marR="1976755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Iterator iter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coleccion.iterator();  while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(iter.hasNext())</a:t>
            </a:r>
            <a:endParaRPr sz="2000">
              <a:latin typeface="Courier New"/>
              <a:cs typeface="Courier New"/>
            </a:endParaRPr>
          </a:p>
          <a:p>
            <a:pPr marL="34544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937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Object item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iter.next();</a:t>
            </a:r>
            <a:endParaRPr sz="2000">
              <a:latin typeface="Courier New"/>
              <a:cs typeface="Courier New"/>
            </a:endParaRPr>
          </a:p>
          <a:p>
            <a:pPr marL="7937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...// Convertir item al objeto adecuado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y</a:t>
            </a:r>
            <a:endParaRPr sz="2000">
              <a:latin typeface="Courier New"/>
              <a:cs typeface="Courier New"/>
            </a:endParaRPr>
          </a:p>
          <a:p>
            <a:pPr marL="793750" marR="5080" indent="4572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// hacer con el lo que convenga, por ejemplo  iter.remove();</a:t>
            </a:r>
            <a:endParaRPr sz="2000">
              <a:latin typeface="Courier New"/>
              <a:cs typeface="Courier New"/>
            </a:endParaRPr>
          </a:p>
          <a:p>
            <a:pPr marL="34544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750" y="3068320"/>
            <a:ext cx="8208009" cy="3023870"/>
          </a:xfrm>
          <a:custGeom>
            <a:avLst/>
            <a:gdLst/>
            <a:ahLst/>
            <a:cxnLst/>
            <a:rect l="l" t="t" r="r" b="b"/>
            <a:pathLst>
              <a:path w="8208009" h="3023870">
                <a:moveTo>
                  <a:pt x="4104640" y="3023869"/>
                </a:moveTo>
                <a:lnTo>
                  <a:pt x="0" y="3023869"/>
                </a:lnTo>
                <a:lnTo>
                  <a:pt x="0" y="0"/>
                </a:lnTo>
                <a:lnTo>
                  <a:pt x="8208009" y="0"/>
                </a:lnTo>
                <a:lnTo>
                  <a:pt x="8208009" y="3023869"/>
                </a:lnTo>
                <a:lnTo>
                  <a:pt x="4104640" y="30238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104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4137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Bucles sin</a:t>
            </a:r>
            <a:r>
              <a:rPr spc="-40" dirty="0"/>
              <a:t> </a:t>
            </a:r>
            <a:r>
              <a:rPr spc="-5" dirty="0"/>
              <a:t>iteradores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469390"/>
            <a:ext cx="7840345" cy="15697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46710" indent="-334010">
              <a:lnSpc>
                <a:spcPct val="100000"/>
              </a:lnSpc>
              <a:spcBef>
                <a:spcPts val="79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Nueva versión del </a:t>
            </a:r>
            <a:r>
              <a:rPr sz="2800" spc="-5" dirty="0">
                <a:latin typeface="Courier New"/>
                <a:cs typeface="Courier New"/>
              </a:rPr>
              <a:t>for</a:t>
            </a:r>
            <a:r>
              <a:rPr sz="2800" spc="-87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en JDK 1.5</a:t>
            </a:r>
            <a:endParaRPr sz="2800">
              <a:latin typeface="Arial"/>
              <a:cs typeface="Arial"/>
            </a:endParaRPr>
          </a:p>
          <a:p>
            <a:pPr marL="346710" indent="-33401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Permite recorrer tanto </a:t>
            </a:r>
            <a:r>
              <a:rPr sz="2800" i="1" spc="-5" dirty="0">
                <a:latin typeface="Arial"/>
                <a:cs typeface="Arial"/>
              </a:rPr>
              <a:t>arrays </a:t>
            </a:r>
            <a:r>
              <a:rPr sz="2800" spc="-5" dirty="0">
                <a:latin typeface="Arial"/>
                <a:cs typeface="Arial"/>
              </a:rPr>
              <a:t>como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colecciones</a:t>
            </a:r>
            <a:endParaRPr sz="2800">
              <a:latin typeface="Arial"/>
              <a:cs typeface="Arial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Previene salirse del rango de forma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segura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430" y="3860800"/>
            <a:ext cx="7127240" cy="15125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88595" marR="346710">
              <a:lnSpc>
                <a:spcPct val="120800"/>
              </a:lnSpc>
              <a:spcBef>
                <a:spcPts val="380"/>
              </a:spcBef>
            </a:pPr>
            <a:r>
              <a:rPr sz="2400" spc="-5" dirty="0">
                <a:latin typeface="Courier New"/>
                <a:cs typeface="Courier New"/>
              </a:rPr>
              <a:t>List&lt;String&gt; lista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obtenerLista();  for(String cadena: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lista)</a:t>
            </a:r>
            <a:endParaRPr sz="2400">
              <a:latin typeface="Courier New"/>
              <a:cs typeface="Courier New"/>
            </a:endParaRPr>
          </a:p>
          <a:p>
            <a:pPr marL="119761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System.out.println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(cadena);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32130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4993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Polimorfismo </a:t>
            </a:r>
            <a:r>
              <a:rPr dirty="0"/>
              <a:t>e</a:t>
            </a:r>
            <a:r>
              <a:rPr spc="-60" dirty="0"/>
              <a:t> </a:t>
            </a:r>
            <a:r>
              <a:rPr spc="-5" dirty="0"/>
              <a:t>interfaces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467908"/>
            <a:ext cx="7554595" cy="12325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6710" indent="-334010">
              <a:lnSpc>
                <a:spcPct val="100000"/>
              </a:lnSpc>
              <a:spcBef>
                <a:spcPts val="459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Hacer referencia siempre mediante la interfaz</a:t>
            </a:r>
            <a:endParaRPr sz="2800">
              <a:latin typeface="Arial"/>
              <a:cs typeface="Arial"/>
            </a:endParaRPr>
          </a:p>
          <a:p>
            <a:pPr marL="746760" marR="233679" lvl="1" indent="-276860">
              <a:lnSpc>
                <a:spcPts val="2590"/>
              </a:lnSpc>
              <a:spcBef>
                <a:spcPts val="640"/>
              </a:spcBef>
              <a:buClr>
                <a:srgbClr val="99CC00"/>
              </a:buClr>
              <a:buFont typeface="Times New Roman"/>
              <a:buChar char="•"/>
              <a:tabLst>
                <a:tab pos="746125" algn="l"/>
                <a:tab pos="746760" algn="l"/>
              </a:tabLst>
            </a:pPr>
            <a:r>
              <a:rPr sz="2400" spc="-5" dirty="0">
                <a:latin typeface="Arial"/>
                <a:cs typeface="Arial"/>
              </a:rPr>
              <a:t>Permite cambiar la implementación sin afectar al  resto </a:t>
            </a:r>
            <a:r>
              <a:rPr sz="2400" spc="-10" dirty="0">
                <a:latin typeface="Arial"/>
                <a:cs typeface="Arial"/>
              </a:rPr>
              <a:t>del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programa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430" y="3068320"/>
            <a:ext cx="7127240" cy="316865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6409" marR="3432810" indent="-304800">
              <a:lnSpc>
                <a:spcPct val="110600"/>
              </a:lnSpc>
              <a:spcBef>
                <a:spcPts val="195"/>
              </a:spcBef>
            </a:pPr>
            <a:r>
              <a:rPr sz="2000" spc="-5" dirty="0">
                <a:latin typeface="Courier New"/>
                <a:cs typeface="Courier New"/>
              </a:rPr>
              <a:t>public class Cliente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b="1" spc="-5" dirty="0">
                <a:latin typeface="Courier New"/>
                <a:cs typeface="Courier New"/>
              </a:rPr>
              <a:t>List</a:t>
            </a:r>
            <a:r>
              <a:rPr sz="2000" spc="-5" dirty="0">
                <a:latin typeface="Courier New"/>
                <a:cs typeface="Courier New"/>
              </a:rPr>
              <a:t>&lt;Cuenta&gt; cuentas;  public Cliente()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9057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Courier New"/>
                <a:cs typeface="Courier New"/>
              </a:rPr>
              <a:t>this.cuentas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ArrayList&lt;Cuenta&gt;();</a:t>
            </a:r>
            <a:endParaRPr sz="20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790575" marR="1451610" indent="-304800">
              <a:lnSpc>
                <a:spcPct val="110800"/>
              </a:lnSpc>
            </a:pPr>
            <a:r>
              <a:rPr sz="2000" spc="-5" dirty="0">
                <a:latin typeface="Courier New"/>
                <a:cs typeface="Courier New"/>
              </a:rPr>
              <a:t>public </a:t>
            </a:r>
            <a:r>
              <a:rPr sz="2000" b="1" spc="-5" dirty="0">
                <a:latin typeface="Courier New"/>
                <a:cs typeface="Courier New"/>
              </a:rPr>
              <a:t>List</a:t>
            </a:r>
            <a:r>
              <a:rPr sz="2000" spc="-5" dirty="0">
                <a:latin typeface="Courier New"/>
                <a:cs typeface="Courier New"/>
              </a:rPr>
              <a:t>&lt;Cuenta&gt; getCuentas()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return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cuentas;</a:t>
            </a:r>
            <a:endParaRPr sz="2000">
              <a:latin typeface="Courier New"/>
              <a:cs typeface="Courier New"/>
            </a:endParaRPr>
          </a:p>
          <a:p>
            <a:pPr marL="486409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80975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7686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740409"/>
            <a:ext cx="3997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Ejemplo:</a:t>
            </a:r>
            <a:r>
              <a:rPr spc="-70" dirty="0"/>
              <a:t> </a:t>
            </a:r>
            <a:r>
              <a:rPr spc="-5" dirty="0"/>
              <a:t>Algoritmos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663700"/>
            <a:ext cx="802767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5080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La clase </a:t>
            </a:r>
            <a:r>
              <a:rPr sz="2800" spc="-5" dirty="0">
                <a:latin typeface="Courier New"/>
                <a:cs typeface="Courier New"/>
              </a:rPr>
              <a:t>Collections</a:t>
            </a:r>
            <a:r>
              <a:rPr sz="2800" spc="-869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dispone de una serie de  métodos útiles para operaciones tediosas, como  ordenar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spc="-5" dirty="0">
                <a:latin typeface="Arial"/>
                <a:cs typeface="Arial"/>
              </a:rPr>
              <a:t>colección, hacer una </a:t>
            </a:r>
            <a:r>
              <a:rPr sz="2800" dirty="0">
                <a:latin typeface="Arial"/>
                <a:cs typeface="Arial"/>
              </a:rPr>
              <a:t>búsqueda  </a:t>
            </a:r>
            <a:r>
              <a:rPr sz="2800" spc="-5" dirty="0">
                <a:latin typeface="Arial"/>
                <a:cs typeface="Arial"/>
              </a:rPr>
              <a:t>binaria, </a:t>
            </a:r>
            <a:r>
              <a:rPr sz="2800" dirty="0">
                <a:latin typeface="Arial"/>
                <a:cs typeface="Arial"/>
              </a:rPr>
              <a:t>sacar su </a:t>
            </a:r>
            <a:r>
              <a:rPr sz="2800" spc="-5" dirty="0">
                <a:latin typeface="Arial"/>
                <a:cs typeface="Arial"/>
              </a:rPr>
              <a:t>valor máximo,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3614420"/>
            <a:ext cx="106045" cy="13487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330" y="3627120"/>
            <a:ext cx="6882765" cy="135001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static void sort(List</a:t>
            </a:r>
            <a:r>
              <a:rPr sz="1800" spc="-15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lista)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20400"/>
              </a:lnSpc>
              <a:spcBef>
                <a:spcPts val="1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static int binarySearch(List lista, Object objeto)  static Object max(Collection</a:t>
            </a:r>
            <a:r>
              <a:rPr sz="1800" spc="-20" dirty="0">
                <a:solidFill>
                  <a:srgbClr val="33339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col)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040629"/>
            <a:ext cx="7764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Sirven para cualquier implementación de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List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5340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5640" y="806450"/>
            <a:ext cx="4770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Comparación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objetos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2824479"/>
            <a:ext cx="189230" cy="10541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6980" y="1558290"/>
            <a:ext cx="6689090" cy="276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Los objetos deben ser correctamente  comparables para ser compatibles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las  estructuras de datos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algoritmos.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Comparación de igualdad: equals( 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541655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Comparación de mayor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menor: clase  Comparator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interfaz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Comparable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46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4296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Sobrecarga de</a:t>
            </a:r>
            <a:r>
              <a:rPr spc="-45" dirty="0"/>
              <a:t> </a:t>
            </a:r>
            <a:r>
              <a:rPr spc="-5" dirty="0"/>
              <a:t>Equals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980" y="1558290"/>
            <a:ext cx="3762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Object.equals(Object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069" y="2545079"/>
            <a:ext cx="6000115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MiClase</a:t>
            </a:r>
            <a:r>
              <a:rPr sz="1600" spc="-3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...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914"/>
              </a:lnSpc>
            </a:pPr>
            <a:r>
              <a:rPr sz="1600" spc="-10" dirty="0">
                <a:solidFill>
                  <a:srgbClr val="636363"/>
                </a:solidFill>
                <a:latin typeface="Lucida Console"/>
                <a:cs typeface="Lucida Console"/>
              </a:rPr>
              <a:t>@</a:t>
            </a:r>
            <a:r>
              <a:rPr sz="1600" spc="-10" dirty="0">
                <a:latin typeface="Lucida Console"/>
                <a:cs typeface="Lucida Console"/>
              </a:rPr>
              <a:t>Override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914"/>
              </a:lnSpc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6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boolean </a:t>
            </a:r>
            <a:r>
              <a:rPr sz="1600" spc="-10" dirty="0">
                <a:latin typeface="Lucida Console"/>
                <a:cs typeface="Lucida Console"/>
              </a:rPr>
              <a:t>equals(Object </a:t>
            </a:r>
            <a:r>
              <a:rPr sz="1600" spc="-5" dirty="0">
                <a:latin typeface="Lucida Console"/>
                <a:cs typeface="Lucida Console"/>
              </a:rPr>
              <a:t>o)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988060">
              <a:lnSpc>
                <a:spcPct val="100000"/>
              </a:lnSpc>
            </a:pP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// </a:t>
            </a:r>
            <a:r>
              <a:rPr sz="1600" spc="-10" dirty="0">
                <a:solidFill>
                  <a:srgbClr val="3E7E5E"/>
                </a:solidFill>
                <a:latin typeface="Lucida Console"/>
                <a:cs typeface="Lucida Console"/>
              </a:rPr>
              <a:t>return true </a:t>
            </a: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o false, </a:t>
            </a:r>
            <a:r>
              <a:rPr sz="16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según</a:t>
            </a:r>
            <a:r>
              <a:rPr sz="16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un</a:t>
            </a:r>
            <a:r>
              <a:rPr sz="1600" spc="-2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criterio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914"/>
              </a:lnSpc>
            </a:pPr>
            <a:r>
              <a:rPr sz="1600" spc="-5" dirty="0"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5983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2241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Constantes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94269" y="6546180"/>
            <a:ext cx="10858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B6887"/>
                </a:solidFill>
                <a:latin typeface="Arial"/>
                <a:cs typeface="Arial"/>
              </a:rPr>
              <a:t>Lenguaje </a:t>
            </a: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Java</a:t>
            </a:r>
            <a:r>
              <a:rPr sz="1000" b="1" spc="204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7179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i="1" spc="-5" dirty="0">
                <a:latin typeface="Arial"/>
                <a:cs typeface="Arial"/>
              </a:rPr>
              <a:t>Constantes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declarán como </a:t>
            </a:r>
            <a:r>
              <a:rPr sz="2800" i="1" spc="-5" dirty="0">
                <a:latin typeface="Arial"/>
                <a:cs typeface="Arial"/>
              </a:rPr>
              <a:t>final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static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069079"/>
            <a:ext cx="7052945" cy="19494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El nombre puede contener varias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palabras</a:t>
            </a:r>
            <a:endParaRPr sz="28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50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Las palabras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separan con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‘</a:t>
            </a:r>
            <a:r>
              <a:rPr sz="2000" spc="-5" dirty="0">
                <a:latin typeface="Courier New"/>
                <a:cs typeface="Courier New"/>
              </a:rPr>
              <a:t>_</a:t>
            </a:r>
            <a:r>
              <a:rPr sz="2000" spc="-5" dirty="0">
                <a:latin typeface="Arial"/>
                <a:cs typeface="Arial"/>
              </a:rPr>
              <a:t>’</a:t>
            </a:r>
            <a:endParaRPr sz="2000">
              <a:latin typeface="Arial"/>
              <a:cs typeface="Arial"/>
            </a:endParaRPr>
          </a:p>
          <a:p>
            <a:pPr marL="337820" indent="-3251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Arial"/>
                <a:cs typeface="Arial"/>
              </a:rPr>
              <a:t>Todo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nombre estará en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mayúsculas</a:t>
            </a:r>
            <a:endParaRPr sz="2800">
              <a:latin typeface="Arial"/>
              <a:cs typeface="Arial"/>
            </a:endParaRPr>
          </a:p>
          <a:p>
            <a:pPr marL="737870" lvl="1" indent="-267970">
              <a:lnSpc>
                <a:spcPct val="100000"/>
              </a:lnSpc>
              <a:spcBef>
                <a:spcPts val="500"/>
              </a:spcBef>
              <a:buClr>
                <a:srgbClr val="99CC00"/>
              </a:buClr>
              <a:buFont typeface="Times New Roman"/>
              <a:buChar char="•"/>
              <a:tabLst>
                <a:tab pos="737235" algn="l"/>
                <a:tab pos="737870" algn="l"/>
              </a:tabLst>
            </a:pPr>
            <a:r>
              <a:rPr sz="2400" spc="-5" dirty="0">
                <a:latin typeface="Arial"/>
                <a:cs typeface="Arial"/>
              </a:rPr>
              <a:t>Por </a:t>
            </a:r>
            <a:r>
              <a:rPr sz="2400" spc="-10" dirty="0">
                <a:latin typeface="Arial"/>
                <a:cs typeface="Arial"/>
              </a:rPr>
              <a:t>ejemplo: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Courier New"/>
                <a:cs typeface="Courier New"/>
              </a:rPr>
              <a:t>MAX_MENSAJES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9577" y="2509520"/>
          <a:ext cx="6396355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String TITULO_MENU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“Menu”;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699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R="55880" algn="r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4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int ANCHO_VENTANA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640;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55880" algn="r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final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static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0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double PI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3.1416;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65316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Evitar la sobrecarga de Equals si: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869" y="333882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9" y="513334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980" y="1558290"/>
            <a:ext cx="7183120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390" indent="-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Cada instancia es intrínsecamente única.  Por ejemplo, instancias de hilos, que  representan entidades activas,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no tan sólo  un conjunto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valores.</a:t>
            </a:r>
            <a:endParaRPr sz="2800" dirty="0">
              <a:latin typeface="Arial"/>
              <a:cs typeface="Arial"/>
            </a:endParaRPr>
          </a:p>
          <a:p>
            <a:pPr marL="12700" marR="14287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Cuando no es necesaria una comparación  lógica. Por ejemplo, dos números aleatorios,  donde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igualdad puede ocurrir pero </a:t>
            </a:r>
            <a:r>
              <a:rPr sz="2800" dirty="0">
                <a:latin typeface="Arial"/>
                <a:cs typeface="Arial"/>
              </a:rPr>
              <a:t>su  </a:t>
            </a:r>
            <a:r>
              <a:rPr sz="2800" spc="-5" dirty="0">
                <a:latin typeface="Arial"/>
                <a:cs typeface="Arial"/>
              </a:rPr>
              <a:t>comprobación no es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necesaria.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Una superclase </a:t>
            </a:r>
            <a:r>
              <a:rPr sz="2800" dirty="0">
                <a:latin typeface="Arial"/>
                <a:cs typeface="Arial"/>
              </a:rPr>
              <a:t>ya </a:t>
            </a:r>
            <a:r>
              <a:rPr sz="2800" spc="-5" dirty="0">
                <a:latin typeface="Arial"/>
                <a:cs typeface="Arial"/>
              </a:rPr>
              <a:t>sobrecarga equals,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el  comportamiento de éste es apropiado para la  clase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actual.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40380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8511" y="457200"/>
            <a:ext cx="5944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Propiedades </a:t>
            </a:r>
            <a:r>
              <a:rPr dirty="0"/>
              <a:t>que </a:t>
            </a:r>
            <a:r>
              <a:rPr spc="-5" dirty="0"/>
              <a:t>debe</a:t>
            </a:r>
            <a:r>
              <a:rPr spc="-40" dirty="0"/>
              <a:t> </a:t>
            </a:r>
            <a:r>
              <a:rPr spc="-5" dirty="0"/>
              <a:t>cumplir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47801" y="1669620"/>
            <a:ext cx="7315200" cy="356507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52729">
              <a:lnSpc>
                <a:spcPct val="100000"/>
              </a:lnSpc>
              <a:spcBef>
                <a:spcPts val="590"/>
              </a:spcBef>
            </a:pPr>
            <a:r>
              <a:rPr sz="2800" spc="-5" dirty="0" err="1" smtClean="0">
                <a:latin typeface="Arial"/>
                <a:cs typeface="Arial"/>
              </a:rPr>
              <a:t>Simetría</a:t>
            </a:r>
            <a:r>
              <a:rPr sz="2800" spc="-5" dirty="0">
                <a:latin typeface="Arial"/>
                <a:cs typeface="Arial"/>
              </a:rPr>
              <a:t>: para cualquier par de instancias no  nulas, x.equals(y) devuelve verdadero </a:t>
            </a:r>
            <a:r>
              <a:rPr sz="2800" dirty="0">
                <a:latin typeface="Arial"/>
                <a:cs typeface="Arial"/>
              </a:rPr>
              <a:t>si y  </a:t>
            </a:r>
            <a:r>
              <a:rPr sz="2800" spc="-5" dirty="0">
                <a:latin typeface="Arial"/>
                <a:cs typeface="Arial"/>
              </a:rPr>
              <a:t>sólo </a:t>
            </a:r>
            <a:r>
              <a:rPr sz="2800" dirty="0">
                <a:latin typeface="Arial"/>
                <a:cs typeface="Arial"/>
              </a:rPr>
              <a:t>si </a:t>
            </a:r>
            <a:r>
              <a:rPr sz="2800" spc="-25" dirty="0">
                <a:latin typeface="Arial"/>
                <a:cs typeface="Arial"/>
              </a:rPr>
              <a:t>y.equals(x) </a:t>
            </a:r>
            <a:r>
              <a:rPr sz="2800" spc="-5" dirty="0">
                <a:latin typeface="Arial"/>
                <a:cs typeface="Arial"/>
              </a:rPr>
              <a:t>también devuelve  verdadero.</a:t>
            </a:r>
            <a:endParaRPr sz="2800" dirty="0">
              <a:latin typeface="Arial"/>
              <a:cs typeface="Arial"/>
            </a:endParaRPr>
          </a:p>
          <a:p>
            <a:pPr marL="12700" marR="526415">
              <a:lnSpc>
                <a:spcPct val="100000"/>
              </a:lnSpc>
              <a:spcBef>
                <a:spcPts val="690"/>
              </a:spcBef>
            </a:pPr>
            <a:r>
              <a:rPr sz="2800" spc="-15" dirty="0">
                <a:latin typeface="Arial"/>
                <a:cs typeface="Arial"/>
              </a:rPr>
              <a:t>Transitividad: </a:t>
            </a:r>
            <a:r>
              <a:rPr sz="2800" dirty="0">
                <a:latin typeface="Arial"/>
                <a:cs typeface="Arial"/>
              </a:rPr>
              <a:t>si </a:t>
            </a:r>
            <a:r>
              <a:rPr sz="2800" spc="-5" dirty="0">
                <a:latin typeface="Arial"/>
                <a:cs typeface="Arial"/>
              </a:rPr>
              <a:t>x.equals(y)==true </a:t>
            </a:r>
            <a:r>
              <a:rPr sz="2800" dirty="0">
                <a:latin typeface="Arial"/>
                <a:cs typeface="Arial"/>
              </a:rPr>
              <a:t>y  </a:t>
            </a:r>
            <a:r>
              <a:rPr sz="2800" spc="-15" dirty="0">
                <a:latin typeface="Arial"/>
                <a:cs typeface="Arial"/>
              </a:rPr>
              <a:t>y.equals(z)==true, </a:t>
            </a:r>
            <a:r>
              <a:rPr sz="2800" spc="-5" dirty="0">
                <a:latin typeface="Arial"/>
                <a:cs typeface="Arial"/>
              </a:rPr>
              <a:t>entonces x.equals(z)  también será verdadero, para cualesquiera  instancias no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 err="1">
                <a:latin typeface="Arial"/>
                <a:cs typeface="Arial"/>
              </a:rPr>
              <a:t>nulas</a:t>
            </a:r>
            <a:r>
              <a:rPr sz="2800" spc="-5" dirty="0" smtClean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4890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4883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Sobrecargar hashCode(</a:t>
            </a:r>
            <a:r>
              <a:rPr spc="-20" dirty="0"/>
              <a:t> </a:t>
            </a:r>
            <a:r>
              <a:rPr dirty="0"/>
              <a:t>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066800" y="1543050"/>
            <a:ext cx="7315200" cy="2916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271780">
              <a:lnSpc>
                <a:spcPct val="100000"/>
              </a:lnSpc>
              <a:spcBef>
                <a:spcPts val="100"/>
              </a:spcBef>
            </a:pPr>
            <a:r>
              <a:rPr lang="es-ES" spc="-5" dirty="0">
                <a:latin typeface="Arial"/>
                <a:cs typeface="Arial"/>
              </a:rPr>
              <a:t>Cuando </a:t>
            </a:r>
            <a:r>
              <a:rPr lang="es-ES" spc="-5" dirty="0" err="1">
                <a:latin typeface="Arial"/>
                <a:cs typeface="Arial"/>
              </a:rPr>
              <a:t>hashCode</a:t>
            </a:r>
            <a:r>
              <a:rPr lang="es-ES" spc="-5" dirty="0">
                <a:latin typeface="Arial"/>
                <a:cs typeface="Arial"/>
              </a:rPr>
              <a:t> es invocado varias veces  para el mismo objeto, debe devolver  consistentemente el mismo entero, siempre  que no se haya modificado ninguna  información que afecte al resultado de  </a:t>
            </a:r>
            <a:r>
              <a:rPr lang="es-ES" spc="-5" dirty="0" err="1">
                <a:latin typeface="Arial"/>
                <a:cs typeface="Arial"/>
              </a:rPr>
              <a:t>equals</a:t>
            </a:r>
            <a:r>
              <a:rPr lang="es-ES" spc="-5" dirty="0">
                <a:latin typeface="Arial"/>
                <a:cs typeface="Arial"/>
              </a:rPr>
              <a:t>. Esta consistencia debe mantenerse  entre distintas ejecuciones de la misma  aplicación.</a:t>
            </a:r>
          </a:p>
          <a:p>
            <a:pPr marL="12700" marR="471805">
              <a:lnSpc>
                <a:spcPct val="100000"/>
              </a:lnSpc>
              <a:spcBef>
                <a:spcPts val="700"/>
              </a:spcBef>
            </a:pPr>
            <a:r>
              <a:rPr lang="es-ES" spc="-5" dirty="0">
                <a:latin typeface="Arial"/>
                <a:cs typeface="Arial"/>
              </a:rPr>
              <a:t>Si dos objetos son iguales según </a:t>
            </a:r>
            <a:r>
              <a:rPr lang="es-ES" spc="-5" dirty="0" err="1">
                <a:latin typeface="Arial"/>
                <a:cs typeface="Arial"/>
              </a:rPr>
              <a:t>equals</a:t>
            </a:r>
            <a:r>
              <a:rPr lang="es-ES" spc="-5" dirty="0">
                <a:latin typeface="Arial"/>
                <a:cs typeface="Arial"/>
              </a:rPr>
              <a:t>,  entonces los métodos </a:t>
            </a:r>
            <a:r>
              <a:rPr lang="es-ES" spc="-5" dirty="0" err="1">
                <a:latin typeface="Arial"/>
                <a:cs typeface="Arial"/>
              </a:rPr>
              <a:t>hashCode</a:t>
            </a:r>
            <a:r>
              <a:rPr lang="es-ES" spc="-5" dirty="0">
                <a:latin typeface="Arial"/>
                <a:cs typeface="Arial"/>
              </a:rPr>
              <a:t> de ambos  deben devolver el mismo entero.</a:t>
            </a:r>
          </a:p>
          <a:p>
            <a:pPr marL="12700">
              <a:lnSpc>
                <a:spcPts val="3090"/>
              </a:lnSpc>
            </a:pPr>
            <a:endParaRPr lang="es-ES" sz="800" b="1" spc="-5" dirty="0">
              <a:solidFill>
                <a:srgbClr val="4B6887"/>
              </a:solidFill>
              <a:latin typeface="Arial"/>
              <a:cs typeface="Arial"/>
            </a:endParaRPr>
          </a:p>
          <a:p>
            <a:pPr marL="12700">
              <a:lnSpc>
                <a:spcPts val="309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33401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7523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Comparar implementando</a:t>
            </a:r>
            <a:r>
              <a:rPr spc="-10" dirty="0"/>
              <a:t> </a:t>
            </a:r>
            <a:r>
              <a:rPr spc="-5" dirty="0"/>
              <a:t>Comparable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0869" y="1454149"/>
            <a:ext cx="189230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790"/>
              </a:spcBef>
            </a:pPr>
            <a:r>
              <a:rPr spc="-5" dirty="0"/>
              <a:t>Permite establecer un orden entre objetos</a:t>
            </a:r>
          </a:p>
          <a:p>
            <a:pPr marL="33020" marR="5080">
              <a:lnSpc>
                <a:spcPct val="100000"/>
              </a:lnSpc>
              <a:spcBef>
                <a:spcPts val="690"/>
              </a:spcBef>
            </a:pPr>
            <a:r>
              <a:rPr spc="-5" dirty="0"/>
              <a:t>Se necesita decidir qué características del  objeto establecen dicho</a:t>
            </a:r>
            <a:r>
              <a:rPr spc="-15" dirty="0"/>
              <a:t> </a:t>
            </a:r>
            <a:r>
              <a:rPr spc="-5" dirty="0"/>
              <a:t>orden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1069" y="3411220"/>
            <a:ext cx="6487795" cy="245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Persona</a:t>
            </a:r>
            <a:r>
              <a:rPr sz="1600" spc="-10" dirty="0">
                <a:latin typeface="Lucida Console"/>
                <a:cs typeface="Lucida Console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implements </a:t>
            </a:r>
            <a:r>
              <a:rPr sz="1600" spc="-10" dirty="0">
                <a:latin typeface="Lucida Console"/>
                <a:cs typeface="Lucida Console"/>
              </a:rPr>
              <a:t>Comparable&lt;Persona&gt;</a:t>
            </a:r>
            <a:r>
              <a:rPr sz="1600" spc="5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int</a:t>
            </a:r>
            <a:r>
              <a:rPr sz="1600" b="1" spc="-2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id;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914"/>
              </a:lnSpc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600" spc="-5" dirty="0">
                <a:latin typeface="Lucida Console"/>
                <a:cs typeface="Lucida Console"/>
              </a:rPr>
              <a:t>String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apellido;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914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...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ct val="100000"/>
              </a:lnSpc>
            </a:pPr>
            <a:r>
              <a:rPr sz="1600" spc="-10" dirty="0">
                <a:solidFill>
                  <a:srgbClr val="636363"/>
                </a:solidFill>
                <a:latin typeface="Lucida Console"/>
                <a:cs typeface="Lucida Console"/>
              </a:rPr>
              <a:t>@</a:t>
            </a:r>
            <a:r>
              <a:rPr sz="1600" spc="-10" dirty="0">
                <a:latin typeface="Lucida Console"/>
                <a:cs typeface="Lucida Console"/>
              </a:rPr>
              <a:t>Override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914"/>
              </a:lnSpc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int </a:t>
            </a:r>
            <a:r>
              <a:rPr sz="1600" spc="-10" dirty="0">
                <a:latin typeface="Lucida Console"/>
                <a:cs typeface="Lucida Console"/>
              </a:rPr>
              <a:t>compareTo(Persona </a:t>
            </a:r>
            <a:r>
              <a:rPr sz="1600" spc="-5" dirty="0">
                <a:latin typeface="Lucida Console"/>
                <a:cs typeface="Lucida Console"/>
              </a:rPr>
              <a:t>p)</a:t>
            </a:r>
            <a:r>
              <a:rPr sz="1600" spc="-25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988060">
              <a:lnSpc>
                <a:spcPts val="1914"/>
              </a:lnSpc>
            </a:pPr>
            <a:r>
              <a:rPr sz="16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 this</a:t>
            </a:r>
            <a:r>
              <a:rPr sz="1600" spc="-10" dirty="0">
                <a:latin typeface="Lucida Console"/>
                <a:cs typeface="Lucida Console"/>
              </a:rPr>
              <a:t>.id </a:t>
            </a:r>
            <a:r>
              <a:rPr sz="1600" spc="-5" dirty="0">
                <a:latin typeface="Lucida Console"/>
                <a:cs typeface="Lucida Console"/>
              </a:rPr>
              <a:t>-</a:t>
            </a:r>
            <a:r>
              <a:rPr sz="1600" spc="-1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p.id;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616290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0869" y="806450"/>
            <a:ext cx="657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Comparador externo:</a:t>
            </a:r>
            <a:r>
              <a:rPr dirty="0"/>
              <a:t> </a:t>
            </a:r>
            <a:r>
              <a:rPr spc="-5" dirty="0"/>
              <a:t>Comparator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0869" y="154305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980" y="1558290"/>
            <a:ext cx="68694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Puede extenderse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bien desde una clase  externa,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bien desde la propia clase </a:t>
            </a:r>
            <a:r>
              <a:rPr sz="2800" dirty="0">
                <a:latin typeface="Arial"/>
                <a:cs typeface="Arial"/>
              </a:rPr>
              <a:t>cuyos  </a:t>
            </a:r>
            <a:r>
              <a:rPr sz="2800" spc="-5" dirty="0">
                <a:latin typeface="Arial"/>
                <a:cs typeface="Arial"/>
              </a:rPr>
              <a:t>objetos deben </a:t>
            </a:r>
            <a:r>
              <a:rPr sz="2800" dirty="0">
                <a:latin typeface="Arial"/>
                <a:cs typeface="Arial"/>
              </a:rPr>
              <a:t>ser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comparados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619" y="2992120"/>
            <a:ext cx="7341234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class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ComparaPersonaPorNombre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implements</a:t>
            </a:r>
            <a:endParaRPr sz="1600">
              <a:latin typeface="Lucida Sans Typewriter"/>
              <a:cs typeface="Lucida Sans Typewriter"/>
            </a:endParaRPr>
          </a:p>
          <a:p>
            <a:pPr marL="12700">
              <a:lnSpc>
                <a:spcPts val="1914"/>
              </a:lnSpc>
            </a:pP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Comparator</a:t>
            </a:r>
            <a:r>
              <a:rPr sz="1600" spc="-10" dirty="0">
                <a:latin typeface="Lucida Console"/>
                <a:cs typeface="Lucida Console"/>
              </a:rPr>
              <a:t>&lt;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Persona</a:t>
            </a:r>
            <a:r>
              <a:rPr sz="1600" spc="-10" dirty="0">
                <a:latin typeface="Lucida Console"/>
                <a:cs typeface="Lucida Console"/>
              </a:rPr>
              <a:t>&gt;{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914"/>
              </a:lnSpc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int </a:t>
            </a:r>
            <a:r>
              <a:rPr sz="1600" spc="-10" dirty="0">
                <a:latin typeface="Lucida Console"/>
                <a:cs typeface="Lucida Console"/>
              </a:rPr>
              <a:t>compare(Persona </a:t>
            </a:r>
            <a:r>
              <a:rPr sz="1600" spc="-5" dirty="0">
                <a:latin typeface="Lucida Console"/>
                <a:cs typeface="Lucida Console"/>
              </a:rPr>
              <a:t>p1, </a:t>
            </a:r>
            <a:r>
              <a:rPr sz="1600" spc="-10" dirty="0">
                <a:latin typeface="Lucida Console"/>
                <a:cs typeface="Lucida Console"/>
              </a:rPr>
              <a:t>Persona </a:t>
            </a:r>
            <a:r>
              <a:rPr sz="1600" spc="-5" dirty="0">
                <a:latin typeface="Lucida Console"/>
                <a:cs typeface="Lucida Console"/>
              </a:rPr>
              <a:t>p2)</a:t>
            </a:r>
            <a:r>
              <a:rPr sz="1600" spc="-20" dirty="0">
                <a:latin typeface="Lucida Console"/>
                <a:cs typeface="Lucida Console"/>
              </a:rPr>
              <a:t> </a:t>
            </a:r>
            <a:r>
              <a:rPr sz="1600" spc="-5" dirty="0">
                <a:latin typeface="Lucida Console"/>
                <a:cs typeface="Lucida Console"/>
              </a:rPr>
              <a:t>{</a:t>
            </a:r>
            <a:endParaRPr sz="1600">
              <a:latin typeface="Lucida Console"/>
              <a:cs typeface="Lucida Console"/>
            </a:endParaRPr>
          </a:p>
          <a:p>
            <a:pPr marL="988060">
              <a:lnSpc>
                <a:spcPct val="100000"/>
              </a:lnSpc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1600" b="1" spc="6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p1.</a:t>
            </a:r>
            <a:r>
              <a:rPr sz="1600" spc="-10" dirty="0">
                <a:solidFill>
                  <a:srgbClr val="0000BF"/>
                </a:solidFill>
                <a:latin typeface="Lucida Console"/>
                <a:cs typeface="Lucida Console"/>
              </a:rPr>
              <a:t>apellido</a:t>
            </a:r>
            <a:r>
              <a:rPr sz="1600" spc="-10" dirty="0">
                <a:latin typeface="Lucida Console"/>
                <a:cs typeface="Lucida Console"/>
              </a:rPr>
              <a:t>.compareToIgnoreCase(p2.</a:t>
            </a:r>
            <a:r>
              <a:rPr sz="1600" spc="-10" dirty="0">
                <a:solidFill>
                  <a:srgbClr val="0000BF"/>
                </a:solidFill>
                <a:latin typeface="Lucida Console"/>
                <a:cs typeface="Lucida Console"/>
              </a:rPr>
              <a:t>apellido</a:t>
            </a:r>
            <a:r>
              <a:rPr sz="1600" spc="-10" dirty="0">
                <a:latin typeface="Lucida Console"/>
                <a:cs typeface="Lucida Console"/>
              </a:rPr>
              <a:t>);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914"/>
              </a:lnSpc>
            </a:pPr>
            <a:r>
              <a:rPr sz="1600" spc="-5" dirty="0"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14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Lucida Console"/>
                <a:cs typeface="Lucida Console"/>
              </a:rPr>
              <a:t>...</a:t>
            </a:r>
            <a:endParaRPr sz="1600">
              <a:latin typeface="Lucida Console"/>
              <a:cs typeface="Lucida Console"/>
            </a:endParaRPr>
          </a:p>
          <a:p>
            <a:pPr marL="12700" marR="127635">
              <a:lnSpc>
                <a:spcPct val="100000"/>
              </a:lnSpc>
              <a:spcBef>
                <a:spcPts val="95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List</a:t>
            </a:r>
            <a:r>
              <a:rPr sz="1600" spc="-5" dirty="0">
                <a:latin typeface="Lucida Console"/>
                <a:cs typeface="Lucida Console"/>
              </a:rPr>
              <a:t> </a:t>
            </a:r>
            <a:r>
              <a:rPr sz="1600" spc="-10" dirty="0">
                <a:solidFill>
                  <a:srgbClr val="0000BF"/>
                </a:solidFill>
                <a:latin typeface="Lucida Console"/>
                <a:cs typeface="Lucida Console"/>
              </a:rPr>
              <a:t>personas </a:t>
            </a:r>
            <a:r>
              <a:rPr sz="1600" spc="-5" dirty="0">
                <a:latin typeface="Lucida Console"/>
                <a:cs typeface="Lucida Console"/>
              </a:rPr>
              <a:t>= </a:t>
            </a: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ArrayList</a:t>
            </a:r>
            <a:r>
              <a:rPr sz="1600" spc="-10" dirty="0">
                <a:latin typeface="Lucida Console"/>
                <a:cs typeface="Lucida Console"/>
              </a:rPr>
              <a:t>&lt;Persona&gt;();  personas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</a:t>
            </a:r>
            <a:r>
              <a:rPr sz="1600" spc="-10" dirty="0">
                <a:latin typeface="Lucida Console"/>
                <a:cs typeface="Lucida Console"/>
              </a:rPr>
              <a:t>add(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p1</a:t>
            </a:r>
            <a:r>
              <a:rPr sz="1600" spc="-10" dirty="0">
                <a:latin typeface="Lucida Console"/>
                <a:cs typeface="Lucida Console"/>
              </a:rPr>
              <a:t>); personas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</a:t>
            </a:r>
            <a:r>
              <a:rPr sz="1600" spc="-10" dirty="0">
                <a:latin typeface="Lucida Console"/>
                <a:cs typeface="Lucida Console"/>
              </a:rPr>
              <a:t>add(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p2</a:t>
            </a:r>
            <a:r>
              <a:rPr sz="1600" spc="-10" dirty="0">
                <a:latin typeface="Lucida Console"/>
                <a:cs typeface="Lucida Console"/>
              </a:rPr>
              <a:t>); personas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</a:t>
            </a:r>
            <a:r>
              <a:rPr sz="1600" spc="-10" dirty="0">
                <a:latin typeface="Lucida Console"/>
                <a:cs typeface="Lucida Console"/>
              </a:rPr>
              <a:t>add(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p3</a:t>
            </a:r>
            <a:r>
              <a:rPr sz="1600" spc="-10" dirty="0">
                <a:latin typeface="Lucida Console"/>
                <a:cs typeface="Lucida Console"/>
              </a:rPr>
              <a:t>);</a:t>
            </a:r>
            <a:r>
              <a:rPr sz="1600" spc="110" dirty="0"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//...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248920">
              <a:lnSpc>
                <a:spcPct val="100000"/>
              </a:lnSpc>
            </a:pPr>
            <a:r>
              <a:rPr sz="1600" spc="-10" dirty="0">
                <a:latin typeface="Lucida Console"/>
                <a:cs typeface="Lucida Console"/>
              </a:rPr>
              <a:t>Collections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</a:t>
            </a:r>
            <a:r>
              <a:rPr sz="1600" spc="-10" dirty="0">
                <a:latin typeface="Lucida Console"/>
                <a:cs typeface="Lucida Console"/>
              </a:rPr>
              <a:t>sort(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personas</a:t>
            </a:r>
            <a:r>
              <a:rPr sz="1600" spc="-10" dirty="0">
                <a:latin typeface="Lucida Console"/>
                <a:cs typeface="Lucida Console"/>
              </a:rPr>
              <a:t>); </a:t>
            </a:r>
            <a:r>
              <a:rPr sz="1600" spc="-10" dirty="0">
                <a:solidFill>
                  <a:srgbClr val="3E7E5E"/>
                </a:solidFill>
                <a:latin typeface="Lucida Console"/>
                <a:cs typeface="Lucida Console"/>
              </a:rPr>
              <a:t>//Comparable.compareTo  </a:t>
            </a:r>
            <a:r>
              <a:rPr sz="1600" spc="-10" dirty="0">
                <a:latin typeface="Lucida Console"/>
                <a:cs typeface="Lucida Console"/>
              </a:rPr>
              <a:t>Collections.sort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(</a:t>
            </a:r>
            <a:r>
              <a:rPr sz="1600" spc="-10" dirty="0">
                <a:latin typeface="Lucida Console"/>
                <a:cs typeface="Lucida Console"/>
              </a:rPr>
              <a:t>personas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,</a:t>
            </a:r>
            <a:r>
              <a:rPr sz="1600" spc="-10" dirty="0">
                <a:latin typeface="Lucida Console"/>
                <a:cs typeface="Lucida Console"/>
              </a:rPr>
              <a:t> </a:t>
            </a: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600" b="1" spc="114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ComparaPersonaPorNombre()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)</a:t>
            </a:r>
            <a:r>
              <a:rPr sz="1600" spc="-10" dirty="0">
                <a:latin typeface="Lucida Console"/>
                <a:cs typeface="Lucida Console"/>
              </a:rPr>
              <a:t>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E7E5E"/>
                </a:solidFill>
                <a:latin typeface="Lucida Console"/>
                <a:cs typeface="Lucida Console"/>
              </a:rPr>
              <a:t>//Comparator.compare</a:t>
            </a:r>
            <a:endParaRPr sz="16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0308406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67570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Ejemplo: Wrappers de</a:t>
            </a:r>
            <a:r>
              <a:rPr spc="-15" dirty="0"/>
              <a:t> </a:t>
            </a:r>
            <a:r>
              <a:rPr spc="-5" dirty="0"/>
              <a:t>colecciones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513840"/>
            <a:ext cx="7908290" cy="25908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5440" marR="849630" indent="-332740">
              <a:lnSpc>
                <a:spcPts val="3020"/>
              </a:lnSpc>
              <a:spcBef>
                <a:spcPts val="48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Objetos que envuelven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instancia </a:t>
            </a:r>
            <a:r>
              <a:rPr sz="2800" dirty="0">
                <a:latin typeface="Arial"/>
                <a:cs typeface="Arial"/>
              </a:rPr>
              <a:t>de una  </a:t>
            </a:r>
            <a:r>
              <a:rPr sz="2800" spc="-5" dirty="0">
                <a:latin typeface="Arial"/>
                <a:cs typeface="Arial"/>
              </a:rPr>
              <a:t>colección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existente</a:t>
            </a:r>
            <a:endParaRPr sz="2800">
              <a:latin typeface="Arial"/>
              <a:cs typeface="Arial"/>
            </a:endParaRPr>
          </a:p>
          <a:p>
            <a:pPr marL="345440" indent="-332740">
              <a:lnSpc>
                <a:spcPct val="100000"/>
              </a:lnSpc>
              <a:spcBef>
                <a:spcPts val="32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Implementa </a:t>
            </a:r>
            <a:r>
              <a:rPr sz="2800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misma interfaz (p.ej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List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45490" lvl="1" indent="-275590">
              <a:lnSpc>
                <a:spcPct val="100000"/>
              </a:lnSpc>
              <a:spcBef>
                <a:spcPts val="309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No conocemos la clase concreta del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wrapper</a:t>
            </a:r>
            <a:endParaRPr sz="2400">
              <a:latin typeface="Arial"/>
              <a:cs typeface="Arial"/>
            </a:endParaRPr>
          </a:p>
          <a:p>
            <a:pPr marL="345440" indent="-332740">
              <a:lnSpc>
                <a:spcPct val="100000"/>
              </a:lnSpc>
              <a:spcBef>
                <a:spcPts val="359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Cambia el comportamiento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5" dirty="0">
                <a:latin typeface="Arial"/>
                <a:cs typeface="Arial"/>
              </a:rPr>
              <a:t>algunos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métodos</a:t>
            </a:r>
            <a:endParaRPr sz="2800">
              <a:latin typeface="Arial"/>
              <a:cs typeface="Arial"/>
            </a:endParaRPr>
          </a:p>
          <a:p>
            <a:pPr marL="745490" lvl="1" indent="-275590">
              <a:lnSpc>
                <a:spcPct val="100000"/>
              </a:lnSpc>
              <a:spcBef>
                <a:spcPts val="309"/>
              </a:spcBef>
              <a:buClr>
                <a:srgbClr val="99CC00"/>
              </a:buClr>
              <a:buFont typeface="Times New Roman"/>
              <a:buChar char="•"/>
              <a:tabLst>
                <a:tab pos="744855" algn="l"/>
                <a:tab pos="745490" algn="l"/>
              </a:tabLst>
            </a:pPr>
            <a:r>
              <a:rPr sz="2400" spc="-5" dirty="0">
                <a:latin typeface="Arial"/>
                <a:cs typeface="Arial"/>
              </a:rPr>
              <a:t>Sincronizar acceso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 colección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430" y="4292600"/>
            <a:ext cx="7848600" cy="5765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List Collections.</a:t>
            </a:r>
            <a:r>
              <a:rPr sz="2400" b="1" spc="-5" dirty="0">
                <a:latin typeface="Courier New"/>
                <a:cs typeface="Courier New"/>
              </a:rPr>
              <a:t>synchronizedList</a:t>
            </a:r>
            <a:r>
              <a:rPr sz="2400" spc="-5" dirty="0">
                <a:latin typeface="Courier New"/>
                <a:cs typeface="Courier New"/>
              </a:rPr>
              <a:t>(List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4994909"/>
            <a:ext cx="3415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indent="-27559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287655" algn="l"/>
                <a:tab pos="288290" algn="l"/>
              </a:tabLst>
            </a:pPr>
            <a:r>
              <a:rPr sz="2400" spc="-5" dirty="0">
                <a:latin typeface="Arial"/>
                <a:cs typeface="Arial"/>
              </a:rPr>
              <a:t>Hacerla de sólo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lectura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0430" y="5516879"/>
            <a:ext cx="7848600" cy="57531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30"/>
              </a:spcBef>
            </a:pPr>
            <a:r>
              <a:rPr sz="2400" spc="-5" dirty="0">
                <a:latin typeface="Courier New"/>
                <a:cs typeface="Courier New"/>
              </a:rPr>
              <a:t>List Collections.</a:t>
            </a:r>
            <a:r>
              <a:rPr sz="2400" b="1" spc="-5" dirty="0">
                <a:latin typeface="Courier New"/>
                <a:cs typeface="Courier New"/>
              </a:rPr>
              <a:t>unmodifiableList</a:t>
            </a:r>
            <a:r>
              <a:rPr sz="2400" spc="-5" dirty="0">
                <a:latin typeface="Courier New"/>
                <a:cs typeface="Courier New"/>
              </a:rPr>
              <a:t>(List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l)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8047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524509"/>
            <a:ext cx="1901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Wrappers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245870"/>
            <a:ext cx="7842250" cy="498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marR="5080" indent="-33274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Los tipos simples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Courier New"/>
                <a:cs typeface="Courier New"/>
              </a:rPr>
              <a:t>int</a:t>
            </a:r>
            <a:r>
              <a:rPr sz="2800" i="1" dirty="0">
                <a:latin typeface="Arial"/>
                <a:cs typeface="Arial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char</a:t>
            </a:r>
            <a:r>
              <a:rPr sz="2800" i="1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float</a:t>
            </a:r>
            <a:r>
              <a:rPr sz="2800" i="1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double</a:t>
            </a:r>
            <a:r>
              <a:rPr sz="2800" i="1" spc="-5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etc) no pueden incluirse directamente en  colecciones, </a:t>
            </a:r>
            <a:r>
              <a:rPr sz="2800" dirty="0">
                <a:latin typeface="Arial"/>
                <a:cs typeface="Arial"/>
              </a:rPr>
              <a:t>ya </a:t>
            </a:r>
            <a:r>
              <a:rPr sz="2800" spc="-5" dirty="0">
                <a:latin typeface="Arial"/>
                <a:cs typeface="Arial"/>
              </a:rPr>
              <a:t>que éstas esperan subtipos de  </a:t>
            </a:r>
            <a:r>
              <a:rPr sz="2800" spc="-5" dirty="0">
                <a:latin typeface="Courier New"/>
                <a:cs typeface="Courier New"/>
              </a:rPr>
              <a:t>Object</a:t>
            </a:r>
            <a:r>
              <a:rPr sz="2800" spc="-9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en sus métodos</a:t>
            </a:r>
            <a:endParaRPr sz="2800">
              <a:latin typeface="Arial"/>
              <a:cs typeface="Arial"/>
            </a:endParaRPr>
          </a:p>
          <a:p>
            <a:pPr marL="345440" marR="344805" indent="-33274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Para poderlos incluir,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tienen unas clases  auxiliares, llamadas </a:t>
            </a:r>
            <a:r>
              <a:rPr sz="2800" i="1" spc="-5" dirty="0">
                <a:latin typeface="Arial"/>
                <a:cs typeface="Arial"/>
              </a:rPr>
              <a:t>wrappers</a:t>
            </a:r>
            <a:r>
              <a:rPr sz="2800" spc="-5" dirty="0">
                <a:latin typeface="Arial"/>
                <a:cs typeface="Arial"/>
              </a:rPr>
              <a:t>, para </a:t>
            </a:r>
            <a:r>
              <a:rPr sz="2800" dirty="0">
                <a:latin typeface="Arial"/>
                <a:cs typeface="Arial"/>
              </a:rPr>
              <a:t>cada </a:t>
            </a:r>
            <a:r>
              <a:rPr sz="2800" spc="-5" dirty="0">
                <a:latin typeface="Arial"/>
                <a:cs typeface="Arial"/>
              </a:rPr>
              <a:t>tipo  básico, </a:t>
            </a:r>
            <a:r>
              <a:rPr sz="2800" dirty="0">
                <a:latin typeface="Arial"/>
                <a:cs typeface="Arial"/>
              </a:rPr>
              <a:t>que lo </a:t>
            </a:r>
            <a:r>
              <a:rPr sz="2800" spc="-5" dirty="0">
                <a:latin typeface="Arial"/>
                <a:cs typeface="Arial"/>
              </a:rPr>
              <a:t>convierten en objeto complejo</a:t>
            </a:r>
            <a:endParaRPr sz="2800">
              <a:latin typeface="Arial"/>
              <a:cs typeface="Arial"/>
            </a:endParaRPr>
          </a:p>
          <a:p>
            <a:pPr marL="345440" marR="213995" indent="-33274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Estas clases </a:t>
            </a:r>
            <a:r>
              <a:rPr sz="2800" dirty="0">
                <a:latin typeface="Arial"/>
                <a:cs typeface="Arial"/>
              </a:rPr>
              <a:t>son, </a:t>
            </a:r>
            <a:r>
              <a:rPr sz="2800" spc="-5" dirty="0">
                <a:latin typeface="Arial"/>
                <a:cs typeface="Arial"/>
              </a:rPr>
              <a:t>respectivamente, </a:t>
            </a:r>
            <a:r>
              <a:rPr sz="2800" spc="-5" dirty="0">
                <a:latin typeface="Courier New"/>
                <a:cs typeface="Courier New"/>
              </a:rPr>
              <a:t>Integer</a:t>
            </a:r>
            <a:r>
              <a:rPr sz="2800" i="1" spc="-5" dirty="0">
                <a:latin typeface="Arial"/>
                <a:cs typeface="Arial"/>
              </a:rPr>
              <a:t>,  </a:t>
            </a:r>
            <a:r>
              <a:rPr sz="2800" spc="-5" dirty="0">
                <a:latin typeface="Courier New"/>
                <a:cs typeface="Courier New"/>
              </a:rPr>
              <a:t>Character</a:t>
            </a:r>
            <a:r>
              <a:rPr sz="2800" i="1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Float</a:t>
            </a:r>
            <a:r>
              <a:rPr sz="2800" i="1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Courier New"/>
                <a:cs typeface="Courier New"/>
              </a:rPr>
              <a:t>Double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345440" marR="430530" indent="-33274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Arial"/>
                <a:cs typeface="Arial"/>
              </a:rPr>
              <a:t>Encapsulan al tipo simple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ofrecen métodos  útiles para poder trabajar con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ellos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833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590" y="740409"/>
            <a:ext cx="1901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Wrappers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83540" y="1569720"/>
            <a:ext cx="6308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indent="-33401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Si quisiéramos incluir un entero en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endParaRPr sz="2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ArrayList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lo </a:t>
            </a:r>
            <a:r>
              <a:rPr sz="2800" spc="-5" dirty="0">
                <a:latin typeface="Arial"/>
                <a:cs typeface="Arial"/>
              </a:rPr>
              <a:t>podríamos hacer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así: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750" y="2627629"/>
            <a:ext cx="7345680" cy="115189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Courier New"/>
                <a:cs typeface="Courier New"/>
              </a:rPr>
              <a:t>int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a;</a:t>
            </a:r>
            <a:endParaRPr sz="2000">
              <a:latin typeface="Courier New"/>
              <a:cs typeface="Courier New"/>
            </a:endParaRPr>
          </a:p>
          <a:p>
            <a:pPr marL="190500" marR="2425700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Courier New"/>
                <a:cs typeface="Courier New"/>
              </a:rPr>
              <a:t>ArrayList </a:t>
            </a:r>
            <a:r>
              <a:rPr sz="2000" dirty="0">
                <a:latin typeface="Courier New"/>
                <a:cs typeface="Courier New"/>
              </a:rPr>
              <a:t>al = </a:t>
            </a:r>
            <a:r>
              <a:rPr sz="2000" spc="-5" dirty="0">
                <a:latin typeface="Courier New"/>
                <a:cs typeface="Courier New"/>
              </a:rPr>
              <a:t>new </a:t>
            </a:r>
            <a:r>
              <a:rPr sz="2000" spc="-10" dirty="0">
                <a:latin typeface="Courier New"/>
                <a:cs typeface="Courier New"/>
              </a:rPr>
              <a:t>ArrayList();  al.add(new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Integer(a));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930650"/>
            <a:ext cx="6902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indent="-33401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>
                <a:latin typeface="Arial"/>
                <a:cs typeface="Arial"/>
              </a:rPr>
              <a:t>Si quisiéramos recuperar un entero de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endParaRPr sz="280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ArrayList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lo </a:t>
            </a:r>
            <a:r>
              <a:rPr sz="2800" spc="-5" dirty="0">
                <a:latin typeface="Arial"/>
                <a:cs typeface="Arial"/>
              </a:rPr>
              <a:t>podríamos hacer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así: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750" y="4966970"/>
            <a:ext cx="7345680" cy="86486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190500" marR="292735">
              <a:lnSpc>
                <a:spcPct val="100000"/>
              </a:lnSpc>
              <a:spcBef>
                <a:spcPts val="890"/>
              </a:spcBef>
            </a:pPr>
            <a:r>
              <a:rPr sz="2000" spc="-10" dirty="0">
                <a:latin typeface="Courier New"/>
                <a:cs typeface="Courier New"/>
              </a:rPr>
              <a:t>Integer entero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10" dirty="0">
                <a:latin typeface="Courier New"/>
                <a:cs typeface="Courier New"/>
              </a:rPr>
              <a:t>(Integer)(al.get(posicion));  </a:t>
            </a:r>
            <a:r>
              <a:rPr sz="2000" spc="-5" dirty="0">
                <a:latin typeface="Courier New"/>
                <a:cs typeface="Courier New"/>
              </a:rPr>
              <a:t>int </a:t>
            </a:r>
            <a:r>
              <a:rPr sz="2000" dirty="0">
                <a:latin typeface="Courier New"/>
                <a:cs typeface="Courier New"/>
              </a:rPr>
              <a:t>a 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entero.intValue();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6391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2282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Autoboxing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Colecciones </a:t>
            </a:r>
            <a:r>
              <a:rPr dirty="0"/>
              <a:t>-</a:t>
            </a:r>
            <a:r>
              <a:rPr spc="-30" dirty="0"/>
              <a:t> </a:t>
            </a: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12140" y="1469390"/>
            <a:ext cx="7892415" cy="96308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46710" marR="5080" indent="-33401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6075" algn="l"/>
                <a:tab pos="346710" algn="l"/>
              </a:tabLst>
            </a:pPr>
            <a:r>
              <a:rPr sz="2800" spc="-5" dirty="0" err="1" smtClean="0">
                <a:latin typeface="Arial"/>
                <a:cs typeface="Arial"/>
              </a:rPr>
              <a:t>Conversiones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automáticas entre tipos básicos </a:t>
            </a:r>
            <a:r>
              <a:rPr sz="2800" dirty="0">
                <a:latin typeface="Arial"/>
                <a:cs typeface="Arial"/>
              </a:rPr>
              <a:t>y  sus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wrappers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3213100"/>
            <a:ext cx="7273290" cy="237617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17475" marR="4861560">
              <a:lnSpc>
                <a:spcPct val="120800"/>
              </a:lnSpc>
              <a:spcBef>
                <a:spcPts val="150"/>
              </a:spcBef>
            </a:pPr>
            <a:r>
              <a:rPr sz="2000" spc="-5" dirty="0">
                <a:latin typeface="Courier New"/>
                <a:cs typeface="Courier New"/>
              </a:rPr>
              <a:t>Integer </a:t>
            </a:r>
            <a:r>
              <a:rPr sz="2000" dirty="0">
                <a:latin typeface="Courier New"/>
                <a:cs typeface="Courier New"/>
              </a:rPr>
              <a:t>n =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10;  int num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17475" marR="137160">
              <a:lnSpc>
                <a:spcPct val="120800"/>
              </a:lnSpc>
            </a:pPr>
            <a:r>
              <a:rPr sz="2000" spc="-5" dirty="0">
                <a:latin typeface="Courier New"/>
                <a:cs typeface="Courier New"/>
              </a:rPr>
              <a:t>List&lt;Integer&gt; lista= new ArrayList&lt;Integer&gt;();  lista.add(10);</a:t>
            </a:r>
            <a:endParaRPr sz="2000">
              <a:latin typeface="Courier New"/>
              <a:cs typeface="Courier New"/>
            </a:endParaRPr>
          </a:p>
          <a:p>
            <a:pPr marL="117475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ourier New"/>
                <a:cs typeface="Courier New"/>
              </a:rPr>
              <a:t>int elem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lista.get(0);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800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B68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7720" y="2562859"/>
            <a:ext cx="2828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Lenguaje</a:t>
            </a:r>
            <a:r>
              <a:rPr spc="-70" dirty="0"/>
              <a:t> </a:t>
            </a:r>
            <a:r>
              <a:rPr dirty="0"/>
              <a:t>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71750" y="3873500"/>
            <a:ext cx="5222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Sesión 3: Tratamiento de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errores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55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1696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</a:t>
            </a:r>
            <a:r>
              <a:rPr spc="0" dirty="0"/>
              <a:t>o</a:t>
            </a:r>
            <a:r>
              <a:rPr spc="-10" dirty="0"/>
              <a:t>d</a:t>
            </a:r>
            <a:r>
              <a:rPr dirty="0"/>
              <a:t>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94269" y="6546180"/>
            <a:ext cx="10858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B6887"/>
                </a:solidFill>
                <a:latin typeface="Arial"/>
                <a:cs typeface="Arial"/>
              </a:rPr>
              <a:t>Lenguaje </a:t>
            </a: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Java</a:t>
            </a:r>
            <a:r>
              <a:rPr sz="1000" b="1" spc="204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23317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659" y="1252220"/>
            <a:ext cx="705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Métodos</a:t>
            </a:r>
            <a:r>
              <a:rPr sz="2400" spc="-5" dirty="0">
                <a:latin typeface="Arial"/>
                <a:cs typeface="Arial"/>
              </a:rPr>
              <a:t>: con el tipo devuelto, nombre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parámetros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248150"/>
            <a:ext cx="13271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59" y="4268470"/>
            <a:ext cx="7795259" cy="200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latin typeface="Arial"/>
                <a:cs typeface="Arial"/>
              </a:rPr>
              <a:t>Los </a:t>
            </a:r>
            <a:r>
              <a:rPr sz="2400" spc="-5" dirty="0">
                <a:latin typeface="Arial"/>
                <a:cs typeface="Arial"/>
              </a:rPr>
              <a:t>nombres de los métodos serán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verbo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Arial"/>
                <a:cs typeface="Arial"/>
              </a:rPr>
              <a:t>Puede </a:t>
            </a:r>
            <a:r>
              <a:rPr sz="2400" spc="-5" dirty="0">
                <a:latin typeface="Arial"/>
                <a:cs typeface="Arial"/>
              </a:rPr>
              <a:t>estar </a:t>
            </a:r>
            <a:r>
              <a:rPr sz="2400" spc="-10" dirty="0">
                <a:latin typeface="Arial"/>
                <a:cs typeface="Arial"/>
              </a:rPr>
              <a:t>formados por </a:t>
            </a:r>
            <a:r>
              <a:rPr sz="2400" spc="-5" dirty="0">
                <a:latin typeface="Arial"/>
                <a:cs typeface="Arial"/>
              </a:rPr>
              <a:t>varias palabras, con la </a:t>
            </a:r>
            <a:r>
              <a:rPr sz="2400" spc="-10" dirty="0">
                <a:latin typeface="Arial"/>
                <a:cs typeface="Arial"/>
              </a:rPr>
              <a:t>primera  </a:t>
            </a:r>
            <a:r>
              <a:rPr sz="2400" spc="-5" dirty="0">
                <a:latin typeface="Arial"/>
                <a:cs typeface="Arial"/>
              </a:rPr>
              <a:t>en minúsculas </a:t>
            </a:r>
            <a:r>
              <a:rPr sz="2400" dirty="0">
                <a:latin typeface="Arial"/>
                <a:cs typeface="Arial"/>
              </a:rPr>
              <a:t>y el </a:t>
            </a:r>
            <a:r>
              <a:rPr sz="2400" spc="-5" dirty="0">
                <a:latin typeface="Arial"/>
                <a:cs typeface="Arial"/>
              </a:rPr>
              <a:t>resto comenzando </a:t>
            </a:r>
            <a:r>
              <a:rPr sz="2400" spc="-10" dirty="0">
                <a:latin typeface="Arial"/>
                <a:cs typeface="Arial"/>
              </a:rPr>
              <a:t>por </a:t>
            </a:r>
            <a:r>
              <a:rPr sz="2400" spc="-5" dirty="0">
                <a:latin typeface="Arial"/>
                <a:cs typeface="Arial"/>
              </a:rPr>
              <a:t>mayúsculas </a:t>
            </a:r>
            <a:r>
              <a:rPr sz="2400" dirty="0">
                <a:latin typeface="Arial"/>
                <a:cs typeface="Arial"/>
              </a:rPr>
              <a:t>y  </a:t>
            </a:r>
            <a:r>
              <a:rPr sz="2400" spc="-5" dirty="0">
                <a:latin typeface="Arial"/>
                <a:cs typeface="Arial"/>
              </a:rPr>
              <a:t>el resto en minúsculas</a:t>
            </a:r>
            <a:endParaRPr sz="2400">
              <a:latin typeface="Arial"/>
              <a:cs typeface="Arial"/>
            </a:endParaRPr>
          </a:p>
          <a:p>
            <a:pPr marL="412750" indent="-267970">
              <a:lnSpc>
                <a:spcPct val="100000"/>
              </a:lnSpc>
              <a:spcBef>
                <a:spcPts val="439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2000" spc="-5" dirty="0">
                <a:latin typeface="Arial"/>
                <a:cs typeface="Arial"/>
              </a:rPr>
              <a:t>Por ejemplo: </a:t>
            </a:r>
            <a:r>
              <a:rPr sz="1800" spc="-5" dirty="0">
                <a:solidFill>
                  <a:srgbClr val="333399"/>
                </a:solidFill>
                <a:latin typeface="Courier New"/>
                <a:cs typeface="Courier New"/>
              </a:rPr>
              <a:t>imprimirDatos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550" y="1781810"/>
            <a:ext cx="6840220" cy="2438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Courier New"/>
                <a:cs typeface="Courier New"/>
              </a:rPr>
              <a:t>void imprimir(String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mensaje)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3167380" algn="ctr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...// Codigo del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método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Vector insertarVector(Object elemento, int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posicion)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3167380" algn="ctr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...// Codigo del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método</a:t>
            </a:r>
            <a:endParaRPr sz="1600">
              <a:latin typeface="Courier New"/>
              <a:cs typeface="Courier New"/>
            </a:endParaRPr>
          </a:p>
          <a:p>
            <a:pPr marL="104775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5630" y="810259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</a:t>
            </a:r>
            <a:r>
              <a:rPr dirty="0"/>
              <a:t>n</a:t>
            </a:r>
            <a:r>
              <a:rPr spc="-10" dirty="0"/>
              <a:t>d</a:t>
            </a:r>
            <a:r>
              <a:rPr spc="-5" dirty="0"/>
              <a:t>i</a:t>
            </a:r>
            <a:r>
              <a:rPr dirty="0"/>
              <a:t>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59" y="1474469"/>
            <a:ext cx="5659755" cy="31153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Excepciones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Captura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excepciones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Propagación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excepciones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Nested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Errores en tiempo de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compilación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Tipos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genéricos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369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Tratamiento </a:t>
            </a:r>
            <a:r>
              <a:rPr dirty="0"/>
              <a:t>de </a:t>
            </a:r>
            <a:r>
              <a:rPr spc="-5" dirty="0"/>
              <a:t>errores </a:t>
            </a:r>
            <a:r>
              <a:rPr dirty="0"/>
              <a:t>en </a:t>
            </a:r>
            <a:r>
              <a:rPr spc="-5" dirty="0"/>
              <a:t>tiempo de  ejecución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7190" y="1394459"/>
            <a:ext cx="8180070" cy="445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821055" indent="-33782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i="1" spc="-5" dirty="0">
                <a:latin typeface="Arial"/>
                <a:cs typeface="Arial"/>
              </a:rPr>
              <a:t>Excepción</a:t>
            </a:r>
            <a:r>
              <a:rPr sz="2800" spc="-5" dirty="0">
                <a:latin typeface="Arial"/>
                <a:cs typeface="Arial"/>
              </a:rPr>
              <a:t>: Evento que sucede durante la  ejecución del programa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que hace que éste  salga de </a:t>
            </a:r>
            <a:r>
              <a:rPr sz="2800" dirty="0">
                <a:latin typeface="Arial"/>
                <a:cs typeface="Arial"/>
              </a:rPr>
              <a:t>su </a:t>
            </a:r>
            <a:r>
              <a:rPr sz="2800" spc="-5" dirty="0">
                <a:latin typeface="Arial"/>
                <a:cs typeface="Arial"/>
              </a:rPr>
              <a:t>flujo normal 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ejecución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Se </a:t>
            </a:r>
            <a:r>
              <a:rPr sz="2400" i="1" spc="-5" dirty="0">
                <a:latin typeface="Arial"/>
                <a:cs typeface="Arial"/>
              </a:rPr>
              <a:t>lanzan </a:t>
            </a:r>
            <a:r>
              <a:rPr sz="2400" spc="-5" dirty="0">
                <a:latin typeface="Arial"/>
                <a:cs typeface="Arial"/>
              </a:rPr>
              <a:t>cuando sucede un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Se pueden </a:t>
            </a:r>
            <a:r>
              <a:rPr sz="2400" i="1" spc="-5" dirty="0">
                <a:latin typeface="Arial"/>
                <a:cs typeface="Arial"/>
              </a:rPr>
              <a:t>capturar </a:t>
            </a:r>
            <a:r>
              <a:rPr sz="2400" spc="-5" dirty="0">
                <a:latin typeface="Arial"/>
                <a:cs typeface="Arial"/>
              </a:rPr>
              <a:t>para tratar el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9CC00"/>
              </a:buClr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350520" marR="5080" indent="-337820">
              <a:lnSpc>
                <a:spcPct val="100000"/>
              </a:lnSpc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Son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spc="-5" dirty="0">
                <a:latin typeface="Arial"/>
                <a:cs typeface="Arial"/>
              </a:rPr>
              <a:t>forma </a:t>
            </a:r>
            <a:r>
              <a:rPr sz="2800" i="1" spc="-5" dirty="0">
                <a:latin typeface="Arial"/>
                <a:cs typeface="Arial"/>
              </a:rPr>
              <a:t>elegante </a:t>
            </a:r>
            <a:r>
              <a:rPr sz="2800" spc="-5" dirty="0">
                <a:latin typeface="Arial"/>
                <a:cs typeface="Arial"/>
              </a:rPr>
              <a:t>para tratar </a:t>
            </a:r>
            <a:r>
              <a:rPr sz="2800" dirty="0">
                <a:latin typeface="Arial"/>
                <a:cs typeface="Arial"/>
              </a:rPr>
              <a:t>los </a:t>
            </a:r>
            <a:r>
              <a:rPr sz="2800" spc="-5" dirty="0">
                <a:latin typeface="Arial"/>
                <a:cs typeface="Arial"/>
              </a:rPr>
              <a:t>errores en  Java</a:t>
            </a:r>
            <a:endParaRPr sz="2800">
              <a:latin typeface="Arial"/>
              <a:cs typeface="Arial"/>
            </a:endParaRPr>
          </a:p>
          <a:p>
            <a:pPr marL="750570" marR="78105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Separa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spc="-5" dirty="0">
                <a:latin typeface="Arial"/>
                <a:cs typeface="Arial"/>
              </a:rPr>
              <a:t>código normal </a:t>
            </a:r>
            <a:r>
              <a:rPr sz="2400" spc="-10" dirty="0">
                <a:latin typeface="Arial"/>
                <a:cs typeface="Arial"/>
              </a:rPr>
              <a:t>del </a:t>
            </a:r>
            <a:r>
              <a:rPr sz="2400" spc="-5" dirty="0">
                <a:latin typeface="Arial"/>
                <a:cs typeface="Arial"/>
              </a:rPr>
              <a:t>programa del código para  tratar errores.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7290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810259"/>
            <a:ext cx="1856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Jerarquía</a:t>
            </a:r>
          </a:p>
        </p:txBody>
      </p:sp>
      <p:sp>
        <p:nvSpPr>
          <p:cNvPr id="5" name="object 5"/>
          <p:cNvSpPr/>
          <p:nvPr/>
        </p:nvSpPr>
        <p:spPr>
          <a:xfrm>
            <a:off x="564079" y="1734879"/>
            <a:ext cx="7961880" cy="4065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6559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669290"/>
            <a:ext cx="4251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</a:t>
            </a:r>
            <a:r>
              <a:rPr dirty="0"/>
              <a:t>de</a:t>
            </a:r>
            <a:r>
              <a:rPr spc="-40" dirty="0"/>
              <a:t> </a:t>
            </a:r>
            <a:r>
              <a:rPr spc="-5" dirty="0"/>
              <a:t>excepciones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7190" y="123825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09" y="1257300"/>
            <a:ext cx="464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Checked</a:t>
            </a:r>
            <a:r>
              <a:rPr sz="2400" spc="-5" dirty="0">
                <a:latin typeface="Arial"/>
                <a:cs typeface="Arial"/>
              </a:rPr>
              <a:t>: Derivadas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389" y="1606550"/>
            <a:ext cx="1149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389" y="305435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/>
              <a:t>Es </a:t>
            </a:r>
            <a:r>
              <a:rPr spc="-5" dirty="0"/>
              <a:t>obligatorio capturarlas </a:t>
            </a:r>
            <a:r>
              <a:rPr dirty="0"/>
              <a:t>o </a:t>
            </a:r>
            <a:r>
              <a:rPr spc="-5" dirty="0"/>
              <a:t>declarar que pueden ser</a:t>
            </a:r>
            <a:r>
              <a:rPr spc="110" dirty="0"/>
              <a:t> </a:t>
            </a:r>
            <a:r>
              <a:rPr spc="-5" dirty="0"/>
              <a:t>lanzadas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/>
              <a:t>Se </a:t>
            </a:r>
            <a:r>
              <a:rPr spc="-5" dirty="0"/>
              <a:t>utilizan normalmente para errores </a:t>
            </a:r>
            <a:r>
              <a:rPr dirty="0"/>
              <a:t>que </a:t>
            </a:r>
            <a:r>
              <a:rPr spc="-5" dirty="0"/>
              <a:t>pueden ocurrir durante  </a:t>
            </a:r>
            <a:r>
              <a:rPr dirty="0"/>
              <a:t>la </a:t>
            </a:r>
            <a:r>
              <a:rPr spc="-5" dirty="0"/>
              <a:t>ejecución </a:t>
            </a:r>
            <a:r>
              <a:rPr dirty="0"/>
              <a:t>de </a:t>
            </a:r>
            <a:r>
              <a:rPr spc="-5" dirty="0"/>
              <a:t>un programa, normalmente debidos </a:t>
            </a:r>
            <a:r>
              <a:rPr dirty="0"/>
              <a:t>a </a:t>
            </a:r>
            <a:r>
              <a:rPr spc="-5" dirty="0"/>
              <a:t>factores  externos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P.ej. Formato de fichero incorrecto, </a:t>
            </a:r>
            <a:r>
              <a:rPr dirty="0"/>
              <a:t>error </a:t>
            </a:r>
            <a:r>
              <a:rPr spc="-5" dirty="0"/>
              <a:t>leyendo disco,</a:t>
            </a:r>
            <a:r>
              <a:rPr spc="35" dirty="0"/>
              <a:t> </a:t>
            </a:r>
            <a:r>
              <a:rPr spc="-5" dirty="0"/>
              <a:t>etc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7190" y="38989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009" y="3919220"/>
            <a:ext cx="6036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Unchecked</a:t>
            </a:r>
            <a:r>
              <a:rPr sz="2400" spc="-5" dirty="0">
                <a:latin typeface="Arial"/>
                <a:cs typeface="Arial"/>
              </a:rPr>
              <a:t>: Derivadas 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RuntimeException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89" y="4954270"/>
            <a:ext cx="1149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389" y="609727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89" y="4359909"/>
            <a:ext cx="738822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marR="410209" indent="-28067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292735" algn="l"/>
                <a:tab pos="293370" algn="l"/>
              </a:tabLst>
            </a:pPr>
            <a:r>
              <a:rPr sz="2000" spc="-5" dirty="0">
                <a:latin typeface="Arial"/>
                <a:cs typeface="Arial"/>
              </a:rPr>
              <a:t>Excepciones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pueden ocurrir en cualquier fragmento </a:t>
            </a:r>
            <a:r>
              <a:rPr sz="2000" dirty="0">
                <a:latin typeface="Arial"/>
                <a:cs typeface="Arial"/>
              </a:rPr>
              <a:t>de  </a:t>
            </a:r>
            <a:r>
              <a:rPr sz="2000" spc="-5" dirty="0">
                <a:latin typeface="Arial"/>
                <a:cs typeface="Arial"/>
              </a:rPr>
              <a:t>código</a:t>
            </a:r>
            <a:endParaRPr sz="2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No hace </a:t>
            </a:r>
            <a:r>
              <a:rPr sz="2000" spc="-5" dirty="0">
                <a:latin typeface="Arial"/>
                <a:cs typeface="Arial"/>
              </a:rPr>
              <a:t>falta capturarlas </a:t>
            </a:r>
            <a:r>
              <a:rPr sz="2000" dirty="0">
                <a:latin typeface="Arial"/>
                <a:cs typeface="Arial"/>
              </a:rPr>
              <a:t>(es</a:t>
            </a:r>
            <a:r>
              <a:rPr sz="2000" spc="-5" dirty="0">
                <a:latin typeface="Arial"/>
                <a:cs typeface="Arial"/>
              </a:rPr>
              <a:t> opcional)</a:t>
            </a:r>
            <a:endParaRPr sz="2000">
              <a:latin typeface="Arial"/>
              <a:cs typeface="Arial"/>
            </a:endParaRPr>
          </a:p>
          <a:p>
            <a:pPr marL="292735" marR="50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Se </a:t>
            </a:r>
            <a:r>
              <a:rPr sz="2000" spc="-5" dirty="0">
                <a:latin typeface="Arial"/>
                <a:cs typeface="Arial"/>
              </a:rPr>
              <a:t>utilizan normalmente para errores graves </a:t>
            </a:r>
            <a:r>
              <a:rPr sz="2000" dirty="0">
                <a:latin typeface="Arial"/>
                <a:cs typeface="Arial"/>
              </a:rPr>
              <a:t>en la </a:t>
            </a:r>
            <a:r>
              <a:rPr sz="2000" spc="-5" dirty="0">
                <a:latin typeface="Arial"/>
                <a:cs typeface="Arial"/>
              </a:rPr>
              <a:t>lógica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un  programa, que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deberían ocurrir</a:t>
            </a:r>
            <a:endParaRPr sz="2000">
              <a:latin typeface="Arial"/>
              <a:cs typeface="Arial"/>
            </a:endParaRPr>
          </a:p>
          <a:p>
            <a:pPr marL="29273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P.ej. Puntero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1800" spc="-5" dirty="0">
                <a:latin typeface="Courier New"/>
                <a:cs typeface="Courier New"/>
              </a:rPr>
              <a:t>null</a:t>
            </a:r>
            <a:r>
              <a:rPr sz="2000" spc="-5" dirty="0">
                <a:latin typeface="Arial"/>
                <a:cs typeface="Arial"/>
              </a:rPr>
              <a:t>, fuera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los límites </a:t>
            </a:r>
            <a:r>
              <a:rPr sz="2000" dirty="0">
                <a:latin typeface="Arial"/>
                <a:cs typeface="Arial"/>
              </a:rPr>
              <a:t>de un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array</a:t>
            </a:r>
            <a:r>
              <a:rPr sz="2000" spc="-5" dirty="0">
                <a:latin typeface="Arial"/>
                <a:cs typeface="Arial"/>
              </a:rPr>
              <a:t>,etc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8975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810259"/>
            <a:ext cx="49091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Creación </a:t>
            </a:r>
            <a:r>
              <a:rPr dirty="0"/>
              <a:t>de</a:t>
            </a:r>
            <a:r>
              <a:rPr spc="-15" dirty="0"/>
              <a:t> </a:t>
            </a:r>
            <a:r>
              <a:rPr spc="-5" dirty="0"/>
              <a:t>excepciones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59" y="1562100"/>
            <a:ext cx="7418070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999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Podemos crear cualquier nueva excepción  creando una clase que herede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400" spc="-5" dirty="0">
                <a:latin typeface="Courier New"/>
                <a:cs typeface="Courier New"/>
              </a:rPr>
              <a:t>Exception 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checked</a:t>
            </a:r>
            <a:r>
              <a:rPr sz="2800" spc="-5" dirty="0">
                <a:latin typeface="Arial"/>
                <a:cs typeface="Arial"/>
              </a:rPr>
              <a:t>), </a:t>
            </a:r>
            <a:r>
              <a:rPr sz="2400" spc="-5" dirty="0">
                <a:latin typeface="Courier New"/>
                <a:cs typeface="Courier New"/>
              </a:rPr>
              <a:t>RuntimeException</a:t>
            </a:r>
            <a:r>
              <a:rPr sz="2400" spc="-6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unchecked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o  </a:t>
            </a:r>
            <a:r>
              <a:rPr sz="2800" spc="-5" dirty="0">
                <a:latin typeface="Arial"/>
                <a:cs typeface="Arial"/>
              </a:rPr>
              <a:t>de cualquier subclase de las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anteriores.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2230" y="3648709"/>
            <a:ext cx="6479540" cy="180086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698500" marR="993775" indent="-487680">
              <a:lnSpc>
                <a:spcPct val="125499"/>
              </a:lnSpc>
              <a:spcBef>
                <a:spcPts val="1170"/>
              </a:spcBef>
            </a:pPr>
            <a:r>
              <a:rPr sz="1600" spc="-5" dirty="0">
                <a:latin typeface="Courier New"/>
                <a:cs typeface="Courier New"/>
              </a:rPr>
              <a:t>public class MiExcepcion extends </a:t>
            </a:r>
            <a:r>
              <a:rPr sz="1600" spc="0" dirty="0">
                <a:latin typeface="Verdana"/>
                <a:cs typeface="Verdana"/>
              </a:rPr>
              <a:t>Exception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public MiExcepcion (String mensaje)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latin typeface="Courier New"/>
                <a:cs typeface="Courier New"/>
              </a:rPr>
              <a:t>super(mensaje);</a:t>
            </a:r>
            <a:endParaRPr sz="16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spcBef>
                <a:spcPts val="70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74253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40130" y="1440180"/>
            <a:ext cx="7058659" cy="4461510"/>
          </a:xfrm>
          <a:custGeom>
            <a:avLst/>
            <a:gdLst/>
            <a:ahLst/>
            <a:cxnLst/>
            <a:rect l="l" t="t" r="r" b="b"/>
            <a:pathLst>
              <a:path w="7058659" h="4461510">
                <a:moveTo>
                  <a:pt x="3529329" y="4461510"/>
                </a:moveTo>
                <a:lnTo>
                  <a:pt x="0" y="4461510"/>
                </a:lnTo>
                <a:lnTo>
                  <a:pt x="0" y="0"/>
                </a:lnTo>
                <a:lnTo>
                  <a:pt x="7058660" y="0"/>
                </a:lnTo>
                <a:lnTo>
                  <a:pt x="7058660" y="4461510"/>
                </a:lnTo>
                <a:lnTo>
                  <a:pt x="3529329" y="446151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4419" y="1377949"/>
            <a:ext cx="6486525" cy="44361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spc="-15" dirty="0">
                <a:latin typeface="Verdana"/>
                <a:cs typeface="Verdana"/>
              </a:rPr>
              <a:t>try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50038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// Código regular del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programa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// Puede producir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excepciones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Verdana"/>
                <a:cs typeface="Verdana"/>
              </a:rPr>
              <a:t>} catch(TipoDeExcepcion1 </a:t>
            </a:r>
            <a:r>
              <a:rPr sz="1600" spc="-30" dirty="0">
                <a:latin typeface="Verdana"/>
                <a:cs typeface="Verdana"/>
              </a:rPr>
              <a:t>e1)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50038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// Código que trata las excepciones de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tipo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// TipoDeExcepcion1 </a:t>
            </a:r>
            <a:r>
              <a:rPr sz="1600" dirty="0">
                <a:latin typeface="Courier New"/>
                <a:cs typeface="Courier New"/>
              </a:rPr>
              <a:t>o </a:t>
            </a:r>
            <a:r>
              <a:rPr sz="1600" spc="-5" dirty="0">
                <a:latin typeface="Courier New"/>
                <a:cs typeface="Courier New"/>
              </a:rPr>
              <a:t>subclases de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ella.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// Los datos sobre la excepción los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encontraremos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// en el objeto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e1.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Verdana"/>
                <a:cs typeface="Verdana"/>
              </a:rPr>
              <a:t>} catch(TipoDeExcepcionN </a:t>
            </a:r>
            <a:r>
              <a:rPr sz="1600" spc="-35" dirty="0">
                <a:latin typeface="Verdana"/>
                <a:cs typeface="Verdana"/>
              </a:rPr>
              <a:t>eN)</a:t>
            </a:r>
            <a:r>
              <a:rPr sz="1600" spc="-1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50038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Courier New"/>
                <a:cs typeface="Courier New"/>
              </a:rPr>
              <a:t>// Código que trata las excepciones de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tipo</a:t>
            </a:r>
            <a:endParaRPr sz="16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// TipoDeExcepcionN </a:t>
            </a:r>
            <a:r>
              <a:rPr sz="1600" dirty="0">
                <a:latin typeface="Courier New"/>
                <a:cs typeface="Courier New"/>
              </a:rPr>
              <a:t>o </a:t>
            </a:r>
            <a:r>
              <a:rPr sz="1600" spc="-5" dirty="0">
                <a:latin typeface="Courier New"/>
                <a:cs typeface="Courier New"/>
              </a:rPr>
              <a:t>subclases de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ella.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Verdana"/>
                <a:cs typeface="Verdana"/>
              </a:rPr>
              <a:t>} finally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500380">
              <a:lnSpc>
                <a:spcPct val="100000"/>
              </a:lnSpc>
              <a:spcBef>
                <a:spcPts val="390"/>
              </a:spcBef>
            </a:pPr>
            <a:r>
              <a:rPr sz="1600" spc="-5" dirty="0">
                <a:latin typeface="Courier New"/>
                <a:cs typeface="Courier New"/>
              </a:rPr>
              <a:t>// Código de finalización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(opcional)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070" y="499109"/>
            <a:ext cx="3052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try-catch-finally</a:t>
            </a:r>
          </a:p>
        </p:txBody>
      </p:sp>
    </p:spTree>
    <p:extLst>
      <p:ext uri="{BB962C8B-B14F-4D97-AF65-F5344CB8AC3E}">
        <p14:creationId xmlns:p14="http://schemas.microsoft.com/office/powerpoint/2010/main" val="8320807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596900"/>
            <a:ext cx="183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</a:t>
            </a:r>
            <a:r>
              <a:rPr spc="-10" dirty="0"/>
              <a:t>j</a:t>
            </a:r>
            <a:r>
              <a:rPr spc="0" dirty="0"/>
              <a:t>e</a:t>
            </a:r>
            <a:r>
              <a:rPr spc="-10" dirty="0"/>
              <a:t>m</a:t>
            </a:r>
            <a:r>
              <a:rPr dirty="0"/>
              <a:t>p</a:t>
            </a:r>
            <a:r>
              <a:rPr spc="-5" dirty="0"/>
              <a:t>l</a:t>
            </a:r>
            <a:r>
              <a:rPr spc="-10" dirty="0"/>
              <a:t>o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6769" y="1772920"/>
            <a:ext cx="7053580" cy="186943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int [] hist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leeHistograma();</a:t>
            </a:r>
            <a:endParaRPr sz="16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350"/>
              </a:spcBef>
            </a:pPr>
            <a:r>
              <a:rPr sz="1600" spc="-15" dirty="0">
                <a:latin typeface="Verdana"/>
                <a:cs typeface="Verdana"/>
              </a:rPr>
              <a:t>try</a:t>
            </a:r>
            <a:r>
              <a:rPr sz="1600" spc="385" dirty="0">
                <a:latin typeface="Verdana"/>
                <a:cs typeface="Verdana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340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Courier New"/>
                <a:cs typeface="Courier New"/>
              </a:rPr>
              <a:t>for(int i=1;;i++) hist[i] +=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hist[i-1];</a:t>
            </a:r>
            <a:endParaRPr sz="1600">
              <a:latin typeface="Courier New"/>
              <a:cs typeface="Courier New"/>
            </a:endParaRPr>
          </a:p>
          <a:p>
            <a:pPr marL="533400" marR="781050" indent="-487680">
              <a:lnSpc>
                <a:spcPct val="117700"/>
              </a:lnSpc>
              <a:spcBef>
                <a:spcPts val="10"/>
              </a:spcBef>
            </a:pPr>
            <a:r>
              <a:rPr sz="1600" dirty="0">
                <a:latin typeface="Courier New"/>
                <a:cs typeface="Courier New"/>
              </a:rPr>
              <a:t>} </a:t>
            </a:r>
            <a:r>
              <a:rPr sz="1600" dirty="0">
                <a:latin typeface="Verdana"/>
                <a:cs typeface="Verdana"/>
              </a:rPr>
              <a:t>catch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dirty="0">
                <a:latin typeface="Verdana"/>
                <a:cs typeface="Verdana"/>
              </a:rPr>
              <a:t>ArrayOutOfBoundsException </a:t>
            </a:r>
            <a:r>
              <a:rPr sz="1600" spc="-5" dirty="0">
                <a:latin typeface="Courier New"/>
                <a:cs typeface="Courier New"/>
              </a:rPr>
              <a:t>e) </a:t>
            </a:r>
            <a:r>
              <a:rPr sz="1600" dirty="0">
                <a:latin typeface="Courier New"/>
                <a:cs typeface="Courier New"/>
              </a:rPr>
              <a:t>{  </a:t>
            </a:r>
            <a:r>
              <a:rPr sz="1600" spc="-5" dirty="0">
                <a:latin typeface="Courier New"/>
                <a:cs typeface="Courier New"/>
              </a:rPr>
              <a:t>System.out.println(“Error: </a:t>
            </a:r>
            <a:r>
              <a:rPr sz="1600" dirty="0">
                <a:latin typeface="Courier New"/>
                <a:cs typeface="Courier New"/>
              </a:rPr>
              <a:t>“ +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e.</a:t>
            </a:r>
            <a:r>
              <a:rPr sz="1600" spc="0" dirty="0">
                <a:latin typeface="Verdana"/>
                <a:cs typeface="Verdana"/>
              </a:rPr>
              <a:t>getMessage</a:t>
            </a:r>
            <a:r>
              <a:rPr sz="1600" spc="0" dirty="0"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35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69" y="4292600"/>
            <a:ext cx="7053580" cy="186943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600" spc="-5" dirty="0">
                <a:latin typeface="Courier New"/>
                <a:cs typeface="Courier New"/>
              </a:rPr>
              <a:t>int [] hist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leeHistograma();</a:t>
            </a:r>
            <a:endParaRPr sz="16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340"/>
              </a:spcBef>
            </a:pPr>
            <a:r>
              <a:rPr sz="1600" spc="-15" dirty="0">
                <a:latin typeface="Verdana"/>
                <a:cs typeface="Verdana"/>
              </a:rPr>
              <a:t>try</a:t>
            </a:r>
            <a:r>
              <a:rPr sz="1600" spc="385" dirty="0">
                <a:latin typeface="Verdana"/>
                <a:cs typeface="Verdana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340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latin typeface="Courier New"/>
                <a:cs typeface="Courier New"/>
              </a:rPr>
              <a:t>for(int i=1;;i++) hist[i] +=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hist[i-1];</a:t>
            </a:r>
            <a:endParaRPr sz="16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340"/>
              </a:spcBef>
            </a:pPr>
            <a:r>
              <a:rPr sz="1600" dirty="0">
                <a:latin typeface="Courier New"/>
                <a:cs typeface="Courier New"/>
              </a:rPr>
              <a:t>} </a:t>
            </a:r>
            <a:r>
              <a:rPr sz="1600" spc="0" dirty="0">
                <a:latin typeface="Verdana"/>
                <a:cs typeface="Verdana"/>
              </a:rPr>
              <a:t>catch</a:t>
            </a:r>
            <a:r>
              <a:rPr sz="1600" spc="0" dirty="0">
                <a:latin typeface="Courier New"/>
                <a:cs typeface="Courier New"/>
              </a:rPr>
              <a:t>(</a:t>
            </a:r>
            <a:r>
              <a:rPr sz="1600" spc="0" dirty="0">
                <a:latin typeface="Verdana"/>
                <a:cs typeface="Verdana"/>
              </a:rPr>
              <a:t>Exception </a:t>
            </a:r>
            <a:r>
              <a:rPr sz="1600" spc="-5" dirty="0">
                <a:latin typeface="Courier New"/>
                <a:cs typeface="Courier New"/>
              </a:rPr>
              <a:t>e)</a:t>
            </a:r>
            <a:r>
              <a:rPr sz="1600" spc="-1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3340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latin typeface="Courier New"/>
                <a:cs typeface="Courier New"/>
              </a:rPr>
              <a:t>System.out.println(“Error: </a:t>
            </a:r>
            <a:r>
              <a:rPr sz="1600" dirty="0">
                <a:latin typeface="Courier New"/>
                <a:cs typeface="Courier New"/>
              </a:rPr>
              <a:t>“ +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0" dirty="0">
                <a:latin typeface="Courier New"/>
                <a:cs typeface="Courier New"/>
              </a:rPr>
              <a:t>e.</a:t>
            </a:r>
            <a:r>
              <a:rPr sz="1600" spc="0" dirty="0">
                <a:latin typeface="Verdana"/>
                <a:cs typeface="Verdana"/>
              </a:rPr>
              <a:t>getMessage</a:t>
            </a:r>
            <a:r>
              <a:rPr sz="1600" spc="0" dirty="0">
                <a:latin typeface="Courier New"/>
                <a:cs typeface="Courier New"/>
              </a:rPr>
              <a:t>());</a:t>
            </a:r>
            <a:endParaRPr sz="160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340"/>
              </a:spcBef>
            </a:pPr>
            <a:r>
              <a:rPr sz="160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90" y="1191259"/>
            <a:ext cx="5328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Sólo captura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ArrayOutOfBoundsException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680" y="3705859"/>
            <a:ext cx="3251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Captura cualquier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excepción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753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77190" y="1257300"/>
            <a:ext cx="3439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3200" spc="-5" dirty="0">
                <a:latin typeface="Arial"/>
                <a:cs typeface="Arial"/>
              </a:rPr>
              <a:t>Mensaje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error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650" y="1988820"/>
            <a:ext cx="482346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150"/>
              </a:spcBef>
            </a:pPr>
            <a:r>
              <a:rPr sz="1500" spc="-5" dirty="0">
                <a:latin typeface="Courier New"/>
                <a:cs typeface="Courier New"/>
              </a:rPr>
              <a:t>String msg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0" dirty="0">
                <a:latin typeface="Courier New"/>
                <a:cs typeface="Courier New"/>
              </a:rPr>
              <a:t>e.</a:t>
            </a:r>
            <a:r>
              <a:rPr sz="1500" spc="0" dirty="0">
                <a:latin typeface="Verdana"/>
                <a:cs typeface="Verdana"/>
              </a:rPr>
              <a:t>getMessage</a:t>
            </a:r>
            <a:r>
              <a:rPr sz="1500" spc="0" dirty="0">
                <a:latin typeface="Courier New"/>
                <a:cs typeface="Courier New"/>
              </a:rPr>
              <a:t>();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190" y="2636520"/>
            <a:ext cx="140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3200" dirty="0">
                <a:latin typeface="Arial"/>
                <a:cs typeface="Arial"/>
              </a:rPr>
              <a:t>T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za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650" y="3373120"/>
            <a:ext cx="482346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110"/>
              </a:spcBef>
            </a:pPr>
            <a:r>
              <a:rPr sz="1500" spc="-5" dirty="0">
                <a:latin typeface="Courier New"/>
                <a:cs typeface="Courier New"/>
              </a:rPr>
              <a:t>e.</a:t>
            </a:r>
            <a:r>
              <a:rPr sz="1500" spc="-5" dirty="0">
                <a:latin typeface="Verdana"/>
                <a:cs typeface="Verdana"/>
              </a:rPr>
              <a:t>printStackTrace</a:t>
            </a:r>
            <a:r>
              <a:rPr sz="1500" spc="-5" dirty="0">
                <a:latin typeface="Courier New"/>
                <a:cs typeface="Courier New"/>
              </a:rPr>
              <a:t>();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190" y="4017009"/>
            <a:ext cx="8165465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3200" dirty="0">
                <a:latin typeface="Arial"/>
                <a:cs typeface="Arial"/>
              </a:rPr>
              <a:t>Cada </a:t>
            </a:r>
            <a:r>
              <a:rPr sz="3200" spc="-5" dirty="0">
                <a:latin typeface="Arial"/>
                <a:cs typeface="Arial"/>
              </a:rPr>
              <a:t>tipo concreto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5" dirty="0">
                <a:latin typeface="Arial"/>
                <a:cs typeface="Arial"/>
              </a:rPr>
              <a:t>excepción ofrece  información especializada para </a:t>
            </a:r>
            <a:r>
              <a:rPr sz="3200" dirty="0">
                <a:latin typeface="Arial"/>
                <a:cs typeface="Arial"/>
              </a:rPr>
              <a:t>el </a:t>
            </a:r>
            <a:r>
              <a:rPr sz="3200" spc="-5" dirty="0">
                <a:latin typeface="Arial"/>
                <a:cs typeface="Arial"/>
              </a:rPr>
              <a:t>error </a:t>
            </a:r>
            <a:r>
              <a:rPr sz="3200" dirty="0">
                <a:latin typeface="Arial"/>
                <a:cs typeface="Arial"/>
              </a:rPr>
              <a:t>que  </a:t>
            </a:r>
            <a:r>
              <a:rPr sz="3200" spc="-5" dirty="0">
                <a:latin typeface="Arial"/>
                <a:cs typeface="Arial"/>
              </a:rPr>
              <a:t>representa</a:t>
            </a:r>
            <a:endParaRPr sz="3200">
              <a:latin typeface="Arial"/>
              <a:cs typeface="Arial"/>
            </a:endParaRPr>
          </a:p>
          <a:p>
            <a:pPr marL="760730" marR="648970" lvl="1" indent="-27940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60095" algn="l"/>
                <a:tab pos="760730" algn="l"/>
              </a:tabLst>
            </a:pPr>
            <a:r>
              <a:rPr sz="2000" spc="-5" dirty="0">
                <a:latin typeface="Arial"/>
                <a:cs typeface="Arial"/>
              </a:rPr>
              <a:t>P.ej. </a:t>
            </a:r>
            <a:r>
              <a:rPr sz="1600" spc="-5" dirty="0">
                <a:latin typeface="Courier New"/>
                <a:cs typeface="Courier New"/>
              </a:rPr>
              <a:t>ParseException </a:t>
            </a:r>
            <a:r>
              <a:rPr sz="2000" spc="-5" dirty="0">
                <a:latin typeface="Arial"/>
                <a:cs typeface="Arial"/>
              </a:rPr>
              <a:t>ofrece el número de la línea del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fichero  donde </a:t>
            </a:r>
            <a:r>
              <a:rPr sz="2000" dirty="0">
                <a:latin typeface="Arial"/>
                <a:cs typeface="Arial"/>
              </a:rPr>
              <a:t>ha </a:t>
            </a:r>
            <a:r>
              <a:rPr sz="2000" spc="-5" dirty="0">
                <a:latin typeface="Arial"/>
                <a:cs typeface="Arial"/>
              </a:rPr>
              <a:t>encontrado 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1169" y="669290"/>
            <a:ext cx="6126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Información sobre la</a:t>
            </a:r>
            <a:r>
              <a:rPr dirty="0"/>
              <a:t> </a:t>
            </a:r>
            <a:r>
              <a:rPr spc="-5" dirty="0"/>
              <a:t>excepción</a:t>
            </a:r>
          </a:p>
        </p:txBody>
      </p:sp>
    </p:spTree>
    <p:extLst>
      <p:ext uri="{BB962C8B-B14F-4D97-AF65-F5344CB8AC3E}">
        <p14:creationId xmlns:p14="http://schemas.microsoft.com/office/powerpoint/2010/main" val="1954402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77190" y="12369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09" y="1165860"/>
            <a:ext cx="5687695" cy="8636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5" dirty="0">
                <a:latin typeface="Arial"/>
                <a:cs typeface="Arial"/>
              </a:rPr>
              <a:t>Para lanzar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excepción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debemos</a:t>
            </a:r>
            <a:endParaRPr sz="2400">
              <a:latin typeface="Arial"/>
              <a:cs typeface="Arial"/>
            </a:endParaRPr>
          </a:p>
          <a:p>
            <a:pPr marL="412750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2000" dirty="0">
                <a:latin typeface="Arial"/>
                <a:cs typeface="Arial"/>
              </a:rPr>
              <a:t>Crear </a:t>
            </a:r>
            <a:r>
              <a:rPr sz="2000" spc="-5" dirty="0">
                <a:latin typeface="Arial"/>
                <a:cs typeface="Arial"/>
              </a:rPr>
              <a:t>el objeto correspondiente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la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excepción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910" y="2133600"/>
            <a:ext cx="619506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250"/>
              </a:spcBef>
            </a:pPr>
            <a:r>
              <a:rPr sz="1400" spc="-5" dirty="0">
                <a:latin typeface="Courier New"/>
                <a:cs typeface="Courier New"/>
              </a:rPr>
              <a:t>Exception </a:t>
            </a:r>
            <a:r>
              <a:rPr sz="1400" dirty="0">
                <a:latin typeface="Courier New"/>
                <a:cs typeface="Courier New"/>
              </a:rPr>
              <a:t>e = </a:t>
            </a:r>
            <a:r>
              <a:rPr sz="1400" spc="0" dirty="0">
                <a:latin typeface="Verdana"/>
                <a:cs typeface="Verdana"/>
              </a:rPr>
              <a:t>new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ParseException</a:t>
            </a:r>
            <a:r>
              <a:rPr sz="1400" dirty="0">
                <a:latin typeface="Courier New"/>
                <a:cs typeface="Courier New"/>
              </a:rPr>
              <a:t>(mensaje,linea);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389" y="273812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5060" y="2754629"/>
            <a:ext cx="5316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Lanzar la </a:t>
            </a:r>
            <a:r>
              <a:rPr sz="2000" dirty="0">
                <a:latin typeface="Arial"/>
                <a:cs typeface="Arial"/>
              </a:rPr>
              <a:t>excepción con una </a:t>
            </a:r>
            <a:r>
              <a:rPr sz="2000" spc="-5" dirty="0">
                <a:latin typeface="Arial"/>
                <a:cs typeface="Arial"/>
              </a:rPr>
              <a:t>instrucción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throw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910" y="3157220"/>
            <a:ext cx="619506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380"/>
              </a:spcBef>
            </a:pPr>
            <a:r>
              <a:rPr sz="1400" spc="-10" dirty="0">
                <a:latin typeface="Verdana"/>
                <a:cs typeface="Verdana"/>
              </a:rPr>
              <a:t>throw</a:t>
            </a:r>
            <a:r>
              <a:rPr sz="1400" spc="350" dirty="0">
                <a:latin typeface="Verdana"/>
                <a:cs typeface="Verdana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89" y="3900170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5060" y="3916679"/>
            <a:ext cx="6619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Si la </a:t>
            </a:r>
            <a:r>
              <a:rPr sz="2000" spc="-5" dirty="0">
                <a:latin typeface="Arial"/>
                <a:cs typeface="Arial"/>
              </a:rPr>
              <a:t>excepción </a:t>
            </a:r>
            <a:r>
              <a:rPr sz="2000" dirty="0">
                <a:latin typeface="Arial"/>
                <a:cs typeface="Arial"/>
              </a:rPr>
              <a:t>es </a:t>
            </a:r>
            <a:r>
              <a:rPr sz="2000" i="1" dirty="0">
                <a:latin typeface="Arial"/>
                <a:cs typeface="Arial"/>
              </a:rPr>
              <a:t>checked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declarar </a:t>
            </a:r>
            <a:r>
              <a:rPr sz="2000" dirty="0">
                <a:latin typeface="Arial"/>
                <a:cs typeface="Arial"/>
              </a:rPr>
              <a:t>que el </a:t>
            </a:r>
            <a:r>
              <a:rPr sz="2000" spc="-5" dirty="0">
                <a:latin typeface="Arial"/>
                <a:cs typeface="Arial"/>
              </a:rPr>
              <a:t>método puede  lanzarla con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throws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4910" y="4598670"/>
            <a:ext cx="6195060" cy="16560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public void leeFichero() </a:t>
            </a:r>
            <a:r>
              <a:rPr sz="1400" spc="-5" dirty="0">
                <a:latin typeface="Verdana"/>
                <a:cs typeface="Verdana"/>
              </a:rPr>
              <a:t>throws </a:t>
            </a:r>
            <a:r>
              <a:rPr sz="1400" spc="0" dirty="0">
                <a:latin typeface="Verdana"/>
                <a:cs typeface="Verdana"/>
              </a:rPr>
              <a:t>ParseException</a:t>
            </a:r>
            <a:r>
              <a:rPr sz="1400" spc="310" dirty="0">
                <a:latin typeface="Verdana"/>
                <a:cs typeface="Verdana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500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500"/>
              </a:spcBef>
            </a:pPr>
            <a:r>
              <a:rPr sz="1400" spc="-10" dirty="0">
                <a:latin typeface="Verdana"/>
                <a:cs typeface="Verdana"/>
              </a:rPr>
              <a:t>throw </a:t>
            </a:r>
            <a:r>
              <a:rPr sz="1400" spc="-5" dirty="0">
                <a:latin typeface="Courier New"/>
                <a:cs typeface="Courier New"/>
              </a:rPr>
              <a:t>new ParseException(mensaje,</a:t>
            </a:r>
            <a:r>
              <a:rPr sz="1400" spc="-1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linea);</a:t>
            </a:r>
            <a:endParaRPr sz="1400">
              <a:latin typeface="Courier New"/>
              <a:cs typeface="Courier New"/>
            </a:endParaRPr>
          </a:p>
          <a:p>
            <a:pPr marL="556260">
              <a:lnSpc>
                <a:spcPct val="100000"/>
              </a:lnSpc>
              <a:spcBef>
                <a:spcPts val="490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3559" y="636270"/>
            <a:ext cx="4275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Lanzar </a:t>
            </a:r>
            <a:r>
              <a:rPr dirty="0"/>
              <a:t>una</a:t>
            </a:r>
            <a:r>
              <a:rPr spc="-30" dirty="0"/>
              <a:t> </a:t>
            </a:r>
            <a:r>
              <a:rPr spc="-5" dirty="0"/>
              <a:t>excepción</a:t>
            </a:r>
          </a:p>
        </p:txBody>
      </p:sp>
    </p:spTree>
    <p:extLst>
      <p:ext uri="{BB962C8B-B14F-4D97-AF65-F5344CB8AC3E}">
        <p14:creationId xmlns:p14="http://schemas.microsoft.com/office/powerpoint/2010/main" val="11931698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3559" y="598170"/>
            <a:ext cx="3956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Capturar </a:t>
            </a:r>
            <a:r>
              <a:rPr dirty="0"/>
              <a:t>o</a:t>
            </a:r>
            <a:r>
              <a:rPr spc="-40" dirty="0"/>
              <a:t> </a:t>
            </a:r>
            <a:r>
              <a:rPr spc="-5" dirty="0"/>
              <a:t>propagar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8459" y="117982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280" y="1173762"/>
            <a:ext cx="7341234" cy="6477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spc="-5" dirty="0">
                <a:latin typeface="Arial"/>
                <a:cs typeface="Arial"/>
              </a:rPr>
              <a:t>Si </a:t>
            </a:r>
            <a:r>
              <a:rPr sz="2000" dirty="0">
                <a:latin typeface="Arial"/>
                <a:cs typeface="Arial"/>
              </a:rPr>
              <a:t>un </a:t>
            </a:r>
            <a:r>
              <a:rPr sz="2000" spc="-5" dirty="0">
                <a:latin typeface="Arial"/>
                <a:cs typeface="Arial"/>
              </a:rPr>
              <a:t>método lanza una excepción </a:t>
            </a:r>
            <a:r>
              <a:rPr sz="2000" i="1" spc="-5" dirty="0">
                <a:latin typeface="Arial"/>
                <a:cs typeface="Arial"/>
              </a:rPr>
              <a:t>checked</a:t>
            </a:r>
            <a:r>
              <a:rPr sz="2000" i="1" spc="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deberemos</a:t>
            </a:r>
            <a:endParaRPr sz="2000">
              <a:latin typeface="Arial"/>
              <a:cs typeface="Arial"/>
            </a:endParaRPr>
          </a:p>
          <a:p>
            <a:pPr marL="412750" indent="-280670">
              <a:lnSpc>
                <a:spcPct val="100000"/>
              </a:lnSpc>
              <a:spcBef>
                <a:spcPts val="160"/>
              </a:spcBef>
              <a:buClr>
                <a:srgbClr val="99CC00"/>
              </a:buClr>
              <a:buFont typeface="Times New Roman"/>
              <a:buChar char="•"/>
              <a:tabLst>
                <a:tab pos="412115" algn="l"/>
                <a:tab pos="412750" algn="l"/>
              </a:tabLst>
            </a:pPr>
            <a:r>
              <a:rPr sz="1800" spc="-10" dirty="0">
                <a:latin typeface="Arial"/>
                <a:cs typeface="Arial"/>
              </a:rPr>
              <a:t>Declarar que puede </a:t>
            </a:r>
            <a:r>
              <a:rPr sz="1800" spc="-5" dirty="0">
                <a:latin typeface="Arial"/>
                <a:cs typeface="Arial"/>
              </a:rPr>
              <a:t>ser lanzada </a:t>
            </a:r>
            <a:r>
              <a:rPr sz="1800" spc="-10" dirty="0">
                <a:latin typeface="Arial"/>
                <a:cs typeface="Arial"/>
              </a:rPr>
              <a:t>para propagarla </a:t>
            </a:r>
            <a:r>
              <a:rPr sz="1800" spc="-5" dirty="0">
                <a:latin typeface="Arial"/>
                <a:cs typeface="Arial"/>
              </a:rPr>
              <a:t>al </a:t>
            </a:r>
            <a:r>
              <a:rPr sz="1800" spc="-10" dirty="0">
                <a:latin typeface="Arial"/>
                <a:cs typeface="Arial"/>
              </a:rPr>
              <a:t>método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llamador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7450" y="1916429"/>
            <a:ext cx="7200900" cy="86486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553085" marR="2789555" indent="-426720">
              <a:lnSpc>
                <a:spcPct val="109500"/>
              </a:lnSpc>
              <a:spcBef>
                <a:spcPts val="610"/>
              </a:spcBef>
            </a:pPr>
            <a:r>
              <a:rPr sz="1400" spc="-5" dirty="0">
                <a:latin typeface="Courier New"/>
                <a:cs typeface="Courier New"/>
              </a:rPr>
              <a:t>public void init() </a:t>
            </a:r>
            <a:r>
              <a:rPr sz="1400" spc="-5" dirty="0">
                <a:latin typeface="Verdana"/>
                <a:cs typeface="Verdana"/>
              </a:rPr>
              <a:t>throws </a:t>
            </a:r>
            <a:r>
              <a:rPr sz="1400" spc="0" dirty="0">
                <a:latin typeface="Verdana"/>
                <a:cs typeface="Verdana"/>
              </a:rPr>
              <a:t>ParseException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leeFichero();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660" y="2885440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6330" y="2900679"/>
            <a:ext cx="427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-10" dirty="0">
                <a:latin typeface="Arial"/>
                <a:cs typeface="Arial"/>
              </a:rPr>
              <a:t>capturarla para que deje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propagarse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7450" y="3350259"/>
            <a:ext cx="7200900" cy="158623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53085" marR="5253355" indent="-426720">
              <a:lnSpc>
                <a:spcPct val="109500"/>
              </a:lnSpc>
              <a:spcBef>
                <a:spcPts val="180"/>
              </a:spcBef>
            </a:pPr>
            <a:r>
              <a:rPr sz="1400" spc="-10" dirty="0">
                <a:latin typeface="Verdana"/>
                <a:cs typeface="Verdana"/>
              </a:rPr>
              <a:t>try </a:t>
            </a:r>
            <a:r>
              <a:rPr sz="1400" dirty="0">
                <a:latin typeface="Courier New"/>
                <a:cs typeface="Courier New"/>
              </a:rPr>
              <a:t>{  </a:t>
            </a:r>
            <a:r>
              <a:rPr sz="1400" spc="-5" dirty="0">
                <a:latin typeface="Courier New"/>
                <a:cs typeface="Courier New"/>
              </a:rPr>
              <a:t>leeFichero();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dirty="0">
                <a:latin typeface="Verdana"/>
                <a:cs typeface="Verdana"/>
              </a:rPr>
              <a:t>catch(ParseException </a:t>
            </a:r>
            <a:r>
              <a:rPr sz="1400" spc="-35" dirty="0">
                <a:latin typeface="Verdana"/>
                <a:cs typeface="Verdana"/>
              </a:rPr>
              <a:t>e)</a:t>
            </a:r>
            <a:r>
              <a:rPr sz="1400" spc="315" dirty="0">
                <a:latin typeface="Verdana"/>
                <a:cs typeface="Verdana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53085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Courier New"/>
                <a:cs typeface="Courier New"/>
              </a:rPr>
              <a:t>System.out.println(“Error en linea </a:t>
            </a:r>
            <a:r>
              <a:rPr sz="1400" dirty="0">
                <a:latin typeface="Courier New"/>
                <a:cs typeface="Courier New"/>
              </a:rPr>
              <a:t>“ + </a:t>
            </a:r>
            <a:r>
              <a:rPr sz="1400" spc="-5" dirty="0">
                <a:latin typeface="Courier New"/>
                <a:cs typeface="Courier New"/>
              </a:rPr>
              <a:t>e.getOffset()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  <a:p>
            <a:pPr marL="2580640">
              <a:lnSpc>
                <a:spcPct val="100000"/>
              </a:lnSpc>
              <a:spcBef>
                <a:spcPts val="160"/>
              </a:spcBef>
            </a:pPr>
            <a:r>
              <a:rPr sz="1400" spc="-5" dirty="0">
                <a:latin typeface="Courier New"/>
                <a:cs typeface="Courier New"/>
              </a:rPr>
              <a:t>“: </a:t>
            </a:r>
            <a:r>
              <a:rPr sz="1400" dirty="0">
                <a:latin typeface="Courier New"/>
                <a:cs typeface="Courier New"/>
              </a:rPr>
              <a:t>“ +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e.getMessage());</a:t>
            </a:r>
            <a:endParaRPr sz="1400">
              <a:latin typeface="Courier New"/>
              <a:cs typeface="Courier New"/>
            </a:endParaRPr>
          </a:p>
          <a:p>
            <a:pPr marL="127000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459" y="4970779"/>
            <a:ext cx="114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280" y="4987290"/>
            <a:ext cx="1892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Si </a:t>
            </a:r>
            <a:r>
              <a:rPr sz="2000" dirty="0">
                <a:latin typeface="Arial"/>
                <a:cs typeface="Arial"/>
              </a:rPr>
              <a:t>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unchecked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660" y="5278120"/>
            <a:ext cx="106045" cy="9105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330" y="5292090"/>
            <a:ext cx="708342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0510">
              <a:lnSpc>
                <a:spcPct val="1074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 </a:t>
            </a:r>
            <a:r>
              <a:rPr sz="1800" spc="-10" dirty="0">
                <a:latin typeface="Arial"/>
                <a:cs typeface="Arial"/>
              </a:rPr>
              <a:t>propaga al método llamante </a:t>
            </a:r>
            <a:r>
              <a:rPr sz="1800" spc="-5" dirty="0">
                <a:latin typeface="Arial"/>
                <a:cs typeface="Arial"/>
              </a:rPr>
              <a:t>sin declarar </a:t>
            </a:r>
            <a:r>
              <a:rPr sz="1800" spc="-10" dirty="0">
                <a:latin typeface="Arial"/>
                <a:cs typeface="Arial"/>
              </a:rPr>
              <a:t>que puede ser </a:t>
            </a:r>
            <a:r>
              <a:rPr sz="1800" spc="-5" dirty="0">
                <a:latin typeface="Arial"/>
                <a:cs typeface="Arial"/>
              </a:rPr>
              <a:t>lanzada  </a:t>
            </a:r>
            <a:r>
              <a:rPr sz="1800" spc="-10" dirty="0">
                <a:latin typeface="Arial"/>
                <a:cs typeface="Arial"/>
              </a:rPr>
              <a:t>Parará de propagarse cuando </a:t>
            </a:r>
            <a:r>
              <a:rPr sz="1800" dirty="0">
                <a:latin typeface="Arial"/>
                <a:cs typeface="Arial"/>
              </a:rPr>
              <a:t>sea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capturada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730"/>
              </a:lnSpc>
              <a:spcBef>
                <a:spcPts val="585"/>
              </a:spcBef>
            </a:pPr>
            <a:r>
              <a:rPr sz="1800" spc="-5" dirty="0">
                <a:latin typeface="Arial"/>
                <a:cs typeface="Arial"/>
              </a:rPr>
              <a:t>Si </a:t>
            </a:r>
            <a:r>
              <a:rPr sz="1800" spc="-10" dirty="0">
                <a:latin typeface="Arial"/>
                <a:cs typeface="Arial"/>
              </a:rPr>
              <a:t>ningún método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spc="-10" dirty="0">
                <a:latin typeface="Arial"/>
                <a:cs typeface="Arial"/>
              </a:rPr>
              <a:t>captura, </a:t>
            </a:r>
            <a:r>
              <a:rPr sz="1800" spc="-5" dirty="0">
                <a:latin typeface="Arial"/>
                <a:cs typeface="Arial"/>
              </a:rPr>
              <a:t>la aplicación </a:t>
            </a:r>
            <a:r>
              <a:rPr sz="1800" spc="-10" dirty="0">
                <a:latin typeface="Arial"/>
                <a:cs typeface="Arial"/>
              </a:rPr>
              <a:t>terminará automáticamente  mostrándose </a:t>
            </a:r>
            <a:r>
              <a:rPr sz="1800" spc="-5" dirty="0">
                <a:latin typeface="Arial"/>
                <a:cs typeface="Arial"/>
              </a:rPr>
              <a:t>la traza </a:t>
            </a:r>
            <a:r>
              <a:rPr sz="1800" spc="-10" dirty="0">
                <a:latin typeface="Arial"/>
                <a:cs typeface="Arial"/>
              </a:rPr>
              <a:t>del </a:t>
            </a:r>
            <a:r>
              <a:rPr sz="1800" spc="-5" dirty="0">
                <a:latin typeface="Arial"/>
                <a:cs typeface="Arial"/>
              </a:rPr>
              <a:t>error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producido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8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2805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Constructores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94269" y="6546180"/>
            <a:ext cx="10858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B6887"/>
                </a:solidFill>
                <a:latin typeface="Arial"/>
                <a:cs typeface="Arial"/>
              </a:rPr>
              <a:t>Lenguaje </a:t>
            </a: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Java</a:t>
            </a:r>
            <a:r>
              <a:rPr sz="1000" b="1" spc="204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140" y="1520190"/>
            <a:ext cx="7514590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7820" marR="5080" indent="-325120">
              <a:lnSpc>
                <a:spcPts val="2590"/>
              </a:lnSpc>
              <a:spcBef>
                <a:spcPts val="425"/>
              </a:spcBef>
              <a:buClr>
                <a:srgbClr val="99CC00"/>
              </a:buClr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400" i="1" spc="-5" dirty="0">
                <a:latin typeface="Arial"/>
                <a:cs typeface="Arial"/>
              </a:rPr>
              <a:t>Constructores</a:t>
            </a:r>
            <a:r>
              <a:rPr sz="2400" spc="-5" dirty="0">
                <a:latin typeface="Arial"/>
                <a:cs typeface="Arial"/>
              </a:rPr>
              <a:t>: se llaman </a:t>
            </a:r>
            <a:r>
              <a:rPr sz="2400" spc="-10" dirty="0">
                <a:latin typeface="Arial"/>
                <a:cs typeface="Arial"/>
              </a:rPr>
              <a:t>igual </a:t>
            </a:r>
            <a:r>
              <a:rPr sz="2400" spc="-5" dirty="0">
                <a:latin typeface="Arial"/>
                <a:cs typeface="Arial"/>
              </a:rPr>
              <a:t>que la clase, </a:t>
            </a:r>
            <a:r>
              <a:rPr sz="2400" dirty="0">
                <a:latin typeface="Arial"/>
                <a:cs typeface="Arial"/>
              </a:rPr>
              <a:t>y se  </a:t>
            </a:r>
            <a:r>
              <a:rPr sz="2400" spc="-5" dirty="0">
                <a:latin typeface="Arial"/>
                <a:cs typeface="Arial"/>
              </a:rPr>
              <a:t>ejecutan con el operador </a:t>
            </a:r>
            <a:r>
              <a:rPr sz="2400" i="1" spc="-5" dirty="0">
                <a:latin typeface="Arial"/>
                <a:cs typeface="Arial"/>
              </a:rPr>
              <a:t>new </a:t>
            </a:r>
            <a:r>
              <a:rPr sz="2400" spc="-5" dirty="0">
                <a:latin typeface="Arial"/>
                <a:cs typeface="Arial"/>
              </a:rPr>
              <a:t>para reservar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memoria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50698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58039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260" y="5088890"/>
            <a:ext cx="7463790" cy="1125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Arial"/>
                <a:cs typeface="Arial"/>
              </a:rPr>
              <a:t>No hace falta destructor,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eso se encarga el </a:t>
            </a:r>
            <a:r>
              <a:rPr sz="2400" i="1" spc="-10" dirty="0">
                <a:latin typeface="Arial"/>
                <a:cs typeface="Arial"/>
              </a:rPr>
              <a:t>garbage  </a:t>
            </a:r>
            <a:r>
              <a:rPr sz="2400" i="1" spc="-5" dirty="0">
                <a:latin typeface="Arial"/>
                <a:cs typeface="Arial"/>
              </a:rPr>
              <a:t>collector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Arial"/>
                <a:cs typeface="Arial"/>
              </a:rPr>
              <a:t>Constructor superclase: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super(…)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60" y="2349500"/>
            <a:ext cx="7705090" cy="273558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Courier New"/>
                <a:cs typeface="Courier New"/>
              </a:rPr>
              <a:t>MiClase()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439"/>
              </a:spcBef>
            </a:pPr>
            <a:r>
              <a:rPr sz="1800" spc="-5" dirty="0">
                <a:latin typeface="Courier New"/>
                <a:cs typeface="Courier New"/>
              </a:rPr>
              <a:t>...// Codigo del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constructor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Courier New"/>
                <a:cs typeface="Courier New"/>
              </a:rPr>
              <a:t>MiClase(int valorA, Vector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valorV)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318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Courier New"/>
                <a:cs typeface="Courier New"/>
              </a:rPr>
              <a:t>...// Codigo del otro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constructor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45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810259"/>
            <a:ext cx="3620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Arial"/>
                <a:cs typeface="Arial"/>
              </a:rPr>
              <a:t>Nested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exceptions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059" y="1452879"/>
            <a:ext cx="132715" cy="93471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880" y="1474469"/>
            <a:ext cx="3883025" cy="932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sz="2400" spc="-5" dirty="0">
                <a:latin typeface="Arial"/>
                <a:cs typeface="Arial"/>
              </a:rPr>
              <a:t>Captura excepción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causante  </a:t>
            </a:r>
            <a:r>
              <a:rPr sz="2400" spc="-10" dirty="0">
                <a:latin typeface="Arial"/>
                <a:cs typeface="Arial"/>
              </a:rPr>
              <a:t>Lanza </a:t>
            </a:r>
            <a:r>
              <a:rPr sz="2400" spc="-5" dirty="0">
                <a:latin typeface="Arial"/>
                <a:cs typeface="Arial"/>
              </a:rPr>
              <a:t>excepción </a:t>
            </a:r>
            <a:r>
              <a:rPr sz="2400" spc="-10" dirty="0">
                <a:latin typeface="Arial"/>
                <a:cs typeface="Arial"/>
              </a:rPr>
              <a:t>propia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280" y="2708910"/>
            <a:ext cx="6338570" cy="165735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80"/>
              </a:spcBef>
            </a:pPr>
            <a:r>
              <a:rPr sz="1400" spc="-5" dirty="0">
                <a:latin typeface="Courier New"/>
                <a:cs typeface="Courier New"/>
              </a:rPr>
              <a:t>try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356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590"/>
              </a:spcBef>
            </a:pPr>
            <a:r>
              <a:rPr sz="1400" dirty="0">
                <a:latin typeface="Courier New"/>
                <a:cs typeface="Courier New"/>
              </a:rPr>
              <a:t>} </a:t>
            </a:r>
            <a:r>
              <a:rPr sz="1400" spc="-5" dirty="0">
                <a:latin typeface="Courier New"/>
                <a:cs typeface="Courier New"/>
              </a:rPr>
              <a:t>catch(IOException e)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356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latin typeface="Courier New"/>
                <a:cs typeface="Courier New"/>
              </a:rPr>
              <a:t>throw new MiExcepcion("Mensaje de error",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e);</a:t>
            </a:r>
            <a:endParaRPr sz="14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  <a:spcBef>
                <a:spcPts val="1190"/>
              </a:spcBef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059" y="4593589"/>
            <a:ext cx="132715" cy="13893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4880" y="4615179"/>
            <a:ext cx="6824980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95"/>
              </a:spcBef>
            </a:pPr>
            <a:r>
              <a:rPr sz="2400" spc="-10" dirty="0">
                <a:latin typeface="Arial"/>
                <a:cs typeface="Arial"/>
              </a:rPr>
              <a:t>Encadena </a:t>
            </a:r>
            <a:r>
              <a:rPr sz="2400" spc="-5" dirty="0">
                <a:latin typeface="Arial"/>
                <a:cs typeface="Arial"/>
              </a:rPr>
              <a:t>errores producidos. Facilita </a:t>
            </a:r>
            <a:r>
              <a:rPr sz="2400" spc="-10" dirty="0">
                <a:latin typeface="Arial"/>
                <a:cs typeface="Arial"/>
              </a:rPr>
              <a:t>depuración.  </a:t>
            </a:r>
            <a:r>
              <a:rPr sz="2400" spc="-5" dirty="0">
                <a:latin typeface="Arial"/>
                <a:cs typeface="Arial"/>
              </a:rPr>
              <a:t>Información </a:t>
            </a:r>
            <a:r>
              <a:rPr sz="2400" spc="-10" dirty="0">
                <a:latin typeface="Arial"/>
                <a:cs typeface="Arial"/>
              </a:rPr>
              <a:t>detallada </a:t>
            </a:r>
            <a:r>
              <a:rPr sz="2400" spc="-5" dirty="0">
                <a:latin typeface="Arial"/>
                <a:cs typeface="Arial"/>
              </a:rPr>
              <a:t>del error</a:t>
            </a:r>
            <a:r>
              <a:rPr sz="2400" spc="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concreto.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latin typeface="Arial"/>
                <a:cs typeface="Arial"/>
              </a:rPr>
              <a:t>Aislar </a:t>
            </a:r>
            <a:r>
              <a:rPr sz="2400" spc="-5" dirty="0">
                <a:latin typeface="Arial"/>
                <a:cs typeface="Arial"/>
              </a:rPr>
              <a:t>al llamador de la implementación concreta.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7597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6574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Errores </a:t>
            </a:r>
            <a:r>
              <a:rPr dirty="0"/>
              <a:t>en </a:t>
            </a:r>
            <a:r>
              <a:rPr spc="-5" dirty="0"/>
              <a:t>tiempo de</a:t>
            </a:r>
            <a:r>
              <a:rPr spc="-45" dirty="0"/>
              <a:t> </a:t>
            </a:r>
            <a:r>
              <a:rPr spc="-5" dirty="0"/>
              <a:t>compilación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457959"/>
            <a:ext cx="189230" cy="1056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450" y="343027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479932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560" y="1474469"/>
            <a:ext cx="6788150" cy="50711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spc="-5" dirty="0">
                <a:latin typeface="Arial"/>
                <a:cs typeface="Arial"/>
              </a:rPr>
              <a:t>Son preferibles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los de ejecución</a:t>
            </a:r>
            <a:endParaRPr sz="2800">
              <a:latin typeface="Arial"/>
              <a:cs typeface="Arial"/>
            </a:endParaRPr>
          </a:p>
          <a:p>
            <a:pPr marL="12700" marR="676910" algn="just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Errores de sintaxis: ej, falta </a:t>
            </a:r>
            <a:r>
              <a:rPr sz="2800" dirty="0">
                <a:latin typeface="Arial"/>
                <a:cs typeface="Arial"/>
              </a:rPr>
              <a:t>un </a:t>
            </a:r>
            <a:r>
              <a:rPr sz="2800" spc="-5" dirty="0">
                <a:latin typeface="Arial"/>
                <a:cs typeface="Arial"/>
              </a:rPr>
              <a:t>punto </a:t>
            </a:r>
            <a:r>
              <a:rPr sz="2800" dirty="0">
                <a:latin typeface="Arial"/>
                <a:cs typeface="Arial"/>
              </a:rPr>
              <a:t>y  </a:t>
            </a:r>
            <a:r>
              <a:rPr sz="2800" spc="-5" dirty="0">
                <a:latin typeface="Arial"/>
                <a:cs typeface="Arial"/>
              </a:rPr>
              <a:t>coma, referencia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nombre de variable  inexistente</a:t>
            </a:r>
            <a:endParaRPr sz="2800">
              <a:latin typeface="Arial"/>
              <a:cs typeface="Arial"/>
            </a:endParaRPr>
          </a:p>
          <a:p>
            <a:pPr marL="12700" marR="263525" algn="just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Errores semánticos: de más alto nivel, ej.  intentar </a:t>
            </a:r>
            <a:r>
              <a:rPr sz="2800" dirty="0">
                <a:latin typeface="Arial"/>
                <a:cs typeface="Arial"/>
              </a:rPr>
              <a:t>usar </a:t>
            </a:r>
            <a:r>
              <a:rPr sz="2800" spc="-5" dirty="0">
                <a:latin typeface="Arial"/>
                <a:cs typeface="Arial"/>
              </a:rPr>
              <a:t>el valor de una variable que  nunca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ha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inicializado.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Errores en </a:t>
            </a:r>
            <a:r>
              <a:rPr sz="2800" dirty="0">
                <a:latin typeface="Arial"/>
                <a:cs typeface="Arial"/>
              </a:rPr>
              <a:t>cascada: </a:t>
            </a:r>
            <a:r>
              <a:rPr sz="2800" spc="-5" dirty="0">
                <a:latin typeface="Arial"/>
                <a:cs typeface="Arial"/>
              </a:rPr>
              <a:t>confunden al  compilador </a:t>
            </a:r>
            <a:r>
              <a:rPr sz="2800" dirty="0">
                <a:latin typeface="Arial"/>
                <a:cs typeface="Arial"/>
              </a:rPr>
              <a:t>y no se </a:t>
            </a:r>
            <a:r>
              <a:rPr sz="2800" spc="-5" dirty="0">
                <a:latin typeface="Arial"/>
                <a:cs typeface="Arial"/>
              </a:rPr>
              <a:t>localiza correctamente  </a:t>
            </a:r>
            <a:r>
              <a:rPr sz="2800" dirty="0">
                <a:latin typeface="Arial"/>
                <a:cs typeface="Arial"/>
              </a:rPr>
              <a:t>la causa </a:t>
            </a:r>
            <a:r>
              <a:rPr sz="2800" spc="-5" dirty="0">
                <a:latin typeface="Arial"/>
                <a:cs typeface="Arial"/>
              </a:rPr>
              <a:t>del error. Ej, cuando falta el cierre  de una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llave.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88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0490"/>
            <a:ext cx="666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Experto Universitario en Desarrollo de Aplicaciones para Dispositivos</a:t>
            </a:r>
            <a:r>
              <a:rPr sz="1400" b="1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Móviles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74980" cy="47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3779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Errores </a:t>
            </a:r>
            <a:r>
              <a:rPr dirty="0"/>
              <a:t>en</a:t>
            </a:r>
            <a:r>
              <a:rPr spc="-30" dirty="0"/>
              <a:t> </a:t>
            </a:r>
            <a:r>
              <a:rPr spc="-5" dirty="0"/>
              <a:t>cascada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9560" y="1562100"/>
            <a:ext cx="14077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emplo: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7220" y="4649470"/>
            <a:ext cx="5207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ourier New"/>
                <a:cs typeface="Courier New"/>
              </a:rPr>
              <a:t>found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7220" y="1553209"/>
            <a:ext cx="3690620" cy="490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Times New Roman"/>
                <a:cs typeface="Times New Roman"/>
              </a:rPr>
              <a:t>fo </a:t>
            </a:r>
            <a:r>
              <a:rPr sz="1300" dirty="0">
                <a:latin typeface="Times New Roman"/>
                <a:cs typeface="Times New Roman"/>
              </a:rPr>
              <a:t>( </a:t>
            </a:r>
            <a:r>
              <a:rPr sz="1300" spc="-5" dirty="0">
                <a:latin typeface="Times New Roman"/>
                <a:cs typeface="Times New Roman"/>
              </a:rPr>
              <a:t>int </a:t>
            </a:r>
            <a:r>
              <a:rPr sz="1300" dirty="0">
                <a:latin typeface="Times New Roman"/>
                <a:cs typeface="Times New Roman"/>
              </a:rPr>
              <a:t>i = 0; i &lt; 4; </a:t>
            </a:r>
            <a:r>
              <a:rPr sz="1300" spc="-5" dirty="0">
                <a:latin typeface="Times New Roman"/>
                <a:cs typeface="Times New Roman"/>
              </a:rPr>
              <a:t>i++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){}</a:t>
            </a:r>
            <a:endParaRPr sz="1300">
              <a:latin typeface="Times New Roman"/>
              <a:cs typeface="Times New Roman"/>
            </a:endParaRPr>
          </a:p>
          <a:p>
            <a:pPr marL="804545" marR="104139" indent="-792480">
              <a:lnSpc>
                <a:spcPts val="1550"/>
              </a:lnSpc>
              <a:spcBef>
                <a:spcPts val="1060"/>
              </a:spcBef>
            </a:pPr>
            <a:r>
              <a:rPr sz="1300" spc="-5" dirty="0">
                <a:latin typeface="Courier New"/>
                <a:cs typeface="Courier New"/>
              </a:rPr>
              <a:t>Prueba.java:24: '.class' expected  fo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int </a:t>
            </a:r>
            <a:r>
              <a:rPr sz="1300" dirty="0">
                <a:latin typeface="Courier New"/>
                <a:cs typeface="Courier New"/>
              </a:rPr>
              <a:t>i = </a:t>
            </a:r>
            <a:r>
              <a:rPr sz="1300" spc="-10" dirty="0">
                <a:latin typeface="Courier New"/>
                <a:cs typeface="Courier New"/>
              </a:rPr>
              <a:t>0; </a:t>
            </a:r>
            <a:r>
              <a:rPr sz="1300" dirty="0">
                <a:latin typeface="Courier New"/>
                <a:cs typeface="Courier New"/>
              </a:rPr>
              <a:t>i &lt; 4; </a:t>
            </a:r>
            <a:r>
              <a:rPr sz="1300" spc="-5" dirty="0">
                <a:latin typeface="Courier New"/>
                <a:cs typeface="Courier New"/>
              </a:rPr>
              <a:t>i++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12700" marR="895985" indent="1684020">
              <a:lnSpc>
                <a:spcPts val="1560"/>
              </a:lnSpc>
            </a:pPr>
            <a:r>
              <a:rPr sz="1300" dirty="0">
                <a:latin typeface="Courier New"/>
                <a:cs typeface="Courier New"/>
              </a:rPr>
              <a:t>^  </a:t>
            </a:r>
            <a:r>
              <a:rPr sz="1300" spc="-5" dirty="0">
                <a:latin typeface="Courier New"/>
                <a:cs typeface="Courier New"/>
              </a:rPr>
              <a:t>Prueba.java:24: ')'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expected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510"/>
              </a:lnSpc>
            </a:pPr>
            <a:r>
              <a:rPr sz="1300" spc="-5" dirty="0">
                <a:latin typeface="Courier New"/>
                <a:cs typeface="Courier New"/>
              </a:rPr>
              <a:t>fo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int </a:t>
            </a:r>
            <a:r>
              <a:rPr sz="1300" dirty="0">
                <a:latin typeface="Courier New"/>
                <a:cs typeface="Courier New"/>
              </a:rPr>
              <a:t>i = </a:t>
            </a:r>
            <a:r>
              <a:rPr sz="1300" spc="-10" dirty="0">
                <a:latin typeface="Courier New"/>
                <a:cs typeface="Courier New"/>
              </a:rPr>
              <a:t>0; </a:t>
            </a:r>
            <a:r>
              <a:rPr sz="1300" dirty="0">
                <a:latin typeface="Courier New"/>
                <a:cs typeface="Courier New"/>
              </a:rPr>
              <a:t>i &lt; 4; </a:t>
            </a:r>
            <a:r>
              <a:rPr sz="1300" spc="-5" dirty="0">
                <a:latin typeface="Courier New"/>
                <a:cs typeface="Courier New"/>
              </a:rPr>
              <a:t>i++</a:t>
            </a:r>
            <a:r>
              <a:rPr sz="1300" spc="-10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12700" marR="598805" indent="217932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^  </a:t>
            </a:r>
            <a:r>
              <a:rPr sz="1300" spc="-5" dirty="0">
                <a:latin typeface="Courier New"/>
                <a:cs typeface="Courier New"/>
              </a:rPr>
              <a:t>Prueba.java:24: not </a:t>
            </a:r>
            <a:r>
              <a:rPr sz="1300" dirty="0">
                <a:latin typeface="Courier New"/>
                <a:cs typeface="Courier New"/>
              </a:rPr>
              <a:t>a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statement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fo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int </a:t>
            </a:r>
            <a:r>
              <a:rPr sz="1300" dirty="0">
                <a:latin typeface="Courier New"/>
                <a:cs typeface="Courier New"/>
              </a:rPr>
              <a:t>i = </a:t>
            </a:r>
            <a:r>
              <a:rPr sz="1300" spc="-10" dirty="0">
                <a:latin typeface="Courier New"/>
                <a:cs typeface="Courier New"/>
              </a:rPr>
              <a:t>0; </a:t>
            </a:r>
            <a:r>
              <a:rPr sz="1300" dirty="0">
                <a:latin typeface="Courier New"/>
                <a:cs typeface="Courier New"/>
              </a:rPr>
              <a:t>i &lt; 4; </a:t>
            </a:r>
            <a:r>
              <a:rPr sz="1300" spc="-5" dirty="0">
                <a:latin typeface="Courier New"/>
                <a:cs typeface="Courier New"/>
              </a:rPr>
              <a:t>i++</a:t>
            </a:r>
            <a:r>
              <a:rPr sz="1300" spc="-10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12700" marR="995044" indent="257556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^  </a:t>
            </a:r>
            <a:r>
              <a:rPr sz="1300" spc="-5" dirty="0">
                <a:latin typeface="Courier New"/>
                <a:cs typeface="Courier New"/>
              </a:rPr>
              <a:t>Pueba.java:24: ';'</a:t>
            </a:r>
            <a:r>
              <a:rPr sz="1300" spc="-9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expected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fo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int </a:t>
            </a:r>
            <a:r>
              <a:rPr sz="1300" dirty="0">
                <a:latin typeface="Courier New"/>
                <a:cs typeface="Courier New"/>
              </a:rPr>
              <a:t>i = </a:t>
            </a:r>
            <a:r>
              <a:rPr sz="1300" spc="-10" dirty="0">
                <a:latin typeface="Courier New"/>
                <a:cs typeface="Courier New"/>
              </a:rPr>
              <a:t>0; </a:t>
            </a:r>
            <a:r>
              <a:rPr sz="1300" dirty="0">
                <a:latin typeface="Courier New"/>
                <a:cs typeface="Courier New"/>
              </a:rPr>
              <a:t>i &lt; 4; </a:t>
            </a:r>
            <a:r>
              <a:rPr sz="1300" spc="-5" dirty="0">
                <a:latin typeface="Courier New"/>
                <a:cs typeface="Courier New"/>
              </a:rPr>
              <a:t>i++</a:t>
            </a:r>
            <a:r>
              <a:rPr sz="1300" spc="-10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12700" marR="103505" indent="346710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^  </a:t>
            </a:r>
            <a:r>
              <a:rPr sz="1300" spc="-5" dirty="0">
                <a:latin typeface="Courier New"/>
                <a:cs typeface="Courier New"/>
              </a:rPr>
              <a:t>Prueba.java:24: unexpected type  required: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value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ts val="1550"/>
              </a:lnSpc>
            </a:pPr>
            <a:r>
              <a:rPr sz="1300" dirty="0">
                <a:latin typeface="Courier New"/>
                <a:cs typeface="Courier New"/>
              </a:rPr>
              <a:t>:</a:t>
            </a:r>
            <a:r>
              <a:rPr sz="1300" spc="-105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class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fo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int </a:t>
            </a:r>
            <a:r>
              <a:rPr sz="1300" dirty="0">
                <a:latin typeface="Courier New"/>
                <a:cs typeface="Courier New"/>
              </a:rPr>
              <a:t>i = </a:t>
            </a:r>
            <a:r>
              <a:rPr sz="1300" spc="-10" dirty="0">
                <a:latin typeface="Courier New"/>
                <a:cs typeface="Courier New"/>
              </a:rPr>
              <a:t>0; </a:t>
            </a:r>
            <a:r>
              <a:rPr sz="1300" dirty="0">
                <a:latin typeface="Courier New"/>
                <a:cs typeface="Courier New"/>
              </a:rPr>
              <a:t>i &lt; 4; </a:t>
            </a:r>
            <a:r>
              <a:rPr sz="1300" spc="-5" dirty="0">
                <a:latin typeface="Courier New"/>
                <a:cs typeface="Courier New"/>
              </a:rPr>
              <a:t>i++</a:t>
            </a:r>
            <a:r>
              <a:rPr sz="1300" spc="-10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1299845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^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804545" algn="l"/>
              </a:tabLst>
            </a:pPr>
            <a:r>
              <a:rPr sz="1300" spc="-5" dirty="0">
                <a:latin typeface="Courier New"/>
                <a:cs typeface="Courier New"/>
              </a:rPr>
              <a:t>Prueba.java:24: cannot resolve symbol  symbol	</a:t>
            </a:r>
            <a:r>
              <a:rPr sz="1300" dirty="0">
                <a:latin typeface="Courier New"/>
                <a:cs typeface="Courier New"/>
              </a:rPr>
              <a:t>: </a:t>
            </a:r>
            <a:r>
              <a:rPr sz="1300" spc="-5" dirty="0">
                <a:latin typeface="Courier New"/>
                <a:cs typeface="Courier New"/>
              </a:rPr>
              <a:t>variable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i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location: class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Prueba</a:t>
            </a:r>
            <a:endParaRPr sz="1300">
              <a:latin typeface="Courier New"/>
              <a:cs typeface="Courier New"/>
            </a:endParaRPr>
          </a:p>
          <a:p>
            <a:pPr marL="804545">
              <a:lnSpc>
                <a:spcPct val="100000"/>
              </a:lnSpc>
            </a:pPr>
            <a:r>
              <a:rPr sz="1300" spc="-5" dirty="0">
                <a:latin typeface="Courier New"/>
                <a:cs typeface="Courier New"/>
              </a:rPr>
              <a:t>fo </a:t>
            </a:r>
            <a:r>
              <a:rPr sz="1300" dirty="0">
                <a:latin typeface="Courier New"/>
                <a:cs typeface="Courier New"/>
              </a:rPr>
              <a:t>( </a:t>
            </a:r>
            <a:r>
              <a:rPr sz="1300" spc="-5" dirty="0">
                <a:latin typeface="Courier New"/>
                <a:cs typeface="Courier New"/>
              </a:rPr>
              <a:t>int </a:t>
            </a:r>
            <a:r>
              <a:rPr sz="1300" dirty="0">
                <a:latin typeface="Courier New"/>
                <a:cs typeface="Courier New"/>
              </a:rPr>
              <a:t>i = </a:t>
            </a:r>
            <a:r>
              <a:rPr sz="1300" spc="-10" dirty="0">
                <a:latin typeface="Courier New"/>
                <a:cs typeface="Courier New"/>
              </a:rPr>
              <a:t>0; </a:t>
            </a:r>
            <a:r>
              <a:rPr sz="1300" dirty="0">
                <a:latin typeface="Courier New"/>
                <a:cs typeface="Courier New"/>
              </a:rPr>
              <a:t>i &lt; 4; </a:t>
            </a:r>
            <a:r>
              <a:rPr sz="1300" spc="-5" dirty="0">
                <a:latin typeface="Courier New"/>
                <a:cs typeface="Courier New"/>
              </a:rPr>
              <a:t>i++</a:t>
            </a:r>
            <a:r>
              <a:rPr sz="1300" spc="-10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R="499745" algn="r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^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Courier New"/>
                <a:cs typeface="Courier New"/>
              </a:rPr>
              <a:t>6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errors</a:t>
            </a:r>
            <a:endParaRPr sz="13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77592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1876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</a:t>
            </a:r>
            <a:r>
              <a:rPr dirty="0"/>
              <a:t>ar</a:t>
            </a:r>
            <a:r>
              <a:rPr spc="-10" dirty="0"/>
              <a:t>n</a:t>
            </a:r>
            <a:r>
              <a:rPr spc="-5" dirty="0"/>
              <a:t>i</a:t>
            </a:r>
            <a:r>
              <a:rPr dirty="0"/>
              <a:t>n</a:t>
            </a:r>
            <a:r>
              <a:rPr spc="-10" dirty="0"/>
              <a:t>g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9560" y="1562100"/>
            <a:ext cx="65303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Ayudan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mejorar el estilo </a:t>
            </a:r>
            <a:r>
              <a:rPr sz="2800" dirty="0">
                <a:latin typeface="Arial"/>
                <a:cs typeface="Arial"/>
              </a:rPr>
              <a:t>y la </a:t>
            </a:r>
            <a:r>
              <a:rPr sz="2800" spc="-5" dirty="0">
                <a:latin typeface="Arial"/>
                <a:cs typeface="Arial"/>
              </a:rPr>
              <a:t>corrección  </a:t>
            </a:r>
            <a:r>
              <a:rPr sz="2800" dirty="0">
                <a:latin typeface="Arial"/>
                <a:cs typeface="Arial"/>
              </a:rPr>
              <a:t>del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código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291592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560" y="2929890"/>
            <a:ext cx="1628139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Eclipse:  permite  aumentar  niveles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  warning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6790" y="2086610"/>
            <a:ext cx="5327650" cy="433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374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4817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Herramientas </a:t>
            </a:r>
            <a:r>
              <a:rPr dirty="0"/>
              <a:t>de</a:t>
            </a:r>
            <a:r>
              <a:rPr spc="-30" dirty="0"/>
              <a:t> </a:t>
            </a:r>
            <a:r>
              <a:rPr spc="-5" dirty="0"/>
              <a:t>análisis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2180" y="1562100"/>
            <a:ext cx="7566025" cy="446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4480">
              <a:lnSpc>
                <a:spcPct val="100000"/>
              </a:lnSpc>
              <a:spcBef>
                <a:spcPts val="100"/>
              </a:spcBef>
              <a:buClr>
                <a:srgbClr val="00FF00"/>
              </a:buClr>
              <a:buFont typeface="Symbol"/>
              <a:buChar char=""/>
              <a:tabLst>
                <a:tab pos="297180" algn="l"/>
              </a:tabLst>
            </a:pPr>
            <a:r>
              <a:rPr sz="2800" spc="-5" dirty="0">
                <a:latin typeface="Arial"/>
                <a:cs typeface="Arial"/>
              </a:rPr>
              <a:t>Herramientas (externas) de análisis de código  fuente</a:t>
            </a:r>
            <a:endParaRPr sz="2800">
              <a:latin typeface="Arial"/>
              <a:cs typeface="Arial"/>
            </a:endParaRPr>
          </a:p>
          <a:p>
            <a:pPr marL="297180" marR="4887595" indent="-284480">
              <a:lnSpc>
                <a:spcPct val="100000"/>
              </a:lnSpc>
              <a:spcBef>
                <a:spcPts val="690"/>
              </a:spcBef>
              <a:buClr>
                <a:srgbClr val="00FF00"/>
              </a:buClr>
              <a:buFont typeface="Symbol"/>
              <a:buChar char=""/>
              <a:tabLst>
                <a:tab pos="297180" algn="l"/>
              </a:tabLst>
            </a:pPr>
            <a:r>
              <a:rPr sz="2800" spc="-5" dirty="0">
                <a:latin typeface="Arial"/>
                <a:cs typeface="Arial"/>
              </a:rPr>
              <a:t>Detecta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código  duplicado,</a:t>
            </a:r>
            <a:endParaRPr sz="2800">
              <a:latin typeface="Arial"/>
              <a:cs typeface="Arial"/>
            </a:endParaRPr>
          </a:p>
          <a:p>
            <a:pPr marL="296545" marR="403669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código inalcanzable,  código subóptimo,  expresiones  complicadas,</a:t>
            </a:r>
            <a:endParaRPr sz="280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otras posibles fuentes de</a:t>
            </a:r>
            <a:r>
              <a:rPr sz="2800" spc="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bugs</a:t>
            </a:r>
            <a:endParaRPr sz="2800">
              <a:latin typeface="Arial"/>
              <a:cs typeface="Arial"/>
            </a:endParaRPr>
          </a:p>
          <a:p>
            <a:pPr marL="297180" indent="-284480">
              <a:lnSpc>
                <a:spcPct val="100000"/>
              </a:lnSpc>
              <a:spcBef>
                <a:spcPts val="700"/>
              </a:spcBef>
              <a:buClr>
                <a:srgbClr val="00FF00"/>
              </a:buClr>
              <a:buFont typeface="Symbol"/>
              <a:buChar char=""/>
              <a:tabLst>
                <a:tab pos="297180" algn="l"/>
              </a:tabLst>
            </a:pPr>
            <a:r>
              <a:rPr sz="2800" spc="-5" dirty="0">
                <a:latin typeface="Arial"/>
                <a:cs typeface="Arial"/>
              </a:rPr>
              <a:t>Plugin para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Eclipse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6179" y="2453639"/>
            <a:ext cx="342900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65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0490"/>
            <a:ext cx="666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Experto Universitario en Desarrollo de Aplicaciones para Dispositivos</a:t>
            </a:r>
            <a:r>
              <a:rPr sz="1400" b="1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Móviles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74980" cy="47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6733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Comprobación </a:t>
            </a:r>
            <a:r>
              <a:rPr dirty="0"/>
              <a:t>de </a:t>
            </a:r>
            <a:r>
              <a:rPr spc="-5" dirty="0"/>
              <a:t>tipos:</a:t>
            </a:r>
            <a:r>
              <a:rPr spc="-35" dirty="0"/>
              <a:t> </a:t>
            </a:r>
            <a:r>
              <a:rPr spc="-5" dirty="0"/>
              <a:t>genéricos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© </a:t>
            </a:r>
            <a:r>
              <a:rPr spc="-10" dirty="0"/>
              <a:t>2012-2013 </a:t>
            </a:r>
            <a:r>
              <a:rPr spc="-5" dirty="0"/>
              <a:t>Depto. Ciencia </a:t>
            </a:r>
            <a:r>
              <a:rPr dirty="0"/>
              <a:t>de la </a:t>
            </a:r>
            <a:r>
              <a:rPr spc="-5" dirty="0"/>
              <a:t>Computación </a:t>
            </a:r>
            <a:r>
              <a:rPr dirty="0"/>
              <a:t>e</a:t>
            </a:r>
            <a:r>
              <a:rPr spc="-75" dirty="0"/>
              <a:t> </a:t>
            </a:r>
            <a:r>
              <a:rPr dirty="0"/>
              <a:t>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pc="-10" dirty="0"/>
              <a:t>Errores </a:t>
            </a:r>
            <a:r>
              <a:rPr dirty="0"/>
              <a:t>-</a:t>
            </a:r>
            <a:r>
              <a:rPr spc="-45" dirty="0"/>
              <a:t> </a:t>
            </a: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9560" y="1562100"/>
            <a:ext cx="2973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Antes de </a:t>
            </a:r>
            <a:r>
              <a:rPr sz="2800" dirty="0">
                <a:latin typeface="Arial"/>
                <a:cs typeface="Arial"/>
              </a:rPr>
              <a:t>Java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1.5: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37693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560" y="3783329"/>
            <a:ext cx="3269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Con tipos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genéricos: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1069" y="2407920"/>
            <a:ext cx="7585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16120">
              <a:lnSpc>
                <a:spcPct val="100000"/>
              </a:lnSpc>
              <a:spcBef>
                <a:spcPts val="10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List</a:t>
            </a:r>
            <a:r>
              <a:rPr sz="1600" spc="-5" dirty="0">
                <a:latin typeface="Lucida Console"/>
                <a:cs typeface="Lucida Console"/>
              </a:rPr>
              <a:t> </a:t>
            </a:r>
            <a:r>
              <a:rPr sz="1600" spc="-5" dirty="0">
                <a:solidFill>
                  <a:srgbClr val="0000BF"/>
                </a:solidFill>
                <a:latin typeface="Lucida Console"/>
                <a:cs typeface="Lucida Console"/>
              </a:rPr>
              <a:t>v </a:t>
            </a:r>
            <a:r>
              <a:rPr sz="1600" spc="-5" dirty="0">
                <a:latin typeface="Lucida Console"/>
                <a:cs typeface="Lucida Console"/>
              </a:rPr>
              <a:t>= </a:t>
            </a: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</a:t>
            </a:r>
            <a:r>
              <a:rPr sz="1600" b="1" spc="-6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ArrayList</a:t>
            </a:r>
            <a:r>
              <a:rPr sz="1600" spc="-10" dirty="0">
                <a:latin typeface="Lucida Console"/>
                <a:cs typeface="Lucida Console"/>
              </a:rPr>
              <a:t>();  v.add(</a:t>
            </a:r>
            <a:r>
              <a:rPr sz="1600" spc="-10" dirty="0">
                <a:solidFill>
                  <a:srgbClr val="2900FF"/>
                </a:solidFill>
                <a:latin typeface="Lucida Console"/>
                <a:cs typeface="Lucida Console"/>
              </a:rPr>
              <a:t>"test"</a:t>
            </a:r>
            <a:r>
              <a:rPr sz="1600" spc="-10" dirty="0">
                <a:latin typeface="Lucida Console"/>
                <a:cs typeface="Lucida Console"/>
              </a:rPr>
              <a:t>);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Lucida Console"/>
                <a:cs typeface="Lucida Console"/>
              </a:rPr>
              <a:t>Integer </a:t>
            </a:r>
            <a:r>
              <a:rPr sz="1600" spc="-5" dirty="0">
                <a:solidFill>
                  <a:srgbClr val="0000BF"/>
                </a:solidFill>
                <a:latin typeface="Lucida Console"/>
                <a:cs typeface="Lucida Console"/>
              </a:rPr>
              <a:t>i </a:t>
            </a:r>
            <a:r>
              <a:rPr sz="1600" spc="-5" dirty="0">
                <a:latin typeface="Lucida Console"/>
                <a:cs typeface="Lucida Console"/>
              </a:rPr>
              <a:t>= </a:t>
            </a:r>
            <a:r>
              <a:rPr sz="1600" spc="-10" dirty="0">
                <a:latin typeface="Lucida Console"/>
                <a:cs typeface="Lucida Console"/>
              </a:rPr>
              <a:t>(Integer)</a:t>
            </a:r>
            <a:r>
              <a:rPr sz="16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v</a:t>
            </a:r>
            <a:r>
              <a:rPr sz="1600" spc="-10" dirty="0">
                <a:latin typeface="Lucida Console"/>
                <a:cs typeface="Lucida Console"/>
              </a:rPr>
              <a:t>.get(0); </a:t>
            </a: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// Error </a:t>
            </a:r>
            <a:r>
              <a:rPr sz="16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en</a:t>
            </a: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tiempo</a:t>
            </a:r>
            <a:r>
              <a:rPr sz="16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de</a:t>
            </a:r>
            <a:r>
              <a:rPr sz="1600" spc="3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6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ejecución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069" y="4855209"/>
            <a:ext cx="7685405" cy="9385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2978785">
              <a:lnSpc>
                <a:spcPts val="1789"/>
              </a:lnSpc>
              <a:spcBef>
                <a:spcPts val="165"/>
              </a:spcBef>
            </a:pP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List</a:t>
            </a:r>
            <a:r>
              <a:rPr sz="1500" spc="-10" dirty="0">
                <a:latin typeface="Lucida Console"/>
                <a:cs typeface="Lucida Console"/>
              </a:rPr>
              <a:t>&lt;String&gt; 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v </a:t>
            </a:r>
            <a:r>
              <a:rPr sz="1500" spc="-5" dirty="0">
                <a:latin typeface="Lucida Console"/>
                <a:cs typeface="Lucida Console"/>
              </a:rPr>
              <a:t>= </a:t>
            </a: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ArrayList</a:t>
            </a:r>
            <a:r>
              <a:rPr sz="1500" spc="-10" dirty="0">
                <a:latin typeface="Lucida Console"/>
                <a:cs typeface="Lucida Console"/>
              </a:rPr>
              <a:t>&lt;String&gt;();  v.add(</a:t>
            </a:r>
            <a:r>
              <a:rPr sz="1500" spc="-10" dirty="0">
                <a:solidFill>
                  <a:srgbClr val="2900FF"/>
                </a:solidFill>
                <a:latin typeface="Lucida Console"/>
                <a:cs typeface="Lucida Console"/>
              </a:rPr>
              <a:t>"test"</a:t>
            </a:r>
            <a:r>
              <a:rPr sz="1500" spc="-10" dirty="0">
                <a:latin typeface="Lucida Console"/>
                <a:cs typeface="Lucida Console"/>
              </a:rPr>
              <a:t>);</a:t>
            </a:r>
            <a:endParaRPr sz="1500">
              <a:latin typeface="Lucida Console"/>
              <a:cs typeface="Lucida Console"/>
            </a:endParaRPr>
          </a:p>
          <a:p>
            <a:pPr marL="12700" marR="5080">
              <a:lnSpc>
                <a:spcPts val="1800"/>
              </a:lnSpc>
              <a:spcBef>
                <a:spcPts val="5"/>
              </a:spcBef>
              <a:tabLst>
                <a:tab pos="926465" algn="l"/>
              </a:tabLst>
            </a:pPr>
            <a:r>
              <a:rPr sz="1500" spc="-5" dirty="0">
                <a:latin typeface="Lucida Console"/>
                <a:cs typeface="Lucida Console"/>
              </a:rPr>
              <a:t>String	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s </a:t>
            </a:r>
            <a:r>
              <a:rPr sz="1500" spc="-5" dirty="0">
                <a:latin typeface="Lucida Console"/>
                <a:cs typeface="Lucida Console"/>
              </a:rPr>
              <a:t>= </a:t>
            </a:r>
            <a:r>
              <a:rPr sz="15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v</a:t>
            </a:r>
            <a:r>
              <a:rPr sz="1500" spc="-10" dirty="0">
                <a:latin typeface="Lucida Console"/>
                <a:cs typeface="Lucida Console"/>
              </a:rPr>
              <a:t>.get(0); </a:t>
            </a:r>
            <a:r>
              <a:rPr sz="1500" spc="-5" dirty="0">
                <a:solidFill>
                  <a:srgbClr val="3E7E5E"/>
                </a:solidFill>
                <a:latin typeface="Lucida Console"/>
                <a:cs typeface="Lucida Console"/>
              </a:rPr>
              <a:t>// </a:t>
            </a:r>
            <a:r>
              <a:rPr sz="15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Correcto</a:t>
            </a:r>
            <a:r>
              <a:rPr sz="15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3E7E5E"/>
                </a:solidFill>
                <a:latin typeface="Lucida Console"/>
                <a:cs typeface="Lucida Console"/>
              </a:rPr>
              <a:t>(sin </a:t>
            </a:r>
            <a:r>
              <a:rPr sz="15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necesidad</a:t>
            </a:r>
            <a:r>
              <a:rPr sz="15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5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de</a:t>
            </a:r>
            <a:r>
              <a:rPr sz="1500" spc="-5" dirty="0">
                <a:solidFill>
                  <a:srgbClr val="3E7E5E"/>
                </a:solidFill>
                <a:latin typeface="Lucida Console"/>
                <a:cs typeface="Lucida Console"/>
              </a:rPr>
              <a:t> cast </a:t>
            </a:r>
            <a:r>
              <a:rPr sz="15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explícito</a:t>
            </a:r>
            <a:r>
              <a:rPr sz="1500" spc="-10" dirty="0">
                <a:solidFill>
                  <a:srgbClr val="3E7E5E"/>
                </a:solidFill>
                <a:latin typeface="Lucida Console"/>
                <a:cs typeface="Lucida Console"/>
              </a:rPr>
              <a:t>)  </a:t>
            </a:r>
            <a:r>
              <a:rPr sz="1500" spc="-10" dirty="0">
                <a:latin typeface="Lucida Console"/>
                <a:cs typeface="Lucida Console"/>
              </a:rPr>
              <a:t>Integer 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i </a:t>
            </a:r>
            <a:r>
              <a:rPr sz="1500" spc="-5" dirty="0">
                <a:latin typeface="Lucida Console"/>
                <a:cs typeface="Lucida Console"/>
              </a:rPr>
              <a:t>= </a:t>
            </a:r>
            <a:r>
              <a:rPr sz="1500" u="sng" spc="-10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v</a:t>
            </a:r>
            <a:r>
              <a:rPr sz="1500" spc="-10" dirty="0">
                <a:latin typeface="Lucida Console"/>
                <a:cs typeface="Lucida Console"/>
              </a:rPr>
              <a:t>.get(0); </a:t>
            </a:r>
            <a:r>
              <a:rPr sz="1500" spc="-5" dirty="0">
                <a:solidFill>
                  <a:srgbClr val="3E7E5E"/>
                </a:solidFill>
                <a:latin typeface="Lucida Console"/>
                <a:cs typeface="Lucida Console"/>
              </a:rPr>
              <a:t>// Error </a:t>
            </a:r>
            <a:r>
              <a:rPr sz="15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en</a:t>
            </a:r>
            <a:r>
              <a:rPr sz="15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5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tiempo</a:t>
            </a:r>
            <a:r>
              <a:rPr sz="1500" spc="-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5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ce</a:t>
            </a:r>
            <a:r>
              <a:rPr sz="1500" spc="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500" u="sng" spc="-10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compilación</a:t>
            </a:r>
            <a:endParaRPr sz="15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454235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4611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Definición </a:t>
            </a:r>
            <a:r>
              <a:rPr dirty="0"/>
              <a:t>de</a:t>
            </a:r>
            <a:r>
              <a:rPr spc="-50" dirty="0"/>
              <a:t> </a:t>
            </a:r>
            <a:r>
              <a:rPr spc="-5" dirty="0"/>
              <a:t>genéricos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9560" y="1562100"/>
            <a:ext cx="2971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Interfaces 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Clases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462152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560" y="4636770"/>
            <a:ext cx="658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559" y="2265679"/>
            <a:ext cx="3683635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371475" indent="-4876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6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interface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List</a:t>
            </a:r>
            <a:r>
              <a:rPr sz="1600" spc="-10" dirty="0">
                <a:latin typeface="Lucida Console"/>
                <a:cs typeface="Lucida Console"/>
              </a:rPr>
              <a:t>&lt;E&gt; </a:t>
            </a:r>
            <a:r>
              <a:rPr sz="1600" spc="-5" dirty="0">
                <a:latin typeface="Lucida Console"/>
                <a:cs typeface="Lucida Console"/>
              </a:rPr>
              <a:t>{  </a:t>
            </a: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600" spc="-5" dirty="0">
                <a:latin typeface="Lucida Console"/>
                <a:cs typeface="Lucida Console"/>
              </a:rPr>
              <a:t>add(E x);  </a:t>
            </a:r>
            <a:r>
              <a:rPr sz="1600" spc="-10" dirty="0">
                <a:latin typeface="Lucida Console"/>
                <a:cs typeface="Lucida Console"/>
              </a:rPr>
              <a:t>Iterator&lt;E&gt; iterator();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05"/>
              </a:lnSpc>
            </a:pPr>
            <a:r>
              <a:rPr sz="1600" spc="-5" dirty="0"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  <a:p>
            <a:pPr marL="500380" marR="5080" indent="-487680">
              <a:lnSpc>
                <a:spcPts val="1920"/>
              </a:lnSpc>
              <a:spcBef>
                <a:spcPts val="60"/>
              </a:spcBef>
            </a:pPr>
            <a:r>
              <a:rPr sz="16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6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interface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Iterator</a:t>
            </a:r>
            <a:r>
              <a:rPr sz="1600" spc="-10" dirty="0">
                <a:latin typeface="Lucida Console"/>
                <a:cs typeface="Lucida Console"/>
              </a:rPr>
              <a:t>&lt;E&gt; </a:t>
            </a:r>
            <a:r>
              <a:rPr sz="1600" spc="-5" dirty="0">
                <a:latin typeface="Lucida Console"/>
                <a:cs typeface="Lucida Console"/>
              </a:rPr>
              <a:t>{  E</a:t>
            </a:r>
            <a:r>
              <a:rPr sz="1600" spc="-15" dirty="0">
                <a:latin typeface="Lucida Console"/>
                <a:cs typeface="Lucida Console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next();</a:t>
            </a:r>
            <a:endParaRPr sz="1600">
              <a:latin typeface="Lucida Console"/>
              <a:cs typeface="Lucida Console"/>
            </a:endParaRPr>
          </a:p>
          <a:p>
            <a:pPr marL="500380">
              <a:lnSpc>
                <a:spcPts val="1850"/>
              </a:lnSpc>
            </a:pPr>
            <a:r>
              <a:rPr sz="16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boolean</a:t>
            </a:r>
            <a:r>
              <a:rPr sz="16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hasNext();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latin typeface="Lucida Console"/>
                <a:cs typeface="Lucida Console"/>
              </a:rPr>
              <a:t>}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7509" y="1256029"/>
            <a:ext cx="3225800" cy="504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class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Entry</a:t>
            </a:r>
            <a:r>
              <a:rPr sz="1500" spc="-10" dirty="0">
                <a:latin typeface="Lucida Console"/>
                <a:cs typeface="Lucida Console"/>
              </a:rPr>
              <a:t>&lt;K, </a:t>
            </a:r>
            <a:r>
              <a:rPr sz="1500" spc="-5" dirty="0">
                <a:latin typeface="Lucida Console"/>
                <a:cs typeface="Lucida Console"/>
              </a:rPr>
              <a:t>V&gt;</a:t>
            </a:r>
            <a:r>
              <a:rPr sz="1500" spc="-20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>
              <a:lnSpc>
                <a:spcPts val="1795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 </a:t>
            </a:r>
            <a:r>
              <a:rPr sz="1500" spc="-5" dirty="0">
                <a:latin typeface="Lucida Console"/>
                <a:cs typeface="Lucida Console"/>
              </a:rPr>
              <a:t>K</a:t>
            </a:r>
            <a:r>
              <a:rPr sz="1500" spc="-20" dirty="0"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key</a:t>
            </a:r>
            <a:r>
              <a:rPr sz="1500" spc="-5" dirty="0">
                <a:latin typeface="Lucida Console"/>
                <a:cs typeface="Lucida Console"/>
              </a:rPr>
              <a:t>;</a:t>
            </a:r>
            <a:endParaRPr sz="1500">
              <a:latin typeface="Lucida Console"/>
              <a:cs typeface="Lucida Console"/>
            </a:endParaRPr>
          </a:p>
          <a:p>
            <a:pPr marL="241300">
              <a:lnSpc>
                <a:spcPts val="1795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final </a:t>
            </a:r>
            <a:r>
              <a:rPr sz="1500" spc="-5" dirty="0">
                <a:latin typeface="Lucida Console"/>
                <a:cs typeface="Lucida Console"/>
              </a:rPr>
              <a:t>V</a:t>
            </a:r>
            <a:r>
              <a:rPr sz="1500" spc="-25" dirty="0"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value</a:t>
            </a:r>
            <a:r>
              <a:rPr sz="1500" spc="-5" dirty="0">
                <a:latin typeface="Lucida Console"/>
                <a:cs typeface="Lucida Console"/>
              </a:rPr>
              <a:t>;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marR="348615" indent="-228600">
              <a:lnSpc>
                <a:spcPct val="100000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spc="-10" dirty="0">
                <a:latin typeface="Lucida Console"/>
                <a:cs typeface="Lucida Console"/>
              </a:rPr>
              <a:t>Entry(K k,V v) </a:t>
            </a:r>
            <a:r>
              <a:rPr sz="1500" spc="-5" dirty="0">
                <a:latin typeface="Lucida Console"/>
                <a:cs typeface="Lucida Console"/>
              </a:rPr>
              <a:t>{  </a:t>
            </a:r>
            <a:r>
              <a:rPr sz="1500" spc="-10" dirty="0">
                <a:solidFill>
                  <a:srgbClr val="0000BF"/>
                </a:solidFill>
                <a:latin typeface="Lucida Console"/>
                <a:cs typeface="Lucida Console"/>
              </a:rPr>
              <a:t>key </a:t>
            </a:r>
            <a:r>
              <a:rPr sz="1500" spc="-5" dirty="0">
                <a:latin typeface="Lucida Console"/>
                <a:cs typeface="Lucida Console"/>
              </a:rPr>
              <a:t>=</a:t>
            </a:r>
            <a:r>
              <a:rPr sz="1500" spc="-10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k;</a:t>
            </a:r>
            <a:endParaRPr sz="1500">
              <a:latin typeface="Lucida Console"/>
              <a:cs typeface="Lucida Console"/>
            </a:endParaRPr>
          </a:p>
          <a:p>
            <a:pPr marL="469900">
              <a:lnSpc>
                <a:spcPts val="1789"/>
              </a:lnSpc>
            </a:pPr>
            <a:r>
              <a:rPr sz="1500" spc="-10" dirty="0">
                <a:solidFill>
                  <a:srgbClr val="0000BF"/>
                </a:solidFill>
                <a:latin typeface="Lucida Console"/>
                <a:cs typeface="Lucida Console"/>
              </a:rPr>
              <a:t>value </a:t>
            </a:r>
            <a:r>
              <a:rPr sz="1500" spc="-5" dirty="0">
                <a:latin typeface="Lucida Console"/>
                <a:cs typeface="Lucida Console"/>
              </a:rPr>
              <a:t>= v;</a:t>
            </a:r>
            <a:endParaRPr sz="15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spc="-5" dirty="0">
                <a:latin typeface="Lucida Console"/>
                <a:cs typeface="Lucida Console"/>
              </a:rPr>
              <a:t>K </a:t>
            </a:r>
            <a:r>
              <a:rPr sz="1500" spc="-10" dirty="0">
                <a:latin typeface="Lucida Console"/>
                <a:cs typeface="Lucida Console"/>
              </a:rPr>
              <a:t>getKey()</a:t>
            </a:r>
            <a:r>
              <a:rPr sz="1500" spc="-20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 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key</a:t>
            </a:r>
            <a:r>
              <a:rPr sz="1500" spc="-5" dirty="0">
                <a:latin typeface="Lucida Console"/>
                <a:cs typeface="Lucida Console"/>
              </a:rPr>
              <a:t>;</a:t>
            </a:r>
            <a:endParaRPr sz="15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spc="-5" dirty="0">
                <a:latin typeface="Lucida Console"/>
                <a:cs typeface="Lucida Console"/>
              </a:rPr>
              <a:t>V </a:t>
            </a:r>
            <a:r>
              <a:rPr sz="1500" spc="-10" dirty="0">
                <a:latin typeface="Lucida Console"/>
                <a:cs typeface="Lucida Console"/>
              </a:rPr>
              <a:t>getValue()</a:t>
            </a:r>
            <a:r>
              <a:rPr sz="1500" spc="-15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 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value</a:t>
            </a:r>
            <a:r>
              <a:rPr sz="1500" spc="-5" dirty="0">
                <a:latin typeface="Lucida Console"/>
                <a:cs typeface="Lucida Console"/>
              </a:rPr>
              <a:t>;</a:t>
            </a:r>
            <a:endParaRPr sz="15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spc="-10" dirty="0">
                <a:latin typeface="Lucida Console"/>
                <a:cs typeface="Lucida Console"/>
              </a:rPr>
              <a:t>String toString()</a:t>
            </a:r>
            <a:r>
              <a:rPr sz="1500" spc="10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469900">
              <a:lnSpc>
                <a:spcPts val="1795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 </a:t>
            </a:r>
            <a:r>
              <a:rPr sz="1500" spc="-5" dirty="0">
                <a:solidFill>
                  <a:srgbClr val="2900FF"/>
                </a:solidFill>
                <a:latin typeface="Lucida Console"/>
                <a:cs typeface="Lucida Console"/>
              </a:rPr>
              <a:t>"(" </a:t>
            </a:r>
            <a:r>
              <a:rPr sz="1500" spc="-5" dirty="0">
                <a:latin typeface="Lucida Console"/>
                <a:cs typeface="Lucida Console"/>
              </a:rPr>
              <a:t>+ 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key </a:t>
            </a:r>
            <a:r>
              <a:rPr sz="1500" spc="-5" dirty="0">
                <a:latin typeface="Lucida Console"/>
                <a:cs typeface="Lucida Console"/>
              </a:rPr>
              <a:t>+</a:t>
            </a:r>
            <a:r>
              <a:rPr sz="1500" spc="-50" dirty="0"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2900FF"/>
                </a:solidFill>
                <a:latin typeface="Lucida Console"/>
                <a:cs typeface="Lucida Console"/>
              </a:rPr>
              <a:t>",</a:t>
            </a:r>
            <a:endParaRPr sz="1500">
              <a:latin typeface="Lucida Console"/>
              <a:cs typeface="Lucida Console"/>
            </a:endParaRPr>
          </a:p>
          <a:p>
            <a:pPr marL="1270000">
              <a:lnSpc>
                <a:spcPts val="1795"/>
              </a:lnSpc>
            </a:pPr>
            <a:r>
              <a:rPr sz="1500" spc="-5" dirty="0">
                <a:solidFill>
                  <a:srgbClr val="2900FF"/>
                </a:solidFill>
                <a:latin typeface="Lucida Console"/>
                <a:cs typeface="Lucida Console"/>
              </a:rPr>
              <a:t>" </a:t>
            </a:r>
            <a:r>
              <a:rPr sz="1500" spc="-5" dirty="0">
                <a:latin typeface="Lucida Console"/>
                <a:cs typeface="Lucida Console"/>
              </a:rPr>
              <a:t>+ </a:t>
            </a:r>
            <a:r>
              <a:rPr sz="1500" spc="-5" dirty="0">
                <a:solidFill>
                  <a:srgbClr val="0000BF"/>
                </a:solidFill>
                <a:latin typeface="Lucida Console"/>
                <a:cs typeface="Lucida Console"/>
              </a:rPr>
              <a:t>value </a:t>
            </a:r>
            <a:r>
              <a:rPr sz="1500" spc="-5" dirty="0">
                <a:latin typeface="Lucida Console"/>
                <a:cs typeface="Lucida Console"/>
              </a:rPr>
              <a:t>+</a:t>
            </a:r>
            <a:r>
              <a:rPr sz="1500" spc="-85" dirty="0">
                <a:latin typeface="Lucida Console"/>
                <a:cs typeface="Lucida Console"/>
              </a:rPr>
              <a:t> </a:t>
            </a:r>
            <a:r>
              <a:rPr sz="1500" spc="-5" dirty="0">
                <a:solidFill>
                  <a:srgbClr val="2900FF"/>
                </a:solidFill>
                <a:latin typeface="Lucida Console"/>
                <a:cs typeface="Lucida Console"/>
              </a:rPr>
              <a:t>")"</a:t>
            </a:r>
            <a:r>
              <a:rPr sz="1500" spc="-5" dirty="0">
                <a:latin typeface="Lucida Console"/>
                <a:cs typeface="Lucida Console"/>
              </a:rPr>
              <a:t>;</a:t>
            </a:r>
            <a:endParaRPr sz="15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7509" y="6277609"/>
            <a:ext cx="140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559" y="5236209"/>
            <a:ext cx="4186554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0445" algn="l"/>
              </a:tabLst>
            </a:pPr>
            <a:r>
              <a:rPr sz="1300" spc="-10" dirty="0">
                <a:latin typeface="Lucida Console"/>
                <a:cs typeface="Lucida Console"/>
              </a:rPr>
              <a:t>Entry&lt;String,</a:t>
            </a:r>
            <a:r>
              <a:rPr sz="1300" spc="15" dirty="0">
                <a:latin typeface="Lucida Console"/>
                <a:cs typeface="Lucida Console"/>
              </a:rPr>
              <a:t> </a:t>
            </a:r>
            <a:r>
              <a:rPr sz="1300" spc="-5" dirty="0">
                <a:latin typeface="Lucida Console"/>
                <a:cs typeface="Lucida Console"/>
              </a:rPr>
              <a:t>String&gt;	</a:t>
            </a:r>
            <a:r>
              <a:rPr sz="1300" spc="-5" dirty="0">
                <a:solidFill>
                  <a:srgbClr val="0000BF"/>
                </a:solidFill>
                <a:latin typeface="Lucida Console"/>
                <a:cs typeface="Lucida Console"/>
              </a:rPr>
              <a:t>grade440</a:t>
            </a:r>
            <a:r>
              <a:rPr sz="1300" spc="-110" dirty="0">
                <a:solidFill>
                  <a:srgbClr val="0000BF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latin typeface="Lucida Console"/>
                <a:cs typeface="Lucida Console"/>
              </a:rPr>
              <a:t>=</a:t>
            </a:r>
            <a:endParaRPr sz="1300">
              <a:latin typeface="Lucida Console"/>
              <a:cs typeface="Lucida Console"/>
            </a:endParaRPr>
          </a:p>
          <a:p>
            <a:pPr marL="12700" marR="104139" indent="198120">
              <a:lnSpc>
                <a:spcPct val="100000"/>
              </a:lnSpc>
            </a:pPr>
            <a:r>
              <a:rPr sz="13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300" spc="-10" dirty="0">
                <a:latin typeface="Lucida Console"/>
                <a:cs typeface="Lucida Console"/>
              </a:rPr>
              <a:t>Entry&lt;String, String&gt;(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"mike"</a:t>
            </a:r>
            <a:r>
              <a:rPr sz="1300" spc="-10" dirty="0">
                <a:latin typeface="Lucida Console"/>
                <a:cs typeface="Lucida Console"/>
              </a:rPr>
              <a:t>, </a:t>
            </a:r>
            <a:r>
              <a:rPr sz="1300" spc="-5" dirty="0">
                <a:solidFill>
                  <a:srgbClr val="2900FF"/>
                </a:solidFill>
                <a:latin typeface="Lucida Console"/>
                <a:cs typeface="Lucida Console"/>
              </a:rPr>
              <a:t>"A"</a:t>
            </a:r>
            <a:r>
              <a:rPr sz="1300" spc="-5" dirty="0">
                <a:latin typeface="Lucida Console"/>
                <a:cs typeface="Lucida Console"/>
              </a:rPr>
              <a:t>);  </a:t>
            </a:r>
            <a:r>
              <a:rPr sz="1300" spc="-10" dirty="0">
                <a:latin typeface="Lucida Console"/>
                <a:cs typeface="Lucida Console"/>
              </a:rPr>
              <a:t>Entry&lt;String, </a:t>
            </a:r>
            <a:r>
              <a:rPr sz="1300" spc="-5" dirty="0">
                <a:latin typeface="Lucida Console"/>
                <a:cs typeface="Lucida Console"/>
              </a:rPr>
              <a:t>Integer&gt; </a:t>
            </a:r>
            <a:r>
              <a:rPr sz="1300" spc="-5" dirty="0">
                <a:solidFill>
                  <a:srgbClr val="0000BF"/>
                </a:solidFill>
                <a:latin typeface="Lucida Console"/>
                <a:cs typeface="Lucida Console"/>
              </a:rPr>
              <a:t>marks440</a:t>
            </a:r>
            <a:r>
              <a:rPr sz="1300" spc="-25" dirty="0">
                <a:solidFill>
                  <a:srgbClr val="0000BF"/>
                </a:solidFill>
                <a:latin typeface="Lucida Console"/>
                <a:cs typeface="Lucida Console"/>
              </a:rPr>
              <a:t> </a:t>
            </a:r>
            <a:r>
              <a:rPr sz="1300" spc="-5" dirty="0">
                <a:latin typeface="Lucida Console"/>
                <a:cs typeface="Lucida Console"/>
              </a:rPr>
              <a:t>=</a:t>
            </a:r>
            <a:endParaRPr sz="1300">
              <a:latin typeface="Lucida Console"/>
              <a:cs typeface="Lucida Console"/>
            </a:endParaRPr>
          </a:p>
          <a:p>
            <a:pPr marL="12700" marR="5080" indent="198120">
              <a:lnSpc>
                <a:spcPts val="1560"/>
              </a:lnSpc>
              <a:spcBef>
                <a:spcPts val="40"/>
              </a:spcBef>
            </a:pPr>
            <a:r>
              <a:rPr sz="13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new </a:t>
            </a:r>
            <a:r>
              <a:rPr sz="1300" spc="-10" dirty="0">
                <a:latin typeface="Lucida Console"/>
                <a:cs typeface="Lucida Console"/>
              </a:rPr>
              <a:t>Entry&lt;String, Integer&gt;(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"mike"</a:t>
            </a:r>
            <a:r>
              <a:rPr sz="1300" spc="-10" dirty="0">
                <a:latin typeface="Lucida Console"/>
                <a:cs typeface="Lucida Console"/>
              </a:rPr>
              <a:t>, </a:t>
            </a:r>
            <a:r>
              <a:rPr sz="1300" spc="-5" dirty="0">
                <a:latin typeface="Lucida Console"/>
                <a:cs typeface="Lucida Console"/>
              </a:rPr>
              <a:t>100);  </a:t>
            </a:r>
            <a:r>
              <a:rPr sz="1300" spc="-10" dirty="0">
                <a:latin typeface="Lucida Console"/>
                <a:cs typeface="Lucida Console"/>
              </a:rPr>
              <a:t>System.out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.println</a:t>
            </a:r>
            <a:r>
              <a:rPr sz="1300" spc="-10" dirty="0">
                <a:latin typeface="Lucida Console"/>
                <a:cs typeface="Lucida Console"/>
              </a:rPr>
              <a:t>(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"grade: </a:t>
            </a:r>
            <a:r>
              <a:rPr sz="1300" spc="-5" dirty="0">
                <a:solidFill>
                  <a:srgbClr val="2900FF"/>
                </a:solidFill>
                <a:latin typeface="Lucida Console"/>
                <a:cs typeface="Lucida Console"/>
              </a:rPr>
              <a:t>" </a:t>
            </a:r>
            <a:r>
              <a:rPr sz="1300" spc="-5" dirty="0">
                <a:latin typeface="Lucida Console"/>
                <a:cs typeface="Lucida Console"/>
              </a:rPr>
              <a:t>+ </a:t>
            </a:r>
            <a:r>
              <a:rPr sz="1300" spc="-10" dirty="0">
                <a:latin typeface="Lucida Console"/>
                <a:cs typeface="Lucida Console"/>
              </a:rPr>
              <a:t>grade440);  System.out</a:t>
            </a:r>
            <a:r>
              <a:rPr sz="13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.println</a:t>
            </a:r>
            <a:r>
              <a:rPr sz="1300" spc="-10" dirty="0">
                <a:latin typeface="Lucida Console"/>
                <a:cs typeface="Lucida Console"/>
              </a:rPr>
              <a:t>(</a:t>
            </a:r>
            <a:r>
              <a:rPr sz="1300" spc="-10" dirty="0">
                <a:solidFill>
                  <a:srgbClr val="2900FF"/>
                </a:solidFill>
                <a:latin typeface="Lucida Console"/>
                <a:cs typeface="Lucida Console"/>
              </a:rPr>
              <a:t>"marks: </a:t>
            </a:r>
            <a:r>
              <a:rPr sz="1300" spc="-5" dirty="0">
                <a:solidFill>
                  <a:srgbClr val="2900FF"/>
                </a:solidFill>
                <a:latin typeface="Lucida Console"/>
                <a:cs typeface="Lucida Console"/>
              </a:rPr>
              <a:t>" </a:t>
            </a:r>
            <a:r>
              <a:rPr sz="1300" spc="-5" dirty="0">
                <a:latin typeface="Lucida Console"/>
                <a:cs typeface="Lucida Console"/>
              </a:rPr>
              <a:t>+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marks440);</a:t>
            </a:r>
            <a:endParaRPr sz="13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41366910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110490"/>
            <a:ext cx="6664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Experto Universitario en Desarrollo de Aplicaciones para Dispositivos</a:t>
            </a:r>
            <a:r>
              <a:rPr sz="1400" b="1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Móviles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3729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Métodos</a:t>
            </a:r>
            <a:r>
              <a:rPr spc="-50" dirty="0"/>
              <a:t> </a:t>
            </a:r>
            <a:r>
              <a:rPr spc="-5" dirty="0"/>
              <a:t>genéricos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9560" y="1562100"/>
            <a:ext cx="51866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También </a:t>
            </a:r>
            <a:r>
              <a:rPr sz="2800" dirty="0">
                <a:latin typeface="Arial"/>
                <a:cs typeface="Arial"/>
              </a:rPr>
              <a:t>los </a:t>
            </a:r>
            <a:r>
              <a:rPr sz="2800" spc="-5" dirty="0">
                <a:latin typeface="Arial"/>
                <a:cs typeface="Arial"/>
              </a:rPr>
              <a:t>métodos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pueden  parametrizar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tipos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genéricos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8509" y="2937572"/>
          <a:ext cx="7531099" cy="1392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909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sz="1400" b="1" spc="-5" dirty="0">
                          <a:solidFill>
                            <a:srgbClr val="7E0054"/>
                          </a:solidFill>
                          <a:latin typeface="Lucida Sans Typewriter"/>
                          <a:cs typeface="Lucida Sans Typewriter"/>
                        </a:rPr>
                        <a:t>public</a:t>
                      </a:r>
                      <a:r>
                        <a:rPr sz="1400" b="1" spc="-110" dirty="0">
                          <a:solidFill>
                            <a:srgbClr val="7E0054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7E0054"/>
                          </a:solidFill>
                          <a:latin typeface="Lucida Sans Typewriter"/>
                          <a:cs typeface="Lucida Sans Typewriter"/>
                        </a:rPr>
                        <a:t>static</a:t>
                      </a:r>
                      <a:endParaRPr sz="1400">
                        <a:latin typeface="Lucida Sans Typewriter"/>
                        <a:cs typeface="Lucida Sans Typewriter"/>
                      </a:endParaRPr>
                    </a:p>
                    <a:p>
                      <a:pPr marL="351790">
                        <a:lnSpc>
                          <a:spcPts val="1655"/>
                        </a:lnSpc>
                      </a:pPr>
                      <a:r>
                        <a:rPr sz="1400" b="1" spc="-5" dirty="0">
                          <a:solidFill>
                            <a:srgbClr val="7E0054"/>
                          </a:solidFill>
                          <a:latin typeface="Lucida Sans Typewriter"/>
                          <a:cs typeface="Lucida Sans Typewriter"/>
                        </a:rPr>
                        <a:t>return</a:t>
                      </a:r>
                      <a:r>
                        <a:rPr sz="1400" b="1" spc="-110" dirty="0">
                          <a:solidFill>
                            <a:srgbClr val="7E0054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7E0054"/>
                          </a:solidFill>
                          <a:latin typeface="Lucida Sans Typewriter"/>
                          <a:cs typeface="Lucida Sans Typewriter"/>
                        </a:rPr>
                        <a:t>new</a:t>
                      </a:r>
                      <a:endParaRPr sz="14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80"/>
                        </a:lnSpc>
                      </a:pPr>
                      <a:r>
                        <a:rPr sz="1400" spc="-5" dirty="0">
                          <a:latin typeface="Lucida Console"/>
                          <a:cs typeface="Lucida Console"/>
                        </a:rPr>
                        <a:t>&lt;T&gt; 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Entry&lt;T,T&gt; </a:t>
                      </a:r>
                      <a:r>
                        <a:rPr sz="1400" spc="-5" dirty="0">
                          <a:latin typeface="Lucida Console"/>
                          <a:cs typeface="Lucida Console"/>
                        </a:rPr>
                        <a:t>twice(T value)</a:t>
                      </a:r>
                      <a:r>
                        <a:rPr sz="14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spc="-5" dirty="0">
                          <a:latin typeface="Lucida Console"/>
                          <a:cs typeface="Lucida Console"/>
                        </a:rPr>
                        <a:t>{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  <a:p>
                      <a:pPr marL="53340">
                        <a:lnSpc>
                          <a:spcPts val="1655"/>
                        </a:lnSpc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Lucida Console"/>
                          <a:cs typeface="Lucida Console"/>
                        </a:rPr>
                        <a:t>SimpleImmutableEntry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&lt;T,T&gt;(value,</a:t>
                      </a:r>
                      <a:r>
                        <a:rPr sz="1400" spc="-5" dirty="0">
                          <a:latin typeface="Lucida Console"/>
                          <a:cs typeface="Lucida Console"/>
                        </a:rPr>
                        <a:t> value);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400" dirty="0">
                          <a:latin typeface="Lucida Console"/>
                          <a:cs typeface="Lucida Console"/>
                        </a:rPr>
                        <a:t>}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  <a:spcBef>
                          <a:spcPts val="1240"/>
                        </a:spcBef>
                      </a:pPr>
                      <a:r>
                        <a:rPr sz="1400" spc="-10" dirty="0">
                          <a:latin typeface="Lucida Console"/>
                          <a:cs typeface="Lucida Console"/>
                        </a:rPr>
                        <a:t>Entry&lt;String,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55"/>
                        </a:lnSpc>
                        <a:spcBef>
                          <a:spcPts val="1240"/>
                        </a:spcBef>
                      </a:pPr>
                      <a:r>
                        <a:rPr sz="1400" spc="-5" dirty="0">
                          <a:latin typeface="Lucida Console"/>
                          <a:cs typeface="Lucida Console"/>
                        </a:rPr>
                        <a:t>String&gt; </a:t>
                      </a:r>
                      <a:r>
                        <a:rPr sz="1400" u="sng" spc="-5" dirty="0">
                          <a:solidFill>
                            <a:srgbClr val="0000BF"/>
                          </a:solidFill>
                          <a:uFill>
                            <a:solidFill>
                              <a:srgbClr val="0000BF"/>
                            </a:solidFill>
                          </a:uFill>
                          <a:latin typeface="Lucida Console"/>
                          <a:cs typeface="Lucida Console"/>
                        </a:rPr>
                        <a:t>pair</a:t>
                      </a:r>
                      <a:r>
                        <a:rPr sz="1400" spc="-5" dirty="0">
                          <a:solidFill>
                            <a:srgbClr val="0000B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spc="-5" dirty="0"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400" spc="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b="1" u="sng" spc="-10" dirty="0">
                          <a:solidFill>
                            <a:srgbClr val="7E0054"/>
                          </a:solidFill>
                          <a:uFill>
                            <a:solidFill>
                              <a:srgbClr val="7E0054"/>
                            </a:solidFill>
                          </a:uFill>
                          <a:latin typeface="Lucida Sans Typewriter"/>
                          <a:cs typeface="Lucida Sans Typewriter"/>
                        </a:rPr>
                        <a:t>this</a:t>
                      </a:r>
                      <a:r>
                        <a:rPr sz="1400" u="sng" spc="-10" dirty="0">
                          <a:uFill>
                            <a:solidFill>
                              <a:srgbClr val="7E0054"/>
                            </a:solidFill>
                          </a:uFill>
                          <a:latin typeface="Lucida Console"/>
                          <a:cs typeface="Lucida Console"/>
                        </a:rPr>
                        <a:t>.&lt;String&gt;</a:t>
                      </a:r>
                      <a:r>
                        <a:rPr sz="1400" i="1" u="sng" spc="-10" dirty="0">
                          <a:uFill>
                            <a:solidFill>
                              <a:srgbClr val="7E0054"/>
                            </a:solidFill>
                          </a:uFill>
                          <a:latin typeface="Lucida Sans Typewriter"/>
                          <a:cs typeface="Lucida Sans Typewriter"/>
                        </a:rPr>
                        <a:t>twice</a:t>
                      </a:r>
                      <a:r>
                        <a:rPr sz="1400" u="sng" spc="-10" dirty="0">
                          <a:uFill>
                            <a:solidFill>
                              <a:srgbClr val="7E0054"/>
                            </a:solidFill>
                          </a:uFill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400" u="sng" spc="-10" dirty="0">
                          <a:solidFill>
                            <a:srgbClr val="2900FF"/>
                          </a:solidFill>
                          <a:uFill>
                            <a:solidFill>
                              <a:srgbClr val="7E0054"/>
                            </a:solidFill>
                          </a:uFill>
                          <a:latin typeface="Lucida Console"/>
                          <a:cs typeface="Lucida Console"/>
                        </a:rPr>
                        <a:t>"Hello"</a:t>
                      </a:r>
                      <a:r>
                        <a:rPr sz="1400" u="sng" spc="-10" dirty="0">
                          <a:uFill>
                            <a:solidFill>
                              <a:srgbClr val="7E0054"/>
                            </a:solidFill>
                          </a:uFill>
                          <a:latin typeface="Lucida Console"/>
                          <a:cs typeface="Lucida Console"/>
                        </a:rPr>
                        <a:t>)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;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40"/>
                        </a:spcBef>
                      </a:pPr>
                      <a:r>
                        <a:rPr sz="1400" spc="-5" dirty="0">
                          <a:solidFill>
                            <a:srgbClr val="3E7E5E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1574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55"/>
                        </a:lnSpc>
                        <a:spcBef>
                          <a:spcPts val="1240"/>
                        </a:spcBef>
                      </a:pPr>
                      <a:r>
                        <a:rPr sz="1400" u="sng" spc="-10" dirty="0">
                          <a:solidFill>
                            <a:srgbClr val="3E7E5E"/>
                          </a:solidFill>
                          <a:uFill>
                            <a:solidFill>
                              <a:srgbClr val="3E7E5E"/>
                            </a:solidFill>
                          </a:uFill>
                          <a:latin typeface="Lucida Console"/>
                          <a:cs typeface="Lucida Console"/>
                        </a:rPr>
                        <a:t>Declarado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157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31750">
                        <a:lnSpc>
                          <a:spcPts val="1555"/>
                        </a:lnSpc>
                      </a:pPr>
                      <a:r>
                        <a:rPr sz="1400" spc="-10" dirty="0">
                          <a:latin typeface="Lucida Console"/>
                          <a:cs typeface="Lucida Console"/>
                        </a:rPr>
                        <a:t>Entry&lt;String,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55"/>
                        </a:lnSpc>
                      </a:pPr>
                      <a:r>
                        <a:rPr sz="1400" spc="-5" dirty="0">
                          <a:latin typeface="Lucida Console"/>
                          <a:cs typeface="Lucida Console"/>
                        </a:rPr>
                        <a:t>String&gt; </a:t>
                      </a:r>
                      <a:r>
                        <a:rPr sz="14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Lucida Console"/>
                          <a:cs typeface="Lucida Console"/>
                        </a:rPr>
                        <a:t>pair</a:t>
                      </a:r>
                      <a:r>
                        <a:rPr sz="1400" spc="-5" dirty="0">
                          <a:latin typeface="Lucida Console"/>
                          <a:cs typeface="Lucida Console"/>
                        </a:rPr>
                        <a:t> =</a:t>
                      </a:r>
                      <a:r>
                        <a:rPr sz="1400" spc="-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00" i="1" spc="-10" dirty="0">
                          <a:latin typeface="Lucida Sans Typewriter"/>
                          <a:cs typeface="Lucida Sans Typewriter"/>
                        </a:rPr>
                        <a:t>twice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400" spc="-10" dirty="0">
                          <a:solidFill>
                            <a:srgbClr val="2900FF"/>
                          </a:solidFill>
                          <a:latin typeface="Lucida Console"/>
                          <a:cs typeface="Lucida Console"/>
                        </a:rPr>
                        <a:t>"Hello"</a:t>
                      </a:r>
                      <a:r>
                        <a:rPr sz="1400" spc="-10" dirty="0">
                          <a:latin typeface="Lucida Console"/>
                          <a:cs typeface="Lucida Console"/>
                        </a:rPr>
                        <a:t>);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spc="-5" dirty="0">
                          <a:solidFill>
                            <a:srgbClr val="3E7E5E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55"/>
                        </a:lnSpc>
                      </a:pPr>
                      <a:r>
                        <a:rPr sz="1400" u="sng" spc="-10" dirty="0">
                          <a:solidFill>
                            <a:srgbClr val="3E7E5E"/>
                          </a:solidFill>
                          <a:uFill>
                            <a:solidFill>
                              <a:srgbClr val="3E7E5E"/>
                            </a:solidFill>
                          </a:uFill>
                          <a:latin typeface="Lucida Console"/>
                          <a:cs typeface="Lucida Console"/>
                        </a:rPr>
                        <a:t>Inferido</a:t>
                      </a:r>
                      <a:endParaRPr sz="14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6095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4360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Subtipos </a:t>
            </a:r>
            <a:r>
              <a:rPr dirty="0"/>
              <a:t>y</a:t>
            </a:r>
            <a:r>
              <a:rPr spc="-60" dirty="0"/>
              <a:t> </a:t>
            </a:r>
            <a:r>
              <a:rPr spc="-5" dirty="0"/>
              <a:t>comodines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3450" y="248920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343027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450" y="437260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3450" y="531367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9560" y="1562100"/>
            <a:ext cx="6570345" cy="464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ArrayList&lt;Hija&gt; no es subtipo de  ArrayList&lt;Padre&gt;</a:t>
            </a:r>
            <a:endParaRPr sz="2800">
              <a:latin typeface="Arial"/>
              <a:cs typeface="Arial"/>
            </a:endParaRPr>
          </a:p>
          <a:p>
            <a:pPr marL="12700" marR="254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Para flexibilizar el tipo podemos utilizar el  comodín: </a:t>
            </a:r>
            <a:r>
              <a:rPr sz="2800" spc="-10" dirty="0">
                <a:latin typeface="Arial"/>
                <a:cs typeface="Arial"/>
              </a:rPr>
              <a:t>&lt;?&gt;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Para acotar el comodín en la jerarquía de  herencia usamos </a:t>
            </a:r>
            <a:r>
              <a:rPr sz="2800" dirty="0">
                <a:latin typeface="Arial"/>
                <a:cs typeface="Arial"/>
              </a:rPr>
              <a:t>super y</a:t>
            </a:r>
            <a:r>
              <a:rPr sz="2800" spc="-5" dirty="0">
                <a:latin typeface="Arial"/>
                <a:cs typeface="Arial"/>
              </a:rPr>
              <a:t> extends</a:t>
            </a:r>
            <a:endParaRPr sz="2800">
              <a:latin typeface="Arial"/>
              <a:cs typeface="Arial"/>
            </a:endParaRPr>
          </a:p>
          <a:p>
            <a:pPr marL="12700" marR="2140585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Arial"/>
                <a:cs typeface="Arial"/>
              </a:rPr>
              <a:t>Permitir clases derivadas:  ArrayList&lt;? extends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Padre&gt;</a:t>
            </a:r>
            <a:endParaRPr sz="2800">
              <a:latin typeface="Arial"/>
              <a:cs typeface="Arial"/>
            </a:endParaRPr>
          </a:p>
          <a:p>
            <a:pPr marL="12700" marR="874394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Permitir superclases (clases padre):  ArrayList&lt;? super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Padre&gt;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2348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6036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genéricos </a:t>
            </a:r>
            <a:r>
              <a:rPr dirty="0"/>
              <a:t>y</a:t>
            </a:r>
            <a:r>
              <a:rPr spc="-15" dirty="0"/>
              <a:t> </a:t>
            </a:r>
            <a:r>
              <a:rPr spc="-5" dirty="0"/>
              <a:t>excepciones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9560" y="1562100"/>
            <a:ext cx="68072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Es posible indicar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un método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una clase  </a:t>
            </a:r>
            <a:r>
              <a:rPr sz="2800" dirty="0">
                <a:latin typeface="Arial"/>
                <a:cs typeface="Arial"/>
              </a:rPr>
              <a:t>qué </a:t>
            </a:r>
            <a:r>
              <a:rPr sz="2800" spc="-5" dirty="0">
                <a:latin typeface="Arial"/>
                <a:cs typeface="Arial"/>
              </a:rPr>
              <a:t>excepción debe lanzar,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través de  genéricos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910" y="3177540"/>
            <a:ext cx="7021195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800" spc="-5" dirty="0">
                <a:latin typeface="Lucida Console"/>
                <a:cs typeface="Lucida Console"/>
              </a:rPr>
              <a:t>&lt;T </a:t>
            </a:r>
            <a:r>
              <a:rPr sz="1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extends </a:t>
            </a:r>
            <a:r>
              <a:rPr sz="1800" spc="-10" dirty="0">
                <a:latin typeface="Lucida Console"/>
                <a:cs typeface="Lucida Console"/>
              </a:rPr>
              <a:t>Throwable&gt; </a:t>
            </a:r>
            <a:r>
              <a:rPr sz="1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800" spc="-10" dirty="0">
                <a:latin typeface="Lucida Console"/>
                <a:cs typeface="Lucida Console"/>
              </a:rPr>
              <a:t>metodo() </a:t>
            </a:r>
            <a:r>
              <a:rPr sz="1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throws</a:t>
            </a:r>
            <a:r>
              <a:rPr sz="1800" b="1" spc="6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T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{</a:t>
            </a:r>
            <a:endParaRPr sz="180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</a:pPr>
            <a:r>
              <a:rPr sz="1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throw new</a:t>
            </a:r>
            <a:r>
              <a:rPr sz="1800" b="1" spc="-2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T</a:t>
            </a:r>
            <a:r>
              <a:rPr sz="1800" spc="-5" dirty="0">
                <a:latin typeface="Lucida Console"/>
                <a:cs typeface="Lucida Console"/>
              </a:rPr>
              <a:t>();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}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// O</a:t>
            </a:r>
            <a:r>
              <a:rPr sz="1800" spc="-20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bien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class </a:t>
            </a:r>
            <a:r>
              <a:rPr sz="1800" spc="-10" dirty="0">
                <a:latin typeface="Lucida Console"/>
                <a:cs typeface="Lucida Console"/>
              </a:rPr>
              <a:t>Clase&lt;T </a:t>
            </a:r>
            <a:r>
              <a:rPr sz="1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extends</a:t>
            </a:r>
            <a:r>
              <a:rPr sz="1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800" spc="-10" dirty="0">
                <a:latin typeface="Lucida Console"/>
                <a:cs typeface="Lucida Console"/>
              </a:rPr>
              <a:t>Throwable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&gt;</a:t>
            </a:r>
            <a:endParaRPr sz="180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</a:pPr>
            <a:r>
              <a:rPr sz="1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void </a:t>
            </a:r>
            <a:r>
              <a:rPr sz="1800" spc="-10" dirty="0">
                <a:latin typeface="Lucida Console"/>
                <a:cs typeface="Lucida Console"/>
              </a:rPr>
              <a:t>metodo() </a:t>
            </a:r>
            <a:r>
              <a:rPr sz="18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throws </a:t>
            </a:r>
            <a:r>
              <a:rPr sz="1800" spc="-5" dirty="0">
                <a:latin typeface="Lucida Console"/>
                <a:cs typeface="Lucida Console"/>
              </a:rPr>
              <a:t>T</a:t>
            </a:r>
            <a:r>
              <a:rPr sz="1800" spc="-15" dirty="0">
                <a:latin typeface="Lucida Console"/>
                <a:cs typeface="Lucida Console"/>
              </a:rPr>
              <a:t> </a:t>
            </a:r>
            <a:r>
              <a:rPr sz="1800" spc="-5" dirty="0">
                <a:latin typeface="Lucida Console"/>
                <a:cs typeface="Lucida Console"/>
              </a:rPr>
              <a:t>{</a:t>
            </a:r>
            <a:endParaRPr sz="1800">
              <a:latin typeface="Lucida Console"/>
              <a:cs typeface="Lucida Console"/>
            </a:endParaRPr>
          </a:p>
          <a:p>
            <a:pPr marL="561340">
              <a:lnSpc>
                <a:spcPct val="100000"/>
              </a:lnSpc>
            </a:pPr>
            <a:r>
              <a:rPr sz="18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throw new</a:t>
            </a:r>
            <a:r>
              <a:rPr sz="1800" b="1" spc="-2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T</a:t>
            </a:r>
            <a:r>
              <a:rPr sz="1800" spc="-5" dirty="0">
                <a:latin typeface="Lucida Console"/>
                <a:cs typeface="Lucida Console"/>
              </a:rPr>
              <a:t>();</a:t>
            </a:r>
            <a:endParaRPr sz="180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}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Lucida Console"/>
                <a:cs typeface="Lucida Console"/>
              </a:rPr>
              <a:t>}</a:t>
            </a:r>
            <a:endParaRPr sz="18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5801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18351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Paquetes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1595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8199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59" y="1178559"/>
            <a:ext cx="7827009" cy="16370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867410">
              <a:lnSpc>
                <a:spcPts val="2310"/>
              </a:lnSpc>
              <a:spcBef>
                <a:spcPts val="650"/>
              </a:spcBef>
            </a:pPr>
            <a:r>
              <a:rPr sz="2400" i="1" spc="-5" dirty="0">
                <a:latin typeface="Arial"/>
                <a:cs typeface="Arial"/>
              </a:rPr>
              <a:t>Paquetes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10" dirty="0">
                <a:latin typeface="Arial"/>
                <a:cs typeface="Arial"/>
              </a:rPr>
              <a:t>organizan </a:t>
            </a:r>
            <a:r>
              <a:rPr sz="2400" spc="-5" dirty="0">
                <a:latin typeface="Arial"/>
                <a:cs typeface="Arial"/>
              </a:rPr>
              <a:t>las clases en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jerarquía de  </a:t>
            </a:r>
            <a:r>
              <a:rPr sz="2400" spc="-10" dirty="0">
                <a:latin typeface="Arial"/>
                <a:cs typeface="Arial"/>
              </a:rPr>
              <a:t>paquetes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subpaquetes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79900"/>
              </a:lnSpc>
              <a:spcBef>
                <a:spcPts val="615"/>
              </a:spcBef>
            </a:pPr>
            <a:r>
              <a:rPr sz="2400" spc="-5" dirty="0">
                <a:latin typeface="Arial"/>
                <a:cs typeface="Arial"/>
              </a:rPr>
              <a:t>Para </a:t>
            </a:r>
            <a:r>
              <a:rPr sz="2400" spc="-10" dirty="0">
                <a:latin typeface="Arial"/>
                <a:cs typeface="Arial"/>
              </a:rPr>
              <a:t>indicar </a:t>
            </a:r>
            <a:r>
              <a:rPr sz="2400" spc="-5" dirty="0">
                <a:latin typeface="Arial"/>
                <a:cs typeface="Arial"/>
              </a:rPr>
              <a:t>que </a:t>
            </a:r>
            <a:r>
              <a:rPr sz="2400" spc="-10" dirty="0">
                <a:latin typeface="Arial"/>
                <a:cs typeface="Arial"/>
              </a:rPr>
              <a:t>una </a:t>
            </a:r>
            <a:r>
              <a:rPr sz="2400" spc="-5" dirty="0">
                <a:latin typeface="Arial"/>
                <a:cs typeface="Arial"/>
              </a:rPr>
              <a:t>clase pertenece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un </a:t>
            </a:r>
            <a:r>
              <a:rPr sz="2400" spc="-10" dirty="0">
                <a:latin typeface="Arial"/>
                <a:cs typeface="Arial"/>
              </a:rPr>
              <a:t>paquete </a:t>
            </a:r>
            <a:r>
              <a:rPr sz="2400" dirty="0">
                <a:latin typeface="Arial"/>
                <a:cs typeface="Arial"/>
              </a:rPr>
              <a:t>o  </a:t>
            </a:r>
            <a:r>
              <a:rPr sz="2400" spc="-10" dirty="0">
                <a:latin typeface="Arial"/>
                <a:cs typeface="Arial"/>
              </a:rPr>
              <a:t>subpaquete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utiliza la </a:t>
            </a:r>
            <a:r>
              <a:rPr sz="2400" spc="-10" dirty="0">
                <a:latin typeface="Arial"/>
                <a:cs typeface="Arial"/>
              </a:rPr>
              <a:t>palabra </a:t>
            </a:r>
            <a:r>
              <a:rPr sz="2400" i="1" spc="-5" dirty="0">
                <a:latin typeface="Arial"/>
                <a:cs typeface="Arial"/>
              </a:rPr>
              <a:t>package </a:t>
            </a:r>
            <a:r>
              <a:rPr sz="2400" spc="-5" dirty="0">
                <a:latin typeface="Arial"/>
                <a:cs typeface="Arial"/>
              </a:rPr>
              <a:t>al principio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la  clase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87730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8659" y="3897629"/>
            <a:ext cx="7658734" cy="683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Para utilizar clases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un </a:t>
            </a:r>
            <a:r>
              <a:rPr sz="2400" spc="-10" dirty="0">
                <a:latin typeface="Arial"/>
                <a:cs typeface="Arial"/>
              </a:rPr>
              <a:t>paquete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otro,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colocan </a:t>
            </a:r>
            <a:r>
              <a:rPr sz="2400" dirty="0">
                <a:latin typeface="Arial"/>
                <a:cs typeface="Arial"/>
              </a:rPr>
              <a:t>al  </a:t>
            </a:r>
            <a:r>
              <a:rPr sz="2400" spc="-10" dirty="0">
                <a:latin typeface="Arial"/>
                <a:cs typeface="Arial"/>
              </a:rPr>
              <a:t>principio </a:t>
            </a:r>
            <a:r>
              <a:rPr sz="2400" spc="-5" dirty="0">
                <a:latin typeface="Arial"/>
                <a:cs typeface="Arial"/>
              </a:rPr>
              <a:t>sentencias </a:t>
            </a:r>
            <a:r>
              <a:rPr sz="2400" i="1" spc="-10" dirty="0">
                <a:latin typeface="Arial"/>
                <a:cs typeface="Arial"/>
              </a:rPr>
              <a:t>import </a:t>
            </a:r>
            <a:r>
              <a:rPr sz="2400" spc="-5" dirty="0">
                <a:latin typeface="Arial"/>
                <a:cs typeface="Arial"/>
              </a:rPr>
              <a:t>con los </a:t>
            </a:r>
            <a:r>
              <a:rPr sz="2400" spc="-10" dirty="0">
                <a:latin typeface="Arial"/>
                <a:cs typeface="Arial"/>
              </a:rPr>
              <a:t>paquetes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necesarios: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" y="3026410"/>
            <a:ext cx="5881370" cy="7620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04775" marR="1790700">
              <a:lnSpc>
                <a:spcPts val="2610"/>
              </a:lnSpc>
              <a:spcBef>
                <a:spcPts val="80"/>
              </a:spcBef>
            </a:pPr>
            <a:r>
              <a:rPr sz="1800" spc="-5" dirty="0">
                <a:latin typeface="Courier New"/>
                <a:cs typeface="Courier New"/>
              </a:rPr>
              <a:t>package paquete1.subpaquete1;  class MiClase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6800" y="4724400"/>
            <a:ext cx="5881370" cy="1295400"/>
          </a:xfrm>
          <a:custGeom>
            <a:avLst/>
            <a:gdLst/>
            <a:ahLst/>
            <a:cxnLst/>
            <a:rect l="l" t="t" r="r" b="b"/>
            <a:pathLst>
              <a:path w="5881370" h="1295400">
                <a:moveTo>
                  <a:pt x="2941320" y="1295400"/>
                </a:moveTo>
                <a:lnTo>
                  <a:pt x="0" y="1295400"/>
                </a:lnTo>
                <a:lnTo>
                  <a:pt x="0" y="0"/>
                </a:lnTo>
                <a:lnTo>
                  <a:pt x="5881370" y="0"/>
                </a:lnTo>
                <a:lnTo>
                  <a:pt x="5881370" y="1295400"/>
                </a:lnTo>
                <a:lnTo>
                  <a:pt x="2941320" y="12954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9510" y="4700270"/>
            <a:ext cx="4963160" cy="13512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Courier New"/>
                <a:cs typeface="Courier New"/>
              </a:rPr>
              <a:t>package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otropaquete;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20800"/>
              </a:lnSpc>
            </a:pPr>
            <a:r>
              <a:rPr sz="1800" spc="-5" dirty="0">
                <a:latin typeface="Courier New"/>
                <a:cs typeface="Courier New"/>
              </a:rPr>
              <a:t>import paquete1.subpaquete1.MiClase;  import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java.util.*;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Courier New"/>
                <a:cs typeface="Courier New"/>
              </a:rPr>
              <a:t>class MiOtraClase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Jav</a:t>
            </a:r>
            <a:r>
              <a:rPr dirty="0"/>
              <a:t>a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494269" y="6546180"/>
            <a:ext cx="10858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B6887"/>
                </a:solidFill>
                <a:latin typeface="Arial"/>
                <a:cs typeface="Arial"/>
              </a:rPr>
              <a:t>Lenguaje </a:t>
            </a:r>
            <a:r>
              <a:rPr sz="1000" b="1" spc="-10" dirty="0">
                <a:solidFill>
                  <a:srgbClr val="4B6887"/>
                </a:solidFill>
                <a:latin typeface="Arial"/>
                <a:cs typeface="Arial"/>
              </a:rPr>
              <a:t>Java</a:t>
            </a:r>
            <a:r>
              <a:rPr sz="1000" b="1" spc="204" dirty="0">
                <a:solidFill>
                  <a:srgbClr val="4B6887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00" b="1" dirty="0">
                <a:solidFill>
                  <a:srgbClr val="4B6887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6036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genéricos </a:t>
            </a:r>
            <a:r>
              <a:rPr dirty="0"/>
              <a:t>y</a:t>
            </a:r>
            <a:r>
              <a:rPr spc="-15" dirty="0"/>
              <a:t> </a:t>
            </a:r>
            <a:r>
              <a:rPr spc="-5" dirty="0"/>
              <a:t>excepciones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9560" y="1562100"/>
            <a:ext cx="6315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No es posible es crear excepciones </a:t>
            </a:r>
            <a:r>
              <a:rPr sz="2800" dirty="0">
                <a:latin typeface="Arial"/>
                <a:cs typeface="Arial"/>
              </a:rPr>
              <a:t>con  </a:t>
            </a:r>
            <a:r>
              <a:rPr sz="2800" spc="-5" dirty="0">
                <a:latin typeface="Arial"/>
                <a:cs typeface="Arial"/>
              </a:rPr>
              <a:t>tipos genéricos, debido </a:t>
            </a:r>
            <a:r>
              <a:rPr sz="2800" dirty="0">
                <a:latin typeface="Arial"/>
                <a:cs typeface="Arial"/>
              </a:rPr>
              <a:t>al </a:t>
            </a:r>
            <a:r>
              <a:rPr sz="2800" spc="-5" dirty="0">
                <a:latin typeface="Arial"/>
                <a:cs typeface="Arial"/>
              </a:rPr>
              <a:t>“borrado de  tipos”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450" y="291592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560" y="2929890"/>
            <a:ext cx="4553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Ejemplo, no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puede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hacer: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9360" y="3271520"/>
            <a:ext cx="7115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class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MiExcepcion</a:t>
            </a:r>
            <a:r>
              <a:rPr sz="1500" spc="-10" dirty="0">
                <a:latin typeface="Lucida Console"/>
                <a:cs typeface="Lucida Console"/>
              </a:rPr>
              <a:t>&lt;T </a:t>
            </a: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extends </a:t>
            </a:r>
            <a:r>
              <a:rPr sz="1500" spc="-10" dirty="0">
                <a:latin typeface="Lucida Console"/>
                <a:cs typeface="Lucida Console"/>
              </a:rPr>
              <a:t>Object&gt; </a:t>
            </a: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extends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Exception</a:t>
            </a:r>
            <a:r>
              <a:rPr sz="1500" spc="140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private </a:t>
            </a:r>
            <a:r>
              <a:rPr sz="1500" spc="-5" dirty="0">
                <a:latin typeface="Lucida Console"/>
                <a:cs typeface="Lucida Console"/>
              </a:rPr>
              <a:t>T </a:t>
            </a:r>
            <a:r>
              <a:rPr sz="1500" spc="-10" dirty="0">
                <a:solidFill>
                  <a:srgbClr val="0000BF"/>
                </a:solidFill>
                <a:latin typeface="Lucida Console"/>
                <a:cs typeface="Lucida Console"/>
              </a:rPr>
              <a:t>someObject</a:t>
            </a:r>
            <a:r>
              <a:rPr sz="1500" spc="-10" dirty="0">
                <a:latin typeface="Lucida Console"/>
                <a:cs typeface="Lucida Console"/>
              </a:rPr>
              <a:t>;</a:t>
            </a:r>
            <a:endParaRPr sz="15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9360" y="3956050"/>
            <a:ext cx="414083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spc="-10" dirty="0">
                <a:latin typeface="Lucida Console"/>
                <a:cs typeface="Lucida Console"/>
              </a:rPr>
              <a:t>MiExcepcion(T someObject)</a:t>
            </a:r>
            <a:r>
              <a:rPr sz="1500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sz="15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this</a:t>
            </a:r>
            <a:r>
              <a:rPr sz="1500" spc="-10" dirty="0">
                <a:latin typeface="Lucida Console"/>
                <a:cs typeface="Lucida Console"/>
              </a:rPr>
              <a:t>.</a:t>
            </a:r>
            <a:r>
              <a:rPr sz="1500" spc="-10" dirty="0">
                <a:solidFill>
                  <a:srgbClr val="0000BF"/>
                </a:solidFill>
                <a:latin typeface="Lucida Console"/>
                <a:cs typeface="Lucida Console"/>
              </a:rPr>
              <a:t>someObject </a:t>
            </a:r>
            <a:r>
              <a:rPr sz="1500" spc="-5" dirty="0">
                <a:latin typeface="Lucida Console"/>
                <a:cs typeface="Lucida Console"/>
              </a:rPr>
              <a:t>=</a:t>
            </a:r>
            <a:r>
              <a:rPr sz="1500" spc="0" dirty="0">
                <a:latin typeface="Lucida Console"/>
                <a:cs typeface="Lucida Console"/>
              </a:rPr>
              <a:t> </a:t>
            </a:r>
            <a:r>
              <a:rPr sz="1500" spc="-10" dirty="0">
                <a:latin typeface="Lucida Console"/>
                <a:cs typeface="Lucida Console"/>
              </a:rPr>
              <a:t>someObject;</a:t>
            </a:r>
            <a:endParaRPr sz="1500">
              <a:latin typeface="Lucida Console"/>
              <a:cs typeface="Lucida Console"/>
            </a:endParaRPr>
          </a:p>
          <a:p>
            <a:pPr marL="241300">
              <a:lnSpc>
                <a:spcPct val="100000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public </a:t>
            </a:r>
            <a:r>
              <a:rPr sz="1500" spc="-5" dirty="0">
                <a:latin typeface="Lucida Console"/>
                <a:cs typeface="Lucida Console"/>
              </a:rPr>
              <a:t>T </a:t>
            </a:r>
            <a:r>
              <a:rPr sz="1500" spc="-10" dirty="0">
                <a:latin typeface="Lucida Console"/>
                <a:cs typeface="Lucida Console"/>
              </a:rPr>
              <a:t>getSomeObject()</a:t>
            </a:r>
            <a:r>
              <a:rPr sz="1500" spc="-30" dirty="0">
                <a:latin typeface="Lucida Console"/>
                <a:cs typeface="Lucida Console"/>
              </a:rPr>
              <a:t> </a:t>
            </a:r>
            <a:r>
              <a:rPr sz="1500" spc="-5" dirty="0">
                <a:latin typeface="Lucida Console"/>
                <a:cs typeface="Lucida Console"/>
              </a:rPr>
              <a:t>{</a:t>
            </a:r>
            <a:endParaRPr sz="15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sz="15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return</a:t>
            </a:r>
            <a:r>
              <a:rPr sz="15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500" spc="-10" dirty="0">
                <a:solidFill>
                  <a:srgbClr val="0000BF"/>
                </a:solidFill>
                <a:latin typeface="Lucida Console"/>
                <a:cs typeface="Lucida Console"/>
              </a:rPr>
              <a:t>someObject</a:t>
            </a:r>
            <a:r>
              <a:rPr sz="1500" spc="-10" dirty="0">
                <a:latin typeface="Lucida Console"/>
                <a:cs typeface="Lucida Console"/>
              </a:rPr>
              <a:t>;</a:t>
            </a:r>
            <a:endParaRPr sz="1500">
              <a:latin typeface="Lucida Console"/>
              <a:cs typeface="Lucida Console"/>
            </a:endParaRPr>
          </a:p>
          <a:p>
            <a:pPr marL="241300">
              <a:lnSpc>
                <a:spcPts val="1795"/>
              </a:lnSpc>
            </a:pPr>
            <a:r>
              <a:rPr sz="1500" spc="-5" dirty="0"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  <a:p>
            <a:pPr marL="12700">
              <a:lnSpc>
                <a:spcPts val="1795"/>
              </a:lnSpc>
            </a:pPr>
            <a:r>
              <a:rPr sz="15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}</a:t>
            </a:r>
            <a:endParaRPr sz="15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2382369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1500" y="806450"/>
            <a:ext cx="3277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Borrado </a:t>
            </a:r>
            <a:r>
              <a:rPr dirty="0"/>
              <a:t>de</a:t>
            </a:r>
            <a:r>
              <a:rPr spc="-65" dirty="0"/>
              <a:t> </a:t>
            </a:r>
            <a:r>
              <a:rPr spc="-5" dirty="0"/>
              <a:t>tipos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3450" y="1546859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9560" y="1562100"/>
            <a:ext cx="6828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porque durante la compilación, tras  comprobar que los tipos </a:t>
            </a:r>
            <a:r>
              <a:rPr sz="2800" dirty="0">
                <a:latin typeface="Arial"/>
                <a:cs typeface="Arial"/>
              </a:rPr>
              <a:t>están </a:t>
            </a:r>
            <a:r>
              <a:rPr sz="2800" spc="-5" dirty="0">
                <a:latin typeface="Arial"/>
                <a:cs typeface="Arial"/>
              </a:rPr>
              <a:t>bien, éstos 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eliminan, el siguiente código pasa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680" y="2984500"/>
            <a:ext cx="2494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ct val="100000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Código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que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u="sng" spc="-5" dirty="0">
                <a:solidFill>
                  <a:srgbClr val="3E7E5E"/>
                </a:solidFill>
                <a:uFill>
                  <a:solidFill>
                    <a:srgbClr val="3E7E5E"/>
                  </a:solidFill>
                </a:uFill>
                <a:latin typeface="Lucida Console"/>
                <a:cs typeface="Lucida Console"/>
              </a:rPr>
              <a:t>lanza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 o</a:t>
            </a:r>
            <a:r>
              <a:rPr sz="1200" spc="-1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bien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4500" y="334772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8890">
            <a:solidFill>
              <a:srgbClr val="3E7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51560" y="3348990"/>
            <a:ext cx="2677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//MiExcepcion&lt;String&gt;,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o bien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0259" y="352932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8890">
            <a:solidFill>
              <a:srgbClr val="3E7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1560" y="3531870"/>
            <a:ext cx="20377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//MiExcepcion&lt;Integer&gt;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680" y="371475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680" y="3897629"/>
            <a:ext cx="295211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</a:t>
            </a:r>
            <a:r>
              <a:rPr sz="1200" spc="-10" dirty="0">
                <a:latin typeface="Lucida Console"/>
                <a:cs typeface="Lucida Console"/>
              </a:rPr>
              <a:t>(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MiExcepcion</a:t>
            </a:r>
            <a:r>
              <a:rPr sz="1200" spc="-10" dirty="0">
                <a:latin typeface="Lucida Console"/>
                <a:cs typeface="Lucida Console"/>
              </a:rPr>
              <a:t>&lt;String&gt; </a:t>
            </a:r>
            <a:r>
              <a:rPr sz="1200" u="sng" spc="-5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ex</a:t>
            </a:r>
            <a:r>
              <a:rPr sz="1200" spc="-5" dirty="0">
                <a:latin typeface="Lucida Console"/>
                <a:cs typeface="Lucida Console"/>
              </a:rPr>
              <a:t>)</a:t>
            </a:r>
            <a:r>
              <a:rPr sz="1200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ts val="1435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5"/>
              </a:lnSpc>
            </a:pP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</a:t>
            </a:r>
            <a:r>
              <a:rPr sz="1200" spc="-10" dirty="0">
                <a:latin typeface="Lucida Console"/>
                <a:cs typeface="Lucida Console"/>
              </a:rPr>
              <a:t>(MiExcepcion&lt;Integer&gt;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ex</a:t>
            </a:r>
            <a:r>
              <a:rPr sz="1200" spc="-5" dirty="0">
                <a:latin typeface="Lucida Console"/>
                <a:cs typeface="Lucida Console"/>
              </a:rPr>
              <a:t>)</a:t>
            </a:r>
            <a:r>
              <a:rPr sz="1200" spc="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ts val="1435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B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7679" y="3359150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8890">
            <a:solidFill>
              <a:srgbClr val="3E7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07759" y="335915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320" y="0"/>
                </a:lnTo>
              </a:path>
            </a:pathLst>
          </a:custGeom>
          <a:ln w="8890">
            <a:solidFill>
              <a:srgbClr val="3E7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3519" y="335915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8890">
            <a:solidFill>
              <a:srgbClr val="3E7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89220" y="2995929"/>
            <a:ext cx="2494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try</a:t>
            </a:r>
            <a:r>
              <a:rPr sz="1200" b="1" spc="-15" dirty="0">
                <a:solidFill>
                  <a:srgbClr val="7E0054"/>
                </a:solidFill>
                <a:latin typeface="Lucida Sans Typewriter"/>
                <a:cs typeface="Lucida Sans Typewriter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ct val="100000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//Código que lanza o</a:t>
            </a:r>
            <a:r>
              <a:rPr sz="1200" spc="-110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bien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05040" y="3359150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8890">
            <a:solidFill>
              <a:srgbClr val="3E7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72100" y="3360420"/>
            <a:ext cx="2677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//MiExcepcion&lt;String&gt;,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o bien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70800" y="3540759"/>
            <a:ext cx="365760" cy="0"/>
          </a:xfrm>
          <a:custGeom>
            <a:avLst/>
            <a:gdLst/>
            <a:ahLst/>
            <a:cxnLst/>
            <a:rect l="l" t="t" r="r" b="b"/>
            <a:pathLst>
              <a:path w="365759">
                <a:moveTo>
                  <a:pt x="0" y="0"/>
                </a:moveTo>
                <a:lnTo>
                  <a:pt x="365760" y="0"/>
                </a:lnTo>
              </a:path>
            </a:pathLst>
          </a:custGeom>
          <a:ln w="8890">
            <a:solidFill>
              <a:srgbClr val="3E7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2100" y="3543300"/>
            <a:ext cx="20377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E7E5E"/>
                </a:solidFill>
                <a:latin typeface="Lucida Console"/>
                <a:cs typeface="Lucida Console"/>
              </a:rPr>
              <a:t>//MiExcepcion&lt;Integer&gt;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89220" y="3726179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9220" y="3907790"/>
            <a:ext cx="2129155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</a:t>
            </a:r>
            <a:r>
              <a:rPr sz="1200" spc="-10" dirty="0">
                <a:latin typeface="Lucida Console"/>
                <a:cs typeface="Lucida Console"/>
              </a:rPr>
              <a:t>(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MiExcepcion</a:t>
            </a:r>
            <a:r>
              <a:rPr sz="1200" spc="-10" dirty="0">
                <a:latin typeface="Lucida Console"/>
                <a:cs typeface="Lucida Console"/>
              </a:rPr>
              <a:t> </a:t>
            </a:r>
            <a:r>
              <a:rPr sz="1200" u="sng" spc="-5" dirty="0">
                <a:solidFill>
                  <a:srgbClr val="0000BF"/>
                </a:solidFill>
                <a:uFill>
                  <a:solidFill>
                    <a:srgbClr val="0000BF"/>
                  </a:solidFill>
                </a:uFill>
                <a:latin typeface="Lucida Console"/>
                <a:cs typeface="Lucida Console"/>
              </a:rPr>
              <a:t>ex</a:t>
            </a:r>
            <a:r>
              <a:rPr sz="1200" spc="-5" dirty="0">
                <a:latin typeface="Lucida Console"/>
                <a:cs typeface="Lucida Console"/>
              </a:rPr>
              <a:t>)</a:t>
            </a:r>
            <a:r>
              <a:rPr sz="1200" spc="-2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ct val="100000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35"/>
              </a:lnSpc>
            </a:pPr>
            <a:r>
              <a:rPr sz="1200" b="1" spc="-10" dirty="0">
                <a:solidFill>
                  <a:srgbClr val="7E0054"/>
                </a:solidFill>
                <a:latin typeface="Lucida Sans Typewriter"/>
                <a:cs typeface="Lucida Sans Typewriter"/>
              </a:rPr>
              <a:t>catch</a:t>
            </a:r>
            <a:r>
              <a:rPr sz="1200" spc="-10" dirty="0">
                <a:latin typeface="Lucida Console"/>
                <a:cs typeface="Lucida Console"/>
              </a:rPr>
              <a:t>(MiExcepcion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ucida Console"/>
                <a:cs typeface="Lucida Console"/>
              </a:rPr>
              <a:t>ex</a:t>
            </a:r>
            <a:r>
              <a:rPr sz="1200" spc="-5" dirty="0">
                <a:latin typeface="Lucida Console"/>
                <a:cs typeface="Lucida Console"/>
              </a:rPr>
              <a:t>)</a:t>
            </a:r>
            <a:r>
              <a:rPr sz="1200" spc="-25" dirty="0">
                <a:latin typeface="Lucida Console"/>
                <a:cs typeface="Lucida Console"/>
              </a:rPr>
              <a:t> </a:t>
            </a:r>
            <a:r>
              <a:rPr sz="1200" spc="-5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94945">
              <a:lnSpc>
                <a:spcPts val="1435"/>
              </a:lnSpc>
            </a:pP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//</a:t>
            </a:r>
            <a:r>
              <a:rPr sz="1200" spc="-15" dirty="0">
                <a:solidFill>
                  <a:srgbClr val="3E7E5E"/>
                </a:solidFill>
                <a:latin typeface="Lucida Console"/>
                <a:cs typeface="Lucida Console"/>
              </a:rPr>
              <a:t> </a:t>
            </a:r>
            <a:r>
              <a:rPr sz="1200" spc="-5" dirty="0">
                <a:solidFill>
                  <a:srgbClr val="3E7E5E"/>
                </a:solidFill>
                <a:latin typeface="Lucida Console"/>
                <a:cs typeface="Lucida Console"/>
              </a:rPr>
              <a:t>B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176357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B68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520" y="2562859"/>
            <a:ext cx="4863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Lenguaje Java</a:t>
            </a:r>
            <a:r>
              <a:rPr spc="-10" dirty="0"/>
              <a:t> </a:t>
            </a:r>
            <a:r>
              <a:rPr spc="-5" dirty="0"/>
              <a:t>Avanzado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61920" y="3920490"/>
            <a:ext cx="5086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Sesión 4: Serialización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3007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119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Í</a:t>
            </a:r>
            <a:r>
              <a:rPr spc="-10" dirty="0"/>
              <a:t>n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469390"/>
            <a:ext cx="5246370" cy="36309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7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Introducción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los flujos de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E/S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Entrada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salida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estándar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Acceso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ficheros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Acceso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 recursos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Acceso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URLs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Codificación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datos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Serialización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objetos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80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69290"/>
            <a:ext cx="2576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Flujos </a:t>
            </a:r>
            <a:r>
              <a:rPr dirty="0"/>
              <a:t>de</a:t>
            </a:r>
            <a:r>
              <a:rPr spc="-80" dirty="0"/>
              <a:t> </a:t>
            </a:r>
            <a:r>
              <a:rPr spc="-5" dirty="0"/>
              <a:t>E/S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229359"/>
            <a:ext cx="7856220" cy="474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Las aplicaciones muchas veces necesitan  enviar datos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un determinado destino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leerlos  de una determinada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fuente</a:t>
            </a:r>
            <a:endParaRPr sz="2800">
              <a:latin typeface="Arial"/>
              <a:cs typeface="Arial"/>
            </a:endParaRPr>
          </a:p>
          <a:p>
            <a:pPr marL="750570" marR="58419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Ficheros en disco, red, memoria, otras aplicaciones,  etc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Esto </a:t>
            </a:r>
            <a:r>
              <a:rPr sz="2400" dirty="0">
                <a:latin typeface="Arial"/>
                <a:cs typeface="Arial"/>
              </a:rPr>
              <a:t>es </a:t>
            </a:r>
            <a:r>
              <a:rPr sz="2400" spc="-5" dirty="0">
                <a:latin typeface="Arial"/>
                <a:cs typeface="Arial"/>
              </a:rPr>
              <a:t>lo </a:t>
            </a:r>
            <a:r>
              <a:rPr sz="2400" spc="-10" dirty="0">
                <a:latin typeface="Arial"/>
                <a:cs typeface="Arial"/>
              </a:rPr>
              <a:t>que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conoce como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E/S</a:t>
            </a:r>
            <a:endParaRPr sz="2400">
              <a:latin typeface="Arial"/>
              <a:cs typeface="Arial"/>
            </a:endParaRPr>
          </a:p>
          <a:p>
            <a:pPr marL="350520" marR="935990" indent="-337820">
              <a:lnSpc>
                <a:spcPct val="100000"/>
              </a:lnSpc>
              <a:spcBef>
                <a:spcPts val="69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Esta E/S en </a:t>
            </a:r>
            <a:r>
              <a:rPr sz="2800" dirty="0">
                <a:latin typeface="Arial"/>
                <a:cs typeface="Arial"/>
              </a:rPr>
              <a:t>Java se </a:t>
            </a:r>
            <a:r>
              <a:rPr sz="2800" spc="-5" dirty="0">
                <a:latin typeface="Arial"/>
                <a:cs typeface="Arial"/>
              </a:rPr>
              <a:t>hace mediante flujos  (</a:t>
            </a:r>
            <a:r>
              <a:rPr sz="2800" i="1" spc="-5" dirty="0">
                <a:latin typeface="Arial"/>
                <a:cs typeface="Arial"/>
              </a:rPr>
              <a:t>streams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Los datos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envían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spc="-5" dirty="0">
                <a:latin typeface="Arial"/>
                <a:cs typeface="Arial"/>
              </a:rPr>
              <a:t>serie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través del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flujo</a:t>
            </a:r>
            <a:endParaRPr sz="2400">
              <a:latin typeface="Arial"/>
              <a:cs typeface="Arial"/>
            </a:endParaRPr>
          </a:p>
          <a:p>
            <a:pPr marL="750570" marR="20955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Se </a:t>
            </a:r>
            <a:r>
              <a:rPr sz="2400" spc="-10" dirty="0">
                <a:latin typeface="Arial"/>
                <a:cs typeface="Arial"/>
              </a:rPr>
              <a:t>puede </a:t>
            </a:r>
            <a:r>
              <a:rPr sz="2400" spc="-5" dirty="0">
                <a:latin typeface="Arial"/>
                <a:cs typeface="Arial"/>
              </a:rPr>
              <a:t>trabajar de la misma forma con todos los  flujos, </a:t>
            </a:r>
            <a:r>
              <a:rPr sz="2400" spc="-10" dirty="0">
                <a:latin typeface="Arial"/>
                <a:cs typeface="Arial"/>
              </a:rPr>
              <a:t>independientemente </a:t>
            </a:r>
            <a:r>
              <a:rPr sz="2400" spc="-5" dirty="0">
                <a:latin typeface="Arial"/>
                <a:cs typeface="Arial"/>
              </a:rPr>
              <a:t>de su fuente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destino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19842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7296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</a:t>
            </a:r>
            <a:r>
              <a:rPr dirty="0"/>
              <a:t>de </a:t>
            </a:r>
            <a:r>
              <a:rPr spc="-5" dirty="0"/>
              <a:t>flujos según </a:t>
            </a:r>
            <a:r>
              <a:rPr dirty="0"/>
              <a:t>el </a:t>
            </a:r>
            <a:r>
              <a:rPr spc="-5" dirty="0"/>
              <a:t>tipo de</a:t>
            </a:r>
            <a:r>
              <a:rPr spc="-30" dirty="0"/>
              <a:t> </a:t>
            </a:r>
            <a:r>
              <a:rPr spc="-5" dirty="0"/>
              <a:t>datos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7471409" cy="264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883919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Según el tipo de datos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transportan,  distinguimos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59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Flujos de bytes (con sufijos </a:t>
            </a:r>
            <a:r>
              <a:rPr sz="2000" spc="-5" dirty="0">
                <a:latin typeface="Courier New"/>
                <a:cs typeface="Courier New"/>
              </a:rPr>
              <a:t>InputStream</a:t>
            </a:r>
            <a:r>
              <a:rPr sz="2000" spc="-50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7499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OutputStream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Flujos de caracteres (con sufijos </a:t>
            </a:r>
            <a:r>
              <a:rPr sz="2000" spc="-5" dirty="0">
                <a:latin typeface="Courier New"/>
                <a:cs typeface="Courier New"/>
              </a:rPr>
              <a:t>Reader</a:t>
            </a:r>
            <a:r>
              <a:rPr sz="2000" spc="-505" dirty="0"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000" spc="-5" dirty="0">
                <a:latin typeface="Courier New"/>
                <a:cs typeface="Courier New"/>
              </a:rPr>
              <a:t>Writer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Superclases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0819" y="5052059"/>
            <a:ext cx="151447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Bytes  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ra</a:t>
            </a:r>
            <a:r>
              <a:rPr sz="2400" dirty="0">
                <a:latin typeface="Arial"/>
                <a:cs typeface="Arial"/>
              </a:rPr>
              <a:t>cte</a:t>
            </a:r>
            <a:r>
              <a:rPr sz="2400" spc="-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4100" y="4419853"/>
            <a:ext cx="1701800" cy="156464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spc="-5" dirty="0">
                <a:latin typeface="Arial"/>
                <a:cs typeface="Arial"/>
              </a:rPr>
              <a:t>Entrada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InputStream  Reader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4840" y="4419853"/>
            <a:ext cx="1854200" cy="156464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spc="-10" dirty="0">
                <a:latin typeface="Arial"/>
                <a:cs typeface="Arial"/>
              </a:rPr>
              <a:t>Salida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4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OutputStream  Writer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76768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-34159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B68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3709" y="669290"/>
            <a:ext cx="67760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Tipos </a:t>
            </a:r>
            <a:r>
              <a:rPr dirty="0"/>
              <a:t>de </a:t>
            </a:r>
            <a:r>
              <a:rPr spc="-5" dirty="0"/>
              <a:t>flujos según </a:t>
            </a:r>
            <a:r>
              <a:rPr dirty="0"/>
              <a:t>su</a:t>
            </a:r>
            <a:r>
              <a:rPr spc="-45" dirty="0"/>
              <a:t> </a:t>
            </a:r>
            <a:r>
              <a:rPr spc="-5" dirty="0"/>
              <a:t>propósito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540" y="1163319"/>
            <a:ext cx="7849234" cy="20015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8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Distinguimos: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10" dirty="0">
                <a:latin typeface="Arial"/>
                <a:cs typeface="Arial"/>
              </a:rPr>
              <a:t>Canales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datos</a:t>
            </a:r>
            <a:endParaRPr sz="2400">
              <a:latin typeface="Arial"/>
              <a:cs typeface="Arial"/>
            </a:endParaRPr>
          </a:p>
          <a:p>
            <a:pPr marL="2759710" marR="5080" indent="-914400">
              <a:lnSpc>
                <a:spcPct val="116700"/>
              </a:lnSpc>
              <a:spcBef>
                <a:spcPts val="100"/>
              </a:spcBef>
              <a:tabLst>
                <a:tab pos="3942715" algn="l"/>
              </a:tabLst>
            </a:pPr>
            <a:r>
              <a:rPr sz="2000" spc="-5" dirty="0">
                <a:latin typeface="Arial"/>
                <a:cs typeface="Arial"/>
              </a:rPr>
              <a:t>Simplemente llevan datos </a:t>
            </a:r>
            <a:r>
              <a:rPr sz="2000" dirty="0">
                <a:latin typeface="Arial"/>
                <a:cs typeface="Arial"/>
              </a:rPr>
              <a:t>de una </a:t>
            </a:r>
            <a:r>
              <a:rPr sz="2000" spc="-5" dirty="0">
                <a:latin typeface="Arial"/>
                <a:cs typeface="Arial"/>
              </a:rPr>
              <a:t>fuente </a:t>
            </a:r>
            <a:r>
              <a:rPr sz="2000" dirty="0">
                <a:latin typeface="Arial"/>
                <a:cs typeface="Arial"/>
              </a:rPr>
              <a:t>a un </a:t>
            </a:r>
            <a:r>
              <a:rPr sz="2000" spc="-5" dirty="0">
                <a:latin typeface="Arial"/>
                <a:cs typeface="Arial"/>
              </a:rPr>
              <a:t>destino  Ficheros:	</a:t>
            </a:r>
            <a:r>
              <a:rPr sz="1600" spc="-5" dirty="0">
                <a:latin typeface="Courier New"/>
                <a:cs typeface="Courier New"/>
              </a:rPr>
              <a:t>FileInputStream, FileReader,  FileOutputStream,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FileWriter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0550" y="3190240"/>
            <a:ext cx="1086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Memoria: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0870" y="3241040"/>
            <a:ext cx="2583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/>
                <a:cs typeface="Courier New"/>
              </a:rPr>
              <a:t>ByteArrayInputStream,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3453129"/>
            <a:ext cx="7156450" cy="31244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55900">
              <a:lnSpc>
                <a:spcPct val="100000"/>
              </a:lnSpc>
              <a:spcBef>
                <a:spcPts val="420"/>
              </a:spcBef>
            </a:pPr>
            <a:r>
              <a:rPr sz="1600" spc="-5" dirty="0">
                <a:latin typeface="Courier New"/>
                <a:cs typeface="Courier New"/>
              </a:rPr>
              <a:t>CharArrayReader,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2755900" marR="5080" indent="-45339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Tuberías: </a:t>
            </a:r>
            <a:r>
              <a:rPr sz="1600" spc="-5" dirty="0">
                <a:latin typeface="Courier New"/>
                <a:cs typeface="Courier New"/>
              </a:rPr>
              <a:t>PipedInputStream, PipedReader,  PipedWriter,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93370" indent="-280670">
              <a:lnSpc>
                <a:spcPct val="100000"/>
              </a:lnSpc>
              <a:buClr>
                <a:srgbClr val="99CC00"/>
              </a:buClr>
              <a:buFont typeface="Times New Roman"/>
              <a:buChar char="•"/>
              <a:tabLst>
                <a:tab pos="292735" algn="l"/>
                <a:tab pos="293370" algn="l"/>
              </a:tabLst>
            </a:pPr>
            <a:r>
              <a:rPr sz="2400" spc="-10" dirty="0">
                <a:latin typeface="Arial"/>
                <a:cs typeface="Arial"/>
              </a:rPr>
              <a:t>Flujos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procesamiento</a:t>
            </a:r>
            <a:endParaRPr sz="2400" dirty="0">
              <a:latin typeface="Arial"/>
              <a:cs typeface="Arial"/>
            </a:endParaRPr>
          </a:p>
          <a:p>
            <a:pPr marL="2302510" marR="137795" indent="-914400">
              <a:lnSpc>
                <a:spcPct val="116900"/>
              </a:lnSpc>
              <a:spcBef>
                <a:spcPts val="85"/>
              </a:spcBef>
            </a:pPr>
            <a:r>
              <a:rPr sz="2000" spc="-5" dirty="0">
                <a:latin typeface="Arial"/>
                <a:cs typeface="Arial"/>
              </a:rPr>
              <a:t>Realizan algún procesamiento </a:t>
            </a:r>
            <a:r>
              <a:rPr sz="2000" dirty="0">
                <a:latin typeface="Arial"/>
                <a:cs typeface="Arial"/>
              </a:rPr>
              <a:t>con </a:t>
            </a:r>
            <a:r>
              <a:rPr sz="2000" spc="-5" dirty="0">
                <a:latin typeface="Arial"/>
                <a:cs typeface="Arial"/>
              </a:rPr>
              <a:t>los datos  Impresión: </a:t>
            </a:r>
            <a:r>
              <a:rPr sz="1600" spc="-5" dirty="0">
                <a:latin typeface="Courier New"/>
                <a:cs typeface="Courier New"/>
              </a:rPr>
              <a:t>PrintWriter, PrintStream  </a:t>
            </a:r>
            <a:r>
              <a:rPr sz="2000" spc="-5" dirty="0">
                <a:latin typeface="Arial"/>
                <a:cs typeface="Arial"/>
              </a:rPr>
              <a:t>Conversores de datos: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DataOutputStream,</a:t>
            </a:r>
            <a:endParaRPr sz="1600" dirty="0">
              <a:latin typeface="Courier New"/>
              <a:cs typeface="Courier New"/>
            </a:endParaRPr>
          </a:p>
          <a:p>
            <a:pPr marL="184150" algn="ctr">
              <a:lnSpc>
                <a:spcPts val="1910"/>
              </a:lnSpc>
            </a:pPr>
            <a:r>
              <a:rPr sz="1600" spc="-5" dirty="0" err="1" smtClean="0">
                <a:latin typeface="Courier New"/>
                <a:cs typeface="Courier New"/>
              </a:rPr>
              <a:t>DataInputStream</a:t>
            </a:r>
            <a:endParaRPr lang="es-ES" sz="1600" spc="-5" dirty="0" smtClean="0">
              <a:latin typeface="Courier New"/>
              <a:cs typeface="Courier New"/>
            </a:endParaRPr>
          </a:p>
          <a:p>
            <a:pPr marL="184150" algn="ctr">
              <a:lnSpc>
                <a:spcPts val="1910"/>
              </a:lnSpc>
            </a:pPr>
            <a:r>
              <a:rPr lang="es-ES" sz="1600" b="1" spc="-5" dirty="0" err="1" smtClean="0">
                <a:latin typeface="Courier New"/>
                <a:cs typeface="Courier New"/>
              </a:rPr>
              <a:t>Bufferes</a:t>
            </a:r>
            <a:r>
              <a:rPr lang="es-ES" sz="1600" spc="-5" dirty="0" smtClean="0">
                <a:latin typeface="Courier New"/>
                <a:cs typeface="Courier New"/>
              </a:rPr>
              <a:t>: </a:t>
            </a:r>
            <a:r>
              <a:rPr lang="es-ES" sz="1600" spc="-5" dirty="0" err="1" smtClean="0">
                <a:latin typeface="Courier New"/>
                <a:cs typeface="Courier New"/>
              </a:rPr>
              <a:t>BufferedReader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58736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3709" y="636270"/>
            <a:ext cx="37071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Acceso </a:t>
            </a:r>
            <a:r>
              <a:rPr dirty="0"/>
              <a:t>a </a:t>
            </a:r>
            <a:r>
              <a:rPr spc="-5" dirty="0"/>
              <a:t>los</a:t>
            </a:r>
            <a:r>
              <a:rPr spc="-60" dirty="0"/>
              <a:t> </a:t>
            </a:r>
            <a:r>
              <a:rPr spc="-5" dirty="0"/>
              <a:t>flujos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319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359" y="1252220"/>
            <a:ext cx="7181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Todos </a:t>
            </a:r>
            <a:r>
              <a:rPr sz="2400" spc="-5" dirty="0">
                <a:latin typeface="Arial"/>
                <a:cs typeface="Arial"/>
              </a:rPr>
              <a:t>los flujos </a:t>
            </a:r>
            <a:r>
              <a:rPr sz="2400" spc="-10" dirty="0">
                <a:latin typeface="Arial"/>
                <a:cs typeface="Arial"/>
              </a:rPr>
              <a:t>tienen una </a:t>
            </a:r>
            <a:r>
              <a:rPr sz="2400" spc="-5" dirty="0">
                <a:latin typeface="Arial"/>
                <a:cs typeface="Arial"/>
              </a:rPr>
              <a:t>serie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métodos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básicos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32562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359" y="3276600"/>
            <a:ext cx="3816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Los </a:t>
            </a:r>
            <a:r>
              <a:rPr sz="2400" spc="-5" dirty="0">
                <a:latin typeface="Arial"/>
                <a:cs typeface="Arial"/>
              </a:rPr>
              <a:t>flujos 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procesamiento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9" y="3625850"/>
            <a:ext cx="114935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99CC00"/>
                </a:solidFill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410" y="3642359"/>
            <a:ext cx="7093584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Se construyen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partir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flujos canales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Arial"/>
                <a:cs typeface="Arial"/>
              </a:rPr>
              <a:t>Los extienden proporcionando métodos de más alto nivel,</a:t>
            </a:r>
            <a:r>
              <a:rPr sz="2000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p.ej: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5210" y="1778423"/>
            <a:ext cx="2768600" cy="12750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dirty="0">
                <a:latin typeface="Times New Roman"/>
                <a:cs typeface="Times New Roman"/>
              </a:rPr>
              <a:t>Flujos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spc="-5" dirty="0">
                <a:latin typeface="Courier New"/>
                <a:cs typeface="Courier New"/>
              </a:rPr>
              <a:t>InputStream,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Reader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latin typeface="Courier New"/>
                <a:cs typeface="Courier New"/>
              </a:rPr>
              <a:t>OutputStream,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Writer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1709" y="1787312"/>
            <a:ext cx="2631440" cy="126619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Arial"/>
                <a:cs typeface="Arial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todos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Courier New"/>
                <a:cs typeface="Courier New"/>
              </a:rPr>
              <a:t>read, reset,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close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spc="-5" dirty="0">
                <a:latin typeface="Courier New"/>
                <a:cs typeface="Courier New"/>
              </a:rPr>
              <a:t>write, flush,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close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119" y="4511040"/>
            <a:ext cx="3317240" cy="16776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400" spc="-5" dirty="0">
                <a:latin typeface="Times New Roman"/>
                <a:cs typeface="Times New Roman"/>
              </a:rPr>
              <a:t>Flujos</a:t>
            </a:r>
            <a:endParaRPr sz="2400">
              <a:latin typeface="Times New Roman"/>
              <a:cs typeface="Times New Roman"/>
            </a:endParaRPr>
          </a:p>
          <a:p>
            <a:pPr marL="12700" marR="1101725">
              <a:lnSpc>
                <a:spcPts val="314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BufferedReader  DataOutputStream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spc="-5" dirty="0">
                <a:latin typeface="Courier New"/>
                <a:cs typeface="Courier New"/>
              </a:rPr>
              <a:t>PrintStream,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PrintWriter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0590" y="4522893"/>
            <a:ext cx="3042920" cy="166623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Arial"/>
                <a:cs typeface="Arial"/>
              </a:rPr>
              <a:t>é</a:t>
            </a:r>
            <a:r>
              <a:rPr sz="2400" spc="-5" dirty="0">
                <a:latin typeface="Times New Roman"/>
                <a:cs typeface="Times New Roman"/>
              </a:rPr>
              <a:t>todos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-5" dirty="0">
                <a:latin typeface="Courier New"/>
                <a:cs typeface="Courier New"/>
              </a:rPr>
              <a:t>readLine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3150"/>
              </a:lnSpc>
              <a:spcBef>
                <a:spcPts val="260"/>
              </a:spcBef>
            </a:pPr>
            <a:r>
              <a:rPr sz="1800" spc="-5" dirty="0">
                <a:latin typeface="Courier New"/>
                <a:cs typeface="Courier New"/>
              </a:rPr>
              <a:t>writeInt, writeUTF,...  print,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println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51060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810259"/>
            <a:ext cx="5152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Objetos de la </a:t>
            </a:r>
            <a:r>
              <a:rPr spc="-10" dirty="0"/>
              <a:t>E/S</a:t>
            </a:r>
            <a:r>
              <a:rPr spc="-30" dirty="0"/>
              <a:t> </a:t>
            </a:r>
            <a:r>
              <a:rPr spc="-5" dirty="0"/>
              <a:t>estándar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2140" y="1557020"/>
            <a:ext cx="7809230" cy="199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21590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400" spc="-5" dirty="0">
                <a:latin typeface="Arial"/>
                <a:cs typeface="Arial"/>
              </a:rPr>
              <a:t>En Java también </a:t>
            </a:r>
            <a:r>
              <a:rPr sz="2400" spc="-10" dirty="0">
                <a:latin typeface="Arial"/>
                <a:cs typeface="Arial"/>
              </a:rPr>
              <a:t>podemos </a:t>
            </a:r>
            <a:r>
              <a:rPr sz="2400" spc="-5" dirty="0">
                <a:latin typeface="Arial"/>
                <a:cs typeface="Arial"/>
              </a:rPr>
              <a:t>acceder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la </a:t>
            </a:r>
            <a:r>
              <a:rPr sz="2400" spc="-10" dirty="0">
                <a:latin typeface="Arial"/>
                <a:cs typeface="Arial"/>
              </a:rPr>
              <a:t>entrada, </a:t>
            </a:r>
            <a:r>
              <a:rPr sz="2400" spc="-5" dirty="0">
                <a:latin typeface="Arial"/>
                <a:cs typeface="Arial"/>
              </a:rPr>
              <a:t>salida 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salida de error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estándar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400" spc="-10" dirty="0">
                <a:latin typeface="Arial"/>
                <a:cs typeface="Arial"/>
              </a:rPr>
              <a:t>Accedemos </a:t>
            </a:r>
            <a:r>
              <a:rPr sz="2400" dirty="0">
                <a:latin typeface="Arial"/>
                <a:cs typeface="Arial"/>
              </a:rPr>
              <a:t>a esta </a:t>
            </a:r>
            <a:r>
              <a:rPr sz="2400" spc="-5" dirty="0">
                <a:latin typeface="Arial"/>
                <a:cs typeface="Arial"/>
              </a:rPr>
              <a:t>E/S mediante</a:t>
            </a:r>
            <a:r>
              <a:rPr sz="2400" spc="-10" dirty="0">
                <a:latin typeface="Arial"/>
                <a:cs typeface="Arial"/>
              </a:rPr>
              <a:t> flujos</a:t>
            </a:r>
            <a:endParaRPr sz="2400">
              <a:latin typeface="Arial"/>
              <a:cs typeface="Arial"/>
            </a:endParaRPr>
          </a:p>
          <a:p>
            <a:pPr marL="350520" marR="5080" indent="-337820">
              <a:lnSpc>
                <a:spcPct val="100000"/>
              </a:lnSpc>
              <a:spcBef>
                <a:spcPts val="489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400" spc="-5" dirty="0">
                <a:latin typeface="Arial"/>
                <a:cs typeface="Arial"/>
              </a:rPr>
              <a:t>Estos flujos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encuentran como </a:t>
            </a:r>
            <a:r>
              <a:rPr sz="2400" spc="-10" dirty="0">
                <a:latin typeface="Arial"/>
                <a:cs typeface="Arial"/>
              </a:rPr>
              <a:t>propiedades </a:t>
            </a:r>
            <a:r>
              <a:rPr sz="2400" spc="-5" dirty="0">
                <a:latin typeface="Arial"/>
                <a:cs typeface="Arial"/>
              </a:rPr>
              <a:t>estáticas  de 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clase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System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5990" y="3706114"/>
            <a:ext cx="1701800" cy="105664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spc="-5" dirty="0">
                <a:latin typeface="Arial"/>
                <a:cs typeface="Arial"/>
              </a:rPr>
              <a:t>Tipo de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flujo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spc="-5" dirty="0">
                <a:latin typeface="Courier New"/>
                <a:cs typeface="Courier New"/>
              </a:rPr>
              <a:t>InputStream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0" y="3706114"/>
            <a:ext cx="1411605" cy="105664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spc="-10" dirty="0">
                <a:latin typeface="Arial"/>
                <a:cs typeface="Arial"/>
              </a:rPr>
              <a:t>Propiedad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spc="-5" dirty="0">
                <a:latin typeface="Courier New"/>
                <a:cs typeface="Courier New"/>
              </a:rPr>
              <a:t>System.in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5990" y="503300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PrintStream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0" y="5033009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System.out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119" y="4480559"/>
            <a:ext cx="2020570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Entrada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400" spc="-10" dirty="0">
                <a:latin typeface="Arial"/>
                <a:cs typeface="Arial"/>
              </a:rPr>
              <a:t>Salida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-10" dirty="0">
                <a:latin typeface="Arial"/>
                <a:cs typeface="Arial"/>
              </a:rPr>
              <a:t>Salida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5990" y="5642609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PrintStream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0" y="5642609"/>
            <a:ext cx="154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System.err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553980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7369" y="669290"/>
            <a:ext cx="3030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Salida</a:t>
            </a:r>
            <a:r>
              <a:rPr spc="-55" dirty="0"/>
              <a:t> </a:t>
            </a:r>
            <a:r>
              <a:rPr spc="-5" dirty="0"/>
              <a:t>estándar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1252220"/>
            <a:ext cx="7607300" cy="349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63245" indent="-33782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La salida estándar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ofrece como flujo </a:t>
            </a:r>
            <a:r>
              <a:rPr sz="280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procesamiento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PrintStream</a:t>
            </a:r>
            <a:endParaRPr sz="2000">
              <a:latin typeface="Courier New"/>
              <a:cs typeface="Courier New"/>
            </a:endParaRPr>
          </a:p>
          <a:p>
            <a:pPr marL="750570" marR="17653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Con un </a:t>
            </a:r>
            <a:r>
              <a:rPr sz="1800" spc="-5" dirty="0">
                <a:latin typeface="Courier New"/>
                <a:cs typeface="Courier New"/>
              </a:rPr>
              <a:t>OutputStream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bajo nivel sería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demasiado  </a:t>
            </a:r>
            <a:r>
              <a:rPr sz="2400" spc="-5" dirty="0">
                <a:latin typeface="Arial"/>
                <a:cs typeface="Arial"/>
              </a:rPr>
              <a:t>incómoda la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escritura</a:t>
            </a:r>
            <a:endParaRPr sz="2400">
              <a:latin typeface="Arial"/>
              <a:cs typeface="Arial"/>
            </a:endParaRPr>
          </a:p>
          <a:p>
            <a:pPr marL="350520" marR="5080" indent="-337820">
              <a:lnSpc>
                <a:spcPct val="99900"/>
              </a:lnSpc>
              <a:spcBef>
                <a:spcPts val="700"/>
              </a:spcBef>
              <a:buClr>
                <a:srgbClr val="99CC00"/>
              </a:buClr>
              <a:buFont typeface="Times New Roman"/>
              <a:buChar char="•"/>
              <a:tabLst>
                <a:tab pos="349885" algn="l"/>
                <a:tab pos="350520" algn="l"/>
              </a:tabLst>
            </a:pPr>
            <a:r>
              <a:rPr sz="2800" spc="-5" dirty="0">
                <a:latin typeface="Arial"/>
                <a:cs typeface="Arial"/>
              </a:rPr>
              <a:t>Este flujo ofrece </a:t>
            </a:r>
            <a:r>
              <a:rPr sz="2800" dirty="0">
                <a:latin typeface="Arial"/>
                <a:cs typeface="Arial"/>
              </a:rPr>
              <a:t>los </a:t>
            </a:r>
            <a:r>
              <a:rPr sz="2800" spc="-5" dirty="0">
                <a:latin typeface="Arial"/>
                <a:cs typeface="Arial"/>
              </a:rPr>
              <a:t>métodos </a:t>
            </a:r>
            <a:r>
              <a:rPr sz="2400" spc="-5" dirty="0">
                <a:latin typeface="Courier New"/>
                <a:cs typeface="Courier New"/>
              </a:rPr>
              <a:t>print</a:t>
            </a:r>
            <a:r>
              <a:rPr sz="2400" spc="-630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400" spc="-5" dirty="0">
                <a:latin typeface="Courier New"/>
                <a:cs typeface="Courier New"/>
              </a:rPr>
              <a:t>println  </a:t>
            </a:r>
            <a:r>
              <a:rPr sz="2800" spc="-5" dirty="0">
                <a:latin typeface="Arial"/>
                <a:cs typeface="Arial"/>
              </a:rPr>
              <a:t>que permiten imprimir cualquier tipo de datos  básico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600"/>
              </a:spcBef>
              <a:buClr>
                <a:srgbClr val="99CC00"/>
              </a:buClr>
              <a:buFont typeface="Times New Roman"/>
              <a:buChar char="•"/>
              <a:tabLst>
                <a:tab pos="749935" algn="l"/>
                <a:tab pos="750570" algn="l"/>
              </a:tabLst>
            </a:pPr>
            <a:r>
              <a:rPr sz="2400" spc="-5" dirty="0">
                <a:latin typeface="Arial"/>
                <a:cs typeface="Arial"/>
              </a:rPr>
              <a:t>En la salida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estándar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7450" y="4869179"/>
            <a:ext cx="5760720" cy="43053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Courier New"/>
                <a:cs typeface="Courier New"/>
              </a:rPr>
              <a:t>System.</a:t>
            </a:r>
            <a:r>
              <a:rPr sz="1800" b="1" spc="-5" dirty="0">
                <a:latin typeface="Courier New"/>
                <a:cs typeface="Courier New"/>
              </a:rPr>
              <a:t>out.println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Courier New"/>
                <a:cs typeface="Courier New"/>
              </a:rPr>
              <a:t>Hola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mundo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5443220"/>
            <a:ext cx="3029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 indent="-28067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Font typeface="Times New Roman"/>
              <a:buChar char="•"/>
              <a:tabLst>
                <a:tab pos="292735" algn="l"/>
                <a:tab pos="293370" algn="l"/>
              </a:tabLst>
            </a:pPr>
            <a:r>
              <a:rPr sz="2400" spc="-5" dirty="0">
                <a:latin typeface="Arial"/>
                <a:cs typeface="Arial"/>
              </a:rPr>
              <a:t>En la salida de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error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7450" y="5949950"/>
            <a:ext cx="5760720" cy="4318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Courier New"/>
                <a:cs typeface="Courier New"/>
              </a:rPr>
              <a:t>System.</a:t>
            </a:r>
            <a:r>
              <a:rPr sz="1800" b="1" spc="-5" dirty="0">
                <a:latin typeface="Courier New"/>
                <a:cs typeface="Courier New"/>
              </a:rPr>
              <a:t>err.println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Arial"/>
                <a:cs typeface="Arial"/>
              </a:rPr>
              <a:t>“</a:t>
            </a:r>
            <a:r>
              <a:rPr sz="1800" spc="-5" dirty="0">
                <a:latin typeface="Courier New"/>
                <a:cs typeface="Courier New"/>
              </a:rPr>
              <a:t>Error</a:t>
            </a:r>
            <a:r>
              <a:rPr sz="1800" spc="-5" dirty="0">
                <a:latin typeface="Arial"/>
                <a:cs typeface="Arial"/>
              </a:rPr>
              <a:t>”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555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9675</Words>
  <Application>Microsoft Office PowerPoint</Application>
  <PresentationFormat>Presentación en pantalla (4:3)</PresentationFormat>
  <Paragraphs>1809</Paragraphs>
  <Slides>147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147</vt:i4>
      </vt:variant>
    </vt:vector>
  </HeadingPairs>
  <TitlesOfParts>
    <vt:vector size="156" baseType="lpstr">
      <vt:lpstr>Arial</vt:lpstr>
      <vt:lpstr>Calibri</vt:lpstr>
      <vt:lpstr>Courier New</vt:lpstr>
      <vt:lpstr>Lucida Console</vt:lpstr>
      <vt:lpstr>Lucida Sans Typewriter</vt:lpstr>
      <vt:lpstr>Symbol</vt:lpstr>
      <vt:lpstr>Times New Roman</vt:lpstr>
      <vt:lpstr>Verdana</vt:lpstr>
      <vt:lpstr>Office Theme</vt:lpstr>
      <vt:lpstr>Lenguaje Java</vt:lpstr>
      <vt:lpstr>Índice</vt:lpstr>
      <vt:lpstr>Java</vt:lpstr>
      <vt:lpstr>Clases</vt:lpstr>
      <vt:lpstr>Campos y variables</vt:lpstr>
      <vt:lpstr>Constantes</vt:lpstr>
      <vt:lpstr>Métodos</vt:lpstr>
      <vt:lpstr>Constructores</vt:lpstr>
      <vt:lpstr>Paquetes</vt:lpstr>
      <vt:lpstr>Paquetes</vt:lpstr>
      <vt:lpstr>Paquetes</vt:lpstr>
      <vt:lpstr>Convenciones de paquetes</vt:lpstr>
      <vt:lpstr>Tipo enumerado</vt:lpstr>
      <vt:lpstr>Otras características</vt:lpstr>
      <vt:lpstr>Convenciones generales</vt:lpstr>
      <vt:lpstr>Modificadores de acceso</vt:lpstr>
      <vt:lpstr>Modificadores de acceso</vt:lpstr>
      <vt:lpstr>Modificadores de acceso</vt:lpstr>
      <vt:lpstr>Otros modificadores</vt:lpstr>
      <vt:lpstr>Otros modificadores</vt:lpstr>
      <vt:lpstr>Otros modificadores</vt:lpstr>
      <vt:lpstr>Herencia y polimorfismo</vt:lpstr>
      <vt:lpstr>Clases abstractas e interfaces</vt:lpstr>
      <vt:lpstr>Herencia e interfaces</vt:lpstr>
      <vt:lpstr>Polimorfismo</vt:lpstr>
      <vt:lpstr>Punteros this y super</vt:lpstr>
      <vt:lpstr>Object</vt:lpstr>
      <vt:lpstr>Ejemplo de polimorfismo</vt:lpstr>
      <vt:lpstr>Object: objetos diferentes</vt:lpstr>
      <vt:lpstr>Object: comparar objetos</vt:lpstr>
      <vt:lpstr>Object: representar en cadenas</vt:lpstr>
      <vt:lpstr>Properties</vt:lpstr>
      <vt:lpstr>System</vt:lpstr>
      <vt:lpstr>Otras clases</vt:lpstr>
      <vt:lpstr>Transfer Objects</vt:lpstr>
      <vt:lpstr>Getters y Setters</vt:lpstr>
      <vt:lpstr>BeanUtils</vt:lpstr>
      <vt:lpstr>BeanUtils</vt:lpstr>
      <vt:lpstr>Lenguaje Java</vt:lpstr>
      <vt:lpstr>Índice</vt:lpstr>
      <vt:lpstr>Introducción</vt:lpstr>
      <vt:lpstr>Colecciones</vt:lpstr>
      <vt:lpstr>Listas de elementos</vt:lpstr>
      <vt:lpstr>Tipos de listas</vt:lpstr>
      <vt:lpstr>Conjuntos</vt:lpstr>
      <vt:lpstr>Tipos de conjuntos</vt:lpstr>
      <vt:lpstr>Mapas</vt:lpstr>
      <vt:lpstr>Tipos de mapas</vt:lpstr>
      <vt:lpstr>Genéricos</vt:lpstr>
      <vt:lpstr>Enumeraciones e iteradores</vt:lpstr>
      <vt:lpstr>Enumeraciones</vt:lpstr>
      <vt:lpstr>Enumeraciones</vt:lpstr>
      <vt:lpstr>Iteradores</vt:lpstr>
      <vt:lpstr>Iteradores</vt:lpstr>
      <vt:lpstr>Bucles sin iteradores</vt:lpstr>
      <vt:lpstr>Polimorfismo e interfaces</vt:lpstr>
      <vt:lpstr>Ejemplo: Algoritmos</vt:lpstr>
      <vt:lpstr>Comparación de objetos</vt:lpstr>
      <vt:lpstr>Sobrecarga de Equals</vt:lpstr>
      <vt:lpstr>Evitar la sobrecarga de Equals si:</vt:lpstr>
      <vt:lpstr>Propiedades que debe cumplir</vt:lpstr>
      <vt:lpstr>Sobrecargar hashCode( )</vt:lpstr>
      <vt:lpstr>Comparar implementando Comparable</vt:lpstr>
      <vt:lpstr>Comparador externo: Comparator</vt:lpstr>
      <vt:lpstr>Ejemplo: Wrappers de colecciones</vt:lpstr>
      <vt:lpstr>Wrappers</vt:lpstr>
      <vt:lpstr>Wrappers</vt:lpstr>
      <vt:lpstr>Autoboxing</vt:lpstr>
      <vt:lpstr>Lenguaje Java</vt:lpstr>
      <vt:lpstr>Índice</vt:lpstr>
      <vt:lpstr>Tratamiento de errores en tiempo de  ejecución</vt:lpstr>
      <vt:lpstr>Jerarquía</vt:lpstr>
      <vt:lpstr>Tipos de excepciones</vt:lpstr>
      <vt:lpstr>Creación de excepciones</vt:lpstr>
      <vt:lpstr>try-catch-finally</vt:lpstr>
      <vt:lpstr>Ejemplos</vt:lpstr>
      <vt:lpstr>Información sobre la excepción</vt:lpstr>
      <vt:lpstr>Lanzar una excepción</vt:lpstr>
      <vt:lpstr>Capturar o propagar</vt:lpstr>
      <vt:lpstr>Nested exceptions</vt:lpstr>
      <vt:lpstr>Errores en tiempo de compilación</vt:lpstr>
      <vt:lpstr>Errores en cascada</vt:lpstr>
      <vt:lpstr>Warnings</vt:lpstr>
      <vt:lpstr>Herramientas de análisis</vt:lpstr>
      <vt:lpstr>Comprobación de tipos: genéricos</vt:lpstr>
      <vt:lpstr>Definición de genéricos</vt:lpstr>
      <vt:lpstr>Métodos genéricos</vt:lpstr>
      <vt:lpstr>Subtipos y comodines</vt:lpstr>
      <vt:lpstr>Tipos genéricos y excepciones</vt:lpstr>
      <vt:lpstr>Tipos genéricos y excepciones</vt:lpstr>
      <vt:lpstr>Borrado de tipos</vt:lpstr>
      <vt:lpstr>Lenguaje Java Avanzado</vt:lpstr>
      <vt:lpstr>Índice</vt:lpstr>
      <vt:lpstr>Flujos de E/S</vt:lpstr>
      <vt:lpstr>Tipos de flujos según el tipo de datos</vt:lpstr>
      <vt:lpstr>Tipos de flujos según su propósito</vt:lpstr>
      <vt:lpstr>Acceso a los flujos</vt:lpstr>
      <vt:lpstr>Objetos de la E/S estándar</vt:lpstr>
      <vt:lpstr>Salida estándar</vt:lpstr>
      <vt:lpstr>Flujos de ficheros</vt:lpstr>
      <vt:lpstr>Lectura y escritura de ficheros</vt:lpstr>
      <vt:lpstr>Uso de flujos de procesamiento</vt:lpstr>
      <vt:lpstr>Sistema de ficheros</vt:lpstr>
      <vt:lpstr>Acceso a recursos</vt:lpstr>
      <vt:lpstr>URLs</vt:lpstr>
      <vt:lpstr>URLs en Java</vt:lpstr>
      <vt:lpstr>Lectura del contenido</vt:lpstr>
      <vt:lpstr>Codificación</vt:lpstr>
      <vt:lpstr>Descodificación</vt:lpstr>
      <vt:lpstr>Entrada/Salida de objetos</vt:lpstr>
      <vt:lpstr>Objetos serializables</vt:lpstr>
      <vt:lpstr>Flujos de objetos</vt:lpstr>
      <vt:lpstr>Lenguaje Java</vt:lpstr>
      <vt:lpstr>Índice</vt:lpstr>
      <vt:lpstr>Hilos</vt:lpstr>
      <vt:lpstr>Creación de Hilos</vt:lpstr>
      <vt:lpstr>Heredar de Thread</vt:lpstr>
      <vt:lpstr>Implementar Runnable</vt:lpstr>
      <vt:lpstr>Ciclo de vida de los hilos</vt:lpstr>
      <vt:lpstr>Scheduler</vt:lpstr>
      <vt:lpstr>Concurrencia y sección crítica</vt:lpstr>
      <vt:lpstr>Bloques sincronizados</vt:lpstr>
      <vt:lpstr>Métodos sincronizados</vt:lpstr>
      <vt:lpstr>Uso de la sincronización</vt:lpstr>
      <vt:lpstr>Sincronización reentrante</vt:lpstr>
      <vt:lpstr>Dependencia de hilos</vt:lpstr>
      <vt:lpstr>Bloqueo de hilos</vt:lpstr>
      <vt:lpstr>Bloques vigilados</vt:lpstr>
      <vt:lpstr>Ejemplo: productor/consumidor</vt:lpstr>
      <vt:lpstr>Presentación de PowerPoint</vt:lpstr>
      <vt:lpstr>Presentación de PowerPoint</vt:lpstr>
      <vt:lpstr>Presentación de PowerPoint</vt:lpstr>
      <vt:lpstr>Interbloqueos</vt:lpstr>
      <vt:lpstr>Mecanismos de alto nivel</vt:lpstr>
      <vt:lpstr>La interfaz Lock</vt:lpstr>
      <vt:lpstr>La interfaz Lock</vt:lpstr>
      <vt:lpstr>Presentación de PowerPoint</vt:lpstr>
      <vt:lpstr>Colecciones concurrentes</vt:lpstr>
      <vt:lpstr>Variables atómicas</vt:lpstr>
      <vt:lpstr>Variables atómicas</vt:lpstr>
      <vt:lpstr>Ejecutores</vt:lpstr>
      <vt:lpstr>ExecutorService</vt:lpstr>
      <vt:lpstr>ScheduledExecutorService</vt:lpstr>
      <vt:lpstr>Pools de hilos</vt:lpstr>
      <vt:lpstr>Presentación de PowerPoint</vt:lpstr>
      <vt:lpstr>Presentación de PowerPoint</vt:lpstr>
      <vt:lpstr>Lenguaje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Domingo Gallardo</dc:creator>
  <cp:lastModifiedBy>Lenin Guillermo Lemus Zúñiga</cp:lastModifiedBy>
  <cp:revision>5</cp:revision>
  <dcterms:created xsi:type="dcterms:W3CDTF">2018-02-09T10:33:36Z</dcterms:created>
  <dcterms:modified xsi:type="dcterms:W3CDTF">2018-02-24T07:17:12Z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2012-10-17T00:00:00Z</vt:filetime>
  </property>
  <property fmtid="{D5CDD505-2E9C-101B-9397-08002B2CF9AE}" pid="3" name="Creator">
    <vt:lpwstr>Impress</vt:lpwstr>
  </property>
  <property fmtid="{D5CDD505-2E9C-101B-9397-08002B2CF9AE}" pid="4" name="LastSaved">
    <vt:filetime>2012-10-17T00:00:00Z</vt:filetime>
  </property>
</Properties>
</file>