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861"/>
    <a:srgbClr val="FF9F4B"/>
    <a:srgbClr val="71A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C6CF-BEF5-30EB-0603-E70C472C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3B7C-31B5-D56E-1711-7674335E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A699-D2B9-660B-9280-349C825E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1CB5-2A9F-8D89-2ECE-2BD9E7C8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1FE6-60A4-6DE2-3649-F983F7F6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0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4911-DD4B-5AAF-2379-EF53FCAA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2222D-2A39-363A-BEB8-0569D9CA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CEA7-73EE-BDD2-5DAE-2B3549FA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56CE-4956-FF3B-9204-0067FBAA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1F55-FEB9-10FC-9795-66124AF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01EC8-81A9-FA52-ED42-29EE4EBD3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B5331-7502-1F09-39AA-E95F8D02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9C18-8719-D76D-EF12-26B0F03F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AA09-0168-8737-E3B5-847BF9AE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616E-B3CB-5CA8-950C-B39EB91B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5266-ADFC-E19A-8DC6-4EB020B6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6AD5-CDE7-146B-FB04-E28FDF77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54D9-5239-24D1-0216-B9FC3589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271C-7ED4-29A9-FE28-00E19E9E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7B43-7DB9-7FFB-615E-DFF5BB9C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D764-2DC7-510E-9689-39581724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19F1-0C7E-0AFC-E5FB-7543EA0B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6C9E-F09A-D589-A285-4BBDBBAB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12BB-79C5-93CA-8894-A67E69AA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C774-E657-40B9-04C7-69A43B50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6DCE-4F98-15F3-0A2F-D468DF5D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C583-ED8F-BF79-BE3D-2183B16E2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A6E99-3659-6C07-BF2D-2BCC39B42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D8995-4CC4-E7AA-4E2A-3EBFE768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BF428-44FF-0FAD-3028-AF02D1CC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72CF-3936-B4BB-0233-EC0CE938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F886-B936-7FA5-1378-4078A8D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DB01-C353-7E39-9DF9-976DB85C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C49A5-340C-7B7E-9063-69E6FCAA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8F71A-3439-E295-02D4-9154B5B1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FE897-1BC5-2869-BEAE-E0F93D5D4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25D6B-F7B0-28AA-3D05-41615565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477B-523B-773C-01C7-4521F538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2AAA9-96A2-CBD7-0E47-26F1E9DB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FF31-C52D-B810-8F5E-52827F4D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CDBFD-F83A-18C8-B925-5187CF22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8521-67D0-4937-F30D-3077D076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D82C-22AA-6D5C-68B2-D16D730F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1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16A00-C706-C62A-3BD2-307C1F5F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9C70F-79EC-91B5-9791-63C16759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C4C03-5A1C-F53F-701D-F8598E0A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D060-BC35-F5BF-3DD6-26B23432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0562-46D4-C641-EDD3-3A0FEEB6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97CC-8A27-7719-1A9D-44E90367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F266-BE58-EAD6-B8BA-63055D55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601D5-787A-0F16-93A6-D0625A1B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5B85-6C9C-932B-1E57-961FC117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B5D3-FB4B-FD77-D15A-2A92C1E3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D1A52-EB46-B55D-4386-5EAB02B59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28903-9DB9-8985-18F8-0409DFBA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8EABF-30B4-70BB-A46D-D58157D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CD581-BEE5-9944-99D7-FBC98963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9E510-E480-49F9-A41E-2F01797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BEC8A-4017-E60C-2789-69E057AF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7D53A-6ABE-E575-0E05-2376239E1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E413-D260-E632-29DC-BA4E10377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6FACA-DBA7-4FF2-A27B-973E648A19E2}" type="datetimeFigureOut">
              <a:rPr lang="en-US" smtClean="0"/>
              <a:t>11-Dec-24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CC75-802C-9B97-C540-FA4F7E026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D68A-9B1B-D80E-9A5B-7CE4BB9EB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7F98C-3770-48D9-A3DF-C05BB7B52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1894-8A05-CE63-6F92-89AD77D32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Omics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5C6A6-B511-43F9-7795-39BA5B8E4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826C-3FC4-E358-755E-8A2C82E9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Determine distinct GCB transcriptional profile in Human Tonsil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0413-7371-CA09-39DA-DE620A01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seq data of 3 cell types :</a:t>
            </a:r>
          </a:p>
          <a:p>
            <a:pPr lvl="1"/>
            <a:r>
              <a:rPr lang="en-US" dirty="0"/>
              <a:t>Germinal Center B cells (GCB)</a:t>
            </a:r>
          </a:p>
          <a:p>
            <a:pPr lvl="1"/>
            <a:r>
              <a:rPr lang="en-US" dirty="0"/>
              <a:t>Germinal Center follicular helper T cells (GCTFH)</a:t>
            </a:r>
          </a:p>
          <a:p>
            <a:pPr lvl="1"/>
            <a:r>
              <a:rPr lang="en-US" dirty="0"/>
              <a:t>Regulatory T cells (Tregs)</a:t>
            </a:r>
          </a:p>
          <a:p>
            <a:endParaRPr lang="en-US" dirty="0"/>
          </a:p>
          <a:p>
            <a:r>
              <a:rPr lang="en-US" dirty="0"/>
              <a:t>Samples for RNA seq isolated from Human tonsils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5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46D-75CD-D921-EB48-ABC953E9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to generate samples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6604E-888C-94B8-C0DF-B26EE8238340}"/>
              </a:ext>
            </a:extLst>
          </p:cNvPr>
          <p:cNvSpPr/>
          <p:nvPr/>
        </p:nvSpPr>
        <p:spPr>
          <a:xfrm>
            <a:off x="464820" y="1498598"/>
            <a:ext cx="2733040" cy="1482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Tonsils received and processed to single cell suspension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C44698-2F15-85EB-F9B3-47E4EA597770}"/>
              </a:ext>
            </a:extLst>
          </p:cNvPr>
          <p:cNvSpPr/>
          <p:nvPr/>
        </p:nvSpPr>
        <p:spPr>
          <a:xfrm>
            <a:off x="4729480" y="1498599"/>
            <a:ext cx="2733040" cy="1482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Cell suspension stained and prepped for sorting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23906E-7E8B-3A6A-F597-3E26A3CC92E7}"/>
              </a:ext>
            </a:extLst>
          </p:cNvPr>
          <p:cNvSpPr/>
          <p:nvPr/>
        </p:nvSpPr>
        <p:spPr>
          <a:xfrm>
            <a:off x="8994140" y="1498598"/>
            <a:ext cx="2733040" cy="1482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 into individual cell types sorted via FACS on BD FACS Aria Fusion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BBA0B5-0D3D-6CB9-203F-61C8F45C2927}"/>
              </a:ext>
            </a:extLst>
          </p:cNvPr>
          <p:cNvSpPr/>
          <p:nvPr/>
        </p:nvSpPr>
        <p:spPr>
          <a:xfrm>
            <a:off x="464820" y="5010150"/>
            <a:ext cx="2733040" cy="1482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Sorted cell types sent for RNA sequencing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EA54F8-99C1-1C1E-1306-28B464CF71D5}"/>
              </a:ext>
            </a:extLst>
          </p:cNvPr>
          <p:cNvSpPr/>
          <p:nvPr/>
        </p:nvSpPr>
        <p:spPr>
          <a:xfrm>
            <a:off x="4729480" y="5010150"/>
            <a:ext cx="2733040" cy="1482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FASTQ files analyzed via</a:t>
            </a:r>
          </a:p>
          <a:p>
            <a:pPr algn="ctr"/>
            <a:r>
              <a:rPr lang="en-US" dirty="0"/>
              <a:t>NF-Core RNA-seq pipeline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760CA2-362D-C3E3-67BE-337EC305373A}"/>
              </a:ext>
            </a:extLst>
          </p:cNvPr>
          <p:cNvSpPr/>
          <p:nvPr/>
        </p:nvSpPr>
        <p:spPr>
          <a:xfrm>
            <a:off x="8994140" y="5010150"/>
            <a:ext cx="2733040" cy="1482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Transcriptional Data analyzed via python for differential gene expression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1D1861-000B-B6C0-5E74-1A451F31451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081587" y="-268924"/>
            <a:ext cx="2028827" cy="8529320"/>
          </a:xfrm>
          <a:prstGeom prst="bentConnector3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887319-C81F-2A72-97FB-E4E36DA68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97860" y="2239961"/>
            <a:ext cx="153162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49E03B-AD64-4D27-5549-4555FC43B040}"/>
              </a:ext>
            </a:extLst>
          </p:cNvPr>
          <p:cNvCxnSpPr/>
          <p:nvPr/>
        </p:nvCxnSpPr>
        <p:spPr>
          <a:xfrm>
            <a:off x="7462520" y="2239959"/>
            <a:ext cx="153162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C8360E-43DB-0171-9BDB-1EFA757FDD0C}"/>
              </a:ext>
            </a:extLst>
          </p:cNvPr>
          <p:cNvCxnSpPr/>
          <p:nvPr/>
        </p:nvCxnSpPr>
        <p:spPr>
          <a:xfrm>
            <a:off x="3197860" y="5751510"/>
            <a:ext cx="153162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28F27-DB9E-79D8-87DA-E1F08C003E3C}"/>
              </a:ext>
            </a:extLst>
          </p:cNvPr>
          <p:cNvCxnSpPr/>
          <p:nvPr/>
        </p:nvCxnSpPr>
        <p:spPr>
          <a:xfrm>
            <a:off x="7462520" y="5751510"/>
            <a:ext cx="153162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41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05BB-E141-F22E-9239-128DE80F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889"/>
            <a:ext cx="10515600" cy="1325563"/>
          </a:xfrm>
        </p:spPr>
        <p:txBody>
          <a:bodyPr/>
          <a:lstStyle/>
          <a:p>
            <a:r>
              <a:rPr lang="en-US" dirty="0"/>
              <a:t>PCA dimensionality reduction indicates distinct profile of GCB cells </a:t>
            </a:r>
          </a:p>
        </p:txBody>
      </p:sp>
      <p:pic>
        <p:nvPicPr>
          <p:cNvPr id="5" name="Content Placeholder 4" descr="A graph with numbers and dots&#10;&#10;Description automatically generated">
            <a:extLst>
              <a:ext uri="{FF2B5EF4-FFF2-40B4-BE49-F238E27FC236}">
                <a16:creationId xmlns:a16="http://schemas.microsoft.com/office/drawing/2014/main" id="{ADB8C13A-2802-CA3D-DC97-CC256721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55" y="1592415"/>
            <a:ext cx="7348450" cy="524028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C9B563-C425-E8F0-E668-7B0F1EE40874}"/>
              </a:ext>
            </a:extLst>
          </p:cNvPr>
          <p:cNvSpPr/>
          <p:nvPr/>
        </p:nvSpPr>
        <p:spPr>
          <a:xfrm rot="19326858">
            <a:off x="6101885" y="3083683"/>
            <a:ext cx="1188720" cy="1005840"/>
          </a:xfrm>
          <a:prstGeom prst="ellipse">
            <a:avLst/>
          </a:prstGeom>
          <a:noFill/>
          <a:ln w="38100">
            <a:solidFill>
              <a:srgbClr val="71A8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970E6F-A5F5-B232-7714-7E9FB993E1E2}"/>
              </a:ext>
            </a:extLst>
          </p:cNvPr>
          <p:cNvSpPr/>
          <p:nvPr/>
        </p:nvSpPr>
        <p:spPr>
          <a:xfrm rot="18578979">
            <a:off x="8402438" y="5050025"/>
            <a:ext cx="1332882" cy="1005840"/>
          </a:xfrm>
          <a:prstGeom prst="ellipse">
            <a:avLst/>
          </a:prstGeom>
          <a:noFill/>
          <a:ln w="38100">
            <a:solidFill>
              <a:srgbClr val="FF9F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14A44E-4083-DD7F-EA65-6DA6202B7F34}"/>
              </a:ext>
            </a:extLst>
          </p:cNvPr>
          <p:cNvSpPr/>
          <p:nvPr/>
        </p:nvSpPr>
        <p:spPr>
          <a:xfrm rot="18209479">
            <a:off x="8756486" y="2640732"/>
            <a:ext cx="3949662" cy="1659042"/>
          </a:xfrm>
          <a:prstGeom prst="ellipse">
            <a:avLst/>
          </a:prstGeom>
          <a:noFill/>
          <a:ln w="38100">
            <a:solidFill>
              <a:srgbClr val="61B8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9F78-BF59-E52F-F9ED-E45B8E7F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Heatmap of transcriptional profile</a:t>
            </a:r>
          </a:p>
        </p:txBody>
      </p:sp>
      <p:pic>
        <p:nvPicPr>
          <p:cNvPr id="5" name="Content Placeholder 4" descr="A diagram of a data&#10;&#10;Description automatically generated with medium confidence">
            <a:extLst>
              <a:ext uri="{FF2B5EF4-FFF2-40B4-BE49-F238E27FC236}">
                <a16:creationId xmlns:a16="http://schemas.microsoft.com/office/drawing/2014/main" id="{48383740-8395-FB50-25DB-8A30555A9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6" y="1305790"/>
            <a:ext cx="5576455" cy="5576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9E55E-D838-C3C3-707C-F9955374C813}"/>
              </a:ext>
            </a:extLst>
          </p:cNvPr>
          <p:cNvSpPr txBox="1"/>
          <p:nvPr/>
        </p:nvSpPr>
        <p:spPr>
          <a:xfrm>
            <a:off x="6096000" y="2644170"/>
            <a:ext cx="5936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Heatmap of top expressed genes across each donor and cell type</a:t>
            </a:r>
          </a:p>
          <a:p>
            <a:endParaRPr lang="en-US" sz="2400" dirty="0"/>
          </a:p>
          <a:p>
            <a:r>
              <a:rPr lang="en-US" sz="2400" dirty="0"/>
              <a:t>Evaluating transcription of top 50 genes</a:t>
            </a:r>
          </a:p>
        </p:txBody>
      </p:sp>
    </p:spTree>
    <p:extLst>
      <p:ext uri="{BB962C8B-B14F-4D97-AF65-F5344CB8AC3E}">
        <p14:creationId xmlns:p14="http://schemas.microsoft.com/office/powerpoint/2010/main" val="65561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A6D-BFFB-53C8-6190-AFCAECC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Expression profile of GCTFH and GCB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7E4CC-5C76-F51B-8707-6F5F6AC5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040" y="1818640"/>
            <a:ext cx="6137170" cy="48774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47D6B-DF2A-A619-CD48-360FFB3B0C47}"/>
              </a:ext>
            </a:extLst>
          </p:cNvPr>
          <p:cNvSpPr txBox="1"/>
          <p:nvPr/>
        </p:nvSpPr>
        <p:spPr>
          <a:xfrm>
            <a:off x="579120" y="2021840"/>
            <a:ext cx="5201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Previously identified 50 highest expressing genes</a:t>
            </a:r>
          </a:p>
          <a:p>
            <a:r>
              <a:rPr lang="en-US" dirty="0"/>
              <a:t>Seven genes were higher in </a:t>
            </a:r>
            <a:r>
              <a:rPr lang="en-US" dirty="0" err="1"/>
              <a:t>GCTfh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B2M</a:t>
            </a:r>
          </a:p>
          <a:p>
            <a:pPr marL="285750" indent="-285750">
              <a:buFontTx/>
              <a:buChar char="-"/>
            </a:pPr>
            <a:r>
              <a:rPr lang="en-US" dirty="0"/>
              <a:t>JUNB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HLA-E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HLA-A</a:t>
            </a:r>
          </a:p>
          <a:p>
            <a:pPr marL="285750" indent="-285750">
              <a:buFontTx/>
              <a:buChar char="-"/>
            </a:pPr>
            <a:r>
              <a:rPr lang="en-US" dirty="0"/>
              <a:t>TRBC1</a:t>
            </a:r>
          </a:p>
          <a:p>
            <a:pPr marL="285750" indent="-285750">
              <a:buFontTx/>
              <a:buChar char="-"/>
            </a:pPr>
            <a:r>
              <a:rPr lang="en-US" dirty="0"/>
              <a:t>TRBC2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</a:t>
            </a:r>
          </a:p>
          <a:p>
            <a:endParaRPr lang="en-US" dirty="0"/>
          </a:p>
          <a:p>
            <a:r>
              <a:rPr lang="en-US" dirty="0"/>
              <a:t>Three genes were higher in GCB</a:t>
            </a:r>
          </a:p>
          <a:p>
            <a:pPr marL="285750" indent="-285750">
              <a:buFontTx/>
              <a:buChar char="-"/>
            </a:pPr>
            <a:r>
              <a:rPr lang="en-US" dirty="0"/>
              <a:t>CD74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HLA-DRB1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HLA-DRA</a:t>
            </a:r>
          </a:p>
        </p:txBody>
      </p:sp>
    </p:spTree>
    <p:extLst>
      <p:ext uri="{BB962C8B-B14F-4D97-AF65-F5344CB8AC3E}">
        <p14:creationId xmlns:p14="http://schemas.microsoft.com/office/powerpoint/2010/main" val="29902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F9AF-869F-29B7-29D4-005EF866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Expression profile of Tregs and GCB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FF006-F648-8738-CDA9-19D8354D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3" y="1690688"/>
            <a:ext cx="6042487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03B9E-E3B0-A028-BA5A-5500FB47BA8E}"/>
              </a:ext>
            </a:extLst>
          </p:cNvPr>
          <p:cNvSpPr txBox="1"/>
          <p:nvPr/>
        </p:nvSpPr>
        <p:spPr>
          <a:xfrm>
            <a:off x="6647411" y="1968122"/>
            <a:ext cx="5201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Previously identified 50 highest expressing genes</a:t>
            </a:r>
          </a:p>
          <a:p>
            <a:r>
              <a:rPr lang="en-US" dirty="0"/>
              <a:t>Seven genes were higher in Tregs</a:t>
            </a:r>
          </a:p>
          <a:p>
            <a:pPr marL="285750" indent="-285750">
              <a:buFontTx/>
              <a:buChar char="-"/>
            </a:pPr>
            <a:r>
              <a:rPr lang="en-US" dirty="0"/>
              <a:t>B2M</a:t>
            </a:r>
          </a:p>
          <a:p>
            <a:pPr marL="285750" indent="-285750">
              <a:buFontTx/>
              <a:buChar char="-"/>
            </a:pPr>
            <a:r>
              <a:rPr lang="en-US" dirty="0"/>
              <a:t>JUNB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HLA-E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HLA-A</a:t>
            </a:r>
          </a:p>
          <a:p>
            <a:pPr marL="285750" indent="-285750">
              <a:buFontTx/>
              <a:buChar char="-"/>
            </a:pPr>
            <a:r>
              <a:rPr lang="en-US" dirty="0"/>
              <a:t>TRBC1</a:t>
            </a:r>
          </a:p>
          <a:p>
            <a:pPr marL="285750" indent="-285750">
              <a:buFontTx/>
              <a:buChar char="-"/>
            </a:pPr>
            <a:r>
              <a:rPr lang="en-US" dirty="0"/>
              <a:t>TRBC2</a:t>
            </a:r>
          </a:p>
          <a:p>
            <a:pPr marL="285750" indent="-285750">
              <a:buFontTx/>
              <a:buChar char="-"/>
            </a:pPr>
            <a:r>
              <a:rPr lang="en-US" dirty="0"/>
              <a:t>MALAT1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</a:t>
            </a:r>
          </a:p>
          <a:p>
            <a:endParaRPr lang="en-US" dirty="0"/>
          </a:p>
          <a:p>
            <a:r>
              <a:rPr lang="en-US" dirty="0"/>
              <a:t>Three genes were higher in GCB</a:t>
            </a:r>
          </a:p>
          <a:p>
            <a:pPr marL="285750" indent="-285750">
              <a:buFontTx/>
              <a:buChar char="-"/>
            </a:pPr>
            <a:r>
              <a:rPr lang="en-US" dirty="0"/>
              <a:t>CD74</a:t>
            </a:r>
          </a:p>
          <a:p>
            <a:pPr marL="285750" indent="-285750">
              <a:buFontTx/>
              <a:buChar char="-"/>
            </a:pPr>
            <a:r>
              <a:rPr lang="en-US" dirty="0"/>
              <a:t>EZR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HLA-DRB1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HLA-DRA</a:t>
            </a:r>
          </a:p>
        </p:txBody>
      </p:sp>
    </p:spTree>
    <p:extLst>
      <p:ext uri="{BB962C8B-B14F-4D97-AF65-F5344CB8AC3E}">
        <p14:creationId xmlns:p14="http://schemas.microsoft.com/office/powerpoint/2010/main" val="396920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5B82-A4E1-29A1-E9B6-C69C13E2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Genes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5D11-E59D-755F-4261-DA83FD9E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B2M  - Beta 2 </a:t>
            </a:r>
            <a:r>
              <a:rPr lang="en-US" dirty="0" err="1"/>
              <a:t>Microglobulin</a:t>
            </a:r>
            <a:r>
              <a:rPr lang="en-US" dirty="0"/>
              <a:t> MHCI related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JUNB – Transcription factor </a:t>
            </a:r>
            <a:r>
              <a:rPr lang="en-US" dirty="0" err="1"/>
              <a:t>jun</a:t>
            </a:r>
            <a:r>
              <a:rPr lang="en-US" dirty="0"/>
              <a:t>-B – regulatory Gene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HLA-E –MHC I related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HLA-A – MHC I related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TRBC1 – T cell receptor Beta constant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TRBC2 – T cell receptor Beta constant 2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 – T cell receptor Alpha constant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CD74 – HLA class II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HLA-DRB1 – HLA Class II</a:t>
            </a:r>
          </a:p>
          <a:p>
            <a:pPr marL="285750" indent="-285750">
              <a:buFontTx/>
              <a:buChar char="-"/>
            </a:pPr>
            <a:r>
              <a:rPr lang="en-US" dirty="0"/>
              <a:t>HLA-DRA – HLA Class II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5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Advanced Omics final project</vt:lpstr>
      <vt:lpstr>Goal: Determine distinct GCB transcriptional profile in Human Tonsil Cells</vt:lpstr>
      <vt:lpstr>Workflow to generate samples</vt:lpstr>
      <vt:lpstr>PCA dimensionality reduction indicates distinct profile of GCB cells </vt:lpstr>
      <vt:lpstr>Heatmap of transcriptional profile</vt:lpstr>
      <vt:lpstr>Comparing Expression profile of GCTFH and GCB </vt:lpstr>
      <vt:lpstr>Comparing Expression profile of Tregs and GCB </vt:lpstr>
      <vt:lpstr>Potential Genes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Joyner,David</dc:creator>
  <cp:lastModifiedBy>Joyner,David</cp:lastModifiedBy>
  <cp:revision>2</cp:revision>
  <dcterms:created xsi:type="dcterms:W3CDTF">2024-12-11T12:32:12Z</dcterms:created>
  <dcterms:modified xsi:type="dcterms:W3CDTF">2024-12-11T13:55:07Z</dcterms:modified>
</cp:coreProperties>
</file>