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3" r:id="rId4"/>
    <p:sldId id="275" r:id="rId5"/>
    <p:sldId id="258" r:id="rId6"/>
    <p:sldId id="259" r:id="rId7"/>
    <p:sldId id="264" r:id="rId8"/>
    <p:sldId id="267" r:id="rId9"/>
    <p:sldId id="269" r:id="rId10"/>
    <p:sldId id="268" r:id="rId11"/>
    <p:sldId id="271" r:id="rId12"/>
    <p:sldId id="260" r:id="rId13"/>
    <p:sldId id="265" r:id="rId14"/>
    <p:sldId id="262" r:id="rId15"/>
    <p:sldId id="266" r:id="rId16"/>
    <p:sldId id="261" r:id="rId17"/>
    <p:sldId id="263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7A20A8-80B2-456E-95AF-C86D67EB8AF7}" v="5" dt="2024-12-11T14:20:35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7" autoAdjust="0"/>
    <p:restoredTop sz="54915" autoAdjust="0"/>
  </p:normalViewPr>
  <p:slideViewPr>
    <p:cSldViewPr snapToGrid="0">
      <p:cViewPr varScale="1">
        <p:scale>
          <a:sx n="52" d="100"/>
          <a:sy n="52" d="100"/>
        </p:scale>
        <p:origin x="163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den Edgerton" userId="d3bf05a740680120" providerId="LiveId" clId="{977A20A8-80B2-456E-95AF-C86D67EB8AF7}"/>
    <pc:docChg chg="custSel addSld modSld">
      <pc:chgData name="Arden Edgerton" userId="d3bf05a740680120" providerId="LiveId" clId="{977A20A8-80B2-456E-95AF-C86D67EB8AF7}" dt="2024-12-11T14:23:26.562" v="60" actId="20577"/>
      <pc:docMkLst>
        <pc:docMk/>
      </pc:docMkLst>
      <pc:sldChg chg="modSp mod">
        <pc:chgData name="Arden Edgerton" userId="d3bf05a740680120" providerId="LiveId" clId="{977A20A8-80B2-456E-95AF-C86D67EB8AF7}" dt="2024-12-11T14:23:26.562" v="60" actId="20577"/>
        <pc:sldMkLst>
          <pc:docMk/>
          <pc:sldMk cId="1307277539" sldId="258"/>
        </pc:sldMkLst>
        <pc:spChg chg="mod">
          <ac:chgData name="Arden Edgerton" userId="d3bf05a740680120" providerId="LiveId" clId="{977A20A8-80B2-456E-95AF-C86D67EB8AF7}" dt="2024-12-11T14:23:26.562" v="60" actId="20577"/>
          <ac:spMkLst>
            <pc:docMk/>
            <pc:sldMk cId="1307277539" sldId="258"/>
            <ac:spMk id="2" creationId="{3DA17D5B-0EE4-EBD9-6272-20380AD400A4}"/>
          </ac:spMkLst>
        </pc:spChg>
      </pc:sldChg>
      <pc:sldChg chg="addSp delSp modSp new mod modNotesTx">
        <pc:chgData name="Arden Edgerton" userId="d3bf05a740680120" providerId="LiveId" clId="{977A20A8-80B2-456E-95AF-C86D67EB8AF7}" dt="2024-12-11T14:22:30.353" v="35" actId="1076"/>
        <pc:sldMkLst>
          <pc:docMk/>
          <pc:sldMk cId="2694983517" sldId="276"/>
        </pc:sldMkLst>
        <pc:spChg chg="mod">
          <ac:chgData name="Arden Edgerton" userId="d3bf05a740680120" providerId="LiveId" clId="{977A20A8-80B2-456E-95AF-C86D67EB8AF7}" dt="2024-12-11T14:22:24.867" v="33" actId="14100"/>
          <ac:spMkLst>
            <pc:docMk/>
            <pc:sldMk cId="2694983517" sldId="276"/>
            <ac:spMk id="2" creationId="{0DD61469-F5D9-AF0F-D911-4A7229FA6CB8}"/>
          </ac:spMkLst>
        </pc:spChg>
        <pc:spChg chg="del mod">
          <ac:chgData name="Arden Edgerton" userId="d3bf05a740680120" providerId="LiveId" clId="{977A20A8-80B2-456E-95AF-C86D67EB8AF7}" dt="2024-12-11T14:19:46.653" v="3"/>
          <ac:spMkLst>
            <pc:docMk/>
            <pc:sldMk cId="2694983517" sldId="276"/>
            <ac:spMk id="3" creationId="{0EC02785-99D6-A2C1-A90C-F7A216CD8268}"/>
          </ac:spMkLst>
        </pc:spChg>
        <pc:spChg chg="add del mod">
          <ac:chgData name="Arden Edgerton" userId="d3bf05a740680120" providerId="LiveId" clId="{977A20A8-80B2-456E-95AF-C86D67EB8AF7}" dt="2024-12-11T14:19:59.337" v="4" actId="478"/>
          <ac:spMkLst>
            <pc:docMk/>
            <pc:sldMk cId="2694983517" sldId="276"/>
            <ac:spMk id="4" creationId="{6E1508DE-3DAE-94F7-0331-81DB5E1F7DA0}"/>
          </ac:spMkLst>
        </pc:spChg>
        <pc:spChg chg="add">
          <ac:chgData name="Arden Edgerton" userId="d3bf05a740680120" providerId="LiveId" clId="{977A20A8-80B2-456E-95AF-C86D67EB8AF7}" dt="2024-12-11T14:20:00.607" v="5"/>
          <ac:spMkLst>
            <pc:docMk/>
            <pc:sldMk cId="2694983517" sldId="276"/>
            <ac:spMk id="5" creationId="{9D9CE0D8-4BB9-0585-1E21-54F75B70F917}"/>
          </ac:spMkLst>
        </pc:spChg>
        <pc:picChg chg="add mod modCrop">
          <ac:chgData name="Arden Edgerton" userId="d3bf05a740680120" providerId="LiveId" clId="{977A20A8-80B2-456E-95AF-C86D67EB8AF7}" dt="2024-12-11T14:22:30.353" v="35" actId="1076"/>
          <ac:picMkLst>
            <pc:docMk/>
            <pc:sldMk cId="2694983517" sldId="276"/>
            <ac:picMk id="6" creationId="{29AF5EB1-9852-AFB3-77C2-2C8B6D10404A}"/>
          </ac:picMkLst>
        </pc:picChg>
        <pc:picChg chg="add mod modCrop">
          <ac:chgData name="Arden Edgerton" userId="d3bf05a740680120" providerId="LiveId" clId="{977A20A8-80B2-456E-95AF-C86D67EB8AF7}" dt="2024-12-11T14:22:28.362" v="34" actId="1076"/>
          <ac:picMkLst>
            <pc:docMk/>
            <pc:sldMk cId="2694983517" sldId="276"/>
            <ac:picMk id="7" creationId="{7A9BCCCB-D47C-C5BC-A19A-DD8CD07820B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0A612-8DC7-4712-B523-B461C9D06E1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D7423-E653-4969-BB8B-8202493B3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4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-sciencedirect-com.ezproxy2.library.drexel.edu/topics/biochemistry-genetics-and-molecular-biology/principal-component-analysi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-sciencedirect-com.ezproxy2.library.drexel.edu/topics/biochemistry-genetics-and-molecular-biology/aavs1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Figure 2. Overexpression of adenosine deaminase (ADA-OE) increases features of stemness and decreases terminal differentiation</a:t>
            </a:r>
          </a:p>
          <a:p>
            <a:pPr algn="l">
              <a:spcAft>
                <a:spcPts val="1200"/>
              </a:spcAft>
            </a:pP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(A) Schematic of immune suppression mediated by purinergic pathway. ADO- adenosine; A2aR-adenosine 2a receptor; CD39-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ElsevierGulliver"/>
              </a:rPr>
              <a:t>ecto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-ATP diphosphohydrolase-1; CD73- 5ʹ-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ElsevierGulliver"/>
              </a:rPr>
              <a:t>ectonucleotidase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; INO- inosine; ADA- adenosine deaminase.</a:t>
            </a:r>
          </a:p>
          <a:p>
            <a:pPr algn="l">
              <a:spcAft>
                <a:spcPts val="1200"/>
              </a:spcAft>
            </a:pP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(B) 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  <a:hlinkClick r:id="rId3" tooltip="Learn more about Principal component analysis from ScienceDirect's AI-generated Topic Pages"/>
              </a:rPr>
              <a:t>Principal component analysis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 (PCA) of bulk RNA-seq from control AAVS1KO HA-CAR-T cells or overexpressing Ado deaminase (ADA-OE) or deficient for A2aR, CD39, or CD73 15 days post-activation (n = 3 donors).</a:t>
            </a:r>
          </a:p>
          <a:p>
            <a:pPr algn="l">
              <a:spcAft>
                <a:spcPts val="1200"/>
              </a:spcAft>
            </a:pP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(C) Number of upregulated and down regulated genes in ADA-OE, CD39-KO, CD73-KO, and A2aR-KO conditions compared to 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  <a:hlinkClick r:id="rId4" tooltip="Learn more about AAVS1 from ScienceDirect's AI-generated Topic Pages"/>
              </a:rPr>
              <a:t>AAVS1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 controls.</a:t>
            </a:r>
          </a:p>
          <a:p>
            <a:pPr algn="l">
              <a:spcAft>
                <a:spcPts val="1200"/>
              </a:spcAft>
            </a:pP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(D) Boxplots showing log2TPM of T cell exhaustion and effector associated genes in CAR T cells profiled by bulk RNA-seq. The top, bottom, middle, and whiskers of the boxplot represents the upper quantile, lower quantile, median, and the rest of the distribution, respectively </a:t>
            </a:r>
            <a:r>
              <a:rPr lang="en-US" b="0" i="0" baseline="30000" dirty="0">
                <a:solidFill>
                  <a:srgbClr val="1F1F1F"/>
                </a:solidFill>
                <a:effectLst/>
                <a:latin typeface="ElsevierGulliver"/>
              </a:rPr>
              <a:t>∗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p &lt; 0.1; </a:t>
            </a:r>
            <a:r>
              <a:rPr lang="en-US" b="0" i="0" baseline="30000" dirty="0">
                <a:solidFill>
                  <a:srgbClr val="1F1F1F"/>
                </a:solidFill>
                <a:effectLst/>
                <a:latin typeface="ElsevierGulliver"/>
              </a:rPr>
              <a:t>∗∗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p &lt; 0.05; </a:t>
            </a:r>
            <a:r>
              <a:rPr lang="en-US" b="0" i="0" baseline="30000" dirty="0">
                <a:solidFill>
                  <a:srgbClr val="1F1F1F"/>
                </a:solidFill>
                <a:effectLst/>
                <a:latin typeface="ElsevierGulliver"/>
              </a:rPr>
              <a:t>∗∗∗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p &lt; 0.01 by DESeq2.</a:t>
            </a:r>
          </a:p>
          <a:p>
            <a:pPr algn="l">
              <a:spcAft>
                <a:spcPts val="1200"/>
              </a:spcAft>
            </a:pP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(E–G) UMAP analysis of day 15 CD8</a:t>
            </a:r>
            <a:r>
              <a:rPr lang="en-US" b="0" i="0" baseline="30000" dirty="0">
                <a:solidFill>
                  <a:srgbClr val="1F1F1F"/>
                </a:solidFill>
                <a:effectLst/>
                <a:latin typeface="ElsevierGulliver"/>
              </a:rPr>
              <a:t>+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 HA-CAR cells engineered as in (A). Expression of 26 markers was analyzed by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ElsevierGulliver"/>
              </a:rPr>
              <a:t>CyTOF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. 5,000 or maximum of CD8</a:t>
            </a:r>
            <a:r>
              <a:rPr lang="en-US" b="0" i="0" baseline="30000" dirty="0">
                <a:solidFill>
                  <a:srgbClr val="1F1F1F"/>
                </a:solidFill>
                <a:effectLst/>
                <a:latin typeface="ElsevierGulliver"/>
              </a:rPr>
              <a:t>+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 CAR-T cells from each donor (n = 4) were combined and colored by (E) genotype, (F) marker intensity or (G) subpopulation defined by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ElsevierGulliver"/>
              </a:rPr>
              <a:t>FlowSOM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 algorithm. Pie charts show population frequencies defined using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ElsevierGulliver"/>
              </a:rPr>
              <a:t>FlowSOM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 for each condition. SCM; stem cell memory, EF; effector, EM; effector memory,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ElsevierGulliver"/>
              </a:rPr>
              <a:t>Pexh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; progenitor exhausted,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ElsevierGulliver"/>
              </a:rPr>
              <a:t>Exh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, exhausted. Table shows the average frequencies and corresponding p values determined by paired two-tailed t tests. See also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D7423-E653-4969-BB8B-8202493B33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45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9EA8-8B9E-8F28-BCEC-548C1134C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75594-00A9-BF63-8BA1-F890EA926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7293-DA5D-98A4-394C-81D31E2A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5E22-3D4D-4A13-8789-C56FC9D37567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8B78E-7124-1B65-3DA1-F4B17C83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57D11-AC97-F54A-3205-DDF19A69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76EE-CF51-4C46-9B93-FD3C7CC5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0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B7EC-E587-50F3-6D1A-E88F8F5C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DD15E-3FDA-CE19-8C5E-AB72B1E43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50042-B335-D1C6-C490-65524733A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5E22-3D4D-4A13-8789-C56FC9D37567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9BD4F-E447-2260-9CD6-2351A9FE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D1E3C-1F3F-FF95-2511-B020328F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76EE-CF51-4C46-9B93-FD3C7CC5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6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2A46D-8463-3541-1CC6-1CE5400CB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E7550-2432-CF6A-8C58-B3D74267C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4A365-21C2-777E-5BFD-8752184D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5E22-3D4D-4A13-8789-C56FC9D37567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5A177-5FBF-1ADD-445B-819C8B5A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27F54-DA7C-07A0-02C2-6534AF3D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76EE-CF51-4C46-9B93-FD3C7CC5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9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5686-CD64-145C-1895-511A179A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A64AB-E152-7CB2-E089-119E5A650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2573C-CB0E-0B73-4BFE-8EDAF809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5E22-3D4D-4A13-8789-C56FC9D37567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2BFB7-9BA3-09B2-6A45-89D1A31B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04B10-1CFE-0FE2-6012-C53467B5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76EE-CF51-4C46-9B93-FD3C7CC5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1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59031-94B2-BFC6-510B-ADB6FA63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9BCF5-A01D-8FE3-83CC-18ED467B4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5E0BB-CED2-426A-2827-5B400662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5E22-3D4D-4A13-8789-C56FC9D37567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DCE5C-C450-CAB1-CCED-9212A02D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23C7-04DA-AA6E-6D0D-2FFCF37B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76EE-CF51-4C46-9B93-FD3C7CC5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1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DF34-5670-9B12-5D8B-EBDE105C4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9FD93-DB3E-F924-E7EC-2677C9351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D8A19-2CB9-A477-5563-90378EA8E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593D4-1AC1-8A11-B900-9F6730CA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5E22-3D4D-4A13-8789-C56FC9D37567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E2C10-3525-3900-C27D-39069CBE0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8C72B-2CA4-2743-6B11-355440FE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76EE-CF51-4C46-9B93-FD3C7CC5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3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D44B-9C96-65C8-57B0-CC9245E6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3C8B5-8F39-A365-52D2-97CDE50A0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070B1-020C-1B4D-C085-FEA038CCE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0C663-B59A-B470-A295-409235367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B4E52-43D8-DA8E-117E-4EAD5E339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E413FA-D651-BEF6-4812-4073579A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5E22-3D4D-4A13-8789-C56FC9D37567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78985C-B84F-EEDF-7645-9E85A6E0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FA25C-ACB9-CD7D-6EF0-6C0BB5A5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76EE-CF51-4C46-9B93-FD3C7CC5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E09E-BBBF-BFB4-9D59-352FE778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EBF73-709F-F56F-A311-BAEF34D6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5E22-3D4D-4A13-8789-C56FC9D37567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D00B3-D4A7-D52C-2313-DE7C4CA0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CC307-50E8-6717-E977-EF5D082E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76EE-CF51-4C46-9B93-FD3C7CC5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9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0F663-701B-BD1D-AAA3-8E7522DD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5E22-3D4D-4A13-8789-C56FC9D37567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2B115-6F88-2DBA-339B-510B01BF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63463-5208-9A41-C6C2-0DE39C7B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76EE-CF51-4C46-9B93-FD3C7CC5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8371-EA12-F89F-42FC-B1D15E04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AB78F-9406-A6EF-0CCE-B8EA636BC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036FB-CFF3-C667-738A-0711728EF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91896-F299-3A5E-2208-73BB3C6B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5E22-3D4D-4A13-8789-C56FC9D37567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98F15-4DAA-0A37-65C8-2674CFED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F12D2-468D-4754-BB0A-E46561B3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76EE-CF51-4C46-9B93-FD3C7CC5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9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56A9-82D8-827A-9C48-4CED0A87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6D5FD-D5E1-C8A7-E26D-96700F053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79052-2AE0-3B43-D9F2-464F0FB4F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B4E5F-1230-9424-1A27-4EAEB9AD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5E22-3D4D-4A13-8789-C56FC9D37567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CACA5-0254-45C5-F26B-565F6025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60E05-17EA-980A-99C1-204C180B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76EE-CF51-4C46-9B93-FD3C7CC5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6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44DA6-85C2-104F-D4E6-BF663908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D8C80-D213-FFEF-A6C4-39621875D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2C7FE-56B9-98A6-7871-632AE2DBD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3D5E22-3D4D-4A13-8789-C56FC9D37567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7D76F-DBD7-1476-3890-EAC0B65E9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63EE1-FF3B-6768-5631-CBCC58DB5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EB76EE-CF51-4C46-9B93-FD3C7CC5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1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ace-ncbi-nlm-nih-gov.ezproxy2.library.drexel.edu/Traces?run=SRR27237081" TargetMode="External"/><Relationship Id="rId2" Type="http://schemas.openxmlformats.org/officeDocument/2006/relationships/hyperlink" Target="https://trace-ncbi-nlm-nih-gov.ezproxy2.library.drexel.edu/Traces?run=SRR2723707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ace-ncbi-nlm-nih-gov.ezproxy2.library.drexel.edu/Traces?run=SRR2723708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2EC0-E711-31D8-17BA-BF835C74D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667" y="3242732"/>
            <a:ext cx="9144000" cy="1571097"/>
          </a:xfrm>
        </p:spPr>
        <p:txBody>
          <a:bodyPr>
            <a:normAutofit/>
          </a:bodyPr>
          <a:lstStyle/>
          <a:p>
            <a:r>
              <a:rPr lang="en-US" sz="4800" dirty="0"/>
              <a:t>Overexpression of ADA-1 to enhance CAR-T Therapy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C01FD-5032-9F4C-D79C-BE6B7FD6C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134" y="5202238"/>
            <a:ext cx="9144000" cy="1655762"/>
          </a:xfrm>
        </p:spPr>
        <p:txBody>
          <a:bodyPr/>
          <a:lstStyle/>
          <a:p>
            <a:r>
              <a:rPr lang="en-US" dirty="0"/>
              <a:t>Advanced Omics Final Presentation</a:t>
            </a:r>
          </a:p>
          <a:p>
            <a:r>
              <a:rPr lang="en-US" dirty="0"/>
              <a:t>2024-12-11</a:t>
            </a:r>
          </a:p>
          <a:p>
            <a:r>
              <a:rPr lang="en-US" dirty="0"/>
              <a:t>Arden Edgerton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C97F7-0D58-19E7-2F96-A9CE5B8DB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3" y="144013"/>
            <a:ext cx="5113867" cy="29722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5429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8FF6E4E-169C-CFA9-DA09-55C05A1E186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Pairwise Comparison: ADA vs. Control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salmon.merged.gene_tpm.tsv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1AC398A-CE95-4DD7-7051-E98E2A4789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33" y="2424119"/>
            <a:ext cx="5303531" cy="395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3D859A-E796-3ADD-E7B3-6C24B98FC7F0}"/>
              </a:ext>
            </a:extLst>
          </p:cNvPr>
          <p:cNvSpPr txBox="1"/>
          <p:nvPr/>
        </p:nvSpPr>
        <p:spPr>
          <a:xfrm>
            <a:off x="166737" y="1819429"/>
            <a:ext cx="52393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Volcano Plot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46A10CE-C6C9-3276-CA0C-5F1871E18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347" y="2357848"/>
            <a:ext cx="546735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069E61-4880-8758-7EC8-F648869CF620}"/>
              </a:ext>
            </a:extLst>
          </p:cNvPr>
          <p:cNvSpPr txBox="1"/>
          <p:nvPr/>
        </p:nvSpPr>
        <p:spPr>
          <a:xfrm>
            <a:off x="6719937" y="1767434"/>
            <a:ext cx="52393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3308226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EA14B-3A5F-72E8-4C5B-8410E9F22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4022435-45CD-39A1-9FEE-E6E2AF36956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Pairwise Comparison: ADA vs. Control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salmon.merged.gene_tpm.tsv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CE8E483-1A16-D7BF-7D10-7329C13C7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3" y="2411637"/>
            <a:ext cx="546735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D04E9B0-8FF1-995C-100F-1234FFC3E132}"/>
              </a:ext>
            </a:extLst>
          </p:cNvPr>
          <p:cNvSpPr/>
          <p:nvPr/>
        </p:nvSpPr>
        <p:spPr>
          <a:xfrm rot="20879225">
            <a:off x="669374" y="2464066"/>
            <a:ext cx="2922750" cy="690465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EE2DB6-C57A-5B5E-20C1-9BCC729CA1D4}"/>
              </a:ext>
            </a:extLst>
          </p:cNvPr>
          <p:cNvSpPr/>
          <p:nvPr/>
        </p:nvSpPr>
        <p:spPr>
          <a:xfrm>
            <a:off x="620149" y="3782296"/>
            <a:ext cx="4606891" cy="100137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2B17DF-AAA4-362F-C157-8CE541B879CB}"/>
              </a:ext>
            </a:extLst>
          </p:cNvPr>
          <p:cNvSpPr txBox="1"/>
          <p:nvPr/>
        </p:nvSpPr>
        <p:spPr>
          <a:xfrm>
            <a:off x="6206066" y="2258536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# Filter the Differential Expression DF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Significance </a:t>
            </a:r>
          </a:p>
          <a:p>
            <a:pPr marL="342900" indent="-342900">
              <a:buAutoNum type="arabicPeriod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Log2FC &gt; 20</a:t>
            </a:r>
          </a:p>
          <a:p>
            <a:pPr marL="342900" indent="-342900">
              <a:buAutoNum type="arabicPeriod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Log2FC between -10 and 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DE56D1-650A-4258-2AE4-73D138527CD6}"/>
              </a:ext>
            </a:extLst>
          </p:cNvPr>
          <p:cNvSpPr txBox="1"/>
          <p:nvPr/>
        </p:nvSpPr>
        <p:spPr>
          <a:xfrm>
            <a:off x="1710267" y="1811866"/>
            <a:ext cx="3217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B3E5E9-CD01-085E-FCCF-EBE7DF21D22F}"/>
              </a:ext>
            </a:extLst>
          </p:cNvPr>
          <p:cNvSpPr txBox="1"/>
          <p:nvPr/>
        </p:nvSpPr>
        <p:spPr>
          <a:xfrm>
            <a:off x="4495801" y="2082798"/>
            <a:ext cx="3217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B9698E-4955-6DE8-3719-8AB0CF3A5822}"/>
              </a:ext>
            </a:extLst>
          </p:cNvPr>
          <p:cNvSpPr/>
          <p:nvPr/>
        </p:nvSpPr>
        <p:spPr>
          <a:xfrm>
            <a:off x="3353208" y="2760134"/>
            <a:ext cx="2251725" cy="2709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15814D-8533-4981-0D3B-C3CDE126F2AC}"/>
              </a:ext>
            </a:extLst>
          </p:cNvPr>
          <p:cNvSpPr txBox="1"/>
          <p:nvPr/>
        </p:nvSpPr>
        <p:spPr>
          <a:xfrm>
            <a:off x="2743200" y="3056466"/>
            <a:ext cx="3217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A5AED12-DE95-8D5D-D849-3A7D59C2B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958" y="5686202"/>
            <a:ext cx="5883150" cy="2438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8F8DA92-B894-EC4C-5071-9F11F2DD0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748" y="4580467"/>
            <a:ext cx="6159611" cy="1608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A9197EE-402E-1548-3D39-F572DB9ED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600" y="3481378"/>
            <a:ext cx="6229645" cy="14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97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68F-3C65-D1E0-C61F-CE5D090D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85619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Pathways Enriched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b="1" i="1" dirty="0">
                <a:latin typeface="Arial" panose="020B0604020202020204" pitchFamily="34" charset="0"/>
                <a:cs typeface="Arial" panose="020B0604020202020204" pitchFamily="34" charset="0"/>
              </a:rPr>
              <a:t>Filtered on </a:t>
            </a:r>
            <a:r>
              <a:rPr lang="en-US" sz="31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 genes</a:t>
            </a:r>
            <a:endParaRPr lang="en-US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485F-4D9F-58E6-245C-F932342DD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484" y="5748696"/>
            <a:ext cx="4441722" cy="843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https://maayanlab.cloud/Enrichr/enrich?dataset=33d0dcb88046b1120da1c0be2186693b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88AEA-236A-F716-4BC0-A86EB3E47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277" y="221227"/>
            <a:ext cx="6210548" cy="6150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A99B98-ED14-4AF8-B719-41A260E6D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1" y="1286896"/>
            <a:ext cx="2770349" cy="233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2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C62C4-8BDD-8C25-F6AC-115869CFA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2D5F-CA36-BE43-3870-BA2215FF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85619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Pathways Enriched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b="1" i="1" dirty="0">
                <a:latin typeface="Arial" panose="020B0604020202020204" pitchFamily="34" charset="0"/>
                <a:cs typeface="Arial" panose="020B0604020202020204" pitchFamily="34" charset="0"/>
              </a:rPr>
              <a:t>Filtered on </a:t>
            </a:r>
            <a:r>
              <a:rPr lang="en-US" sz="31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 genes</a:t>
            </a:r>
            <a:endParaRPr lang="en-US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8503-E2D6-83B5-8139-652E9F8A8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0278" y="6014167"/>
            <a:ext cx="4441722" cy="843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https://maayanlab.cloud/Enrichr/enrich?dataset=33d0dcb88046b1120da1c0be2186693b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22AA7F-1D75-9A64-EB18-11B42A7DC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3" y="1321095"/>
            <a:ext cx="4329226" cy="2601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DB175C-5C93-3CE0-0848-1E11EF19F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05" y="4163354"/>
            <a:ext cx="4745337" cy="24734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95C76B-579A-66D1-8391-2605D0D02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122" y="141634"/>
            <a:ext cx="6309922" cy="409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39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0AB59-E791-2365-805B-27D644AE3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E8C4-C5AB-F722-CEFF-81F9447EC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85619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Pathways Enriched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Filtered on </a:t>
            </a:r>
            <a:r>
              <a:rPr lang="en-US" sz="3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log2fold high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EA8E-7AD8-5381-8C0B-8AA28131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484" y="5748696"/>
            <a:ext cx="4441722" cy="843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https://maayanlab.cloud/Enrichr/enrich?dataset=141453d3c0957b6d05cbeabb163d0532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7CF2C8-6D92-2B0A-8141-287A47BF1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954" y="339212"/>
            <a:ext cx="5890742" cy="56928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995E63-DA68-25CF-2AB1-D76260ACE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1" y="1286896"/>
            <a:ext cx="2770349" cy="233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25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A2690-FA64-75C6-0457-7C0FDFA84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6C2E-4B54-91BF-64B2-65F8905AF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85619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Pathways Enriched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Filtered on </a:t>
            </a:r>
            <a:r>
              <a:rPr lang="en-US" sz="3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log2fold high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2464E-3AD8-E01F-8722-CC43FFA36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980" y="5866683"/>
            <a:ext cx="4441722" cy="843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https://maayanlab.cloud/Enrichr/enrich?dataset=141453d3c0957b6d05cbeabb163d0532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BC436-ED8E-F212-6689-6ED94F054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47" y="1358872"/>
            <a:ext cx="6025209" cy="35965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3CEFB0-663A-3061-C42C-DB10D5711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932" y="1342103"/>
            <a:ext cx="5818068" cy="398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12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57430-B6F2-A3C8-8F63-E18E9FF30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FA1F-2BE5-63F6-96D8-0FA07E85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85619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Pathways Enriched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Filtered on </a:t>
            </a:r>
            <a:r>
              <a:rPr lang="en-US" sz="31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log2fold low</a:t>
            </a:r>
            <a:endParaRPr 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F833D-E79D-ECFA-8219-D225DD076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484" y="5748696"/>
            <a:ext cx="4441722" cy="843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https://maayanlab.cloud/Enrichr/enrich?dataset=cea5187401a0a118eac7ede7a3b9cc55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2492B2-379C-590E-52B9-3EC214BC3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361" y="221696"/>
            <a:ext cx="5981427" cy="6120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AF37C3-E593-CC4E-A6AD-CA282DE8A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1" y="1286896"/>
            <a:ext cx="2770349" cy="233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42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5E84D-869D-8CFE-52AB-AFDEA5480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1925-7D26-4C9C-FE4D-46E1FD22A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85619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Pathways Enriched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Filtered on all differentially expressed genes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F9BAC-14AF-1631-EC9A-AA56D0836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484" y="5748696"/>
            <a:ext cx="4441722" cy="843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https://maayanlab.cloud/Enrichr/enrich?dataset=db36e511acbdd2ab274243e86b2d457e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B042F2-28EB-EEA6-7DA6-34FA9C7BC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1" y="431799"/>
            <a:ext cx="5977818" cy="55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45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1469-F5D9-AF0F-D911-4A7229F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Figure 2. Overexpression of adenosine deaminase (ADA-OE) increases features of stemness and decreases terminal differentiation</a:t>
            </a:r>
            <a:br>
              <a:rPr lang="en-US" sz="24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9D9CE0D8-4BB9-0585-1E21-54F75B70F9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AF5EB1-9852-AFB3-77C2-2C8B6D1040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8106"/>
          <a:stretch/>
        </p:blipFill>
        <p:spPr>
          <a:xfrm>
            <a:off x="7191204" y="1593646"/>
            <a:ext cx="4385734" cy="4755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9BCCCB-D47C-C5BC-A19A-DD8CD07820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24" t="-1843" r="224" b="62201"/>
          <a:stretch/>
        </p:blipFill>
        <p:spPr>
          <a:xfrm>
            <a:off x="190090" y="1323587"/>
            <a:ext cx="6616752" cy="459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8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9631D-71FE-A63D-9B00-1D5BE3FB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7" y="365125"/>
            <a:ext cx="11286066" cy="132556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CAR-T Therapy has dramatically altered the approach to cancer therapy—however has limitations in targeting solid tumors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A17C-76FD-3281-97B2-15FFAA9DC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Challenge of adenosine in tumor microenvironment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921A1-4724-AFB9-54F4-019AFBA24D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192" r="6588" b="26802"/>
          <a:stretch/>
        </p:blipFill>
        <p:spPr>
          <a:xfrm>
            <a:off x="248113" y="2379860"/>
            <a:ext cx="11789644" cy="40470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4552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DB87F-C00B-C322-9804-78067A39E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27FE-8F07-D11B-AEEC-3AA683AA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7" y="365125"/>
            <a:ext cx="11286066" cy="132556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CAR-T Therapy has dramatically altered the approach to cancer therapy—however has limitations in targeting solid tumors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07325-8691-5982-E085-1377E77A4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Some groups have targeted CD39/CD73/A2aR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3E202A-1320-28AD-DC21-C62DCE7AF5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198" t="16192" r="6588" b="26802"/>
          <a:stretch/>
        </p:blipFill>
        <p:spPr>
          <a:xfrm>
            <a:off x="6583679" y="2379860"/>
            <a:ext cx="5454077" cy="40470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765AB118-D0B4-13BB-69A7-BF1FB31507A9}"/>
              </a:ext>
            </a:extLst>
          </p:cNvPr>
          <p:cNvSpPr/>
          <p:nvPr/>
        </p:nvSpPr>
        <p:spPr>
          <a:xfrm>
            <a:off x="7984066" y="2573867"/>
            <a:ext cx="787400" cy="77893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7FE2F2D8-33C9-BF45-380B-E639A6E34052}"/>
              </a:ext>
            </a:extLst>
          </p:cNvPr>
          <p:cNvSpPr/>
          <p:nvPr/>
        </p:nvSpPr>
        <p:spPr>
          <a:xfrm>
            <a:off x="8153399" y="3268133"/>
            <a:ext cx="787400" cy="77893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A53ED0A-5FEF-63AF-AB9E-C543FFAC3F6E}"/>
              </a:ext>
            </a:extLst>
          </p:cNvPr>
          <p:cNvSpPr/>
          <p:nvPr/>
        </p:nvSpPr>
        <p:spPr>
          <a:xfrm>
            <a:off x="8415866" y="4241799"/>
            <a:ext cx="787400" cy="77893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DD981CCB-A08D-36E0-9369-43CCDF3CCF7C}"/>
              </a:ext>
            </a:extLst>
          </p:cNvPr>
          <p:cNvSpPr/>
          <p:nvPr/>
        </p:nvSpPr>
        <p:spPr>
          <a:xfrm>
            <a:off x="10109199" y="2302933"/>
            <a:ext cx="787400" cy="77893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8837EBCC-ECC2-F044-90CA-B9387460DEFF}"/>
              </a:ext>
            </a:extLst>
          </p:cNvPr>
          <p:cNvSpPr/>
          <p:nvPr/>
        </p:nvSpPr>
        <p:spPr>
          <a:xfrm>
            <a:off x="10303932" y="2971800"/>
            <a:ext cx="787400" cy="77893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C21A42-A44D-BA9B-7E5E-8A0F92CFAFDE}"/>
              </a:ext>
            </a:extLst>
          </p:cNvPr>
          <p:cNvSpPr txBox="1"/>
          <p:nvPr/>
        </p:nvSpPr>
        <p:spPr>
          <a:xfrm>
            <a:off x="287383" y="2446888"/>
            <a:ext cx="609600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Previous groups show blocking enzymatic activity of CD39, CD73 or blocking A2aR are effective in evading immunosuppressive effects of adenosine…[20-22]</a:t>
            </a:r>
          </a:p>
          <a:p>
            <a:endParaRPr lang="en-US" i="1" dirty="0"/>
          </a:p>
          <a:p>
            <a:endParaRPr lang="en-US" sz="2000" i="1" dirty="0"/>
          </a:p>
          <a:p>
            <a:endParaRPr lang="en-US" sz="2000" i="1" dirty="0"/>
          </a:p>
          <a:p>
            <a:r>
              <a:rPr lang="en-US" sz="2000" b="1" i="1" dirty="0"/>
              <a:t>However, capitalizing on ADA-1 enzymatic activity has shown to have a greater effect on CAR-T function [2]</a:t>
            </a:r>
          </a:p>
        </p:txBody>
      </p:sp>
    </p:spTree>
    <p:extLst>
      <p:ext uri="{BB962C8B-B14F-4D97-AF65-F5344CB8AC3E}">
        <p14:creationId xmlns:p14="http://schemas.microsoft.com/office/powerpoint/2010/main" val="222142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67E2C-0B70-5556-2A2C-29891B0F2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C1D0-04ED-DF22-7653-0CC8FAA1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7" y="365125"/>
            <a:ext cx="11286066" cy="132556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CAR-T Therapy has dramatically altered the approach to cancer therapy—however has limitations in targeting solid tumors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2BF97-B53F-C2CE-8FC8-07DD3801F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3959"/>
            <a:ext cx="6313714" cy="4351338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Approach: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Introducing overexpression of ADA-1into CAR_T cells to enhance efficacy against solid tumors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My project: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RNAseq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data to look at how this alters the groups based on previous results	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0C824A-F24F-465A-7CA1-9F10B70026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46" t="16940" r="4402" b="212"/>
          <a:stretch/>
        </p:blipFill>
        <p:spPr>
          <a:xfrm>
            <a:off x="6951133" y="1549398"/>
            <a:ext cx="4734148" cy="33104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6419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17D5B-0EE4-EBD9-6272-20380AD4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Samples Used for Omics Project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75A61F-473B-E1AB-73C8-85855B8C30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668774"/>
              </p:ext>
            </p:extLst>
          </p:nvPr>
        </p:nvGraphicFramePr>
        <p:xfrm>
          <a:off x="252803" y="1523004"/>
          <a:ext cx="11177195" cy="42443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23818">
                  <a:extLst>
                    <a:ext uri="{9D8B030D-6E8A-4147-A177-3AD203B41FA5}">
                      <a16:colId xmlns:a16="http://schemas.microsoft.com/office/drawing/2014/main" val="852522967"/>
                    </a:ext>
                  </a:extLst>
                </a:gridCol>
                <a:gridCol w="3039624">
                  <a:extLst>
                    <a:ext uri="{9D8B030D-6E8A-4147-A177-3AD203B41FA5}">
                      <a16:colId xmlns:a16="http://schemas.microsoft.com/office/drawing/2014/main" val="1122452781"/>
                    </a:ext>
                  </a:extLst>
                </a:gridCol>
                <a:gridCol w="1553101">
                  <a:extLst>
                    <a:ext uri="{9D8B030D-6E8A-4147-A177-3AD203B41FA5}">
                      <a16:colId xmlns:a16="http://schemas.microsoft.com/office/drawing/2014/main" val="183927207"/>
                    </a:ext>
                  </a:extLst>
                </a:gridCol>
                <a:gridCol w="1355433">
                  <a:extLst>
                    <a:ext uri="{9D8B030D-6E8A-4147-A177-3AD203B41FA5}">
                      <a16:colId xmlns:a16="http://schemas.microsoft.com/office/drawing/2014/main" val="1729203571"/>
                    </a:ext>
                  </a:extLst>
                </a:gridCol>
                <a:gridCol w="1195106">
                  <a:extLst>
                    <a:ext uri="{9D8B030D-6E8A-4147-A177-3AD203B41FA5}">
                      <a16:colId xmlns:a16="http://schemas.microsoft.com/office/drawing/2014/main" val="1827571165"/>
                    </a:ext>
                  </a:extLst>
                </a:gridCol>
                <a:gridCol w="1210113">
                  <a:extLst>
                    <a:ext uri="{9D8B030D-6E8A-4147-A177-3AD203B41FA5}">
                      <a16:colId xmlns:a16="http://schemas.microsoft.com/office/drawing/2014/main" val="480245068"/>
                    </a:ext>
                  </a:extLst>
                </a:gridCol>
              </a:tblGrid>
              <a:tr h="77107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 Hand Sample ID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 ID from NCBI 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of Edit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ncbi_ssr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Zipped File 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7841244"/>
                  </a:ext>
                </a:extLst>
              </a:tr>
              <a:tr h="7710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ada_car_d48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ADA-OE HA-CAR-T </a:t>
                      </a:r>
                      <a:r>
                        <a:rPr lang="fr-FR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cells</a:t>
                      </a:r>
                      <a:r>
                        <a:rPr lang="fr-FR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fr-FR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</a:t>
                      </a:r>
                      <a:r>
                        <a:rPr lang="fr-FR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48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ada-oe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SRR27237076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data/SRR27237076.fastq.gz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5294725"/>
                  </a:ext>
                </a:extLst>
              </a:tr>
              <a:tr h="7710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car_d48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 HA-CAR-T cells, donor 48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SRR27237077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data/SRR27237077.fastq.gz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9798942"/>
                  </a:ext>
                </a:extLst>
              </a:tr>
              <a:tr h="7710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ada_car_d43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ADA-OE HA-CAR-T cells, donor 43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ada-oe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SRR27237081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data/SRR27237081.fastq.gz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1852417"/>
                  </a:ext>
                </a:extLst>
              </a:tr>
              <a:tr h="7710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car_d43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 HA-CAR-T cells, donor 43 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SRR27237082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data/SRR27237082.fastq.gz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9394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277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2DF4-E3A1-2F49-EC83-E467A4DCF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31333"/>
          </a:xfrm>
        </p:spPr>
        <p:txBody>
          <a:bodyPr/>
          <a:lstStyle/>
          <a:p>
            <a:r>
              <a:rPr lang="en-US" dirty="0"/>
              <a:t>Advanced Omics Project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51901-4FB9-3DFC-4DE0-8075BF3DE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467" y="965200"/>
            <a:ext cx="5960533" cy="579966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RNA seq data from paper</a:t>
            </a:r>
          </a:p>
          <a:p>
            <a:pPr marL="514350" indent="-51435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Download and input into NF core </a:t>
            </a:r>
          </a:p>
          <a:p>
            <a:pPr marL="514350" indent="-51435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Visualize using python to do differential expression analysis </a:t>
            </a:r>
          </a:p>
          <a:p>
            <a:pPr marL="514350" indent="-51435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subsets of differentially expressed genes into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Enrichr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pathway analysis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60D43-DDE3-3F4E-2896-C88555D4A9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810"/>
          <a:stretch/>
        </p:blipFill>
        <p:spPr>
          <a:xfrm>
            <a:off x="6540810" y="5604934"/>
            <a:ext cx="3333438" cy="758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0ECC3F-AC37-A03C-B320-B56C83422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199" y="1925484"/>
            <a:ext cx="2811341" cy="1224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E9AADA-B7F5-2D35-4B69-5E15C3491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667" y="891613"/>
            <a:ext cx="4410131" cy="759432"/>
          </a:xfrm>
          <a:prstGeom prst="rect">
            <a:avLst/>
          </a:prstGeom>
        </p:spPr>
      </p:pic>
      <p:pic>
        <p:nvPicPr>
          <p:cNvPr id="6146" name="Picture 2" descr="Python Jupyter Notebooks">
            <a:extLst>
              <a:ext uri="{FF2B5EF4-FFF2-40B4-BE49-F238E27FC236}">
                <a16:creationId xmlns:a16="http://schemas.microsoft.com/office/drawing/2014/main" id="{617867FA-09D1-28B3-9BF6-A927AA00D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88" y="3753381"/>
            <a:ext cx="3901545" cy="102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5A36664-EBF0-4D0F-307B-35C52115A2EA}"/>
              </a:ext>
            </a:extLst>
          </p:cNvPr>
          <p:cNvSpPr/>
          <p:nvPr/>
        </p:nvSpPr>
        <p:spPr>
          <a:xfrm>
            <a:off x="270933" y="872067"/>
            <a:ext cx="11243734" cy="9567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3DFAA7-CE22-8DE2-4E16-94E9737DD690}"/>
              </a:ext>
            </a:extLst>
          </p:cNvPr>
          <p:cNvSpPr/>
          <p:nvPr/>
        </p:nvSpPr>
        <p:spPr>
          <a:xfrm>
            <a:off x="270933" y="1913467"/>
            <a:ext cx="11243734" cy="14562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2CD491-3526-0214-5E05-FA129B86FA29}"/>
              </a:ext>
            </a:extLst>
          </p:cNvPr>
          <p:cNvSpPr/>
          <p:nvPr/>
        </p:nvSpPr>
        <p:spPr>
          <a:xfrm>
            <a:off x="270933" y="3429001"/>
            <a:ext cx="11243734" cy="14562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E8E73E-70F4-7678-5570-8BAFFC24E0AC}"/>
              </a:ext>
            </a:extLst>
          </p:cNvPr>
          <p:cNvSpPr/>
          <p:nvPr/>
        </p:nvSpPr>
        <p:spPr>
          <a:xfrm>
            <a:off x="262466" y="4953001"/>
            <a:ext cx="11243734" cy="14562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5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838D-80A5-B80A-26FE-FB75A96E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2BDF23-B36D-31FD-AE64-D77AC7FB9E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4" y="1539490"/>
            <a:ext cx="6156526" cy="44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E5FE29-EB08-62D3-01EF-569E44452905}"/>
              </a:ext>
            </a:extLst>
          </p:cNvPr>
          <p:cNvSpPr txBox="1"/>
          <p:nvPr/>
        </p:nvSpPr>
        <p:spPr>
          <a:xfrm>
            <a:off x="6677332" y="1835607"/>
            <a:ext cx="50476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# Result from PCA Plot: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samples of similar conditions should group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However we do not see this as the case.....it could be because we have a really small number of samples and there could be variability between the 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evidence that maybe there isn't a big effect of ADA-1 over expression. Or it could be that the sample size is too low.</a:t>
            </a:r>
          </a:p>
        </p:txBody>
      </p:sp>
    </p:spTree>
    <p:extLst>
      <p:ext uri="{BB962C8B-B14F-4D97-AF65-F5344CB8AC3E}">
        <p14:creationId xmlns:p14="http://schemas.microsoft.com/office/powerpoint/2010/main" val="2629550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0E1EF-F94E-20EF-313D-590F515C7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04C0-2903-46D3-5018-189EE973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Visualization of Hand Selected Genes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salmon.merged.gene_tpm.tsv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6F4-F6E2-54FE-BD14-BC40B36AA180}"/>
              </a:ext>
            </a:extLst>
          </p:cNvPr>
          <p:cNvSpPr txBox="1"/>
          <p:nvPr/>
        </p:nvSpPr>
        <p:spPr>
          <a:xfrm>
            <a:off x="379770" y="1726295"/>
            <a:ext cx="523936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that the paper claims that the expression of ADA-1 increases stem like phenotype I took a look at IL7R gene expression (plays a crucial role in T cell development and maintenance of the stem-like state.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Based on the graph looks meaningful, however does not reach statistical significance based on Wilcoxon test 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5E8F67-B84C-F881-8166-DBB8AE7C0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510" y="1227344"/>
            <a:ext cx="3879594" cy="307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A148D7-2313-B59E-CB43-097D76946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32" y="4302422"/>
            <a:ext cx="3574490" cy="214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53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8C1B2-EC99-C999-7BEC-FCA5AB60D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06E1-35B2-8232-A458-F54EE08D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Visualization of Hand Selected Genes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salmon.merged.gene_tpm.tsv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EF53BE-4185-645C-BC3C-C7A3F0DB575D}"/>
              </a:ext>
            </a:extLst>
          </p:cNvPr>
          <p:cNvSpPr txBox="1"/>
          <p:nvPr/>
        </p:nvSpPr>
        <p:spPr>
          <a:xfrm>
            <a:off x="217537" y="1683962"/>
            <a:ext cx="5239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Hand Selected Key T Cell Stemness Markers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B73C49-700B-3330-BEC2-032006226761}"/>
              </a:ext>
            </a:extLst>
          </p:cNvPr>
          <p:cNvSpPr txBox="1"/>
          <p:nvPr/>
        </p:nvSpPr>
        <p:spPr>
          <a:xfrm>
            <a:off x="6254543" y="1718375"/>
            <a:ext cx="5239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Hand Selected Key T Cell Exhaustion Markers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EBBE55-D507-09EE-C4D2-736DBBFA7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008" y="2152122"/>
            <a:ext cx="520065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B9E0B3C-BBB3-509B-7D0A-69F4516C1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09" y="2067455"/>
            <a:ext cx="520065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566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3790</TotalTime>
  <Words>1001</Words>
  <Application>Microsoft Office PowerPoint</Application>
  <PresentationFormat>Widescreen</PresentationFormat>
  <Paragraphs>106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ElsevierGulliver</vt:lpstr>
      <vt:lpstr>Office Theme</vt:lpstr>
      <vt:lpstr>Overexpression of ADA-1 to enhance CAR-T Therapy</vt:lpstr>
      <vt:lpstr>CAR-T Therapy has dramatically altered the approach to cancer therapy—however has limitations in targeting solid tumors  </vt:lpstr>
      <vt:lpstr>CAR-T Therapy has dramatically altered the approach to cancer therapy—however has limitations in targeting solid tumors  </vt:lpstr>
      <vt:lpstr>CAR-T Therapy has dramatically altered the approach to cancer therapy—however has limitations in targeting solid tumors  </vt:lpstr>
      <vt:lpstr>Samples Used for Omics Project </vt:lpstr>
      <vt:lpstr>Advanced Omics Project Approach</vt:lpstr>
      <vt:lpstr>Dimensionality Reduction</vt:lpstr>
      <vt:lpstr>Visualization of Hand Selected Genes Using: salmon.merged.gene_tpm.tsv</vt:lpstr>
      <vt:lpstr>Visualization of Hand Selected Genes Using: salmon.merged.gene_tpm.tsv</vt:lpstr>
      <vt:lpstr>PowerPoint Presentation</vt:lpstr>
      <vt:lpstr>PowerPoint Presentation</vt:lpstr>
      <vt:lpstr>Pathways Enriched  Filtered on significant genes</vt:lpstr>
      <vt:lpstr>Pathways Enriched  Filtered on significant genes</vt:lpstr>
      <vt:lpstr>Pathways Enriched  Filtered on log2fold high</vt:lpstr>
      <vt:lpstr>Pathways Enriched  Filtered on log2fold high</vt:lpstr>
      <vt:lpstr>Pathways Enriched  Filtered on log2fold low</vt:lpstr>
      <vt:lpstr>Pathways Enriched  Filtered on all differentially expressed genes</vt:lpstr>
      <vt:lpstr>Figure 2. Overexpression of adenosine deaminase (ADA-OE) increases features of stemness and decreases terminal differentiation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Arden Edgerton</dc:creator>
  <cp:lastModifiedBy>Arden Edgerton</cp:lastModifiedBy>
  <cp:revision>2</cp:revision>
  <dcterms:created xsi:type="dcterms:W3CDTF">2024-12-04T16:17:01Z</dcterms:created>
  <dcterms:modified xsi:type="dcterms:W3CDTF">2024-12-11T14:23:34Z</dcterms:modified>
</cp:coreProperties>
</file>