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7" r:id="rId5"/>
    <p:sldId id="266" r:id="rId6"/>
    <p:sldId id="272" r:id="rId7"/>
    <p:sldId id="268" r:id="rId8"/>
    <p:sldId id="273" r:id="rId9"/>
    <p:sldId id="262" r:id="rId10"/>
    <p:sldId id="260" r:id="rId11"/>
    <p:sldId id="261" r:id="rId12"/>
    <p:sldId id="274" r:id="rId13"/>
    <p:sldId id="263" r:id="rId14"/>
    <p:sldId id="275" r:id="rId15"/>
    <p:sldId id="265" r:id="rId16"/>
    <p:sldId id="264" r:id="rId17"/>
    <p:sldId id="259" r:id="rId18"/>
    <p:sldId id="270" r:id="rId19"/>
    <p:sldId id="27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99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84" autoAdjust="0"/>
  </p:normalViewPr>
  <p:slideViewPr>
    <p:cSldViewPr snapToGrid="0" showGuides="1">
      <p:cViewPr>
        <p:scale>
          <a:sx n="57" d="100"/>
          <a:sy n="57" d="100"/>
        </p:scale>
        <p:origin x="1016" y="44"/>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0F912-7E58-4E49-9B03-35C4AD25490E}"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29242-68E5-4643-A8BF-705D69F47A55}" type="slidenum">
              <a:rPr lang="en-US" smtClean="0"/>
              <a:t>‹#›</a:t>
            </a:fld>
            <a:endParaRPr lang="en-US"/>
          </a:p>
        </p:txBody>
      </p:sp>
    </p:spTree>
    <p:extLst>
      <p:ext uri="{BB962C8B-B14F-4D97-AF65-F5344CB8AC3E}">
        <p14:creationId xmlns:p14="http://schemas.microsoft.com/office/powerpoint/2010/main" val="2532791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Today I’ll be leading the discussion on these 2 papers about embedding, which is essentially numerical representations of any input.  The first paper is focused on representing </a:t>
            </a:r>
            <a:r>
              <a:rPr lang="en-US" dirty="0" err="1"/>
              <a:t>dna</a:t>
            </a:r>
            <a:r>
              <a:rPr lang="en-US" dirty="0"/>
              <a:t> in the form of numbers while retaining as much of its intrinsic properties as possible, and the second paper is very similar but with proteins.</a:t>
            </a:r>
          </a:p>
        </p:txBody>
      </p:sp>
      <p:sp>
        <p:nvSpPr>
          <p:cNvPr id="4" name="Slide Number Placeholder 3"/>
          <p:cNvSpPr>
            <a:spLocks noGrp="1"/>
          </p:cNvSpPr>
          <p:nvPr>
            <p:ph type="sldNum" sz="quarter" idx="5"/>
          </p:nvPr>
        </p:nvSpPr>
        <p:spPr/>
        <p:txBody>
          <a:bodyPr/>
          <a:lstStyle/>
          <a:p>
            <a:fld id="{CC529242-68E5-4643-A8BF-705D69F47A55}" type="slidenum">
              <a:rPr lang="en-US" smtClean="0"/>
              <a:t>1</a:t>
            </a:fld>
            <a:endParaRPr lang="en-US"/>
          </a:p>
        </p:txBody>
      </p:sp>
    </p:spTree>
    <p:extLst>
      <p:ext uri="{BB962C8B-B14F-4D97-AF65-F5344CB8AC3E}">
        <p14:creationId xmlns:p14="http://schemas.microsoft.com/office/powerpoint/2010/main" val="46672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pic: box plots comparing NW score with their proposed computational method. S</a:t>
            </a:r>
          </a:p>
          <a:p>
            <a:endParaRPr lang="en-US" dirty="0"/>
          </a:p>
          <a:p>
            <a:r>
              <a:rPr lang="en-US" dirty="0"/>
              <a:t>x=global sequence alignment using Python’s </a:t>
            </a:r>
            <a:r>
              <a:rPr lang="en-US" dirty="0" err="1"/>
              <a:t>Biopython</a:t>
            </a:r>
            <a:r>
              <a:rPr lang="en-US" dirty="0"/>
              <a:t> package – match score 1, mismatch and gap penalty of 0.</a:t>
            </a:r>
          </a:p>
          <a:p>
            <a:r>
              <a:rPr lang="en-US" dirty="0"/>
              <a:t>- So what they did is each tick along the x axis is a 1000 8-mer </a:t>
            </a:r>
          </a:p>
        </p:txBody>
      </p:sp>
      <p:sp>
        <p:nvSpPr>
          <p:cNvPr id="4" name="Slide Number Placeholder 3"/>
          <p:cNvSpPr>
            <a:spLocks noGrp="1"/>
          </p:cNvSpPr>
          <p:nvPr>
            <p:ph type="sldNum" sz="quarter" idx="5"/>
          </p:nvPr>
        </p:nvSpPr>
        <p:spPr/>
        <p:txBody>
          <a:bodyPr/>
          <a:lstStyle/>
          <a:p>
            <a:fld id="{CC529242-68E5-4643-A8BF-705D69F47A55}" type="slidenum">
              <a:rPr lang="en-US" smtClean="0"/>
              <a:t>10</a:t>
            </a:fld>
            <a:endParaRPr lang="en-US"/>
          </a:p>
        </p:txBody>
      </p:sp>
    </p:spTree>
    <p:extLst>
      <p:ext uri="{BB962C8B-B14F-4D97-AF65-F5344CB8AC3E}">
        <p14:creationId xmlns:p14="http://schemas.microsoft.com/office/powerpoint/2010/main" val="186373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next figure in dna2vec, where the x-axis is the NW score and y-axis is the frequency of samples.  So, with high NW scores = high similarity, we can see that the dna2vec representations and their nearest neighbor’s in vector representations are very similar, which is was is hoped for. The null teal bars are random sequences and it makes sense that the similarity is much lower.</a:t>
            </a:r>
          </a:p>
        </p:txBody>
      </p:sp>
      <p:sp>
        <p:nvSpPr>
          <p:cNvPr id="4" name="Slide Number Placeholder 3"/>
          <p:cNvSpPr>
            <a:spLocks noGrp="1"/>
          </p:cNvSpPr>
          <p:nvPr>
            <p:ph type="sldNum" sz="quarter" idx="5"/>
          </p:nvPr>
        </p:nvSpPr>
        <p:spPr/>
        <p:txBody>
          <a:bodyPr/>
          <a:lstStyle/>
          <a:p>
            <a:fld id="{CC529242-68E5-4643-A8BF-705D69F47A55}" type="slidenum">
              <a:rPr lang="en-US" smtClean="0"/>
              <a:t>11</a:t>
            </a:fld>
            <a:endParaRPr lang="en-US"/>
          </a:p>
        </p:txBody>
      </p:sp>
    </p:spTree>
    <p:extLst>
      <p:ext uri="{BB962C8B-B14F-4D97-AF65-F5344CB8AC3E}">
        <p14:creationId xmlns:p14="http://schemas.microsoft.com/office/powerpoint/2010/main" val="232708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29242-68E5-4643-A8BF-705D69F47A55}" type="slidenum">
              <a:rPr lang="en-US" smtClean="0"/>
              <a:t>12</a:t>
            </a:fld>
            <a:endParaRPr lang="en-US"/>
          </a:p>
        </p:txBody>
      </p:sp>
    </p:spTree>
    <p:extLst>
      <p:ext uri="{BB962C8B-B14F-4D97-AF65-F5344CB8AC3E}">
        <p14:creationId xmlns:p14="http://schemas.microsoft.com/office/powerpoint/2010/main" val="1912387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figure of dna2vec and we can see that analogous vector representations are </a:t>
            </a:r>
          </a:p>
        </p:txBody>
      </p:sp>
      <p:sp>
        <p:nvSpPr>
          <p:cNvPr id="4" name="Slide Number Placeholder 3"/>
          <p:cNvSpPr>
            <a:spLocks noGrp="1"/>
          </p:cNvSpPr>
          <p:nvPr>
            <p:ph type="sldNum" sz="quarter" idx="5"/>
          </p:nvPr>
        </p:nvSpPr>
        <p:spPr/>
        <p:txBody>
          <a:bodyPr/>
          <a:lstStyle/>
          <a:p>
            <a:fld id="{CC529242-68E5-4643-A8BF-705D69F47A55}" type="slidenum">
              <a:rPr lang="en-US" smtClean="0"/>
              <a:t>13</a:t>
            </a:fld>
            <a:endParaRPr lang="en-US"/>
          </a:p>
        </p:txBody>
      </p:sp>
    </p:spTree>
    <p:extLst>
      <p:ext uri="{BB962C8B-B14F-4D97-AF65-F5344CB8AC3E}">
        <p14:creationId xmlns:p14="http://schemas.microsoft.com/office/powerpoint/2010/main" val="413173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what I will cover.  I’ll briefly go over an introduction to what an embedding is and how it fits into the story of a neural network.  I’ll also touch on the one-hot encoder that Bobby mentioned last week and then go do an overview of word2vec and the 2 main types that’s called CBOW and skip-gram.  After all that background, I’ll go through dna2vec and </a:t>
            </a:r>
            <a:r>
              <a:rPr lang="en-US" dirty="0" err="1"/>
              <a:t>ProtVec</a:t>
            </a:r>
            <a:r>
              <a:rPr lang="en-US" dirty="0"/>
              <a:t>, which are word2vec specializations for biological sequences.</a:t>
            </a:r>
          </a:p>
        </p:txBody>
      </p:sp>
      <p:sp>
        <p:nvSpPr>
          <p:cNvPr id="4" name="Slide Number Placeholder 3"/>
          <p:cNvSpPr>
            <a:spLocks noGrp="1"/>
          </p:cNvSpPr>
          <p:nvPr>
            <p:ph type="sldNum" sz="quarter" idx="5"/>
          </p:nvPr>
        </p:nvSpPr>
        <p:spPr/>
        <p:txBody>
          <a:bodyPr/>
          <a:lstStyle/>
          <a:p>
            <a:fld id="{CC529242-68E5-4643-A8BF-705D69F47A55}" type="slidenum">
              <a:rPr lang="en-US" smtClean="0"/>
              <a:t>2</a:t>
            </a:fld>
            <a:endParaRPr lang="en-US"/>
          </a:p>
        </p:txBody>
      </p:sp>
    </p:spTree>
    <p:extLst>
      <p:ext uri="{BB962C8B-B14F-4D97-AF65-F5344CB8AC3E}">
        <p14:creationId xmlns:p14="http://schemas.microsoft.com/office/powerpoint/2010/main" val="259552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Embeddings is used in NLP in things like part-of-speech tagging, named-entity recognition, and such. </a:t>
            </a:r>
          </a:p>
        </p:txBody>
      </p:sp>
      <p:sp>
        <p:nvSpPr>
          <p:cNvPr id="4" name="Slide Number Placeholder 3"/>
          <p:cNvSpPr>
            <a:spLocks noGrp="1"/>
          </p:cNvSpPr>
          <p:nvPr>
            <p:ph type="sldNum" sz="quarter" idx="5"/>
          </p:nvPr>
        </p:nvSpPr>
        <p:spPr/>
        <p:txBody>
          <a:bodyPr/>
          <a:lstStyle/>
          <a:p>
            <a:fld id="{CC529242-68E5-4643-A8BF-705D69F47A55}" type="slidenum">
              <a:rPr lang="en-US" smtClean="0"/>
              <a:t>3</a:t>
            </a:fld>
            <a:endParaRPr lang="en-US"/>
          </a:p>
        </p:txBody>
      </p:sp>
    </p:spTree>
    <p:extLst>
      <p:ext uri="{BB962C8B-B14F-4D97-AF65-F5344CB8AC3E}">
        <p14:creationId xmlns:p14="http://schemas.microsoft.com/office/powerpoint/2010/main" val="296575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29242-68E5-4643-A8BF-705D69F47A55}" type="slidenum">
              <a:rPr lang="en-US" smtClean="0"/>
              <a:t>4</a:t>
            </a:fld>
            <a:endParaRPr lang="en-US"/>
          </a:p>
        </p:txBody>
      </p:sp>
    </p:spTree>
    <p:extLst>
      <p:ext uri="{BB962C8B-B14F-4D97-AF65-F5344CB8AC3E}">
        <p14:creationId xmlns:p14="http://schemas.microsoft.com/office/powerpoint/2010/main" val="43650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29242-68E5-4643-A8BF-705D69F47A55}" type="slidenum">
              <a:rPr lang="en-US" smtClean="0"/>
              <a:t>5</a:t>
            </a:fld>
            <a:endParaRPr lang="en-US"/>
          </a:p>
        </p:txBody>
      </p:sp>
    </p:spTree>
    <p:extLst>
      <p:ext uri="{BB962C8B-B14F-4D97-AF65-F5344CB8AC3E}">
        <p14:creationId xmlns:p14="http://schemas.microsoft.com/office/powerpoint/2010/main" val="240592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29242-68E5-4643-A8BF-705D69F47A55}" type="slidenum">
              <a:rPr lang="en-US" smtClean="0"/>
              <a:t>6</a:t>
            </a:fld>
            <a:endParaRPr lang="en-US"/>
          </a:p>
        </p:txBody>
      </p:sp>
    </p:spTree>
    <p:extLst>
      <p:ext uri="{BB962C8B-B14F-4D97-AF65-F5344CB8AC3E}">
        <p14:creationId xmlns:p14="http://schemas.microsoft.com/office/powerpoint/2010/main" val="426112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there are a few words represented as points, where king has a certain mathematical relationship or distance to queen and also to man.  So, if you subtract man from king</a:t>
            </a:r>
          </a:p>
        </p:txBody>
      </p:sp>
      <p:sp>
        <p:nvSpPr>
          <p:cNvPr id="4" name="Slide Number Placeholder 3"/>
          <p:cNvSpPr>
            <a:spLocks noGrp="1"/>
          </p:cNvSpPr>
          <p:nvPr>
            <p:ph type="sldNum" sz="quarter" idx="5"/>
          </p:nvPr>
        </p:nvSpPr>
        <p:spPr/>
        <p:txBody>
          <a:bodyPr/>
          <a:lstStyle/>
          <a:p>
            <a:fld id="{CC529242-68E5-4643-A8BF-705D69F47A55}" type="slidenum">
              <a:rPr lang="en-US" smtClean="0"/>
              <a:t>7</a:t>
            </a:fld>
            <a:endParaRPr lang="en-US"/>
          </a:p>
        </p:txBody>
      </p:sp>
    </p:spTree>
    <p:extLst>
      <p:ext uri="{BB962C8B-B14F-4D97-AF65-F5344CB8AC3E}">
        <p14:creationId xmlns:p14="http://schemas.microsoft.com/office/powerpoint/2010/main" val="2928182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29242-68E5-4643-A8BF-705D69F47A55}" type="slidenum">
              <a:rPr lang="en-US" smtClean="0"/>
              <a:t>8</a:t>
            </a:fld>
            <a:endParaRPr lang="en-US"/>
          </a:p>
        </p:txBody>
      </p:sp>
    </p:spTree>
    <p:extLst>
      <p:ext uri="{BB962C8B-B14F-4D97-AF65-F5344CB8AC3E}">
        <p14:creationId xmlns:p14="http://schemas.microsoft.com/office/powerpoint/2010/main" val="42315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table 1 from dna2vec, it is shown that the vector representations are working properly because vector addition is analogous to concatenation. </a:t>
            </a:r>
          </a:p>
        </p:txBody>
      </p:sp>
      <p:sp>
        <p:nvSpPr>
          <p:cNvPr id="4" name="Slide Number Placeholder 3"/>
          <p:cNvSpPr>
            <a:spLocks noGrp="1"/>
          </p:cNvSpPr>
          <p:nvPr>
            <p:ph type="sldNum" sz="quarter" idx="5"/>
          </p:nvPr>
        </p:nvSpPr>
        <p:spPr/>
        <p:txBody>
          <a:bodyPr/>
          <a:lstStyle/>
          <a:p>
            <a:fld id="{CC529242-68E5-4643-A8BF-705D69F47A55}" type="slidenum">
              <a:rPr lang="en-US" smtClean="0"/>
              <a:t>9</a:t>
            </a:fld>
            <a:endParaRPr lang="en-US"/>
          </a:p>
        </p:txBody>
      </p:sp>
    </p:spTree>
    <p:extLst>
      <p:ext uri="{BB962C8B-B14F-4D97-AF65-F5344CB8AC3E}">
        <p14:creationId xmlns:p14="http://schemas.microsoft.com/office/powerpoint/2010/main" val="29867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3322-4474-44F1-B1A7-7A7371991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481EC-01B0-42FC-B5A8-1252EF329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DD4D6-FE5C-4A6F-AE37-1D2EAAFB6A2A}"/>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F23A5BCF-EC53-486D-B11B-B8F81E5E5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CA670-BB7C-45EF-8ECD-1A02760FB45F}"/>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6015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1D14-D56E-4412-A1EA-9552851F9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0E3DC2-F6EF-4049-AC98-80F9CBA0BC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964F2-C1B8-4F63-AC87-C453AFE178E0}"/>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E4640F72-D5B6-4E19-8278-907238033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2A11-6E72-48D9-AEF6-E38580EAE57E}"/>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39879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3013BC-9FFD-45D2-8EE1-047CC8E02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6BA845-DF89-4155-862D-A12783A7E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B1E41-202F-4573-8F11-E2642536EB30}"/>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8A3C914E-EE1C-45DE-BD10-640CD8C61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DE11E-6785-4557-8F22-DC4350ECA913}"/>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281358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5B12-EA8B-46CF-8E03-EF3C51A84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45E9F-A9C7-4E04-BEB3-6B349FF355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92ACD-BF37-41F7-873D-7B3E83CFF095}"/>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6F968157-E19A-4897-9920-2AA445D90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672F2-6980-4DA8-9B8D-8C95CB9F866E}"/>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20154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CB57-527F-44DA-9CF0-52C244CD25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D27845-3374-4466-A591-B1DA16A3D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B193EC-95C4-45A1-B7CC-93487248ADB4}"/>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C567FE8C-4E6B-4F2B-9062-65178B722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2B18-B404-4321-860D-99AE2AAD2C8C}"/>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35089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0B0-BC10-4361-B7C9-ADD78DF7B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5C6A0-BD3A-4247-9F25-440DA3383B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EE893-6855-4368-8E63-D28936BF7B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B0ABC8-3CC1-42B7-96A7-02E4DFCC0BC3}"/>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6" name="Footer Placeholder 5">
            <a:extLst>
              <a:ext uri="{FF2B5EF4-FFF2-40B4-BE49-F238E27FC236}">
                <a16:creationId xmlns:a16="http://schemas.microsoft.com/office/drawing/2014/main" id="{BC16F29E-69EB-4365-AB10-7B6541A9C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CAF10-58E9-40DC-B19C-EC81C3CFDA1D}"/>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71142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5916-0145-4258-92EA-4A4DCEF144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EA8F1-7F23-40B9-A8DA-1C71BFEBA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94E781-A457-4E7D-910B-43B04B9F28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E2426-7E49-45F5-930D-5C77276BC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5F99AA-6DE6-4E19-A6E9-72C2D44BE1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8F569C-6EC3-483B-9C61-9E17F58C1857}"/>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8" name="Footer Placeholder 7">
            <a:extLst>
              <a:ext uri="{FF2B5EF4-FFF2-40B4-BE49-F238E27FC236}">
                <a16:creationId xmlns:a16="http://schemas.microsoft.com/office/drawing/2014/main" id="{C9E18BB5-5DD3-4AF1-A178-8A1F73ACAB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28B66-D7E0-4706-994B-3A6F346D1EDC}"/>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211097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7F0A-E403-4F80-AD92-8926EC5259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8CCFDB-DE8B-4A68-B3F5-8550A5C64CD0}"/>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4" name="Footer Placeholder 3">
            <a:extLst>
              <a:ext uri="{FF2B5EF4-FFF2-40B4-BE49-F238E27FC236}">
                <a16:creationId xmlns:a16="http://schemas.microsoft.com/office/drawing/2014/main" id="{757CCF64-40E7-46F1-BA02-67B9A1277D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9B3DC-3401-4B98-99BE-D0CE5118AC41}"/>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333288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2D8B9-A03E-4C84-83D2-0A0080BFFD0E}"/>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3" name="Footer Placeholder 2">
            <a:extLst>
              <a:ext uri="{FF2B5EF4-FFF2-40B4-BE49-F238E27FC236}">
                <a16:creationId xmlns:a16="http://schemas.microsoft.com/office/drawing/2014/main" id="{91B2D3B4-178C-46D5-A7EA-390EDDEAD5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CB5AB4-6ED8-440D-A2C8-09AB63B3A563}"/>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79242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C8C3-A697-4D05-9C74-6923F2D5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9091C9-8C39-4DDE-94F1-2BF198D71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890E8-0589-4A78-A31F-6E3E281F0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F57F0-96CC-4DF5-A586-91AA35EE7929}"/>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6" name="Footer Placeholder 5">
            <a:extLst>
              <a:ext uri="{FF2B5EF4-FFF2-40B4-BE49-F238E27FC236}">
                <a16:creationId xmlns:a16="http://schemas.microsoft.com/office/drawing/2014/main" id="{AF3F0DFC-BBBF-477C-A83D-32C259FA4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22385-1115-4D3C-8B56-5D55991A44AA}"/>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15152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46E8-B389-4F9D-8EF6-7474B9B9A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7E25A-0FD5-4B54-9A01-7B7212D46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76570-0F4B-4CE4-A1F1-2F147A05D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94E47A-0BFB-467B-BC99-D56599766A0E}"/>
              </a:ext>
            </a:extLst>
          </p:cNvPr>
          <p:cNvSpPr>
            <a:spLocks noGrp="1"/>
          </p:cNvSpPr>
          <p:nvPr>
            <p:ph type="dt" sz="half" idx="10"/>
          </p:nvPr>
        </p:nvSpPr>
        <p:spPr/>
        <p:txBody>
          <a:bodyPr/>
          <a:lstStyle/>
          <a:p>
            <a:fld id="{040F6053-D66F-462E-97A2-7943B3651B8C}" type="datetimeFigureOut">
              <a:rPr lang="en-US" smtClean="0"/>
              <a:t>1/22/2019</a:t>
            </a:fld>
            <a:endParaRPr lang="en-US"/>
          </a:p>
        </p:txBody>
      </p:sp>
      <p:sp>
        <p:nvSpPr>
          <p:cNvPr id="6" name="Footer Placeholder 5">
            <a:extLst>
              <a:ext uri="{FF2B5EF4-FFF2-40B4-BE49-F238E27FC236}">
                <a16:creationId xmlns:a16="http://schemas.microsoft.com/office/drawing/2014/main" id="{693F33B5-1060-4BB9-893A-5FCBB277B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07A1D4-5322-4571-9A25-BA22BBEC6F14}"/>
              </a:ext>
            </a:extLst>
          </p:cNvPr>
          <p:cNvSpPr>
            <a:spLocks noGrp="1"/>
          </p:cNvSpPr>
          <p:nvPr>
            <p:ph type="sldNum" sz="quarter" idx="12"/>
          </p:nvPr>
        </p:nvSpPr>
        <p:spPr/>
        <p:txBody>
          <a:bodyPr/>
          <a:lstStyle/>
          <a:p>
            <a:fld id="{0EAB73A4-F0E6-472C-A5A9-096C4AC03085}" type="slidenum">
              <a:rPr lang="en-US" smtClean="0"/>
              <a:t>‹#›</a:t>
            </a:fld>
            <a:endParaRPr lang="en-US"/>
          </a:p>
        </p:txBody>
      </p:sp>
    </p:spTree>
    <p:extLst>
      <p:ext uri="{BB962C8B-B14F-4D97-AF65-F5344CB8AC3E}">
        <p14:creationId xmlns:p14="http://schemas.microsoft.com/office/powerpoint/2010/main" val="179382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D97C2-9A5B-4AAC-8958-52A711E0C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C9126-377D-48E6-ACE6-215411C3B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E0B52-E4C4-4A51-902E-3CBB19CE3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F6053-D66F-462E-97A2-7943B3651B8C}" type="datetimeFigureOut">
              <a:rPr lang="en-US" smtClean="0"/>
              <a:t>1/22/2019</a:t>
            </a:fld>
            <a:endParaRPr lang="en-US"/>
          </a:p>
        </p:txBody>
      </p:sp>
      <p:sp>
        <p:nvSpPr>
          <p:cNvPr id="5" name="Footer Placeholder 4">
            <a:extLst>
              <a:ext uri="{FF2B5EF4-FFF2-40B4-BE49-F238E27FC236}">
                <a16:creationId xmlns:a16="http://schemas.microsoft.com/office/drawing/2014/main" id="{A571A3BA-5BB6-46F2-90D2-A11358B8D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0B83AD-DF9F-4E53-B6E4-CEDBF1129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B73A4-F0E6-472C-A5A9-096C4AC03085}" type="slidenum">
              <a:rPr lang="en-US" smtClean="0"/>
              <a:t>‹#›</a:t>
            </a:fld>
            <a:endParaRPr lang="en-US"/>
          </a:p>
        </p:txBody>
      </p:sp>
    </p:spTree>
    <p:extLst>
      <p:ext uri="{BB962C8B-B14F-4D97-AF65-F5344CB8AC3E}">
        <p14:creationId xmlns:p14="http://schemas.microsoft.com/office/powerpoint/2010/main" val="129196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pn3@cs.cornel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localhost:8888/notebooks/Downloads/embedding_ppt/embedding.ipynb#mofrad@berkeley.edu" TargetMode="External"/><Relationship Id="rId4" Type="http://schemas.openxmlformats.org/officeDocument/2006/relationships/hyperlink" Target="mailto:mofrad@berkele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BEB1A7-CD70-4FC0-BB96-152B5DBDB082}"/>
              </a:ext>
            </a:extLst>
          </p:cNvPr>
          <p:cNvSpPr>
            <a:spLocks noGrp="1"/>
          </p:cNvSpPr>
          <p:nvPr>
            <p:ph type="subTitle" idx="1"/>
          </p:nvPr>
        </p:nvSpPr>
        <p:spPr>
          <a:xfrm>
            <a:off x="816634" y="577970"/>
            <a:ext cx="10173419" cy="6072996"/>
          </a:xfrm>
        </p:spPr>
        <p:txBody>
          <a:bodyPr>
            <a:normAutofit fontScale="92500" lnSpcReduction="20000"/>
          </a:bodyPr>
          <a:lstStyle/>
          <a:p>
            <a:pPr lvl="0" algn="l" eaLnBrk="0" fontAlgn="base" hangingPunct="0">
              <a:lnSpc>
                <a:spcPct val="100000"/>
              </a:lnSpc>
              <a:spcBef>
                <a:spcPct val="0"/>
              </a:spcBef>
              <a:spcAft>
                <a:spcPct val="0"/>
              </a:spcAft>
            </a:pPr>
            <a:r>
              <a:rPr kumimoji="0" lang="en-US" altLang="en-US" sz="3600" b="1" i="0" u="none" strike="noStrike" cap="none" normalizeH="0" baseline="0">
                <a:ln>
                  <a:noFill/>
                </a:ln>
                <a:solidFill>
                  <a:srgbClr val="222222"/>
                </a:solidFill>
                <a:effectLst/>
                <a:latin typeface="Arial" panose="020B0604020202020204" pitchFamily="34" charset="0"/>
                <a:cs typeface="Arial" panose="020B0604020202020204" pitchFamily="34" charset="0"/>
              </a:rPr>
              <a:t>dna2vec: Consistent Vector Representations of variable-length k-mers</a:t>
            </a:r>
          </a:p>
          <a:p>
            <a:pPr lvl="0" algn="l" eaLnBrk="0" fontAlgn="base" hangingPunct="0">
              <a:lnSpc>
                <a:spcPct val="100000"/>
              </a:lnSpc>
              <a:spcBef>
                <a:spcPct val="0"/>
              </a:spcBef>
              <a:spcAft>
                <a:spcPct val="0"/>
              </a:spcAft>
            </a:pPr>
            <a:endParaRPr kumimoji="0" lang="en-US" altLang="en-US" sz="28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altLang="en-US" sz="2800" b="1" i="0" u="none" strike="noStrike" cap="none" normalizeH="0" baseline="0">
                <a:ln>
                  <a:noFill/>
                </a:ln>
                <a:solidFill>
                  <a:srgbClr val="222222"/>
                </a:solidFill>
                <a:effectLst/>
                <a:latin typeface="Arial" panose="020B0604020202020204" pitchFamily="34" charset="0"/>
                <a:cs typeface="Arial" panose="020B0604020202020204" pitchFamily="34" charset="0"/>
              </a:rPr>
              <a:t>Patrick Ng</a:t>
            </a:r>
            <a:endParaRPr kumimoji="0" lang="en-US" altLang="en-US" sz="43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lang="en-US" altLang="en-US" sz="2200" b="1">
                <a:solidFill>
                  <a:srgbClr val="1155CC"/>
                </a:solidFill>
                <a:latin typeface="Arial" panose="020B0604020202020204" pitchFamily="34" charset="0"/>
                <a:cs typeface="Arial" panose="020B0604020202020204" pitchFamily="34" charset="0"/>
                <a:hlinkClick r:id="rId3"/>
              </a:rPr>
              <a:t>ppn3@cs.cornell.edu</a:t>
            </a:r>
            <a:endParaRPr lang="en-US" altLang="en-US" sz="2200" b="1">
              <a:solidFill>
                <a:srgbClr val="222222"/>
              </a:solidFill>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endParaRPr kumimoji="0" lang="en-US" altLang="en-US" sz="14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altLang="en-US" sz="1400" b="1" i="0" u="none" strike="noStrike" cap="none" normalizeH="0" baseline="0">
                <a:ln>
                  <a:noFill/>
                </a:ln>
                <a:solidFill>
                  <a:srgbClr val="222222"/>
                </a:solidFill>
                <a:effectLst/>
                <a:latin typeface="Arial" panose="020B0604020202020204" pitchFamily="34" charset="0"/>
                <a:cs typeface="Arial" panose="020B0604020202020204" pitchFamily="34" charset="0"/>
              </a:rPr>
              <a:t>-------------------------------------------------------------------------------------------------------------------</a:t>
            </a:r>
          </a:p>
          <a:p>
            <a:pPr lvl="0" algn="l" eaLnBrk="0" fontAlgn="base" hangingPunct="0">
              <a:lnSpc>
                <a:spcPct val="100000"/>
              </a:lnSpc>
              <a:spcBef>
                <a:spcPct val="0"/>
              </a:spcBef>
              <a:spcAft>
                <a:spcPct val="0"/>
              </a:spcAft>
            </a:pPr>
            <a:endParaRPr kumimoji="0" lang="en-US" altLang="en-US" sz="36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altLang="en-US" sz="3600" b="1" i="0" u="none" strike="noStrike" cap="none" normalizeH="0" baseline="0">
                <a:ln>
                  <a:noFill/>
                </a:ln>
                <a:solidFill>
                  <a:srgbClr val="222222"/>
                </a:solidFill>
                <a:effectLst/>
                <a:latin typeface="Arial" panose="020B0604020202020204" pitchFamily="34" charset="0"/>
                <a:cs typeface="Arial" panose="020B0604020202020204" pitchFamily="34" charset="0"/>
              </a:rPr>
              <a:t>Continuous Distributed Representation of Biological Sequences for Deep Proteomics and Genomics</a:t>
            </a:r>
          </a:p>
          <a:p>
            <a:pPr lvl="0" algn="l" eaLnBrk="0" fontAlgn="base" hangingPunct="0">
              <a:lnSpc>
                <a:spcPct val="100000"/>
              </a:lnSpc>
              <a:spcBef>
                <a:spcPct val="0"/>
              </a:spcBef>
              <a:spcAft>
                <a:spcPct val="0"/>
              </a:spcAft>
            </a:pPr>
            <a:endParaRPr kumimoji="0" lang="en-US" altLang="en-US" sz="28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kumimoji="0" lang="en-US" altLang="en-US" sz="2800" b="1" i="0" u="none" strike="noStrike" cap="none" normalizeH="0" baseline="0">
                <a:ln>
                  <a:noFill/>
                </a:ln>
                <a:solidFill>
                  <a:srgbClr val="222222"/>
                </a:solidFill>
                <a:effectLst/>
                <a:latin typeface="Arial" panose="020B0604020202020204" pitchFamily="34" charset="0"/>
                <a:cs typeface="Arial" panose="020B0604020202020204" pitchFamily="34" charset="0"/>
              </a:rPr>
              <a:t>Ehsaneddin Asgari</a:t>
            </a:r>
            <a:r>
              <a:rPr kumimoji="0" lang="en-US" altLang="en-US" sz="2800" b="1" i="0" u="none" strike="noStrike" cap="none" normalizeH="0" baseline="30000">
                <a:ln>
                  <a:noFill/>
                </a:ln>
                <a:solidFill>
                  <a:srgbClr val="222222"/>
                </a:solidFill>
                <a:effectLst/>
                <a:latin typeface="Arial" panose="020B0604020202020204" pitchFamily="34" charset="0"/>
                <a:cs typeface="Arial" panose="020B0604020202020204" pitchFamily="34" charset="0"/>
              </a:rPr>
              <a:t>1</a:t>
            </a:r>
            <a:r>
              <a:rPr kumimoji="0" lang="en-US" altLang="en-US" sz="2800" b="1" i="0" u="none" strike="noStrike" cap="none" normalizeH="0" baseline="0">
                <a:ln>
                  <a:noFill/>
                </a:ln>
                <a:solidFill>
                  <a:srgbClr val="222222"/>
                </a:solidFill>
                <a:effectLst/>
                <a:latin typeface="Arial" panose="020B0604020202020204" pitchFamily="34" charset="0"/>
                <a:cs typeface="Arial" panose="020B0604020202020204" pitchFamily="34" charset="0"/>
              </a:rPr>
              <a:t>, Mohammad R. K. Mofrad</a:t>
            </a:r>
            <a:r>
              <a:rPr kumimoji="0" lang="en-US" altLang="en-US" sz="2800" b="1" i="0" u="none" strike="noStrike" cap="none" normalizeH="0" baseline="30000">
                <a:ln>
                  <a:noFill/>
                </a:ln>
                <a:solidFill>
                  <a:srgbClr val="222222"/>
                </a:solidFill>
                <a:effectLst/>
                <a:latin typeface="Arial" panose="020B0604020202020204" pitchFamily="34" charset="0"/>
                <a:cs typeface="Arial" panose="020B0604020202020204" pitchFamily="34" charset="0"/>
              </a:rPr>
              <a:t>1,2*</a:t>
            </a:r>
            <a:endParaRPr kumimoji="0" lang="en-US" altLang="en-US" sz="2200" b="1" i="0" u="none" strike="noStrike" cap="none" normalizeH="0" baseline="0">
              <a:ln>
                <a:noFill/>
              </a:ln>
              <a:solidFill>
                <a:srgbClr val="222222"/>
              </a:solidFill>
              <a:effectLst/>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endParaRPr lang="en-US" altLang="en-US" sz="2200" b="1">
              <a:solidFill>
                <a:srgbClr val="222222"/>
              </a:solidFill>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r>
              <a:rPr lang="en-US" altLang="en-US" sz="2200" b="1">
                <a:solidFill>
                  <a:srgbClr val="222222"/>
                </a:solidFill>
                <a:latin typeface="Arial" panose="020B0604020202020204" pitchFamily="34" charset="0"/>
                <a:cs typeface="Arial" panose="020B0604020202020204" pitchFamily="34" charset="0"/>
              </a:rPr>
              <a:t>1 Molecular Cell Biomechanics Laboratory, Departments of Bioengineering and Mechanical Engineering, University of California, Berkeley, California 94720, United States of America</a:t>
            </a:r>
          </a:p>
          <a:p>
            <a:pPr lvl="0" algn="l" eaLnBrk="0" fontAlgn="base" hangingPunct="0">
              <a:lnSpc>
                <a:spcPct val="100000"/>
              </a:lnSpc>
              <a:spcBef>
                <a:spcPct val="0"/>
              </a:spcBef>
              <a:spcAft>
                <a:spcPct val="0"/>
              </a:spcAft>
            </a:pPr>
            <a:r>
              <a:rPr lang="en-US" altLang="en-US" sz="2200" b="1">
                <a:solidFill>
                  <a:srgbClr val="1155CC"/>
                </a:solidFill>
                <a:latin typeface="Arial" panose="020B0604020202020204" pitchFamily="34" charset="0"/>
                <a:cs typeface="Arial" panose="020B0604020202020204" pitchFamily="34" charset="0"/>
                <a:hlinkClick r:id="rId4"/>
              </a:rPr>
              <a:t>mofrad@berkeley.edu</a:t>
            </a:r>
            <a:r>
              <a:rPr lang="en-US" altLang="en-US" sz="2200" b="1">
                <a:solidFill>
                  <a:srgbClr val="1155CC"/>
                </a:solidFill>
                <a:latin typeface="Arial" panose="020B0604020202020204" pitchFamily="34" charset="0"/>
                <a:cs typeface="Arial" panose="020B0604020202020204" pitchFamily="34" charset="0"/>
                <a:hlinkClick r:id="rId5"/>
              </a:rPr>
              <a:t>¶</a:t>
            </a:r>
            <a:endParaRPr lang="en-US" altLang="en-US" sz="2200" b="1">
              <a:solidFill>
                <a:srgbClr val="222222"/>
              </a:solidFill>
              <a:latin typeface="Arial" panose="020B0604020202020204" pitchFamily="34" charset="0"/>
              <a:cs typeface="Arial" panose="020B0604020202020204" pitchFamily="34" charset="0"/>
            </a:endParaRPr>
          </a:p>
          <a:p>
            <a:pPr lvl="0" algn="l" eaLnBrk="0" fontAlgn="base" hangingPunct="0">
              <a:lnSpc>
                <a:spcPct val="100000"/>
              </a:lnSpc>
              <a:spcBef>
                <a:spcPct val="0"/>
              </a:spcBef>
              <a:spcAft>
                <a:spcPct val="0"/>
              </a:spcAft>
            </a:pPr>
            <a:endParaRPr kumimoji="0" lang="en-US" altLang="en-US" sz="4000" b="0" i="0" u="none" strike="noStrike" cap="none" normalizeH="0" baseline="0">
              <a:ln>
                <a:noFill/>
              </a:ln>
              <a:solidFill>
                <a:schemeClr val="tx1"/>
              </a:solidFill>
              <a:effectLst/>
              <a:latin typeface="Arial" panose="020B0604020202020204" pitchFamily="34" charset="0"/>
            </a:endParaRPr>
          </a:p>
          <a:p>
            <a:endParaRPr lang="en-US" sz="1400" dirty="0"/>
          </a:p>
        </p:txBody>
      </p:sp>
    </p:spTree>
    <p:extLst>
      <p:ext uri="{BB962C8B-B14F-4D97-AF65-F5344CB8AC3E}">
        <p14:creationId xmlns:p14="http://schemas.microsoft.com/office/powerpoint/2010/main" val="333742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23B5AA-0D1E-4882-91CC-D01588C7F834}"/>
              </a:ext>
            </a:extLst>
          </p:cNvPr>
          <p:cNvSpPr>
            <a:spLocks noGrp="1"/>
          </p:cNvSpPr>
          <p:nvPr>
            <p:ph type="title"/>
          </p:nvPr>
        </p:nvSpPr>
        <p:spPr>
          <a:xfrm>
            <a:off x="838200" y="151570"/>
            <a:ext cx="10515600" cy="1325563"/>
          </a:xfrm>
        </p:spPr>
        <p:txBody>
          <a:bodyPr>
            <a:noAutofit/>
          </a:bodyPr>
          <a:lstStyle/>
          <a:p>
            <a:r>
              <a:rPr lang="en-US" sz="4400" dirty="0"/>
              <a:t>dna2vec: Spearman’s rank correlation 0.831</a:t>
            </a:r>
          </a:p>
        </p:txBody>
      </p:sp>
      <p:pic>
        <p:nvPicPr>
          <p:cNvPr id="5" name="Content Placeholder 4" descr="A close up of a white wall&#10;&#10;Description automatically generated">
            <a:extLst>
              <a:ext uri="{FF2B5EF4-FFF2-40B4-BE49-F238E27FC236}">
                <a16:creationId xmlns:a16="http://schemas.microsoft.com/office/drawing/2014/main" id="{F4EDCE39-21C1-45C2-A4A9-4C984A8EC2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4843" y="1179476"/>
            <a:ext cx="8202313" cy="5678524"/>
          </a:xfrm>
          <a:prstGeom prst="rect">
            <a:avLst/>
          </a:prstGeom>
        </p:spPr>
      </p:pic>
    </p:spTree>
    <p:extLst>
      <p:ext uri="{BB962C8B-B14F-4D97-AF65-F5344CB8AC3E}">
        <p14:creationId xmlns:p14="http://schemas.microsoft.com/office/powerpoint/2010/main" val="21575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79D585-0F26-45C3-B5B5-F63233459A46}"/>
              </a:ext>
            </a:extLst>
          </p:cNvPr>
          <p:cNvSpPr>
            <a:spLocks noGrp="1"/>
          </p:cNvSpPr>
          <p:nvPr>
            <p:ph type="title"/>
          </p:nvPr>
        </p:nvSpPr>
        <p:spPr>
          <a:xfrm>
            <a:off x="838200" y="102235"/>
            <a:ext cx="10515600" cy="1325563"/>
          </a:xfrm>
        </p:spPr>
        <p:txBody>
          <a:bodyPr/>
          <a:lstStyle/>
          <a:p>
            <a:r>
              <a:rPr lang="en-US" dirty="0"/>
              <a:t>dna2vec: global alignment score distribution</a:t>
            </a:r>
          </a:p>
        </p:txBody>
      </p:sp>
      <p:pic>
        <p:nvPicPr>
          <p:cNvPr id="5" name="Content Placeholder 4" descr="A screenshot of a cell phone&#10;&#10;Description automatically generated">
            <a:extLst>
              <a:ext uri="{FF2B5EF4-FFF2-40B4-BE49-F238E27FC236}">
                <a16:creationId xmlns:a16="http://schemas.microsoft.com/office/drawing/2014/main" id="{70F5FAB6-799D-44C8-BCEB-03CE0EEE4E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9178" y="1170573"/>
            <a:ext cx="7990722" cy="5687427"/>
          </a:xfrm>
          <a:prstGeom prst="rect">
            <a:avLst/>
          </a:prstGeom>
        </p:spPr>
      </p:pic>
    </p:spTree>
    <p:extLst>
      <p:ext uri="{BB962C8B-B14F-4D97-AF65-F5344CB8AC3E}">
        <p14:creationId xmlns:p14="http://schemas.microsoft.com/office/powerpoint/2010/main" val="207707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32A4-D491-472A-9ACA-815F7C7DFCF7}"/>
              </a:ext>
            </a:extLst>
          </p:cNvPr>
          <p:cNvSpPr>
            <a:spLocks noGrp="1"/>
          </p:cNvSpPr>
          <p:nvPr>
            <p:ph type="title"/>
          </p:nvPr>
        </p:nvSpPr>
        <p:spPr/>
        <p:txBody>
          <a:bodyPr/>
          <a:lstStyle/>
          <a:p>
            <a:r>
              <a:rPr lang="en-US" dirty="0"/>
              <a:t>Dna2vec: Weak and strong concatenation</a:t>
            </a:r>
          </a:p>
        </p:txBody>
      </p:sp>
      <p:pic>
        <p:nvPicPr>
          <p:cNvPr id="5" name="Content Placeholder 4" descr="A screenshot of a cell phone&#10;&#10;Description automatically generated">
            <a:extLst>
              <a:ext uri="{FF2B5EF4-FFF2-40B4-BE49-F238E27FC236}">
                <a16:creationId xmlns:a16="http://schemas.microsoft.com/office/drawing/2014/main" id="{53F7405F-EBCE-4F00-A245-CB2D045B451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779"/>
          <a:stretch/>
        </p:blipFill>
        <p:spPr>
          <a:xfrm>
            <a:off x="0" y="1433354"/>
            <a:ext cx="12058650" cy="3595846"/>
          </a:xfrm>
        </p:spPr>
      </p:pic>
      <p:pic>
        <p:nvPicPr>
          <p:cNvPr id="7" name="Picture 6" descr="A picture containing object&#10;&#10;Description automatically generated">
            <a:extLst>
              <a:ext uri="{FF2B5EF4-FFF2-40B4-BE49-F238E27FC236}">
                <a16:creationId xmlns:a16="http://schemas.microsoft.com/office/drawing/2014/main" id="{B1EEAA3E-68D3-46ED-8652-23C15B98D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9735" y="5186521"/>
            <a:ext cx="7264400" cy="476250"/>
          </a:xfrm>
          <a:prstGeom prst="rect">
            <a:avLst/>
          </a:prstGeom>
        </p:spPr>
      </p:pic>
      <p:pic>
        <p:nvPicPr>
          <p:cNvPr id="9" name="Picture 8" descr="A picture containing object, device&#10;&#10;Description automatically generated">
            <a:extLst>
              <a:ext uri="{FF2B5EF4-FFF2-40B4-BE49-F238E27FC236}">
                <a16:creationId xmlns:a16="http://schemas.microsoft.com/office/drawing/2014/main" id="{007DE13E-121D-4298-8433-33B297729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9735" y="5785802"/>
            <a:ext cx="10115550" cy="476250"/>
          </a:xfrm>
          <a:prstGeom prst="rect">
            <a:avLst/>
          </a:prstGeom>
        </p:spPr>
      </p:pic>
      <p:sp>
        <p:nvSpPr>
          <p:cNvPr id="10" name="TextBox 9">
            <a:extLst>
              <a:ext uri="{FF2B5EF4-FFF2-40B4-BE49-F238E27FC236}">
                <a16:creationId xmlns:a16="http://schemas.microsoft.com/office/drawing/2014/main" id="{146D3005-B94A-4B2A-9DBD-0A07C29D88E3}"/>
              </a:ext>
            </a:extLst>
          </p:cNvPr>
          <p:cNvSpPr txBox="1"/>
          <p:nvPr/>
        </p:nvSpPr>
        <p:spPr>
          <a:xfrm>
            <a:off x="534248" y="5184834"/>
            <a:ext cx="1019318" cy="1077218"/>
          </a:xfrm>
          <a:prstGeom prst="rect">
            <a:avLst/>
          </a:prstGeom>
          <a:noFill/>
        </p:spPr>
        <p:txBody>
          <a:bodyPr wrap="none" rtlCol="0">
            <a:spAutoFit/>
          </a:bodyPr>
          <a:lstStyle/>
          <a:p>
            <a:pPr algn="r"/>
            <a:r>
              <a:rPr lang="en-US" sz="2400" b="1" dirty="0"/>
              <a:t>Strong</a:t>
            </a:r>
            <a:endParaRPr lang="en-US" sz="1600" b="1" dirty="0"/>
          </a:p>
          <a:p>
            <a:pPr algn="r"/>
            <a:br>
              <a:rPr lang="en-US" sz="1600" b="1" dirty="0"/>
            </a:br>
            <a:r>
              <a:rPr lang="en-US" sz="2400" b="1" dirty="0"/>
              <a:t>Weak</a:t>
            </a:r>
          </a:p>
        </p:txBody>
      </p:sp>
    </p:spTree>
    <p:extLst>
      <p:ext uri="{BB962C8B-B14F-4D97-AF65-F5344CB8AC3E}">
        <p14:creationId xmlns:p14="http://schemas.microsoft.com/office/powerpoint/2010/main" val="74199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8D6293-61C4-42EF-934E-3E82C2AB51F2}"/>
              </a:ext>
            </a:extLst>
          </p:cNvPr>
          <p:cNvSpPr>
            <a:spLocks noGrp="1"/>
          </p:cNvSpPr>
          <p:nvPr>
            <p:ph type="title"/>
          </p:nvPr>
        </p:nvSpPr>
        <p:spPr>
          <a:xfrm>
            <a:off x="838200" y="113665"/>
            <a:ext cx="10515600" cy="1325563"/>
          </a:xfrm>
        </p:spPr>
        <p:txBody>
          <a:bodyPr/>
          <a:lstStyle/>
          <a:p>
            <a:r>
              <a:rPr lang="en-US" dirty="0"/>
              <a:t>dna2vec: cumulative mass for analogy</a:t>
            </a:r>
          </a:p>
        </p:txBody>
      </p:sp>
      <p:pic>
        <p:nvPicPr>
          <p:cNvPr id="4" name="Content Placeholder 3" descr="A close up of text on a white background&#10;&#10;Description automatically generated">
            <a:extLst>
              <a:ext uri="{FF2B5EF4-FFF2-40B4-BE49-F238E27FC236}">
                <a16:creationId xmlns:a16="http://schemas.microsoft.com/office/drawing/2014/main" id="{F2ED4141-1C83-47B0-9EAE-B25E2A2D28B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60320" y="1234937"/>
            <a:ext cx="8172083" cy="5623063"/>
          </a:xfrm>
          <a:prstGeom prst="rect">
            <a:avLst/>
          </a:prstGeom>
        </p:spPr>
      </p:pic>
    </p:spTree>
    <p:extLst>
      <p:ext uri="{BB962C8B-B14F-4D97-AF65-F5344CB8AC3E}">
        <p14:creationId xmlns:p14="http://schemas.microsoft.com/office/powerpoint/2010/main" val="8496163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53C-04D7-4276-8BB2-C6FB5062B0E8}"/>
              </a:ext>
            </a:extLst>
          </p:cNvPr>
          <p:cNvSpPr>
            <a:spLocks noGrp="1"/>
          </p:cNvSpPr>
          <p:nvPr>
            <p:ph type="title"/>
          </p:nvPr>
        </p:nvSpPr>
        <p:spPr/>
        <p:txBody>
          <a:bodyPr/>
          <a:lstStyle/>
          <a:p>
            <a:r>
              <a:rPr lang="en-US" dirty="0"/>
              <a:t>Previous knowledge and hypothesis o</a:t>
            </a:r>
          </a:p>
        </p:txBody>
      </p:sp>
      <p:sp>
        <p:nvSpPr>
          <p:cNvPr id="3" name="Content Placeholder 2">
            <a:extLst>
              <a:ext uri="{FF2B5EF4-FFF2-40B4-BE49-F238E27FC236}">
                <a16:creationId xmlns:a16="http://schemas.microsoft.com/office/drawing/2014/main" id="{E73A492C-F7E7-4992-A051-3994CB02E318}"/>
              </a:ext>
            </a:extLst>
          </p:cNvPr>
          <p:cNvSpPr>
            <a:spLocks noGrp="1"/>
          </p:cNvSpPr>
          <p:nvPr>
            <p:ph idx="1"/>
          </p:nvPr>
        </p:nvSpPr>
        <p:spPr/>
        <p:txBody>
          <a:bodyPr/>
          <a:lstStyle/>
          <a:p>
            <a:r>
              <a:rPr lang="en-US" dirty="0" err="1"/>
              <a:t>ProtVec</a:t>
            </a:r>
            <a:r>
              <a:rPr lang="en-US" dirty="0"/>
              <a:t>: </a:t>
            </a:r>
          </a:p>
          <a:p>
            <a:pPr lvl="1"/>
            <a:r>
              <a:rPr lang="en-US" dirty="0"/>
              <a:t>Feature extraction for interpretable representation is important in learning algorithms</a:t>
            </a:r>
          </a:p>
          <a:p>
            <a:pPr lvl="1"/>
            <a:r>
              <a:rPr lang="en-US" dirty="0"/>
              <a:t>Training with 300,000 sequences from Swiss-</a:t>
            </a:r>
            <a:r>
              <a:rPr lang="en-US" dirty="0" err="1"/>
              <a:t>Prot</a:t>
            </a:r>
            <a:r>
              <a:rPr lang="en-US" dirty="0"/>
              <a:t> for family classification</a:t>
            </a:r>
          </a:p>
          <a:p>
            <a:pPr lvl="1"/>
            <a:r>
              <a:rPr lang="en-US" dirty="0"/>
              <a:t>SVN on </a:t>
            </a:r>
            <a:r>
              <a:rPr lang="en-US" dirty="0" err="1"/>
              <a:t>ProtVec</a:t>
            </a:r>
            <a:r>
              <a:rPr lang="en-US" dirty="0"/>
              <a:t>: Disordered regions of nucleoporins rich with phenylalanine-glycine repeats (FG-</a:t>
            </a:r>
            <a:r>
              <a:rPr lang="en-US" dirty="0" err="1"/>
              <a:t>Nups</a:t>
            </a:r>
            <a:r>
              <a:rPr lang="en-US" dirty="0"/>
              <a:t>) can be distinguished from structured protein sequences from Protein Data Bank (PDB)</a:t>
            </a:r>
          </a:p>
          <a:p>
            <a:endParaRPr lang="en-US" dirty="0"/>
          </a:p>
        </p:txBody>
      </p:sp>
    </p:spTree>
    <p:extLst>
      <p:ext uri="{BB962C8B-B14F-4D97-AF65-F5344CB8AC3E}">
        <p14:creationId xmlns:p14="http://schemas.microsoft.com/office/powerpoint/2010/main" val="1787359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D5DA-8E7F-4F0F-8390-1CD66A21E6DF}"/>
              </a:ext>
            </a:extLst>
          </p:cNvPr>
          <p:cNvSpPr>
            <a:spLocks noGrp="1"/>
          </p:cNvSpPr>
          <p:nvPr>
            <p:ph type="title"/>
          </p:nvPr>
        </p:nvSpPr>
        <p:spPr>
          <a:xfrm>
            <a:off x="838200" y="118018"/>
            <a:ext cx="10515600" cy="1325563"/>
          </a:xfrm>
        </p:spPr>
        <p:txBody>
          <a:bodyPr/>
          <a:lstStyle/>
          <a:p>
            <a:r>
              <a:rPr lang="en-US" dirty="0" err="1"/>
              <a:t>ProtVec</a:t>
            </a:r>
            <a:r>
              <a:rPr lang="en-US" dirty="0"/>
              <a:t>: t-SNE projections in protein-space</a:t>
            </a:r>
          </a:p>
        </p:txBody>
      </p:sp>
      <p:pic>
        <p:nvPicPr>
          <p:cNvPr id="5" name="Content Placeholder 4" descr="A picture containing screenshot&#10;&#10;Description automatically generated">
            <a:extLst>
              <a:ext uri="{FF2B5EF4-FFF2-40B4-BE49-F238E27FC236}">
                <a16:creationId xmlns:a16="http://schemas.microsoft.com/office/drawing/2014/main" id="{90432830-6FC1-4F56-9348-6FE5277FA9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890" y="1235344"/>
            <a:ext cx="8450219" cy="5504638"/>
          </a:xfrm>
        </p:spPr>
      </p:pic>
    </p:spTree>
    <p:extLst>
      <p:ext uri="{BB962C8B-B14F-4D97-AF65-F5344CB8AC3E}">
        <p14:creationId xmlns:p14="http://schemas.microsoft.com/office/powerpoint/2010/main" val="419861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B16F-53E7-438D-A1A5-7BE946DB410E}"/>
              </a:ext>
            </a:extLst>
          </p:cNvPr>
          <p:cNvSpPr>
            <a:spLocks noGrp="1"/>
          </p:cNvSpPr>
          <p:nvPr>
            <p:ph type="title"/>
          </p:nvPr>
        </p:nvSpPr>
        <p:spPr>
          <a:xfrm>
            <a:off x="205740" y="0"/>
            <a:ext cx="11986260" cy="1325563"/>
          </a:xfrm>
        </p:spPr>
        <p:txBody>
          <a:bodyPr/>
          <a:lstStyle/>
          <a:p>
            <a:r>
              <a:rPr lang="en-US" dirty="0" err="1"/>
              <a:t>ProtVec</a:t>
            </a:r>
            <a:r>
              <a:rPr lang="en-US" sz="4800" dirty="0"/>
              <a:t>: </a:t>
            </a:r>
            <a:r>
              <a:rPr lang="en-US" sz="4000" dirty="0"/>
              <a:t>FG-</a:t>
            </a:r>
            <a:r>
              <a:rPr lang="en-US" sz="4000" dirty="0" err="1"/>
              <a:t>Nups</a:t>
            </a:r>
            <a:r>
              <a:rPr lang="en-US" sz="4000" dirty="0"/>
              <a:t> vs disordered or structured sequences</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247423ED-0BDC-45CB-A3E9-0A522A44E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400" y="1205411"/>
            <a:ext cx="9749200" cy="5471883"/>
          </a:xfrm>
          <a:prstGeom prst="rect">
            <a:avLst/>
          </a:prstGeom>
        </p:spPr>
      </p:pic>
    </p:spTree>
    <p:extLst>
      <p:ext uri="{BB962C8B-B14F-4D97-AF65-F5344CB8AC3E}">
        <p14:creationId xmlns:p14="http://schemas.microsoft.com/office/powerpoint/2010/main" val="107897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1B6F-C29A-4D12-B45E-E567DE689BED}"/>
              </a:ext>
            </a:extLst>
          </p:cNvPr>
          <p:cNvSpPr>
            <a:spLocks noGrp="1"/>
          </p:cNvSpPr>
          <p:nvPr>
            <p:ph type="title"/>
          </p:nvPr>
        </p:nvSpPr>
        <p:spPr>
          <a:xfrm>
            <a:off x="838200" y="113298"/>
            <a:ext cx="10515600" cy="1325563"/>
          </a:xfrm>
        </p:spPr>
        <p:txBody>
          <a:bodyPr/>
          <a:lstStyle/>
          <a:p>
            <a:r>
              <a:rPr lang="en-US" dirty="0" err="1"/>
              <a:t>ProtVec</a:t>
            </a:r>
            <a:r>
              <a:rPr lang="en-US" dirty="0"/>
              <a:t>: Classification of FG-</a:t>
            </a:r>
            <a:r>
              <a:rPr lang="en-US" dirty="0" err="1"/>
              <a:t>Nups</a:t>
            </a:r>
            <a:r>
              <a:rPr lang="en-US" dirty="0"/>
              <a:t> vs PDB seq</a:t>
            </a:r>
          </a:p>
        </p:txBody>
      </p:sp>
      <p:pic>
        <p:nvPicPr>
          <p:cNvPr id="5" name="Content Placeholder 4" descr="A close up of a map&#10;&#10;Description automatically generated">
            <a:extLst>
              <a:ext uri="{FF2B5EF4-FFF2-40B4-BE49-F238E27FC236}">
                <a16:creationId xmlns:a16="http://schemas.microsoft.com/office/drawing/2014/main" id="{16F43850-3B33-461B-A3B3-CC08201F9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518" y="1438861"/>
            <a:ext cx="7714963" cy="5419139"/>
          </a:xfrm>
        </p:spPr>
      </p:pic>
    </p:spTree>
    <p:extLst>
      <p:ext uri="{BB962C8B-B14F-4D97-AF65-F5344CB8AC3E}">
        <p14:creationId xmlns:p14="http://schemas.microsoft.com/office/powerpoint/2010/main" val="26932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9BFE-6495-4E3A-9559-891BCF963360}"/>
              </a:ext>
            </a:extLst>
          </p:cNvPr>
          <p:cNvSpPr>
            <a:spLocks noGrp="1"/>
          </p:cNvSpPr>
          <p:nvPr>
            <p:ph type="title"/>
          </p:nvPr>
        </p:nvSpPr>
        <p:spPr>
          <a:xfrm>
            <a:off x="838200" y="365125"/>
            <a:ext cx="10515600" cy="1325563"/>
          </a:xfrm>
        </p:spPr>
        <p:txBody>
          <a:bodyPr/>
          <a:lstStyle/>
          <a:p>
            <a:r>
              <a:rPr lang="en-US" dirty="0"/>
              <a:t>Support Vector Machines</a:t>
            </a:r>
          </a:p>
        </p:txBody>
      </p:sp>
      <p:cxnSp>
        <p:nvCxnSpPr>
          <p:cNvPr id="9" name="Straight Connector 8">
            <a:extLst>
              <a:ext uri="{FF2B5EF4-FFF2-40B4-BE49-F238E27FC236}">
                <a16:creationId xmlns:a16="http://schemas.microsoft.com/office/drawing/2014/main" id="{8D3FCAE6-9BE1-4AEB-87D4-D0DEFEC9F768}"/>
              </a:ext>
            </a:extLst>
          </p:cNvPr>
          <p:cNvCxnSpPr>
            <a:cxnSpLocks/>
          </p:cNvCxnSpPr>
          <p:nvPr/>
        </p:nvCxnSpPr>
        <p:spPr>
          <a:xfrm>
            <a:off x="6118860" y="1696402"/>
            <a:ext cx="0" cy="473202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C2E6FC-E758-47C1-B139-230834AE91C0}"/>
              </a:ext>
            </a:extLst>
          </p:cNvPr>
          <p:cNvCxnSpPr>
            <a:cxnSpLocks/>
          </p:cNvCxnSpPr>
          <p:nvPr/>
        </p:nvCxnSpPr>
        <p:spPr>
          <a:xfrm flipH="1">
            <a:off x="2446020" y="3849052"/>
            <a:ext cx="717042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9F546567-BA83-4568-AE37-ACA1ADE0D426}"/>
              </a:ext>
            </a:extLst>
          </p:cNvPr>
          <p:cNvSpPr/>
          <p:nvPr/>
        </p:nvSpPr>
        <p:spPr>
          <a:xfrm>
            <a:off x="2446020" y="2187892"/>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5AAC0A46-FD87-4330-BB0D-2F347953F6D7}"/>
              </a:ext>
            </a:extLst>
          </p:cNvPr>
          <p:cNvSpPr/>
          <p:nvPr/>
        </p:nvSpPr>
        <p:spPr>
          <a:xfrm>
            <a:off x="2705104" y="2624137"/>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A1A98CFB-7E64-4797-AB21-FB4E8E6EA633}"/>
              </a:ext>
            </a:extLst>
          </p:cNvPr>
          <p:cNvSpPr/>
          <p:nvPr/>
        </p:nvSpPr>
        <p:spPr>
          <a:xfrm>
            <a:off x="4639146" y="1679734"/>
            <a:ext cx="262886" cy="285750"/>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D055668C-9193-48DC-B47B-F198C0005F2A}"/>
              </a:ext>
            </a:extLst>
          </p:cNvPr>
          <p:cNvSpPr/>
          <p:nvPr/>
        </p:nvSpPr>
        <p:spPr>
          <a:xfrm>
            <a:off x="2971801" y="2025967"/>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FBC2F5B0-A9C2-4393-A3C6-B50327D6AC6D}"/>
              </a:ext>
            </a:extLst>
          </p:cNvPr>
          <p:cNvSpPr/>
          <p:nvPr/>
        </p:nvSpPr>
        <p:spPr>
          <a:xfrm>
            <a:off x="2183134" y="3011805"/>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DC0CD598-FA22-4E5B-A470-26387D36B98D}"/>
              </a:ext>
            </a:extLst>
          </p:cNvPr>
          <p:cNvSpPr/>
          <p:nvPr/>
        </p:nvSpPr>
        <p:spPr>
          <a:xfrm>
            <a:off x="3840484" y="1965484"/>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9D85498A-E07D-4B94-BE64-34B61F04EE81}"/>
              </a:ext>
            </a:extLst>
          </p:cNvPr>
          <p:cNvSpPr/>
          <p:nvPr/>
        </p:nvSpPr>
        <p:spPr>
          <a:xfrm>
            <a:off x="2621281" y="4472940"/>
            <a:ext cx="262886" cy="285750"/>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223EC093-FFA5-4CA0-8F3A-45F1C85184E2}"/>
              </a:ext>
            </a:extLst>
          </p:cNvPr>
          <p:cNvSpPr/>
          <p:nvPr/>
        </p:nvSpPr>
        <p:spPr>
          <a:xfrm>
            <a:off x="5636897" y="41871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55E6A9D1-D16B-4A18-A29B-CC4B73F47585}"/>
              </a:ext>
            </a:extLst>
          </p:cNvPr>
          <p:cNvSpPr/>
          <p:nvPr/>
        </p:nvSpPr>
        <p:spPr>
          <a:xfrm>
            <a:off x="6206486" y="4132898"/>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9E130DE3-3658-4AF4-871A-F1AB196A9C01}"/>
              </a:ext>
            </a:extLst>
          </p:cNvPr>
          <p:cNvSpPr/>
          <p:nvPr/>
        </p:nvSpPr>
        <p:spPr>
          <a:xfrm>
            <a:off x="5505454" y="3324225"/>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ACC0BF16-4DFB-4543-9687-8750EB6B13ED}"/>
              </a:ext>
            </a:extLst>
          </p:cNvPr>
          <p:cNvSpPr/>
          <p:nvPr/>
        </p:nvSpPr>
        <p:spPr>
          <a:xfrm>
            <a:off x="4577715" y="4275773"/>
            <a:ext cx="262886" cy="285750"/>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22214D64-7650-4EA3-A02C-3AFDF7DAABA1}"/>
              </a:ext>
            </a:extLst>
          </p:cNvPr>
          <p:cNvSpPr/>
          <p:nvPr/>
        </p:nvSpPr>
        <p:spPr>
          <a:xfrm>
            <a:off x="6472231" y="2399347"/>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C99F5639-CF43-4E80-B720-C72DAF5D6C84}"/>
              </a:ext>
            </a:extLst>
          </p:cNvPr>
          <p:cNvSpPr/>
          <p:nvPr/>
        </p:nvSpPr>
        <p:spPr>
          <a:xfrm>
            <a:off x="4410081" y="54825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CDB14B61-BAC6-4B56-B1EC-273BE69752FE}"/>
              </a:ext>
            </a:extLst>
          </p:cNvPr>
          <p:cNvSpPr/>
          <p:nvPr/>
        </p:nvSpPr>
        <p:spPr>
          <a:xfrm>
            <a:off x="3723330" y="2794635"/>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565F3B72-36D5-436D-9744-E614356032A8}"/>
              </a:ext>
            </a:extLst>
          </p:cNvPr>
          <p:cNvCxnSpPr>
            <a:cxnSpLocks/>
          </p:cNvCxnSpPr>
          <p:nvPr/>
        </p:nvCxnSpPr>
        <p:spPr>
          <a:xfrm flipH="1">
            <a:off x="3562342" y="1853564"/>
            <a:ext cx="2907030" cy="4038600"/>
          </a:xfrm>
          <a:prstGeom prst="line">
            <a:avLst/>
          </a:prstGeom>
          <a:ln w="28575">
            <a:solidFill>
              <a:srgbClr val="FF9999"/>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0884557-E437-42F0-8934-58ECB62A7603}"/>
              </a:ext>
            </a:extLst>
          </p:cNvPr>
          <p:cNvCxnSpPr>
            <a:cxnSpLocks/>
          </p:cNvCxnSpPr>
          <p:nvPr/>
        </p:nvCxnSpPr>
        <p:spPr>
          <a:xfrm flipH="1">
            <a:off x="2314577" y="1320166"/>
            <a:ext cx="2907030" cy="4038600"/>
          </a:xfrm>
          <a:prstGeom prst="line">
            <a:avLst/>
          </a:prstGeom>
          <a:ln w="28575">
            <a:solidFill>
              <a:srgbClr val="FF99FF"/>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47E828-341F-46A4-AB25-68C13E22A83C}"/>
              </a:ext>
            </a:extLst>
          </p:cNvPr>
          <p:cNvCxnSpPr>
            <a:cxnSpLocks/>
          </p:cNvCxnSpPr>
          <p:nvPr/>
        </p:nvCxnSpPr>
        <p:spPr>
          <a:xfrm flipH="1">
            <a:off x="2872743" y="1692593"/>
            <a:ext cx="2907030" cy="403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47E7D4B3-8992-496D-9C73-E8CA32DF1B60}"/>
              </a:ext>
            </a:extLst>
          </p:cNvPr>
          <p:cNvSpPr/>
          <p:nvPr/>
        </p:nvSpPr>
        <p:spPr>
          <a:xfrm>
            <a:off x="5407347" y="484251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F9A176C5-22F5-49C3-9C82-F03480DF2600}"/>
              </a:ext>
            </a:extLst>
          </p:cNvPr>
          <p:cNvSpPr/>
          <p:nvPr/>
        </p:nvSpPr>
        <p:spPr>
          <a:xfrm>
            <a:off x="6472231" y="350520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A9D522F1-730A-4363-8D5E-B6D934756710}"/>
              </a:ext>
            </a:extLst>
          </p:cNvPr>
          <p:cNvSpPr/>
          <p:nvPr/>
        </p:nvSpPr>
        <p:spPr>
          <a:xfrm>
            <a:off x="5789297" y="43395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2AD8F065-F017-4E6E-8B0B-04AA21B93ADC}"/>
              </a:ext>
            </a:extLst>
          </p:cNvPr>
          <p:cNvSpPr/>
          <p:nvPr/>
        </p:nvSpPr>
        <p:spPr>
          <a:xfrm>
            <a:off x="5576892" y="521208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5CB55393-CD45-4D51-9137-798402CB9127}"/>
              </a:ext>
            </a:extLst>
          </p:cNvPr>
          <p:cNvSpPr/>
          <p:nvPr/>
        </p:nvSpPr>
        <p:spPr>
          <a:xfrm>
            <a:off x="6094097" y="46443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5246DB2B-0647-4A79-8932-DDBF6EAD8081}"/>
              </a:ext>
            </a:extLst>
          </p:cNvPr>
          <p:cNvSpPr/>
          <p:nvPr/>
        </p:nvSpPr>
        <p:spPr>
          <a:xfrm>
            <a:off x="6240780" y="5212079"/>
            <a:ext cx="212418" cy="234791"/>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23F60F58-28D2-42D8-9DBB-B81640F28E4E}"/>
              </a:ext>
            </a:extLst>
          </p:cNvPr>
          <p:cNvSpPr/>
          <p:nvPr/>
        </p:nvSpPr>
        <p:spPr>
          <a:xfrm>
            <a:off x="7214233" y="4340543"/>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1E59F3E0-6728-43CF-8A53-21E2588339AD}"/>
              </a:ext>
            </a:extLst>
          </p:cNvPr>
          <p:cNvSpPr/>
          <p:nvPr/>
        </p:nvSpPr>
        <p:spPr>
          <a:xfrm>
            <a:off x="6551297" y="51015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1AD4D183-121C-4D91-8BE0-6A8224B453F7}"/>
              </a:ext>
            </a:extLst>
          </p:cNvPr>
          <p:cNvSpPr/>
          <p:nvPr/>
        </p:nvSpPr>
        <p:spPr>
          <a:xfrm>
            <a:off x="6710359" y="50253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8CE2CF2B-19E6-4B77-84C2-3B3E30CD6740}"/>
              </a:ext>
            </a:extLst>
          </p:cNvPr>
          <p:cNvSpPr/>
          <p:nvPr/>
        </p:nvSpPr>
        <p:spPr>
          <a:xfrm>
            <a:off x="6856097" y="5406390"/>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B1765ABC-1965-4DD9-A455-E13924FF61BA}"/>
              </a:ext>
            </a:extLst>
          </p:cNvPr>
          <p:cNvSpPr/>
          <p:nvPr/>
        </p:nvSpPr>
        <p:spPr>
          <a:xfrm>
            <a:off x="3379474" y="2464117"/>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A0C3ECA9-B64E-45A7-AF1F-6942EAAD7A94}"/>
              </a:ext>
            </a:extLst>
          </p:cNvPr>
          <p:cNvSpPr/>
          <p:nvPr/>
        </p:nvSpPr>
        <p:spPr>
          <a:xfrm>
            <a:off x="2932747" y="2422683"/>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4E152AB8-5448-4022-BA79-CFDAA79717BF}"/>
              </a:ext>
            </a:extLst>
          </p:cNvPr>
          <p:cNvSpPr/>
          <p:nvPr/>
        </p:nvSpPr>
        <p:spPr>
          <a:xfrm>
            <a:off x="3351864" y="2861309"/>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7BEC6118-BF1C-4671-B213-1E27D3540910}"/>
              </a:ext>
            </a:extLst>
          </p:cNvPr>
          <p:cNvSpPr/>
          <p:nvPr/>
        </p:nvSpPr>
        <p:spPr>
          <a:xfrm>
            <a:off x="2571757" y="3742849"/>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A1CC1929-BF51-4205-9280-9A7980F0460C}"/>
              </a:ext>
            </a:extLst>
          </p:cNvPr>
          <p:cNvSpPr/>
          <p:nvPr/>
        </p:nvSpPr>
        <p:spPr>
          <a:xfrm>
            <a:off x="3679519" y="3075860"/>
            <a:ext cx="262886" cy="285750"/>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32A548BB-1BA3-4936-8BEA-F1A028B7BDCA}"/>
              </a:ext>
            </a:extLst>
          </p:cNvPr>
          <p:cNvSpPr/>
          <p:nvPr/>
        </p:nvSpPr>
        <p:spPr>
          <a:xfrm>
            <a:off x="1794517" y="4132898"/>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1717599-A0CF-4572-A711-E7D40CCE0045}"/>
              </a:ext>
            </a:extLst>
          </p:cNvPr>
          <p:cNvCxnSpPr>
            <a:cxnSpLocks/>
            <a:endCxn id="39" idx="1"/>
          </p:cNvCxnSpPr>
          <p:nvPr/>
        </p:nvCxnSpPr>
        <p:spPr>
          <a:xfrm>
            <a:off x="4272908" y="3793330"/>
            <a:ext cx="1998980" cy="14531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50ADAE4-1BA2-4AB1-B0F5-06B70C394772}"/>
              </a:ext>
            </a:extLst>
          </p:cNvPr>
          <p:cNvCxnSpPr>
            <a:cxnSpLocks/>
            <a:endCxn id="39" idx="1"/>
          </p:cNvCxnSpPr>
          <p:nvPr/>
        </p:nvCxnSpPr>
        <p:spPr>
          <a:xfrm>
            <a:off x="4270049" y="3784218"/>
            <a:ext cx="2001839" cy="1462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Flowchart: Connector 61">
            <a:extLst>
              <a:ext uri="{FF2B5EF4-FFF2-40B4-BE49-F238E27FC236}">
                <a16:creationId xmlns:a16="http://schemas.microsoft.com/office/drawing/2014/main" id="{05359BD5-D54B-472F-AB05-08BBD210FF0A}"/>
              </a:ext>
            </a:extLst>
          </p:cNvPr>
          <p:cNvSpPr/>
          <p:nvPr/>
        </p:nvSpPr>
        <p:spPr>
          <a:xfrm>
            <a:off x="3302021" y="5376967"/>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4A220F65-429F-49A7-8444-83101EA16F84}"/>
              </a:ext>
            </a:extLst>
          </p:cNvPr>
          <p:cNvSpPr/>
          <p:nvPr/>
        </p:nvSpPr>
        <p:spPr>
          <a:xfrm>
            <a:off x="2298403" y="5303995"/>
            <a:ext cx="262886" cy="28575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a:extLst>
              <a:ext uri="{FF2B5EF4-FFF2-40B4-BE49-F238E27FC236}">
                <a16:creationId xmlns:a16="http://schemas.microsoft.com/office/drawing/2014/main" id="{9C2F06AB-E662-4F3D-B081-0047C73BC049}"/>
              </a:ext>
            </a:extLst>
          </p:cNvPr>
          <p:cNvSpPr/>
          <p:nvPr/>
        </p:nvSpPr>
        <p:spPr>
          <a:xfrm>
            <a:off x="6337929" y="2854165"/>
            <a:ext cx="262886" cy="285750"/>
          </a:xfrm>
          <a:prstGeom prst="flowChartConnector">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954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1B6F-C29A-4D12-B45E-E567DE689BED}"/>
              </a:ext>
            </a:extLst>
          </p:cNvPr>
          <p:cNvSpPr>
            <a:spLocks noGrp="1"/>
          </p:cNvSpPr>
          <p:nvPr>
            <p:ph type="title"/>
          </p:nvPr>
        </p:nvSpPr>
        <p:spPr>
          <a:xfrm>
            <a:off x="838200" y="113298"/>
            <a:ext cx="10515600" cy="1325563"/>
          </a:xfrm>
        </p:spPr>
        <p:txBody>
          <a:bodyPr/>
          <a:lstStyle/>
          <a:p>
            <a:r>
              <a:rPr lang="en-US" dirty="0" err="1"/>
              <a:t>ProtVec</a:t>
            </a:r>
            <a:r>
              <a:rPr lang="en-US" dirty="0"/>
              <a:t>: Classification of FG-</a:t>
            </a:r>
            <a:r>
              <a:rPr lang="en-US" dirty="0" err="1"/>
              <a:t>Nups</a:t>
            </a:r>
            <a:r>
              <a:rPr lang="en-US" dirty="0"/>
              <a:t> vs PDB seq</a:t>
            </a:r>
          </a:p>
        </p:txBody>
      </p:sp>
      <p:pic>
        <p:nvPicPr>
          <p:cNvPr id="5" name="Content Placeholder 4" descr="A close up of a map&#10;&#10;Description automatically generated">
            <a:extLst>
              <a:ext uri="{FF2B5EF4-FFF2-40B4-BE49-F238E27FC236}">
                <a16:creationId xmlns:a16="http://schemas.microsoft.com/office/drawing/2014/main" id="{16F43850-3B33-461B-A3B3-CC08201F9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8518" y="1438861"/>
            <a:ext cx="7714963" cy="5419139"/>
          </a:xfrm>
        </p:spPr>
      </p:pic>
    </p:spTree>
    <p:extLst>
      <p:ext uri="{BB962C8B-B14F-4D97-AF65-F5344CB8AC3E}">
        <p14:creationId xmlns:p14="http://schemas.microsoft.com/office/powerpoint/2010/main" val="185167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1"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0216CD-8532-4FC3-8B23-274483FD4A2B}"/>
              </a:ext>
            </a:extLst>
          </p:cNvPr>
          <p:cNvSpPr>
            <a:spLocks noGrp="1"/>
          </p:cNvSpPr>
          <p:nvPr>
            <p:ph type="title"/>
          </p:nvPr>
        </p:nvSpPr>
        <p:spPr>
          <a:xfrm>
            <a:off x="838200" y="365125"/>
            <a:ext cx="10515600" cy="1325563"/>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866259B2-8C34-4914-95DD-711F3EE724F1}"/>
              </a:ext>
            </a:extLst>
          </p:cNvPr>
          <p:cNvSpPr>
            <a:spLocks noGrp="1"/>
          </p:cNvSpPr>
          <p:nvPr>
            <p:ph idx="1"/>
          </p:nvPr>
        </p:nvSpPr>
        <p:spPr>
          <a:xfrm>
            <a:off x="251460" y="2035726"/>
            <a:ext cx="6082406" cy="4065986"/>
          </a:xfrm>
        </p:spPr>
        <p:txBody>
          <a:bodyPr anchor="t">
            <a:normAutofit lnSpcReduction="10000"/>
          </a:bodyPr>
          <a:lstStyle/>
          <a:p>
            <a:r>
              <a:rPr lang="en-US" dirty="0">
                <a:solidFill>
                  <a:srgbClr val="FFFFFF"/>
                </a:solidFill>
              </a:rPr>
              <a:t>What is an embedding?</a:t>
            </a:r>
          </a:p>
          <a:p>
            <a:pPr lvl="1"/>
            <a:r>
              <a:rPr lang="en-US" sz="2800" dirty="0">
                <a:solidFill>
                  <a:srgbClr val="FFFFFF"/>
                </a:solidFill>
              </a:rPr>
              <a:t>Intro to embedding</a:t>
            </a:r>
          </a:p>
          <a:p>
            <a:pPr lvl="1"/>
            <a:r>
              <a:rPr lang="en-US" sz="2800" dirty="0">
                <a:solidFill>
                  <a:srgbClr val="FFFFFF"/>
                </a:solidFill>
              </a:rPr>
              <a:t>Embeddings in neural networks</a:t>
            </a:r>
          </a:p>
          <a:p>
            <a:pPr lvl="1"/>
            <a:r>
              <a:rPr lang="en-US" sz="2800" dirty="0">
                <a:solidFill>
                  <a:srgbClr val="FFFFFF"/>
                </a:solidFill>
              </a:rPr>
              <a:t>Examples: One-hot encoder and word2vec</a:t>
            </a:r>
          </a:p>
          <a:p>
            <a:pPr lvl="1"/>
            <a:r>
              <a:rPr lang="en-US" sz="2800" dirty="0">
                <a:solidFill>
                  <a:srgbClr val="FFFFFF"/>
                </a:solidFill>
              </a:rPr>
              <a:t>Type of word2vec: CBOW and skip-gram</a:t>
            </a:r>
          </a:p>
          <a:p>
            <a:r>
              <a:rPr lang="en-US" dirty="0">
                <a:solidFill>
                  <a:srgbClr val="FFFFFF"/>
                </a:solidFill>
              </a:rPr>
              <a:t>Embeddings based on word2vec:</a:t>
            </a:r>
          </a:p>
          <a:p>
            <a:pPr lvl="1"/>
            <a:r>
              <a:rPr lang="en-US" sz="2800" dirty="0">
                <a:solidFill>
                  <a:srgbClr val="FFFFFF"/>
                </a:solidFill>
              </a:rPr>
              <a:t>dna2vec</a:t>
            </a:r>
          </a:p>
          <a:p>
            <a:pPr lvl="1"/>
            <a:r>
              <a:rPr lang="en-US" sz="2800" dirty="0" err="1">
                <a:solidFill>
                  <a:srgbClr val="FFFFFF"/>
                </a:solidFill>
              </a:rPr>
              <a:t>ProtVec</a:t>
            </a:r>
            <a:endParaRPr lang="en-US" sz="2800" dirty="0">
              <a:solidFill>
                <a:srgbClr val="FFFFFF"/>
              </a:solidFill>
            </a:endParaRPr>
          </a:p>
        </p:txBody>
      </p:sp>
      <p:pic>
        <p:nvPicPr>
          <p:cNvPr id="4" name="Picture 3">
            <a:extLst>
              <a:ext uri="{FF2B5EF4-FFF2-40B4-BE49-F238E27FC236}">
                <a16:creationId xmlns:a16="http://schemas.microsoft.com/office/drawing/2014/main" id="{18B42D48-93A4-4A29-AFC6-5D73BD8AD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358" y="4243935"/>
            <a:ext cx="5545362" cy="1608154"/>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9" name="Picture 12" descr="Cornell Computer Science">
            <a:extLst>
              <a:ext uri="{FF2B5EF4-FFF2-40B4-BE49-F238E27FC236}">
                <a16:creationId xmlns:a16="http://schemas.microsoft.com/office/drawing/2014/main" id="{E7332514-65DC-45B4-8918-BFE4AF978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7389" y="2495241"/>
            <a:ext cx="3542171" cy="122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27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69E6-3D60-4746-A7F5-40571A26A31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5F2F06-FD79-4316-8A3B-7E18527EECA2}"/>
              </a:ext>
            </a:extLst>
          </p:cNvPr>
          <p:cNvSpPr>
            <a:spLocks noGrp="1"/>
          </p:cNvSpPr>
          <p:nvPr>
            <p:ph idx="1"/>
          </p:nvPr>
        </p:nvSpPr>
        <p:spPr/>
        <p:txBody>
          <a:bodyPr/>
          <a:lstStyle/>
          <a:p>
            <a:r>
              <a:rPr lang="en-US" dirty="0"/>
              <a:t>dna2vec: based on word2vec and trained on shallow 2-layer neural network</a:t>
            </a:r>
          </a:p>
          <a:p>
            <a:pPr lvl="1"/>
            <a:r>
              <a:rPr lang="en-US" dirty="0"/>
              <a:t>Summing dna2vec vectors is representative of nucleotides concatenation</a:t>
            </a:r>
          </a:p>
          <a:p>
            <a:pPr lvl="1"/>
            <a:r>
              <a:rPr lang="en-US" dirty="0"/>
              <a:t>There is correlation between Needleman-Wunsch similarity score and cosine similarity of dna2vec vectors</a:t>
            </a:r>
          </a:p>
          <a:p>
            <a:pPr lvl="1"/>
            <a:endParaRPr lang="en-US" dirty="0"/>
          </a:p>
          <a:p>
            <a:r>
              <a:rPr lang="en-US" dirty="0" err="1"/>
              <a:t>ProtVec</a:t>
            </a:r>
            <a:r>
              <a:rPr lang="en-US" dirty="0"/>
              <a:t>: </a:t>
            </a:r>
          </a:p>
          <a:p>
            <a:pPr lvl="1"/>
            <a:r>
              <a:rPr lang="en-US" dirty="0"/>
              <a:t>Average protein family classification accuracy: 93</a:t>
            </a:r>
            <a:r>
              <a:rPr lang="en-US" u="sng" dirty="0"/>
              <a:t>+</a:t>
            </a:r>
            <a:r>
              <a:rPr lang="en-US" dirty="0"/>
              <a:t>0.06% accuracy</a:t>
            </a:r>
          </a:p>
          <a:p>
            <a:pPr lvl="1"/>
            <a:r>
              <a:rPr lang="en-US" dirty="0"/>
              <a:t>Using SVM classifiers, FG-</a:t>
            </a:r>
            <a:r>
              <a:rPr lang="en-US" dirty="0" err="1"/>
              <a:t>Nup</a:t>
            </a:r>
            <a:r>
              <a:rPr lang="en-US" dirty="0"/>
              <a:t> sequences are distinguished from structured protein sequences found in PDB with 99.8% accuracy</a:t>
            </a:r>
          </a:p>
        </p:txBody>
      </p:sp>
    </p:spTree>
    <p:extLst>
      <p:ext uri="{BB962C8B-B14F-4D97-AF65-F5344CB8AC3E}">
        <p14:creationId xmlns:p14="http://schemas.microsoft.com/office/powerpoint/2010/main" val="149987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50F9-35D6-4050-9D2E-0D975614B53D}"/>
              </a:ext>
            </a:extLst>
          </p:cNvPr>
          <p:cNvSpPr>
            <a:spLocks noGrp="1"/>
          </p:cNvSpPr>
          <p:nvPr>
            <p:ph type="title"/>
          </p:nvPr>
        </p:nvSpPr>
        <p:spPr/>
        <p:txBody>
          <a:bodyPr/>
          <a:lstStyle/>
          <a:p>
            <a:r>
              <a:rPr lang="en-US" dirty="0"/>
              <a:t>What is an embedding?</a:t>
            </a:r>
          </a:p>
        </p:txBody>
      </p:sp>
      <p:sp>
        <p:nvSpPr>
          <p:cNvPr id="3" name="Content Placeholder 2">
            <a:extLst>
              <a:ext uri="{FF2B5EF4-FFF2-40B4-BE49-F238E27FC236}">
                <a16:creationId xmlns:a16="http://schemas.microsoft.com/office/drawing/2014/main" id="{309A0226-F711-4B76-A0B1-44B27B46B1D7}"/>
              </a:ext>
            </a:extLst>
          </p:cNvPr>
          <p:cNvSpPr>
            <a:spLocks noGrp="1"/>
          </p:cNvSpPr>
          <p:nvPr>
            <p:ph idx="1"/>
          </p:nvPr>
        </p:nvSpPr>
        <p:spPr>
          <a:xfrm>
            <a:off x="838200" y="1825625"/>
            <a:ext cx="10515600" cy="4351338"/>
          </a:xfrm>
        </p:spPr>
        <p:txBody>
          <a:bodyPr>
            <a:normAutofit/>
          </a:bodyPr>
          <a:lstStyle/>
          <a:p>
            <a:r>
              <a:rPr lang="en-US" sz="3600" dirty="0"/>
              <a:t>Common tool in Natural Language Processing (NLP)</a:t>
            </a:r>
          </a:p>
          <a:p>
            <a:r>
              <a:rPr lang="en-US" sz="3600" dirty="0"/>
              <a:t>Neural networks can only process numerical inputs</a:t>
            </a:r>
          </a:p>
          <a:p>
            <a:r>
              <a:rPr lang="en-US" sz="3600" dirty="0"/>
              <a:t>Embeddings provide a means for representation and feature extraction</a:t>
            </a:r>
          </a:p>
        </p:txBody>
      </p:sp>
      <p:sp>
        <p:nvSpPr>
          <p:cNvPr id="5" name="TextBox 4">
            <a:extLst>
              <a:ext uri="{FF2B5EF4-FFF2-40B4-BE49-F238E27FC236}">
                <a16:creationId xmlns:a16="http://schemas.microsoft.com/office/drawing/2014/main" id="{99A9C7AE-292C-4030-9D35-E699EDB2315F}"/>
              </a:ext>
            </a:extLst>
          </p:cNvPr>
          <p:cNvSpPr txBox="1"/>
          <p:nvPr/>
        </p:nvSpPr>
        <p:spPr>
          <a:xfrm>
            <a:off x="7954379" y="4272419"/>
            <a:ext cx="659307" cy="1446550"/>
          </a:xfrm>
          <a:prstGeom prst="rect">
            <a:avLst/>
          </a:prstGeom>
          <a:noFill/>
        </p:spPr>
        <p:txBody>
          <a:bodyPr wrap="square" rtlCol="0">
            <a:spAutoFit/>
          </a:bodyPr>
          <a:lstStyle/>
          <a:p>
            <a:r>
              <a:rPr lang="en-US" sz="8800" dirty="0"/>
              <a:t>#</a:t>
            </a:r>
            <a:endParaRPr lang="en-US" dirty="0"/>
          </a:p>
        </p:txBody>
      </p:sp>
      <p:sp>
        <p:nvSpPr>
          <p:cNvPr id="6" name="TextBox 5">
            <a:extLst>
              <a:ext uri="{FF2B5EF4-FFF2-40B4-BE49-F238E27FC236}">
                <a16:creationId xmlns:a16="http://schemas.microsoft.com/office/drawing/2014/main" id="{9DBAFC34-797A-4695-833B-AD8ECDC8BD21}"/>
              </a:ext>
            </a:extLst>
          </p:cNvPr>
          <p:cNvSpPr txBox="1"/>
          <p:nvPr/>
        </p:nvSpPr>
        <p:spPr>
          <a:xfrm>
            <a:off x="8537486" y="4272419"/>
            <a:ext cx="659307" cy="1446550"/>
          </a:xfrm>
          <a:prstGeom prst="rect">
            <a:avLst/>
          </a:prstGeom>
          <a:noFill/>
        </p:spPr>
        <p:txBody>
          <a:bodyPr wrap="square" rtlCol="0">
            <a:spAutoFit/>
          </a:bodyPr>
          <a:lstStyle/>
          <a:p>
            <a:r>
              <a:rPr lang="en-US" sz="8800" dirty="0"/>
              <a:t>#</a:t>
            </a:r>
            <a:endParaRPr lang="en-US" dirty="0"/>
          </a:p>
        </p:txBody>
      </p:sp>
      <p:sp>
        <p:nvSpPr>
          <p:cNvPr id="7" name="TextBox 6">
            <a:extLst>
              <a:ext uri="{FF2B5EF4-FFF2-40B4-BE49-F238E27FC236}">
                <a16:creationId xmlns:a16="http://schemas.microsoft.com/office/drawing/2014/main" id="{6450C76E-1B60-42F3-A4AB-4322877DBD55}"/>
              </a:ext>
            </a:extLst>
          </p:cNvPr>
          <p:cNvSpPr txBox="1"/>
          <p:nvPr/>
        </p:nvSpPr>
        <p:spPr>
          <a:xfrm>
            <a:off x="7892326" y="5046325"/>
            <a:ext cx="659307" cy="1446550"/>
          </a:xfrm>
          <a:prstGeom prst="rect">
            <a:avLst/>
          </a:prstGeom>
          <a:noFill/>
        </p:spPr>
        <p:txBody>
          <a:bodyPr wrap="square" rtlCol="0">
            <a:spAutoFit/>
          </a:bodyPr>
          <a:lstStyle/>
          <a:p>
            <a:r>
              <a:rPr lang="en-US" sz="8800" dirty="0"/>
              <a:t>#</a:t>
            </a:r>
            <a:endParaRPr lang="en-US" dirty="0"/>
          </a:p>
        </p:txBody>
      </p:sp>
      <p:sp>
        <p:nvSpPr>
          <p:cNvPr id="8" name="TextBox 7">
            <a:extLst>
              <a:ext uri="{FF2B5EF4-FFF2-40B4-BE49-F238E27FC236}">
                <a16:creationId xmlns:a16="http://schemas.microsoft.com/office/drawing/2014/main" id="{E882BF56-BC61-4AF5-9DEF-C0EB1E68D817}"/>
              </a:ext>
            </a:extLst>
          </p:cNvPr>
          <p:cNvSpPr txBox="1"/>
          <p:nvPr/>
        </p:nvSpPr>
        <p:spPr>
          <a:xfrm>
            <a:off x="8502568" y="5046325"/>
            <a:ext cx="659307" cy="1446550"/>
          </a:xfrm>
          <a:prstGeom prst="rect">
            <a:avLst/>
          </a:prstGeom>
          <a:noFill/>
        </p:spPr>
        <p:txBody>
          <a:bodyPr wrap="square" rtlCol="0">
            <a:spAutoFit/>
          </a:bodyPr>
          <a:lstStyle/>
          <a:p>
            <a:r>
              <a:rPr lang="en-US" sz="8800" dirty="0"/>
              <a:t>#</a:t>
            </a:r>
            <a:endParaRPr lang="en-US" dirty="0"/>
          </a:p>
        </p:txBody>
      </p:sp>
      <p:sp>
        <p:nvSpPr>
          <p:cNvPr id="9" name="Arrow: Right 8">
            <a:extLst>
              <a:ext uri="{FF2B5EF4-FFF2-40B4-BE49-F238E27FC236}">
                <a16:creationId xmlns:a16="http://schemas.microsoft.com/office/drawing/2014/main" id="{872E694B-5276-420D-B4CF-72EAA0F2A757}"/>
              </a:ext>
            </a:extLst>
          </p:cNvPr>
          <p:cNvSpPr/>
          <p:nvPr/>
        </p:nvSpPr>
        <p:spPr>
          <a:xfrm>
            <a:off x="5382260" y="5048409"/>
            <a:ext cx="213360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98B8DE-4B25-46EE-8B75-98391315C625}"/>
              </a:ext>
            </a:extLst>
          </p:cNvPr>
          <p:cNvSpPr txBox="1"/>
          <p:nvPr/>
        </p:nvSpPr>
        <p:spPr>
          <a:xfrm>
            <a:off x="2372585" y="4374019"/>
            <a:ext cx="2704554" cy="830997"/>
          </a:xfrm>
          <a:prstGeom prst="rect">
            <a:avLst/>
          </a:prstGeom>
          <a:noFill/>
          <a:ln>
            <a:solidFill>
              <a:schemeClr val="tx1"/>
            </a:solidFill>
          </a:ln>
        </p:spPr>
        <p:txBody>
          <a:bodyPr wrap="square" rtlCol="0">
            <a:spAutoFit/>
          </a:bodyPr>
          <a:lstStyle/>
          <a:p>
            <a:r>
              <a:rPr lang="en-US" sz="2400" i="1" dirty="0"/>
              <a:t>Lorem ipsum dolor sit </a:t>
            </a:r>
            <a:r>
              <a:rPr lang="en-US" sz="2400" i="1" dirty="0" err="1"/>
              <a:t>amet</a:t>
            </a:r>
            <a:r>
              <a:rPr lang="en-US" sz="2400" i="1" dirty="0"/>
              <a:t>, </a:t>
            </a:r>
            <a:r>
              <a:rPr lang="en-US" sz="2400" i="1" dirty="0" err="1"/>
              <a:t>consect</a:t>
            </a:r>
            <a:r>
              <a:rPr lang="en-US" sz="2400" i="1" dirty="0"/>
              <a:t>…</a:t>
            </a:r>
          </a:p>
        </p:txBody>
      </p:sp>
      <p:sp>
        <p:nvSpPr>
          <p:cNvPr id="11" name="TextBox 10">
            <a:extLst>
              <a:ext uri="{FF2B5EF4-FFF2-40B4-BE49-F238E27FC236}">
                <a16:creationId xmlns:a16="http://schemas.microsoft.com/office/drawing/2014/main" id="{0B94EC69-5818-44ED-A888-7240F347C5B5}"/>
              </a:ext>
            </a:extLst>
          </p:cNvPr>
          <p:cNvSpPr txBox="1"/>
          <p:nvPr/>
        </p:nvSpPr>
        <p:spPr>
          <a:xfrm>
            <a:off x="2372585" y="5313581"/>
            <a:ext cx="2704554" cy="461665"/>
          </a:xfrm>
          <a:prstGeom prst="rect">
            <a:avLst/>
          </a:prstGeom>
          <a:noFill/>
          <a:ln>
            <a:solidFill>
              <a:schemeClr val="tx1"/>
            </a:solidFill>
          </a:ln>
        </p:spPr>
        <p:txBody>
          <a:bodyPr wrap="square" rtlCol="0">
            <a:spAutoFit/>
          </a:bodyPr>
          <a:lstStyle/>
          <a:p>
            <a:r>
              <a:rPr lang="en-US" sz="2400" dirty="0"/>
              <a:t>ATTATAAACGAGTCA</a:t>
            </a:r>
          </a:p>
        </p:txBody>
      </p:sp>
      <p:sp>
        <p:nvSpPr>
          <p:cNvPr id="12" name="TextBox 11">
            <a:extLst>
              <a:ext uri="{FF2B5EF4-FFF2-40B4-BE49-F238E27FC236}">
                <a16:creationId xmlns:a16="http://schemas.microsoft.com/office/drawing/2014/main" id="{06CCB67E-7570-4773-9053-94D7E50CB09E}"/>
              </a:ext>
            </a:extLst>
          </p:cNvPr>
          <p:cNvSpPr txBox="1"/>
          <p:nvPr/>
        </p:nvSpPr>
        <p:spPr>
          <a:xfrm>
            <a:off x="2372585" y="5890240"/>
            <a:ext cx="2704554" cy="461665"/>
          </a:xfrm>
          <a:prstGeom prst="rect">
            <a:avLst/>
          </a:prstGeom>
          <a:noFill/>
          <a:ln>
            <a:solidFill>
              <a:schemeClr val="tx1"/>
            </a:solidFill>
          </a:ln>
        </p:spPr>
        <p:txBody>
          <a:bodyPr wrap="square" rtlCol="0">
            <a:spAutoFit/>
          </a:bodyPr>
          <a:lstStyle/>
          <a:p>
            <a:r>
              <a:rPr lang="en-US" sz="2400" dirty="0"/>
              <a:t>MEPVDPRLEPWKHP</a:t>
            </a:r>
          </a:p>
        </p:txBody>
      </p:sp>
    </p:spTree>
    <p:extLst>
      <p:ext uri="{BB962C8B-B14F-4D97-AF65-F5344CB8AC3E}">
        <p14:creationId xmlns:p14="http://schemas.microsoft.com/office/powerpoint/2010/main" val="341848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9BC5-A33D-41AF-904A-5435CC8FCE23}"/>
              </a:ext>
            </a:extLst>
          </p:cNvPr>
          <p:cNvSpPr>
            <a:spLocks noGrp="1"/>
          </p:cNvSpPr>
          <p:nvPr>
            <p:ph type="title"/>
          </p:nvPr>
        </p:nvSpPr>
        <p:spPr/>
        <p:txBody>
          <a:bodyPr/>
          <a:lstStyle/>
          <a:p>
            <a:r>
              <a:rPr lang="en-US" dirty="0"/>
              <a:t>Embeddings in Neural Networks</a:t>
            </a:r>
          </a:p>
        </p:txBody>
      </p:sp>
      <p:pic>
        <p:nvPicPr>
          <p:cNvPr id="5" name="Content Placeholder 4" descr="A screenshot of a cell phone&#10;&#10;Description automatically generated">
            <a:extLst>
              <a:ext uri="{FF2B5EF4-FFF2-40B4-BE49-F238E27FC236}">
                <a16:creationId xmlns:a16="http://schemas.microsoft.com/office/drawing/2014/main" id="{9CA3A307-07BE-4FE0-96E8-03D353857A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675" y="2016919"/>
            <a:ext cx="9264650" cy="3968750"/>
          </a:xfrm>
        </p:spPr>
      </p:pic>
    </p:spTree>
    <p:extLst>
      <p:ext uri="{BB962C8B-B14F-4D97-AF65-F5344CB8AC3E}">
        <p14:creationId xmlns:p14="http://schemas.microsoft.com/office/powerpoint/2010/main" val="278748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284B-2EF5-4BFB-B78E-0D806A63F801}"/>
              </a:ext>
            </a:extLst>
          </p:cNvPr>
          <p:cNvSpPr>
            <a:spLocks noGrp="1"/>
          </p:cNvSpPr>
          <p:nvPr>
            <p:ph type="title"/>
          </p:nvPr>
        </p:nvSpPr>
        <p:spPr>
          <a:xfrm>
            <a:off x="838200" y="365125"/>
            <a:ext cx="10515600" cy="1325563"/>
          </a:xfrm>
        </p:spPr>
        <p:txBody>
          <a:bodyPr/>
          <a:lstStyle/>
          <a:p>
            <a:r>
              <a:rPr lang="en-US" dirty="0"/>
              <a:t>Examples of k-</a:t>
            </a:r>
            <a:r>
              <a:rPr lang="en-US" dirty="0" err="1"/>
              <a:t>mer</a:t>
            </a:r>
            <a:r>
              <a:rPr lang="en-US" dirty="0"/>
              <a:t> encodings: One-hot</a:t>
            </a:r>
          </a:p>
        </p:txBody>
      </p:sp>
      <p:sp>
        <p:nvSpPr>
          <p:cNvPr id="3" name="Content Placeholder 2">
            <a:extLst>
              <a:ext uri="{FF2B5EF4-FFF2-40B4-BE49-F238E27FC236}">
                <a16:creationId xmlns:a16="http://schemas.microsoft.com/office/drawing/2014/main" id="{D21632D8-94B4-4C25-A7D9-B3F17D077A77}"/>
              </a:ext>
            </a:extLst>
          </p:cNvPr>
          <p:cNvSpPr>
            <a:spLocks noGrp="1"/>
          </p:cNvSpPr>
          <p:nvPr>
            <p:ph idx="1"/>
          </p:nvPr>
        </p:nvSpPr>
        <p:spPr/>
        <p:txBody>
          <a:bodyPr/>
          <a:lstStyle/>
          <a:p>
            <a:r>
              <a:rPr lang="en-US" sz="3600" dirty="0"/>
              <a:t>One-hot: straightforward but high dimensionality</a:t>
            </a:r>
          </a:p>
          <a:p>
            <a:endParaRPr lang="en-US" sz="3600" dirty="0"/>
          </a:p>
          <a:p>
            <a:endParaRPr lang="en-US" dirty="0"/>
          </a:p>
        </p:txBody>
      </p:sp>
      <p:graphicFrame>
        <p:nvGraphicFramePr>
          <p:cNvPr id="5" name="Table 4">
            <a:extLst>
              <a:ext uri="{FF2B5EF4-FFF2-40B4-BE49-F238E27FC236}">
                <a16:creationId xmlns:a16="http://schemas.microsoft.com/office/drawing/2014/main" id="{0350E7F1-31E7-4AC1-9978-5DD83CB68E1A}"/>
              </a:ext>
            </a:extLst>
          </p:cNvPr>
          <p:cNvGraphicFramePr>
            <a:graphicFrameLocks noGrp="1"/>
          </p:cNvGraphicFramePr>
          <p:nvPr>
            <p:extLst>
              <p:ext uri="{D42A27DB-BD31-4B8C-83A1-F6EECF244321}">
                <p14:modId xmlns:p14="http://schemas.microsoft.com/office/powerpoint/2010/main" val="984818970"/>
              </p:ext>
            </p:extLst>
          </p:nvPr>
        </p:nvGraphicFramePr>
        <p:xfrm>
          <a:off x="1929871" y="2837974"/>
          <a:ext cx="1098341" cy="3108960"/>
        </p:xfrm>
        <a:graphic>
          <a:graphicData uri="http://schemas.openxmlformats.org/drawingml/2006/table">
            <a:tbl>
              <a:tblPr firstRow="1" bandRow="1">
                <a:tableStyleId>{5C22544A-7EE6-4342-B048-85BDC9FD1C3A}</a:tableStyleId>
              </a:tblPr>
              <a:tblGrid>
                <a:gridCol w="1098341">
                  <a:extLst>
                    <a:ext uri="{9D8B030D-6E8A-4147-A177-3AD203B41FA5}">
                      <a16:colId xmlns:a16="http://schemas.microsoft.com/office/drawing/2014/main" val="2284576793"/>
                    </a:ext>
                  </a:extLst>
                </a:gridCol>
              </a:tblGrid>
              <a:tr h="370840">
                <a:tc>
                  <a:txBody>
                    <a:bodyPr/>
                    <a:lstStyle/>
                    <a:p>
                      <a:pPr algn="ctr"/>
                      <a:r>
                        <a:rPr lang="en-US" sz="2800" dirty="0"/>
                        <a:t>DNA</a:t>
                      </a:r>
                    </a:p>
                  </a:txBody>
                  <a:tcPr marL="12355" marR="12355"/>
                </a:tc>
                <a:extLst>
                  <a:ext uri="{0D108BD9-81ED-4DB2-BD59-A6C34878D82A}">
                    <a16:rowId xmlns:a16="http://schemas.microsoft.com/office/drawing/2014/main" val="1301697406"/>
                  </a:ext>
                </a:extLst>
              </a:tr>
              <a:tr h="370840">
                <a:tc>
                  <a:txBody>
                    <a:bodyPr/>
                    <a:lstStyle/>
                    <a:p>
                      <a:pPr algn="ctr"/>
                      <a:r>
                        <a:rPr lang="en-US" sz="2800" dirty="0"/>
                        <a:t>A</a:t>
                      </a:r>
                    </a:p>
                  </a:txBody>
                  <a:tcPr marL="12355" marR="12355"/>
                </a:tc>
                <a:extLst>
                  <a:ext uri="{0D108BD9-81ED-4DB2-BD59-A6C34878D82A}">
                    <a16:rowId xmlns:a16="http://schemas.microsoft.com/office/drawing/2014/main" val="2126966812"/>
                  </a:ext>
                </a:extLst>
              </a:tr>
              <a:tr h="370840">
                <a:tc>
                  <a:txBody>
                    <a:bodyPr/>
                    <a:lstStyle/>
                    <a:p>
                      <a:pPr algn="ctr"/>
                      <a:r>
                        <a:rPr lang="en-US" sz="2800" dirty="0"/>
                        <a:t>G</a:t>
                      </a:r>
                    </a:p>
                  </a:txBody>
                  <a:tcPr marL="12355" marR="12355"/>
                </a:tc>
                <a:extLst>
                  <a:ext uri="{0D108BD9-81ED-4DB2-BD59-A6C34878D82A}">
                    <a16:rowId xmlns:a16="http://schemas.microsoft.com/office/drawing/2014/main" val="604221502"/>
                  </a:ext>
                </a:extLst>
              </a:tr>
              <a:tr h="370840">
                <a:tc>
                  <a:txBody>
                    <a:bodyPr/>
                    <a:lstStyle/>
                    <a:p>
                      <a:pPr algn="ctr"/>
                      <a:r>
                        <a:rPr lang="en-US" sz="2800" dirty="0"/>
                        <a:t>C</a:t>
                      </a:r>
                    </a:p>
                  </a:txBody>
                  <a:tcPr marL="12355" marR="12355"/>
                </a:tc>
                <a:extLst>
                  <a:ext uri="{0D108BD9-81ED-4DB2-BD59-A6C34878D82A}">
                    <a16:rowId xmlns:a16="http://schemas.microsoft.com/office/drawing/2014/main" val="1921356294"/>
                  </a:ext>
                </a:extLst>
              </a:tr>
              <a:tr h="370840">
                <a:tc>
                  <a:txBody>
                    <a:bodyPr/>
                    <a:lstStyle/>
                    <a:p>
                      <a:pPr algn="ctr"/>
                      <a:r>
                        <a:rPr lang="en-US" sz="2800" dirty="0"/>
                        <a:t>T</a:t>
                      </a:r>
                    </a:p>
                  </a:txBody>
                  <a:tcPr marL="12355" marR="12355"/>
                </a:tc>
                <a:extLst>
                  <a:ext uri="{0D108BD9-81ED-4DB2-BD59-A6C34878D82A}">
                    <a16:rowId xmlns:a16="http://schemas.microsoft.com/office/drawing/2014/main" val="3445663234"/>
                  </a:ext>
                </a:extLst>
              </a:tr>
              <a:tr h="370840">
                <a:tc>
                  <a:txBody>
                    <a:bodyPr/>
                    <a:lstStyle/>
                    <a:p>
                      <a:pPr algn="ctr"/>
                      <a:r>
                        <a:rPr lang="en-US" sz="2800" dirty="0"/>
                        <a:t>G</a:t>
                      </a:r>
                    </a:p>
                  </a:txBody>
                  <a:tcPr marL="12355" marR="12355"/>
                </a:tc>
                <a:extLst>
                  <a:ext uri="{0D108BD9-81ED-4DB2-BD59-A6C34878D82A}">
                    <a16:rowId xmlns:a16="http://schemas.microsoft.com/office/drawing/2014/main" val="2061566617"/>
                  </a:ext>
                </a:extLst>
              </a:tr>
            </a:tbl>
          </a:graphicData>
        </a:graphic>
      </p:graphicFrame>
      <p:graphicFrame>
        <p:nvGraphicFramePr>
          <p:cNvPr id="6" name="Table 5">
            <a:extLst>
              <a:ext uri="{FF2B5EF4-FFF2-40B4-BE49-F238E27FC236}">
                <a16:creationId xmlns:a16="http://schemas.microsoft.com/office/drawing/2014/main" id="{941806A0-745E-4580-B9A1-BBECA94E85E0}"/>
              </a:ext>
            </a:extLst>
          </p:cNvPr>
          <p:cNvGraphicFramePr>
            <a:graphicFrameLocks noGrp="1"/>
          </p:cNvGraphicFramePr>
          <p:nvPr>
            <p:extLst>
              <p:ext uri="{D42A27DB-BD31-4B8C-83A1-F6EECF244321}">
                <p14:modId xmlns:p14="http://schemas.microsoft.com/office/powerpoint/2010/main" val="2174082134"/>
              </p:ext>
            </p:extLst>
          </p:nvPr>
        </p:nvGraphicFramePr>
        <p:xfrm>
          <a:off x="4627617" y="2837974"/>
          <a:ext cx="6106688" cy="3108960"/>
        </p:xfrm>
        <a:graphic>
          <a:graphicData uri="http://schemas.openxmlformats.org/drawingml/2006/table">
            <a:tbl>
              <a:tblPr firstRow="1" bandRow="1">
                <a:tableStyleId>{5C22544A-7EE6-4342-B048-85BDC9FD1C3A}</a:tableStyleId>
              </a:tblPr>
              <a:tblGrid>
                <a:gridCol w="1526672">
                  <a:extLst>
                    <a:ext uri="{9D8B030D-6E8A-4147-A177-3AD203B41FA5}">
                      <a16:colId xmlns:a16="http://schemas.microsoft.com/office/drawing/2014/main" val="3852874189"/>
                    </a:ext>
                  </a:extLst>
                </a:gridCol>
                <a:gridCol w="1526672">
                  <a:extLst>
                    <a:ext uri="{9D8B030D-6E8A-4147-A177-3AD203B41FA5}">
                      <a16:colId xmlns:a16="http://schemas.microsoft.com/office/drawing/2014/main" val="1312873730"/>
                    </a:ext>
                  </a:extLst>
                </a:gridCol>
                <a:gridCol w="1526672">
                  <a:extLst>
                    <a:ext uri="{9D8B030D-6E8A-4147-A177-3AD203B41FA5}">
                      <a16:colId xmlns:a16="http://schemas.microsoft.com/office/drawing/2014/main" val="1196183454"/>
                    </a:ext>
                  </a:extLst>
                </a:gridCol>
                <a:gridCol w="1526672">
                  <a:extLst>
                    <a:ext uri="{9D8B030D-6E8A-4147-A177-3AD203B41FA5}">
                      <a16:colId xmlns:a16="http://schemas.microsoft.com/office/drawing/2014/main" val="2726317081"/>
                    </a:ext>
                  </a:extLst>
                </a:gridCol>
              </a:tblGrid>
              <a:tr h="250560">
                <a:tc>
                  <a:txBody>
                    <a:bodyPr/>
                    <a:lstStyle/>
                    <a:p>
                      <a:pPr algn="ctr"/>
                      <a:r>
                        <a:rPr lang="en-US" sz="2800" b="1" dirty="0"/>
                        <a:t>A</a:t>
                      </a:r>
                    </a:p>
                  </a:txBody>
                  <a:tcPr marL="68700" marR="68700"/>
                </a:tc>
                <a:tc>
                  <a:txBody>
                    <a:bodyPr/>
                    <a:lstStyle/>
                    <a:p>
                      <a:pPr algn="ctr"/>
                      <a:r>
                        <a:rPr lang="en-US" sz="2800" b="1" dirty="0"/>
                        <a:t>T</a:t>
                      </a:r>
                    </a:p>
                  </a:txBody>
                  <a:tcPr marL="68700" marR="68700"/>
                </a:tc>
                <a:tc>
                  <a:txBody>
                    <a:bodyPr/>
                    <a:lstStyle/>
                    <a:p>
                      <a:pPr algn="ctr"/>
                      <a:r>
                        <a:rPr lang="en-US" sz="2800" b="1" dirty="0"/>
                        <a:t>C</a:t>
                      </a:r>
                    </a:p>
                  </a:txBody>
                  <a:tcPr marL="68700" marR="68700"/>
                </a:tc>
                <a:tc>
                  <a:txBody>
                    <a:bodyPr/>
                    <a:lstStyle/>
                    <a:p>
                      <a:pPr algn="ctr"/>
                      <a:r>
                        <a:rPr lang="en-US" sz="2800" b="1" dirty="0"/>
                        <a:t>G</a:t>
                      </a:r>
                    </a:p>
                  </a:txBody>
                  <a:tcPr marL="68700" marR="68700"/>
                </a:tc>
                <a:extLst>
                  <a:ext uri="{0D108BD9-81ED-4DB2-BD59-A6C34878D82A}">
                    <a16:rowId xmlns:a16="http://schemas.microsoft.com/office/drawing/2014/main" val="1060279475"/>
                  </a:ext>
                </a:extLst>
              </a:tr>
              <a:tr h="370840">
                <a:tc>
                  <a:txBody>
                    <a:bodyPr/>
                    <a:lstStyle/>
                    <a:p>
                      <a:pPr algn="ctr"/>
                      <a:r>
                        <a:rPr lang="en-US" sz="2800" dirty="0"/>
                        <a:t>1</a:t>
                      </a:r>
                    </a:p>
                  </a:txBody>
                  <a:tcPr marL="68700" marR="68700"/>
                </a:tc>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0</a:t>
                      </a:r>
                    </a:p>
                  </a:txBody>
                  <a:tcPr marL="68700" marR="68700"/>
                </a:tc>
                <a:extLst>
                  <a:ext uri="{0D108BD9-81ED-4DB2-BD59-A6C34878D82A}">
                    <a16:rowId xmlns:a16="http://schemas.microsoft.com/office/drawing/2014/main" val="297869803"/>
                  </a:ext>
                </a:extLst>
              </a:tr>
              <a:tr h="370840">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1</a:t>
                      </a:r>
                    </a:p>
                  </a:txBody>
                  <a:tcPr marL="68700" marR="68700"/>
                </a:tc>
                <a:extLst>
                  <a:ext uri="{0D108BD9-81ED-4DB2-BD59-A6C34878D82A}">
                    <a16:rowId xmlns:a16="http://schemas.microsoft.com/office/drawing/2014/main" val="2953308759"/>
                  </a:ext>
                </a:extLst>
              </a:tr>
              <a:tr h="370840">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1</a:t>
                      </a:r>
                    </a:p>
                  </a:txBody>
                  <a:tcPr marL="68700" marR="68700"/>
                </a:tc>
                <a:tc>
                  <a:txBody>
                    <a:bodyPr/>
                    <a:lstStyle/>
                    <a:p>
                      <a:pPr algn="ctr"/>
                      <a:r>
                        <a:rPr lang="en-US" sz="2800" dirty="0"/>
                        <a:t>0</a:t>
                      </a:r>
                    </a:p>
                  </a:txBody>
                  <a:tcPr marL="68700" marR="68700"/>
                </a:tc>
                <a:extLst>
                  <a:ext uri="{0D108BD9-81ED-4DB2-BD59-A6C34878D82A}">
                    <a16:rowId xmlns:a16="http://schemas.microsoft.com/office/drawing/2014/main" val="2421476152"/>
                  </a:ext>
                </a:extLst>
              </a:tr>
              <a:tr h="370840">
                <a:tc>
                  <a:txBody>
                    <a:bodyPr/>
                    <a:lstStyle/>
                    <a:p>
                      <a:pPr algn="ctr"/>
                      <a:r>
                        <a:rPr lang="en-US" sz="2800" dirty="0"/>
                        <a:t>0</a:t>
                      </a:r>
                    </a:p>
                  </a:txBody>
                  <a:tcPr marL="68700" marR="68700"/>
                </a:tc>
                <a:tc>
                  <a:txBody>
                    <a:bodyPr/>
                    <a:lstStyle/>
                    <a:p>
                      <a:pPr algn="ctr"/>
                      <a:r>
                        <a:rPr lang="en-US" sz="2800" dirty="0"/>
                        <a:t>1</a:t>
                      </a:r>
                    </a:p>
                  </a:txBody>
                  <a:tcPr marL="68700" marR="68700"/>
                </a:tc>
                <a:tc>
                  <a:txBody>
                    <a:bodyPr/>
                    <a:lstStyle/>
                    <a:p>
                      <a:pPr algn="ctr"/>
                      <a:r>
                        <a:rPr lang="en-US" sz="2800" dirty="0"/>
                        <a:t>0</a:t>
                      </a:r>
                    </a:p>
                  </a:txBody>
                  <a:tcPr marL="68700" marR="68700"/>
                </a:tc>
                <a:tc>
                  <a:txBody>
                    <a:bodyPr/>
                    <a:lstStyle/>
                    <a:p>
                      <a:pPr algn="ctr"/>
                      <a:r>
                        <a:rPr lang="en-US" sz="2800" dirty="0"/>
                        <a:t>0</a:t>
                      </a:r>
                    </a:p>
                  </a:txBody>
                  <a:tcPr marL="68700" marR="68700"/>
                </a:tc>
                <a:extLst>
                  <a:ext uri="{0D108BD9-81ED-4DB2-BD59-A6C34878D82A}">
                    <a16:rowId xmlns:a16="http://schemas.microsoft.com/office/drawing/2014/main" val="2265866701"/>
                  </a:ext>
                </a:extLst>
              </a:tr>
              <a:tr h="370840">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0</a:t>
                      </a:r>
                    </a:p>
                  </a:txBody>
                  <a:tcPr marL="68700" marR="68700"/>
                </a:tc>
                <a:tc>
                  <a:txBody>
                    <a:bodyPr/>
                    <a:lstStyle/>
                    <a:p>
                      <a:pPr algn="ctr"/>
                      <a:r>
                        <a:rPr lang="en-US" sz="2800" dirty="0"/>
                        <a:t>1</a:t>
                      </a:r>
                    </a:p>
                  </a:txBody>
                  <a:tcPr marL="68700" marR="68700"/>
                </a:tc>
                <a:extLst>
                  <a:ext uri="{0D108BD9-81ED-4DB2-BD59-A6C34878D82A}">
                    <a16:rowId xmlns:a16="http://schemas.microsoft.com/office/drawing/2014/main" val="3690836544"/>
                  </a:ext>
                </a:extLst>
              </a:tr>
            </a:tbl>
          </a:graphicData>
        </a:graphic>
      </p:graphicFrame>
      <p:sp>
        <p:nvSpPr>
          <p:cNvPr id="7" name="Arrow: Right 6">
            <a:extLst>
              <a:ext uri="{FF2B5EF4-FFF2-40B4-BE49-F238E27FC236}">
                <a16:creationId xmlns:a16="http://schemas.microsoft.com/office/drawing/2014/main" id="{7784CE48-2DF6-411E-84B1-267E9246119F}"/>
              </a:ext>
            </a:extLst>
          </p:cNvPr>
          <p:cNvSpPr/>
          <p:nvPr/>
        </p:nvSpPr>
        <p:spPr>
          <a:xfrm>
            <a:off x="3543434" y="4148614"/>
            <a:ext cx="5689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20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1564-C06E-4795-A715-CB7DE6A41D95}"/>
              </a:ext>
            </a:extLst>
          </p:cNvPr>
          <p:cNvSpPr>
            <a:spLocks noGrp="1"/>
          </p:cNvSpPr>
          <p:nvPr>
            <p:ph type="title"/>
          </p:nvPr>
        </p:nvSpPr>
        <p:spPr/>
        <p:txBody>
          <a:bodyPr/>
          <a:lstStyle/>
          <a:p>
            <a:r>
              <a:rPr lang="en-US" dirty="0"/>
              <a:t>Examples of k-</a:t>
            </a:r>
            <a:r>
              <a:rPr lang="en-US" dirty="0" err="1"/>
              <a:t>mer</a:t>
            </a:r>
            <a:r>
              <a:rPr lang="en-US" dirty="0"/>
              <a:t> encodings: One-hot</a:t>
            </a:r>
          </a:p>
        </p:txBody>
      </p:sp>
      <p:sp>
        <p:nvSpPr>
          <p:cNvPr id="3" name="Content Placeholder 2">
            <a:extLst>
              <a:ext uri="{FF2B5EF4-FFF2-40B4-BE49-F238E27FC236}">
                <a16:creationId xmlns:a16="http://schemas.microsoft.com/office/drawing/2014/main" id="{13D8EC62-64D0-4367-A615-AEE05B3B5C69}"/>
              </a:ext>
            </a:extLst>
          </p:cNvPr>
          <p:cNvSpPr>
            <a:spLocks noGrp="1"/>
          </p:cNvSpPr>
          <p:nvPr>
            <p:ph idx="1"/>
          </p:nvPr>
        </p:nvSpPr>
        <p:spPr/>
        <p:txBody>
          <a:bodyPr/>
          <a:lstStyle/>
          <a:p>
            <a:r>
              <a:rPr lang="en-US" dirty="0"/>
              <a:t>Curse of dimensionality</a:t>
            </a:r>
          </a:p>
          <a:p>
            <a:r>
              <a:rPr lang="en-US" dirty="0"/>
              <a:t>Issues with too many predictors: </a:t>
            </a:r>
          </a:p>
          <a:p>
            <a:pPr lvl="1"/>
            <a:r>
              <a:rPr lang="en-US" dirty="0"/>
              <a:t>Power</a:t>
            </a:r>
          </a:p>
          <a:p>
            <a:pPr lvl="1"/>
            <a:r>
              <a:rPr lang="en-US" dirty="0"/>
              <a:t>Overfitting</a:t>
            </a:r>
          </a:p>
          <a:p>
            <a:r>
              <a:rPr lang="en-US" dirty="0"/>
              <a:t>Does not account for context</a:t>
            </a:r>
          </a:p>
          <a:p>
            <a:r>
              <a:rPr lang="en-US" dirty="0"/>
              <a:t>Distance between any pair of one-hot vectors is equidistant</a:t>
            </a:r>
          </a:p>
          <a:p>
            <a:endParaRPr lang="en-US" dirty="0"/>
          </a:p>
          <a:p>
            <a:r>
              <a:rPr lang="en-US" dirty="0"/>
              <a:t>word2vec: based on Distributional hypothesis</a:t>
            </a:r>
          </a:p>
          <a:p>
            <a:pPr lvl="1"/>
            <a:r>
              <a:rPr lang="en-US" dirty="0"/>
              <a:t>“…words that appear in the same context have similar meaning…”</a:t>
            </a:r>
          </a:p>
        </p:txBody>
      </p:sp>
    </p:spTree>
    <p:extLst>
      <p:ext uri="{BB962C8B-B14F-4D97-AF65-F5344CB8AC3E}">
        <p14:creationId xmlns:p14="http://schemas.microsoft.com/office/powerpoint/2010/main" val="316366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FB9D-F71E-4E2D-A970-963F0F87AB07}"/>
              </a:ext>
            </a:extLst>
          </p:cNvPr>
          <p:cNvSpPr>
            <a:spLocks noGrp="1"/>
          </p:cNvSpPr>
          <p:nvPr>
            <p:ph type="title"/>
          </p:nvPr>
        </p:nvSpPr>
        <p:spPr/>
        <p:txBody>
          <a:bodyPr/>
          <a:lstStyle/>
          <a:p>
            <a:r>
              <a:rPr lang="en-US" dirty="0"/>
              <a:t>Examples of k-</a:t>
            </a:r>
            <a:r>
              <a:rPr lang="en-US" dirty="0" err="1"/>
              <a:t>mer</a:t>
            </a:r>
            <a:r>
              <a:rPr lang="en-US" dirty="0"/>
              <a:t> encodings: word2vec</a:t>
            </a:r>
          </a:p>
        </p:txBody>
      </p:sp>
      <p:sp>
        <p:nvSpPr>
          <p:cNvPr id="3" name="Content Placeholder 2">
            <a:extLst>
              <a:ext uri="{FF2B5EF4-FFF2-40B4-BE49-F238E27FC236}">
                <a16:creationId xmlns:a16="http://schemas.microsoft.com/office/drawing/2014/main" id="{B3F7D850-46C2-4286-8A83-426506E953D7}"/>
              </a:ext>
            </a:extLst>
          </p:cNvPr>
          <p:cNvSpPr>
            <a:spLocks noGrp="1"/>
          </p:cNvSpPr>
          <p:nvPr>
            <p:ph idx="1"/>
          </p:nvPr>
        </p:nvSpPr>
        <p:spPr/>
        <p:txBody>
          <a:bodyPr>
            <a:normAutofit/>
          </a:bodyPr>
          <a:lstStyle/>
          <a:p>
            <a:r>
              <a:rPr lang="en-US" dirty="0"/>
              <a:t>Continuous Bag of Words (CBOW): predicts word given context</a:t>
            </a:r>
          </a:p>
          <a:p>
            <a:r>
              <a:rPr lang="en-US" dirty="0"/>
              <a:t>Skip-gram: predicts context given target word</a:t>
            </a:r>
          </a:p>
          <a:p>
            <a:r>
              <a:rPr lang="en-US" dirty="0" err="1"/>
              <a:t>Man:woman</a:t>
            </a:r>
            <a:r>
              <a:rPr lang="en-US" dirty="0"/>
              <a:t> :: king:???</a:t>
            </a:r>
          </a:p>
          <a:p>
            <a:endParaRPr lang="en-US" sz="2000" dirty="0"/>
          </a:p>
        </p:txBody>
      </p:sp>
      <p:cxnSp>
        <p:nvCxnSpPr>
          <p:cNvPr id="6" name="Straight Arrow Connector 5">
            <a:extLst>
              <a:ext uri="{FF2B5EF4-FFF2-40B4-BE49-F238E27FC236}">
                <a16:creationId xmlns:a16="http://schemas.microsoft.com/office/drawing/2014/main" id="{D011DAEC-06A3-4D96-9F70-7BEB16AB1FE4}"/>
              </a:ext>
            </a:extLst>
          </p:cNvPr>
          <p:cNvCxnSpPr>
            <a:cxnSpLocks/>
          </p:cNvCxnSpPr>
          <p:nvPr/>
        </p:nvCxnSpPr>
        <p:spPr>
          <a:xfrm flipH="1">
            <a:off x="3131820" y="5372100"/>
            <a:ext cx="2011680" cy="12465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646313-2338-49C8-9302-8E6D6B59D7A0}"/>
              </a:ext>
            </a:extLst>
          </p:cNvPr>
          <p:cNvCxnSpPr>
            <a:cxnSpLocks/>
          </p:cNvCxnSpPr>
          <p:nvPr/>
        </p:nvCxnSpPr>
        <p:spPr>
          <a:xfrm>
            <a:off x="5143500" y="5370512"/>
            <a:ext cx="3188970" cy="6248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6E0607-0ED8-4CC0-BBAB-40A269447667}"/>
              </a:ext>
            </a:extLst>
          </p:cNvPr>
          <p:cNvCxnSpPr>
            <a:cxnSpLocks/>
          </p:cNvCxnSpPr>
          <p:nvPr/>
        </p:nvCxnSpPr>
        <p:spPr>
          <a:xfrm flipV="1">
            <a:off x="5143500" y="3688080"/>
            <a:ext cx="0" cy="16824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D504B0-C4D6-47C9-99ED-C93AE8BFA29C}"/>
              </a:ext>
            </a:extLst>
          </p:cNvPr>
          <p:cNvSpPr txBox="1"/>
          <p:nvPr/>
        </p:nvSpPr>
        <p:spPr>
          <a:xfrm>
            <a:off x="5349240" y="4127024"/>
            <a:ext cx="1135247" cy="523220"/>
          </a:xfrm>
          <a:prstGeom prst="rect">
            <a:avLst/>
          </a:prstGeom>
          <a:noFill/>
        </p:spPr>
        <p:txBody>
          <a:bodyPr wrap="none" rtlCol="0">
            <a:spAutoFit/>
          </a:bodyPr>
          <a:lstStyle/>
          <a:p>
            <a:pPr marL="285750" indent="-285750">
              <a:buFont typeface="Arial" panose="020B0604020202020204" pitchFamily="34" charset="0"/>
              <a:buChar char="•"/>
            </a:pPr>
            <a:r>
              <a:rPr lang="en-US" sz="2800" b="1" dirty="0">
                <a:solidFill>
                  <a:srgbClr val="FF0000"/>
                </a:solidFill>
              </a:rPr>
              <a:t>man</a:t>
            </a:r>
          </a:p>
        </p:txBody>
      </p:sp>
      <p:sp>
        <p:nvSpPr>
          <p:cNvPr id="14" name="TextBox 13">
            <a:extLst>
              <a:ext uri="{FF2B5EF4-FFF2-40B4-BE49-F238E27FC236}">
                <a16:creationId xmlns:a16="http://schemas.microsoft.com/office/drawing/2014/main" id="{EC873F4F-06F8-40CF-A869-3D37A314BBEF}"/>
              </a:ext>
            </a:extLst>
          </p:cNvPr>
          <p:cNvSpPr txBox="1"/>
          <p:nvPr/>
        </p:nvSpPr>
        <p:spPr>
          <a:xfrm>
            <a:off x="6598787" y="4776946"/>
            <a:ext cx="1592359" cy="523220"/>
          </a:xfrm>
          <a:prstGeom prst="rect">
            <a:avLst/>
          </a:prstGeom>
          <a:noFill/>
        </p:spPr>
        <p:txBody>
          <a:bodyPr wrap="none" rtlCol="0">
            <a:spAutoFit/>
          </a:bodyPr>
          <a:lstStyle/>
          <a:p>
            <a:pPr marL="285750" indent="-285750">
              <a:buFont typeface="Arial" panose="020B0604020202020204" pitchFamily="34" charset="0"/>
              <a:buChar char="•"/>
            </a:pPr>
            <a:r>
              <a:rPr lang="en-US" sz="2800" b="1" dirty="0">
                <a:solidFill>
                  <a:srgbClr val="FFC000"/>
                </a:solidFill>
              </a:rPr>
              <a:t>woman</a:t>
            </a:r>
          </a:p>
        </p:txBody>
      </p:sp>
      <p:sp>
        <p:nvSpPr>
          <p:cNvPr id="15" name="TextBox 14">
            <a:extLst>
              <a:ext uri="{FF2B5EF4-FFF2-40B4-BE49-F238E27FC236}">
                <a16:creationId xmlns:a16="http://schemas.microsoft.com/office/drawing/2014/main" id="{781B81A6-A198-4629-8222-57C09577B408}"/>
              </a:ext>
            </a:extLst>
          </p:cNvPr>
          <p:cNvSpPr txBox="1"/>
          <p:nvPr/>
        </p:nvSpPr>
        <p:spPr>
          <a:xfrm>
            <a:off x="3498338" y="4975553"/>
            <a:ext cx="1096775" cy="523220"/>
          </a:xfrm>
          <a:prstGeom prst="rect">
            <a:avLst/>
          </a:prstGeom>
          <a:noFill/>
        </p:spPr>
        <p:txBody>
          <a:bodyPr wrap="none" rtlCol="0">
            <a:spAutoFit/>
          </a:bodyPr>
          <a:lstStyle/>
          <a:p>
            <a:pPr marL="285750" indent="-285750">
              <a:buFont typeface="Arial" panose="020B0604020202020204" pitchFamily="34" charset="0"/>
              <a:buChar char="•"/>
            </a:pPr>
            <a:r>
              <a:rPr lang="en-US" sz="2800" b="1" dirty="0">
                <a:solidFill>
                  <a:srgbClr val="00B050"/>
                </a:solidFill>
              </a:rPr>
              <a:t>king</a:t>
            </a:r>
          </a:p>
        </p:txBody>
      </p:sp>
      <p:sp>
        <p:nvSpPr>
          <p:cNvPr id="16" name="TextBox 15">
            <a:extLst>
              <a:ext uri="{FF2B5EF4-FFF2-40B4-BE49-F238E27FC236}">
                <a16:creationId xmlns:a16="http://schemas.microsoft.com/office/drawing/2014/main" id="{FF94DC12-4372-4772-BE2D-7764278DFDA7}"/>
              </a:ext>
            </a:extLst>
          </p:cNvPr>
          <p:cNvSpPr txBox="1"/>
          <p:nvPr/>
        </p:nvSpPr>
        <p:spPr>
          <a:xfrm>
            <a:off x="4738401" y="5641330"/>
            <a:ext cx="1412566" cy="523220"/>
          </a:xfrm>
          <a:prstGeom prst="rect">
            <a:avLst/>
          </a:prstGeom>
          <a:noFill/>
        </p:spPr>
        <p:txBody>
          <a:bodyPr wrap="none" rtlCol="0">
            <a:spAutoFit/>
          </a:bodyPr>
          <a:lstStyle/>
          <a:p>
            <a:pPr marL="285750" indent="-285750">
              <a:buFont typeface="Arial" panose="020B0604020202020204" pitchFamily="34" charset="0"/>
              <a:buChar char="•"/>
            </a:pPr>
            <a:r>
              <a:rPr lang="en-US" sz="2800" b="1" dirty="0">
                <a:solidFill>
                  <a:srgbClr val="FF00FF"/>
                </a:solidFill>
              </a:rPr>
              <a:t>queen</a:t>
            </a:r>
          </a:p>
        </p:txBody>
      </p:sp>
      <p:cxnSp>
        <p:nvCxnSpPr>
          <p:cNvPr id="18" name="Straight Connector 17">
            <a:extLst>
              <a:ext uri="{FF2B5EF4-FFF2-40B4-BE49-F238E27FC236}">
                <a16:creationId xmlns:a16="http://schemas.microsoft.com/office/drawing/2014/main" id="{99056CFF-D8A5-4277-A0EA-CCF2A6828A69}"/>
              </a:ext>
            </a:extLst>
          </p:cNvPr>
          <p:cNvCxnSpPr>
            <a:cxnSpLocks/>
          </p:cNvCxnSpPr>
          <p:nvPr/>
        </p:nvCxnSpPr>
        <p:spPr>
          <a:xfrm>
            <a:off x="5543550" y="4422924"/>
            <a:ext cx="1135247" cy="558482"/>
          </a:xfrm>
          <a:prstGeom prst="line">
            <a:avLst/>
          </a:prstGeom>
          <a:ln w="28575">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D02E61-7D8B-4C37-B690-4CF22C6F4471}"/>
              </a:ext>
            </a:extLst>
          </p:cNvPr>
          <p:cNvCxnSpPr>
            <a:cxnSpLocks/>
          </p:cNvCxnSpPr>
          <p:nvPr/>
        </p:nvCxnSpPr>
        <p:spPr>
          <a:xfrm>
            <a:off x="3707069" y="5274112"/>
            <a:ext cx="1135247" cy="558482"/>
          </a:xfrm>
          <a:prstGeom prst="line">
            <a:avLst/>
          </a:prstGeom>
          <a:ln w="28575">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18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69E6-3D60-4746-A7F5-40571A26A319}"/>
              </a:ext>
            </a:extLst>
          </p:cNvPr>
          <p:cNvSpPr>
            <a:spLocks noGrp="1"/>
          </p:cNvSpPr>
          <p:nvPr>
            <p:ph type="title"/>
          </p:nvPr>
        </p:nvSpPr>
        <p:spPr/>
        <p:txBody>
          <a:bodyPr/>
          <a:lstStyle/>
          <a:p>
            <a:r>
              <a:rPr lang="en-US" dirty="0"/>
              <a:t>Previous knowledge and hypothesis</a:t>
            </a:r>
          </a:p>
        </p:txBody>
      </p:sp>
      <p:sp>
        <p:nvSpPr>
          <p:cNvPr id="3" name="Content Placeholder 2">
            <a:extLst>
              <a:ext uri="{FF2B5EF4-FFF2-40B4-BE49-F238E27FC236}">
                <a16:creationId xmlns:a16="http://schemas.microsoft.com/office/drawing/2014/main" id="{AB5F2F06-FD79-4316-8A3B-7E18527EECA2}"/>
              </a:ext>
            </a:extLst>
          </p:cNvPr>
          <p:cNvSpPr>
            <a:spLocks noGrp="1"/>
          </p:cNvSpPr>
          <p:nvPr>
            <p:ph idx="1"/>
          </p:nvPr>
        </p:nvSpPr>
        <p:spPr/>
        <p:txBody>
          <a:bodyPr/>
          <a:lstStyle/>
          <a:p>
            <a:r>
              <a:rPr lang="en-US" dirty="0"/>
              <a:t>dna2vec:</a:t>
            </a:r>
          </a:p>
          <a:p>
            <a:pPr lvl="1"/>
            <a:r>
              <a:rPr lang="en-US" dirty="0"/>
              <a:t>word2vec: vectors can encode semantics and linguistics</a:t>
            </a:r>
          </a:p>
          <a:p>
            <a:pPr lvl="1"/>
            <a:r>
              <a:rPr lang="en-US" dirty="0"/>
              <a:t>An embedding based on word2vec can be a better than existing encodings</a:t>
            </a:r>
          </a:p>
          <a:p>
            <a:pPr lvl="1"/>
            <a:endParaRPr lang="en-US" dirty="0"/>
          </a:p>
        </p:txBody>
      </p:sp>
    </p:spTree>
    <p:extLst>
      <p:ext uri="{BB962C8B-B14F-4D97-AF65-F5344CB8AC3E}">
        <p14:creationId xmlns:p14="http://schemas.microsoft.com/office/powerpoint/2010/main" val="245953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AFB3-842A-4881-A57A-030EE51BA5FB}"/>
              </a:ext>
            </a:extLst>
          </p:cNvPr>
          <p:cNvSpPr>
            <a:spLocks noGrp="1"/>
          </p:cNvSpPr>
          <p:nvPr>
            <p:ph type="title"/>
          </p:nvPr>
        </p:nvSpPr>
        <p:spPr/>
        <p:txBody>
          <a:bodyPr/>
          <a:lstStyle/>
          <a:p>
            <a:r>
              <a:rPr lang="en-US" dirty="0"/>
              <a:t>dna2vec: vector addition = concatenation</a:t>
            </a:r>
          </a:p>
        </p:txBody>
      </p:sp>
      <p:pic>
        <p:nvPicPr>
          <p:cNvPr id="5" name="Content Placeholder 4" descr="A screenshot of a cell phone screen with text&#10;&#10;Description automatically generated">
            <a:extLst>
              <a:ext uri="{FF2B5EF4-FFF2-40B4-BE49-F238E27FC236}">
                <a16:creationId xmlns:a16="http://schemas.microsoft.com/office/drawing/2014/main" id="{30AEC518-23AD-48DD-A66F-F05307AE8D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3467" y="1929317"/>
            <a:ext cx="8345065" cy="4143953"/>
          </a:xfrm>
          <a:prstGeom prst="rect">
            <a:avLst/>
          </a:prstGeom>
        </p:spPr>
      </p:pic>
    </p:spTree>
    <p:extLst>
      <p:ext uri="{BB962C8B-B14F-4D97-AF65-F5344CB8AC3E}">
        <p14:creationId xmlns:p14="http://schemas.microsoft.com/office/powerpoint/2010/main" val="3397279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656</TotalTime>
  <Words>867</Words>
  <Application>Microsoft Office PowerPoint</Application>
  <PresentationFormat>Widescreen</PresentationFormat>
  <Paragraphs>137</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Overview</vt:lpstr>
      <vt:lpstr>What is an embedding?</vt:lpstr>
      <vt:lpstr>Embeddings in Neural Networks</vt:lpstr>
      <vt:lpstr>Examples of k-mer encodings: One-hot</vt:lpstr>
      <vt:lpstr>Examples of k-mer encodings: One-hot</vt:lpstr>
      <vt:lpstr>Examples of k-mer encodings: word2vec</vt:lpstr>
      <vt:lpstr>Previous knowledge and hypothesis</vt:lpstr>
      <vt:lpstr>dna2vec: vector addition = concatenation</vt:lpstr>
      <vt:lpstr>dna2vec: Spearman’s rank correlation 0.831</vt:lpstr>
      <vt:lpstr>dna2vec: global alignment score distribution</vt:lpstr>
      <vt:lpstr>Dna2vec: Weak and strong concatenation</vt:lpstr>
      <vt:lpstr>dna2vec: cumulative mass for analogy</vt:lpstr>
      <vt:lpstr>Previous knowledge and hypothesis o</vt:lpstr>
      <vt:lpstr>ProtVec: t-SNE projections in protein-space</vt:lpstr>
      <vt:lpstr>ProtVec: FG-Nups vs disordered or structured sequences</vt:lpstr>
      <vt:lpstr>ProtVec: Classification of FG-Nups vs PDB seq</vt:lpstr>
      <vt:lpstr>Support Vector Machines</vt:lpstr>
      <vt:lpstr>ProtVec: Classification of FG-Nups vs PDB seq</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Tomita</dc:creator>
  <cp:lastModifiedBy>Angela Tomita</cp:lastModifiedBy>
  <cp:revision>111</cp:revision>
  <dcterms:created xsi:type="dcterms:W3CDTF">2019-01-25T08:47:45Z</dcterms:created>
  <dcterms:modified xsi:type="dcterms:W3CDTF">2019-01-25T19:45:21Z</dcterms:modified>
</cp:coreProperties>
</file>