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bookmarkIdSeed="4">
  <p:sldMasterIdLst>
    <p:sldMasterId id="2147483660" r:id="rId4"/>
  </p:sldMasterIdLst>
  <p:notesMasterIdLst>
    <p:notesMasterId r:id="rId39"/>
  </p:notesMasterIdLst>
  <p:handoutMasterIdLst>
    <p:handoutMasterId r:id="rId40"/>
  </p:handoutMasterIdLst>
  <p:sldIdLst>
    <p:sldId id="256" r:id="rId5"/>
    <p:sldId id="314" r:id="rId6"/>
    <p:sldId id="289" r:id="rId7"/>
    <p:sldId id="305" r:id="rId8"/>
    <p:sldId id="306" r:id="rId9"/>
    <p:sldId id="307" r:id="rId10"/>
    <p:sldId id="286" r:id="rId11"/>
    <p:sldId id="290" r:id="rId12"/>
    <p:sldId id="299" r:id="rId13"/>
    <p:sldId id="300" r:id="rId14"/>
    <p:sldId id="293" r:id="rId15"/>
    <p:sldId id="260" r:id="rId16"/>
    <p:sldId id="263" r:id="rId17"/>
    <p:sldId id="275" r:id="rId18"/>
    <p:sldId id="269" r:id="rId19"/>
    <p:sldId id="308" r:id="rId20"/>
    <p:sldId id="309" r:id="rId21"/>
    <p:sldId id="310" r:id="rId22"/>
    <p:sldId id="311" r:id="rId23"/>
    <p:sldId id="312" r:id="rId24"/>
    <p:sldId id="313" r:id="rId25"/>
    <p:sldId id="281" r:id="rId26"/>
    <p:sldId id="282" r:id="rId27"/>
    <p:sldId id="283" r:id="rId28"/>
    <p:sldId id="295" r:id="rId29"/>
    <p:sldId id="294" r:id="rId30"/>
    <p:sldId id="287" r:id="rId31"/>
    <p:sldId id="296" r:id="rId32"/>
    <p:sldId id="297" r:id="rId33"/>
    <p:sldId id="298" r:id="rId34"/>
    <p:sldId id="285" r:id="rId35"/>
    <p:sldId id="304" r:id="rId36"/>
    <p:sldId id="303"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E1"/>
    <a:srgbClr val="2E0C1F"/>
    <a:srgbClr val="903163"/>
    <a:srgbClr val="AA2C71"/>
    <a:srgbClr val="A62C6F"/>
    <a:srgbClr val="F9E7F1"/>
    <a:srgbClr val="852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2F5E15-40C5-47EA-B7BE-EC47C81FDB76}" v="2" dt="2019-12-20T16:26:47.8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B538F6-AC32-4C48-A241-2C319D94E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02BACE3-EC2D-4898-B64D-08C196DE61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4D88D5-0AB9-479B-891B-76FAA2CC9968}" type="datetimeFigureOut">
              <a:rPr lang="en-US" smtClean="0"/>
              <a:t>9/13/2021</a:t>
            </a:fld>
            <a:endParaRPr lang="en-US" dirty="0"/>
          </a:p>
        </p:txBody>
      </p:sp>
      <p:sp>
        <p:nvSpPr>
          <p:cNvPr id="4" name="Footer Placeholder 3">
            <a:extLst>
              <a:ext uri="{FF2B5EF4-FFF2-40B4-BE49-F238E27FC236}">
                <a16:creationId xmlns:a16="http://schemas.microsoft.com/office/drawing/2014/main" id="{AF7CC0CC-D9A9-4658-833D-7168A941E9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66B70F4-8768-4C94-98DC-BDBE0D5884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20114-DE68-48DB-98CA-3A246173CE7D}" type="slidenum">
              <a:rPr lang="en-US" smtClean="0"/>
              <a:t>‹#›</a:t>
            </a:fld>
            <a:endParaRPr lang="en-US" dirty="0"/>
          </a:p>
        </p:txBody>
      </p:sp>
    </p:spTree>
    <p:extLst>
      <p:ext uri="{BB962C8B-B14F-4D97-AF65-F5344CB8AC3E}">
        <p14:creationId xmlns:p14="http://schemas.microsoft.com/office/powerpoint/2010/main" val="3071631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395F94-0189-4A23-9895-35FA752439AB}" type="datetimeFigureOut">
              <a:rPr lang="en-US" smtClean="0"/>
              <a:t>9/13/2021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E1C88-3939-4832-BAAB-091D6FA96EB5}" type="slidenum">
              <a:rPr lang="en-US" smtClean="0"/>
              <a:t>‹#›</a:t>
            </a:fld>
            <a:endParaRPr lang="en-US" dirty="0"/>
          </a:p>
        </p:txBody>
      </p:sp>
    </p:spTree>
    <p:extLst>
      <p:ext uri="{BB962C8B-B14F-4D97-AF65-F5344CB8AC3E}">
        <p14:creationId xmlns:p14="http://schemas.microsoft.com/office/powerpoint/2010/main" val="131050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Delete this slide when you finish preparing the other slides.</a:t>
            </a:r>
          </a:p>
        </p:txBody>
      </p:sp>
      <p:sp>
        <p:nvSpPr>
          <p:cNvPr id="4" name="Slide Number Placeholder 3"/>
          <p:cNvSpPr>
            <a:spLocks noGrp="1"/>
          </p:cNvSpPr>
          <p:nvPr>
            <p:ph type="sldNum" sz="quarter" idx="10"/>
          </p:nvPr>
        </p:nvSpPr>
        <p:spPr/>
        <p:txBody>
          <a:bodyPr/>
          <a:lstStyle/>
          <a:p>
            <a:fld id="{012E1C88-3939-4832-BAAB-091D6FA96EB5}" type="slidenum">
              <a:rPr lang="en-US" smtClean="0"/>
              <a:t>1</a:t>
            </a:fld>
            <a:endParaRPr lang="en-US" dirty="0"/>
          </a:p>
        </p:txBody>
      </p:sp>
    </p:spTree>
    <p:extLst>
      <p:ext uri="{BB962C8B-B14F-4D97-AF65-F5344CB8AC3E}">
        <p14:creationId xmlns:p14="http://schemas.microsoft.com/office/powerpoint/2010/main" val="492598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464567" y="3085765"/>
            <a:ext cx="11262866" cy="3304800"/>
          </a:xfrm>
          <a:prstGeom prst="rect">
            <a:avLst/>
          </a:prstGeom>
          <a:gradFill flip="none" rotWithShape="1">
            <a:gsLst>
              <a:gs pos="100000">
                <a:schemeClr val="accent2"/>
              </a:gs>
              <a:gs pos="58000">
                <a:schemeClr val="accent2">
                  <a:lumMod val="7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99226" y="1020431"/>
            <a:ext cx="10993549" cy="1475013"/>
          </a:xfrm>
          <a:effectLst/>
        </p:spPr>
        <p:txBody>
          <a:bodyPr anchor="ctr" anchorCtr="0">
            <a:normAutofit/>
          </a:bodyPr>
          <a:lstStyle>
            <a:lvl1pPr algn="ctr">
              <a:defRPr sz="5400">
                <a:solidFill>
                  <a:schemeClr val="accent1"/>
                </a:solidFill>
              </a:defRPr>
            </a:lvl1pPr>
          </a:lstStyle>
          <a:p>
            <a:r>
              <a:rPr lang="en-US" noProof="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ctr">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bg1"/>
                </a:solidFill>
              </a:defRPr>
            </a:lvl1pPr>
          </a:lstStyle>
          <a:p>
            <a:fld id="{D2CFCAF6-799B-4890-A3A6-DD0A480CAEB4}" type="datetime8">
              <a:rPr lang="en-US" noProof="0" smtClean="0"/>
              <a:t>9/13/2021 7:26 PM</a:t>
            </a:fld>
            <a:endParaRPr lang="en-US" noProof="0"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bg1"/>
                </a:solidFill>
              </a:defRPr>
            </a:lvl1pPr>
          </a:lstStyle>
          <a:p>
            <a:r>
              <a:rPr lang="en-US" noProof="0" dirty="0"/>
              <a:t>ADD A FOOTER</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bg1"/>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2168848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bwMode="white">
          <a:xfrm>
            <a:off x="447817" y="5141973"/>
            <a:ext cx="11298200" cy="1274702"/>
          </a:xfrm>
          <a:prstGeom prst="rect">
            <a:avLst/>
          </a:prstGeom>
          <a:gradFill flip="none" rotWithShape="1">
            <a:gsLst>
              <a:gs pos="100000">
                <a:schemeClr val="accent2"/>
              </a:gs>
              <a:gs pos="59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bg1"/>
                </a:solidFill>
              </a:defRPr>
            </a:lvl1pPr>
          </a:lstStyle>
          <a:p>
            <a:r>
              <a:rPr lang="en-US" noProof="0"/>
              <a:t>Click to edit Master title style</a:t>
            </a:r>
          </a:p>
        </p:txBody>
      </p:sp>
      <p:sp>
        <p:nvSpPr>
          <p:cNvPr id="3" name="Content Placeholder 2"/>
          <p:cNvSpPr>
            <a:spLocks noGrp="1"/>
          </p:cNvSpPr>
          <p:nvPr>
            <p:ph idx="1"/>
          </p:nvPr>
        </p:nvSpPr>
        <p:spPr>
          <a:xfrm>
            <a:off x="447816" y="601200"/>
            <a:ext cx="11292840" cy="4204800"/>
          </a:xfrm>
        </p:spPr>
        <p:txBody>
          <a:bodyPr anchor="t" anchorCtr="0">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D1195A11-50FF-465A-966C-7BF4033A5573}" type="datetime8">
              <a:rPr lang="en-US" noProof="0" smtClean="0"/>
              <a:t>9/13/2021 7:26 PM</a:t>
            </a:fld>
            <a:endParaRPr lang="en-US" noProof="0" dirty="0"/>
          </a:p>
        </p:txBody>
      </p:sp>
      <p:sp>
        <p:nvSpPr>
          <p:cNvPr id="6" name="Footer Placeholder 5"/>
          <p:cNvSpPr>
            <a:spLocks noGrp="1"/>
          </p:cNvSpPr>
          <p:nvPr>
            <p:ph type="ftr" sz="quarter" idx="11"/>
          </p:nvPr>
        </p:nvSpPr>
        <p:spPr/>
        <p:txBody>
          <a:bodyPr/>
          <a:lstStyle>
            <a:lvl1pPr>
              <a:defRPr>
                <a:solidFill>
                  <a:schemeClr val="bg1"/>
                </a:solidFill>
              </a:defRPr>
            </a:lvl1pPr>
          </a:lstStyle>
          <a:p>
            <a:r>
              <a:rPr lang="en-US" noProof="0" dirty="0"/>
              <a:t>ADD A 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141697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noProof="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938795C-EC9F-4AA8-BA68-F9236BA1182F}" type="datetime8">
              <a:rPr lang="en-US" noProof="0" smtClean="0"/>
              <a:t>9/13/2021 7:26 PM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C5C3056E-1632-4A65-A24F-3F10A1450A6E}" type="slidenum">
              <a:rPr lang="en-US" noProof="0" smtClean="0"/>
              <a:t>‹#›</a:t>
            </a:fld>
            <a:endParaRPr lang="en-US" noProof="0" dirty="0"/>
          </a:p>
        </p:txBody>
      </p:sp>
    </p:spTree>
    <p:extLst>
      <p:ext uri="{BB962C8B-B14F-4D97-AF65-F5344CB8AC3E}">
        <p14:creationId xmlns:p14="http://schemas.microsoft.com/office/powerpoint/2010/main" val="66921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C994CB-2BC6-164B-80D4-304B4CB6D8C3}"/>
              </a:ext>
            </a:extLst>
          </p:cNvPr>
          <p:cNvSpPr>
            <a:spLocks noChangeAspect="1"/>
          </p:cNvSpPr>
          <p:nvPr userDrawn="1"/>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4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581192" y="2180496"/>
            <a:ext cx="11029615" cy="367830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AF87CF5-AF33-4A14-8BF7-A42E7B07B8E4}" type="datetime8">
              <a:rPr lang="en-US" noProof="0" smtClean="0"/>
              <a:t>9/13/2021 7:26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558300" y="5956137"/>
            <a:ext cx="1052508" cy="365125"/>
          </a:xfrm>
        </p:spPr>
        <p:txBody>
          <a:bodyPr/>
          <a:lstStyle/>
          <a:p>
            <a:fld id="{C5C3056E-1632-4A65-A24F-3F10A1450A6E}" type="slidenum">
              <a:rPr lang="en-US" noProof="0" smtClean="0"/>
              <a:t>‹#›</a:t>
            </a:fld>
            <a:endParaRPr lang="en-US" noProof="0" dirty="0"/>
          </a:p>
        </p:txBody>
      </p:sp>
      <p:sp>
        <p:nvSpPr>
          <p:cNvPr id="9" name="Title 1">
            <a:extLst>
              <a:ext uri="{FF2B5EF4-FFF2-40B4-BE49-F238E27FC236}">
                <a16:creationId xmlns:a16="http://schemas.microsoft.com/office/drawing/2014/main" id="{B5BE0FDB-DB48-E242-8A1F-5B06F79B404A}"/>
              </a:ext>
            </a:extLst>
          </p:cNvPr>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Tree>
    <p:extLst>
      <p:ext uri="{BB962C8B-B14F-4D97-AF65-F5344CB8AC3E}">
        <p14:creationId xmlns:p14="http://schemas.microsoft.com/office/powerpoint/2010/main" val="2546653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mage and Caption">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5655714" cy="5244392"/>
          </a:xfrm>
          <a:prstGeom prst="rect">
            <a:avLst/>
          </a:prstGeom>
          <a:gradFill flip="none" rotWithShape="1">
            <a:gsLst>
              <a:gs pos="100000">
                <a:schemeClr val="accent2"/>
              </a:gs>
              <a:gs pos="65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295292" y="773724"/>
            <a:ext cx="5315516" cy="4958862"/>
          </a:xfrm>
        </p:spPr>
        <p:txBody>
          <a:bodyPr anchor="ctr" anchorCtr="0"/>
          <a:lstStyle>
            <a:lvl1pPr>
              <a:defRPr>
                <a:solidFill>
                  <a:schemeClr val="accent1"/>
                </a:solidFill>
              </a:defRPr>
            </a:lvl1pPr>
          </a:lstStyle>
          <a:p>
            <a:r>
              <a:rPr lang="en-US" noProof="0"/>
              <a:t>Click to edit Master title style</a:t>
            </a:r>
          </a:p>
        </p:txBody>
      </p:sp>
      <p:sp>
        <p:nvSpPr>
          <p:cNvPr id="3" name="Content Placeholder 2"/>
          <p:cNvSpPr>
            <a:spLocks noGrp="1"/>
          </p:cNvSpPr>
          <p:nvPr>
            <p:ph idx="1"/>
          </p:nvPr>
        </p:nvSpPr>
        <p:spPr>
          <a:xfrm>
            <a:off x="581192" y="773724"/>
            <a:ext cx="5388785" cy="495886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B7A41BE7-F1B0-4C45-AF70-F7649268EDF4}" type="datetime8">
              <a:rPr lang="en-US" noProof="0" smtClean="0"/>
              <a:t>9/13/2021 7:26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558300" y="5956137"/>
            <a:ext cx="1052508" cy="365125"/>
          </a:xfrm>
        </p:spPr>
        <p:txBody>
          <a:bodyPr/>
          <a:lstStyle/>
          <a:p>
            <a:fld id="{C5C3056E-1632-4A65-A24F-3F10A1450A6E}" type="slidenum">
              <a:rPr lang="en-US" noProof="0" smtClean="0"/>
              <a:t>‹#›</a:t>
            </a:fld>
            <a:endParaRPr lang="en-US" noProof="0" dirty="0"/>
          </a:p>
        </p:txBody>
      </p:sp>
    </p:spTree>
    <p:extLst>
      <p:ext uri="{BB962C8B-B14F-4D97-AF65-F5344CB8AC3E}">
        <p14:creationId xmlns:p14="http://schemas.microsoft.com/office/powerpoint/2010/main" val="637820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bwMode="white">
          <a:xfrm>
            <a:off x="447817" y="5141974"/>
            <a:ext cx="11290860" cy="1258827"/>
          </a:xfrm>
          <a:prstGeom prst="rect">
            <a:avLst/>
          </a:prstGeom>
          <a:gradFill flip="none" rotWithShape="1">
            <a:gsLst>
              <a:gs pos="100000">
                <a:srgbClr val="903163"/>
              </a:gs>
              <a:gs pos="60000">
                <a:schemeClr val="accent1">
                  <a:lumMod val="95000"/>
                  <a:lumOff val="5000"/>
                </a:schemeClr>
              </a:gs>
              <a:gs pos="100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noProof="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A0B3AD0B-368C-414F-BCF8-D058A779011E}" type="datetime8">
              <a:rPr lang="en-US" noProof="0" smtClean="0"/>
              <a:t>9/13/2021 7:26 PM</a:t>
            </a:fld>
            <a:endParaRPr lang="en-US" noProof="0"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noProof="0" dirty="0"/>
              <a:t>ADD A FOOTER</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249244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F86F2B82-BF5F-4C89-9753-958B685CCAFA}" type="datetime8">
              <a:rPr lang="en-US" noProof="0" smtClean="0"/>
              <a:t>9/13/2021 7:26 PM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C5C3056E-1632-4A65-A24F-3F10A1450A6E}" type="slidenum">
              <a:rPr lang="en-US" noProof="0" smtClean="0"/>
              <a:t>‹#›</a:t>
            </a:fld>
            <a:endParaRPr lang="en-US" noProof="0" dirty="0"/>
          </a:p>
        </p:txBody>
      </p:sp>
    </p:spTree>
    <p:extLst>
      <p:ext uri="{BB962C8B-B14F-4D97-AF65-F5344CB8AC3E}">
        <p14:creationId xmlns:p14="http://schemas.microsoft.com/office/powerpoint/2010/main" val="423696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p:nvSpPr>
          <p:cNvPr id="11" name="Rectangle 10"/>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
        <p:nvSpPr>
          <p:cNvPr id="3" name="Text Placeholder 2"/>
          <p:cNvSpPr>
            <a:spLocks noGrp="1"/>
          </p:cNvSpPr>
          <p:nvPr>
            <p:ph type="body" idx="1"/>
          </p:nvPr>
        </p:nvSpPr>
        <p:spPr>
          <a:xfrm>
            <a:off x="677396" y="2023139"/>
            <a:ext cx="3198328" cy="536005"/>
          </a:xfrm>
        </p:spPr>
        <p:txBody>
          <a:bodyPr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81194" y="2714624"/>
            <a:ext cx="3378403" cy="3194051"/>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lvl1pPr>
              <a:defRPr>
                <a:solidFill>
                  <a:srgbClr val="903163"/>
                </a:solidFill>
              </a:defRPr>
            </a:lvl1pPr>
          </a:lstStyle>
          <a:p>
            <a:fld id="{E9862096-CEB0-45D9-A2E0-AF3993182C58}" type="datetime8">
              <a:rPr lang="en-US" noProof="0" smtClean="0"/>
              <a:t>9/13/2021 7:26 PM</a:t>
            </a:fld>
            <a:endParaRPr lang="en-US" noProof="0" dirty="0"/>
          </a:p>
        </p:txBody>
      </p:sp>
      <p:sp>
        <p:nvSpPr>
          <p:cNvPr id="8" name="Footer Placeholder 7"/>
          <p:cNvSpPr>
            <a:spLocks noGrp="1"/>
          </p:cNvSpPr>
          <p:nvPr>
            <p:ph type="ftr" sz="quarter" idx="11"/>
          </p:nvPr>
        </p:nvSpPr>
        <p:spPr>
          <a:xfrm>
            <a:off x="581192" y="5951811"/>
            <a:ext cx="6917210" cy="365125"/>
          </a:xfrm>
        </p:spPr>
        <p:txBody>
          <a:bodyPr/>
          <a:lstStyle>
            <a:lvl1pPr>
              <a:defRPr>
                <a:solidFill>
                  <a:srgbClr val="903163"/>
                </a:solidFill>
              </a:defRPr>
            </a:lvl1pPr>
          </a:lstStyle>
          <a:p>
            <a:r>
              <a:rPr lang="en-US" noProof="0" dirty="0"/>
              <a:t>ADD A FOOTER</a:t>
            </a:r>
          </a:p>
        </p:txBody>
      </p:sp>
      <p:sp>
        <p:nvSpPr>
          <p:cNvPr id="23" name="Content Placeholder 3">
            <a:extLst>
              <a:ext uri="{FF2B5EF4-FFF2-40B4-BE49-F238E27FC236}">
                <a16:creationId xmlns:a16="http://schemas.microsoft.com/office/drawing/2014/main" id="{6D289ABA-BA71-41AF-AA30-58CB8F426F6C}"/>
              </a:ext>
            </a:extLst>
          </p:cNvPr>
          <p:cNvSpPr>
            <a:spLocks noGrp="1"/>
          </p:cNvSpPr>
          <p:nvPr>
            <p:ph sz="half" idx="15"/>
          </p:nvPr>
        </p:nvSpPr>
        <p:spPr>
          <a:xfrm>
            <a:off x="8145430" y="2714624"/>
            <a:ext cx="3378403" cy="3194051"/>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Slide Number Placeholder 8"/>
          <p:cNvSpPr>
            <a:spLocks noGrp="1"/>
          </p:cNvSpPr>
          <p:nvPr>
            <p:ph type="sldNum" sz="quarter" idx="12"/>
          </p:nvPr>
        </p:nvSpPr>
        <p:spPr/>
        <p:txBody>
          <a:bodyPr/>
          <a:lstStyle>
            <a:lvl1pPr>
              <a:defRPr>
                <a:solidFill>
                  <a:srgbClr val="903163"/>
                </a:solidFill>
              </a:defRPr>
            </a:lvl1pPr>
          </a:lstStyle>
          <a:p>
            <a:fld id="{C5C3056E-1632-4A65-A24F-3F10A1450A6E}" type="slidenum">
              <a:rPr lang="en-US" noProof="0" smtClean="0"/>
              <a:pPr/>
              <a:t>‹#›</a:t>
            </a:fld>
            <a:endParaRPr lang="en-US" noProof="0" dirty="0"/>
          </a:p>
        </p:txBody>
      </p:sp>
      <p:sp>
        <p:nvSpPr>
          <p:cNvPr id="22" name="Content Placeholder 3">
            <a:extLst>
              <a:ext uri="{FF2B5EF4-FFF2-40B4-BE49-F238E27FC236}">
                <a16:creationId xmlns:a16="http://schemas.microsoft.com/office/drawing/2014/main" id="{C06DFC81-3912-4844-B25C-E1D7CBCD80A0}"/>
              </a:ext>
            </a:extLst>
          </p:cNvPr>
          <p:cNvSpPr>
            <a:spLocks noGrp="1"/>
          </p:cNvSpPr>
          <p:nvPr>
            <p:ph sz="half" idx="14"/>
          </p:nvPr>
        </p:nvSpPr>
        <p:spPr>
          <a:xfrm>
            <a:off x="4400414" y="2714624"/>
            <a:ext cx="3378403" cy="3194051"/>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Text Placeholder 2">
            <a:extLst>
              <a:ext uri="{FF2B5EF4-FFF2-40B4-BE49-F238E27FC236}">
                <a16:creationId xmlns:a16="http://schemas.microsoft.com/office/drawing/2014/main" id="{11556C46-FD2A-4916-B30C-DB066CAEA471}"/>
              </a:ext>
            </a:extLst>
          </p:cNvPr>
          <p:cNvSpPr>
            <a:spLocks noGrp="1"/>
          </p:cNvSpPr>
          <p:nvPr>
            <p:ph type="body" idx="16"/>
          </p:nvPr>
        </p:nvSpPr>
        <p:spPr>
          <a:xfrm>
            <a:off x="8241852" y="2023139"/>
            <a:ext cx="3198328" cy="536005"/>
          </a:xfrm>
        </p:spPr>
        <p:txBody>
          <a:bodyPr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19" name="Straight Connector 18">
            <a:extLst>
              <a:ext uri="{FF2B5EF4-FFF2-40B4-BE49-F238E27FC236}">
                <a16:creationId xmlns:a16="http://schemas.microsoft.com/office/drawing/2014/main" id="{E2328988-0888-4C1A-8F73-17D455B6F882}"/>
              </a:ext>
              <a:ext uri="{C183D7F6-B498-43B3-948B-1728B52AA6E4}">
                <adec:decorative xmlns="" xmlns:adec="http://schemas.microsoft.com/office/drawing/2017/decorative" val="1"/>
              </a:ext>
            </a:extLst>
          </p:cNvPr>
          <p:cNvCxnSpPr>
            <a:cxnSpLocks/>
          </p:cNvCxnSpPr>
          <p:nvPr userDrawn="1"/>
        </p:nvCxnSpPr>
        <p:spPr>
          <a:xfrm>
            <a:off x="4180115" y="2714625"/>
            <a:ext cx="0" cy="3194051"/>
          </a:xfrm>
          <a:prstGeom prst="line">
            <a:avLst/>
          </a:prstGeom>
          <a:ln>
            <a:solidFill>
              <a:schemeClr val="accent1"/>
            </a:solidFill>
          </a:ln>
        </p:spPr>
        <p:style>
          <a:lnRef idx="2">
            <a:schemeClr val="accent4"/>
          </a:lnRef>
          <a:fillRef idx="0">
            <a:schemeClr val="accent4"/>
          </a:fillRef>
          <a:effectRef idx="1">
            <a:schemeClr val="accent4"/>
          </a:effectRef>
          <a:fontRef idx="minor">
            <a:schemeClr val="tx1"/>
          </a:fontRef>
        </p:style>
      </p:cxnSp>
      <p:cxnSp>
        <p:nvCxnSpPr>
          <p:cNvPr id="20" name="Straight Connector 19">
            <a:extLst>
              <a:ext uri="{FF2B5EF4-FFF2-40B4-BE49-F238E27FC236}">
                <a16:creationId xmlns:a16="http://schemas.microsoft.com/office/drawing/2014/main" id="{D81892BA-72AB-4029-BF58-4D6F90C43628}"/>
              </a:ext>
              <a:ext uri="{C183D7F6-B498-43B3-948B-1728B52AA6E4}">
                <adec:decorative xmlns="" xmlns:adec="http://schemas.microsoft.com/office/drawing/2017/decorative" val="1"/>
              </a:ext>
            </a:extLst>
          </p:cNvPr>
          <p:cNvCxnSpPr>
            <a:cxnSpLocks/>
          </p:cNvCxnSpPr>
          <p:nvPr userDrawn="1"/>
        </p:nvCxnSpPr>
        <p:spPr>
          <a:xfrm>
            <a:off x="7962123" y="2714625"/>
            <a:ext cx="0" cy="3194051"/>
          </a:xfrm>
          <a:prstGeom prst="line">
            <a:avLst/>
          </a:prstGeom>
          <a:ln>
            <a:solidFill>
              <a:schemeClr val="accent1"/>
            </a:solidFill>
          </a:ln>
        </p:spPr>
        <p:style>
          <a:lnRef idx="2">
            <a:schemeClr val="accent4"/>
          </a:lnRef>
          <a:fillRef idx="0">
            <a:schemeClr val="accent4"/>
          </a:fillRef>
          <a:effectRef idx="1">
            <a:schemeClr val="accent4"/>
          </a:effectRef>
          <a:fontRef idx="minor">
            <a:schemeClr val="tx1"/>
          </a:fontRef>
        </p:style>
      </p:cxnSp>
      <p:sp>
        <p:nvSpPr>
          <p:cNvPr id="21" name="Text Placeholder 2">
            <a:extLst>
              <a:ext uri="{FF2B5EF4-FFF2-40B4-BE49-F238E27FC236}">
                <a16:creationId xmlns:a16="http://schemas.microsoft.com/office/drawing/2014/main" id="{8E232301-6803-418F-8637-ABBAC64416DA}"/>
              </a:ext>
            </a:extLst>
          </p:cNvPr>
          <p:cNvSpPr>
            <a:spLocks noGrp="1"/>
          </p:cNvSpPr>
          <p:nvPr>
            <p:ph type="body" idx="13"/>
          </p:nvPr>
        </p:nvSpPr>
        <p:spPr>
          <a:xfrm>
            <a:off x="4496836" y="2023139"/>
            <a:ext cx="3198328" cy="536005"/>
          </a:xfrm>
        </p:spPr>
        <p:txBody>
          <a:bodyPr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571190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
        <p:nvSpPr>
          <p:cNvPr id="3" name="Text Placeholder 2"/>
          <p:cNvSpPr>
            <a:spLocks noGrp="1"/>
          </p:cNvSpPr>
          <p:nvPr>
            <p:ph type="body" idx="1"/>
          </p:nvPr>
        </p:nvSpPr>
        <p:spPr>
          <a:xfrm>
            <a:off x="581193" y="2250892"/>
            <a:ext cx="5393102" cy="536005"/>
          </a:xfrm>
        </p:spPr>
        <p:txBody>
          <a:bodyPr anchor="b">
            <a:noAutofit/>
          </a:bodyPr>
          <a:lstStyle>
            <a:lvl1pPr marL="0" indent="0">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17707" y="2250892"/>
            <a:ext cx="5393102" cy="553373"/>
          </a:xfrm>
        </p:spPr>
        <p:txBody>
          <a:bodyPr anchor="b">
            <a:noAutofit/>
          </a:bodyPr>
          <a:lstStyle>
            <a:lvl1pPr marL="0" indent="0">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lvl1pPr>
              <a:defRPr>
                <a:solidFill>
                  <a:srgbClr val="903163"/>
                </a:solidFill>
              </a:defRPr>
            </a:lvl1pPr>
          </a:lstStyle>
          <a:p>
            <a:fld id="{CBE13A04-CEB8-472D-8568-B3686F6B9B06}" type="datetime8">
              <a:rPr lang="en-US" noProof="0" smtClean="0"/>
              <a:t>9/13/2021 7:26 PM</a:t>
            </a:fld>
            <a:endParaRPr lang="en-US" noProof="0" dirty="0"/>
          </a:p>
        </p:txBody>
      </p:sp>
      <p:sp>
        <p:nvSpPr>
          <p:cNvPr id="8" name="Footer Placeholder 7"/>
          <p:cNvSpPr>
            <a:spLocks noGrp="1"/>
          </p:cNvSpPr>
          <p:nvPr>
            <p:ph type="ftr" sz="quarter" idx="11"/>
          </p:nvPr>
        </p:nvSpPr>
        <p:spPr/>
        <p:txBody>
          <a:bodyPr/>
          <a:lstStyle>
            <a:lvl1pPr>
              <a:defRPr>
                <a:solidFill>
                  <a:srgbClr val="903163"/>
                </a:solidFill>
              </a:defRPr>
            </a:lvl1pPr>
          </a:lstStyle>
          <a:p>
            <a:r>
              <a:rPr lang="en-US" noProof="0" dirty="0"/>
              <a:t>ADD A FOOTER</a:t>
            </a:r>
          </a:p>
        </p:txBody>
      </p:sp>
      <p:sp>
        <p:nvSpPr>
          <p:cNvPr id="9" name="Slide Number Placeholder 8"/>
          <p:cNvSpPr>
            <a:spLocks noGrp="1"/>
          </p:cNvSpPr>
          <p:nvPr>
            <p:ph type="sldNum" sz="quarter" idx="12"/>
          </p:nvPr>
        </p:nvSpPr>
        <p:spPr/>
        <p:txBody>
          <a:bodyPr/>
          <a:lstStyle>
            <a:lvl1pPr>
              <a:defRPr>
                <a:solidFill>
                  <a:srgbClr val="903163"/>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241669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p:cNvSpPr>
            <a:spLocks noChangeAspect="1"/>
          </p:cNvSpPr>
          <p:nvPr/>
        </p:nvSpPr>
        <p:spPr bwMode="white">
          <a:xfrm>
            <a:off x="440683"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Date Placeholder 2"/>
          <p:cNvSpPr>
            <a:spLocks noGrp="1"/>
          </p:cNvSpPr>
          <p:nvPr>
            <p:ph type="dt" sz="half" idx="10"/>
          </p:nvPr>
        </p:nvSpPr>
        <p:spPr/>
        <p:txBody>
          <a:bodyPr/>
          <a:lstStyle/>
          <a:p>
            <a:fld id="{8AF22ECE-B3FC-4829-8D6B-32358BAA7A13}" type="datetime8">
              <a:rPr lang="en-US" noProof="0" smtClean="0"/>
              <a:t>9/13/2021 7:26 PM</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C5C3056E-1632-4A65-A24F-3F10A1450A6E}" type="slidenum">
              <a:rPr lang="en-US" noProof="0" smtClean="0"/>
              <a:t>‹#›</a:t>
            </a:fld>
            <a:endParaRPr lang="en-US" noProof="0" dirty="0"/>
          </a:p>
        </p:txBody>
      </p:sp>
      <p:sp>
        <p:nvSpPr>
          <p:cNvPr id="9" name="Title 1">
            <a:extLst>
              <a:ext uri="{FF2B5EF4-FFF2-40B4-BE49-F238E27FC236}">
                <a16:creationId xmlns:a16="http://schemas.microsoft.com/office/drawing/2014/main" id="{5CEC16FA-81A4-6F41-9FCE-6262A4533E5C}"/>
              </a:ext>
            </a:extLst>
          </p:cNvPr>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Tree>
    <p:extLst>
      <p:ext uri="{BB962C8B-B14F-4D97-AF65-F5344CB8AC3E}">
        <p14:creationId xmlns:p14="http://schemas.microsoft.com/office/powerpoint/2010/main" val="154544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903163"/>
                </a:solidFill>
              </a:defRPr>
            </a:lvl1pPr>
          </a:lstStyle>
          <a:p>
            <a:fld id="{142606E5-466D-4A1D-8F16-2B10F0146570}" type="datetime8">
              <a:rPr lang="en-US" noProof="0" smtClean="0"/>
              <a:t>9/13/2021 7:26 PM</a:t>
            </a:fld>
            <a:endParaRPr lang="en-US" noProof="0" dirty="0"/>
          </a:p>
        </p:txBody>
      </p:sp>
      <p:sp>
        <p:nvSpPr>
          <p:cNvPr id="3" name="Footer Placeholder 2"/>
          <p:cNvSpPr>
            <a:spLocks noGrp="1"/>
          </p:cNvSpPr>
          <p:nvPr>
            <p:ph type="ftr" sz="quarter" idx="11"/>
          </p:nvPr>
        </p:nvSpPr>
        <p:spPr/>
        <p:txBody>
          <a:bodyPr/>
          <a:lstStyle>
            <a:lvl1pPr>
              <a:defRPr>
                <a:solidFill>
                  <a:srgbClr val="903163"/>
                </a:solidFill>
              </a:defRPr>
            </a:lvl1pPr>
          </a:lstStyle>
          <a:p>
            <a:r>
              <a:rPr lang="en-US" noProof="0" dirty="0"/>
              <a:t>ADD A FOOTER</a:t>
            </a:r>
          </a:p>
        </p:txBody>
      </p:sp>
      <p:sp>
        <p:nvSpPr>
          <p:cNvPr id="4" name="Slide Number Placeholder 3"/>
          <p:cNvSpPr>
            <a:spLocks noGrp="1"/>
          </p:cNvSpPr>
          <p:nvPr>
            <p:ph type="sldNum" sz="quarter" idx="12"/>
          </p:nvPr>
        </p:nvSpPr>
        <p:spPr/>
        <p:txBody>
          <a:bodyPr/>
          <a:lstStyle>
            <a:lvl1pPr>
              <a:defRPr>
                <a:solidFill>
                  <a:srgbClr val="903163"/>
                </a:solidFill>
              </a:defRPr>
            </a:lvl1pPr>
          </a:lstStyle>
          <a:p>
            <a:fld id="{C5C3056E-1632-4A65-A24F-3F10A1450A6E}" type="slidenum">
              <a:rPr lang="en-US" noProof="0" smtClean="0"/>
              <a:pPr/>
              <a:t>‹#›</a:t>
            </a:fld>
            <a:endParaRPr lang="en-US" noProof="0" dirty="0"/>
          </a:p>
        </p:txBody>
      </p:sp>
      <p:sp>
        <p:nvSpPr>
          <p:cNvPr id="5" name="Title 4">
            <a:extLst>
              <a:ext uri="{FF2B5EF4-FFF2-40B4-BE49-F238E27FC236}">
                <a16:creationId xmlns:a16="http://schemas.microsoft.com/office/drawing/2014/main" id="{DFBB0525-CFF9-4A39-B5EA-579253994F60}"/>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Tree>
    <p:extLst>
      <p:ext uri="{BB962C8B-B14F-4D97-AF65-F5344CB8AC3E}">
        <p14:creationId xmlns:p14="http://schemas.microsoft.com/office/powerpoint/2010/main" val="785869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gradFill flip="none" rotWithShape="1">
          <a:gsLst>
            <a:gs pos="0">
              <a:schemeClr val="bg1">
                <a:tint val="90000"/>
                <a:lumMod val="110000"/>
              </a:schemeClr>
            </a:gs>
            <a:gs pos="100000">
              <a:schemeClr val="accent4">
                <a:lumMod val="60000"/>
                <a:lumOff val="40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0CFF309-6BB1-4052-815C-0F59FFDE4FEA}" type="datetime8">
              <a:rPr lang="en-US" noProof="0" smtClean="0"/>
              <a:t>9/13/2021 7:26 PM</a:t>
            </a:fld>
            <a:endParaRPr lang="en-US" noProof="0"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noProof="0" dirty="0"/>
              <a:t>ADD A FOOTER</a:t>
            </a: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C3056E-1632-4A65-A24F-3F10A1450A6E}" type="slidenum">
              <a:rPr lang="en-US" noProof="0" smtClean="0"/>
              <a:t>‹#›</a:t>
            </a:fld>
            <a:endParaRPr lang="en-US" noProof="0"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70731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73" r:id="rId7"/>
    <p:sldLayoutId id="2147483666" r:id="rId8"/>
    <p:sldLayoutId id="2147483667" r:id="rId9"/>
    <p:sldLayoutId id="2147483668" r:id="rId10"/>
    <p:sldLayoutId id="214748366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5.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calibrator.vn/tin-tuc-cong-nghe/transducer-tu-van-mua-sam-va-cung-cap-thiet-bi-chuyen-doi/" TargetMode="External"/><Relationship Id="rId7" Type="http://schemas.openxmlformats.org/officeDocument/2006/relationships/hyperlink" Target="http://linhkienviet.vn/mcp4921-4921e-dip8-dac-12-bit-d-a-converter-spi-interface" TargetMode="External"/><Relationship Id="rId2" Type="http://schemas.openxmlformats.org/officeDocument/2006/relationships/hyperlink" Target="http://kitboardmach.blogspot.com/2015/06/kit-nexys3-spartan-6-fpga-board-digilent-gia-re.html" TargetMode="External"/><Relationship Id="rId1" Type="http://schemas.openxmlformats.org/officeDocument/2006/relationships/slideLayout" Target="../slideLayouts/slideLayout5.xml"/><Relationship Id="rId6" Type="http://schemas.openxmlformats.org/officeDocument/2006/relationships/hyperlink" Target="https://shopee.vn/shop/27117857/search?page=0&amp;shopCollection=102463985" TargetMode="External"/><Relationship Id="rId5" Type="http://schemas.openxmlformats.org/officeDocument/2006/relationships/hyperlink" Target="https://dientuphuongdung.com/lf356n-dip8" TargetMode="External"/><Relationship Id="rId4" Type="http://schemas.openxmlformats.org/officeDocument/2006/relationships/hyperlink" Target="https://dientutuonglai.com/bc547.html"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accent4">
                <a:lumMod val="60000"/>
                <a:lumOff val="40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 name="Title 1" descr="title">
            <a:extLst>
              <a:ext uri="{FF2B5EF4-FFF2-40B4-BE49-F238E27FC236}">
                <a16:creationId xmlns:a16="http://schemas.microsoft.com/office/drawing/2014/main" id="{A6E9EA0F-FD88-464F-99D9-0E151D11E785}"/>
              </a:ext>
            </a:extLst>
          </p:cNvPr>
          <p:cNvSpPr>
            <a:spLocks noGrp="1"/>
          </p:cNvSpPr>
          <p:nvPr>
            <p:ph type="ctrTitle"/>
          </p:nvPr>
        </p:nvSpPr>
        <p:spPr>
          <a:xfrm>
            <a:off x="547286" y="1543152"/>
            <a:ext cx="11243732" cy="1295841"/>
          </a:xfrm>
        </p:spPr>
        <p:txBody>
          <a:bodyPr anchor="ctr">
            <a:normAutofit fontScale="90000"/>
          </a:bodyPr>
          <a:lstStyle/>
          <a:p>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2700" dirty="0" err="1">
                <a:latin typeface="Times New Roman" panose="02020603050405020304" pitchFamily="18" charset="0"/>
                <a:cs typeface="Times New Roman" panose="02020603050405020304" pitchFamily="18" charset="0"/>
              </a:rPr>
              <a:t>Đề</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tài</a:t>
            </a:r>
            <a:r>
              <a:rPr lang="en-US" sz="2700" dirty="0">
                <a:latin typeface="Times New Roman" panose="02020603050405020304" pitchFamily="18" charset="0"/>
                <a:cs typeface="Times New Roman" panose="02020603050405020304" pitchFamily="18" charset="0"/>
              </a:rPr>
              <a:t>: </a:t>
            </a:r>
            <a:r>
              <a:rPr lang="en-US" sz="2700" dirty="0" smtClean="0">
                <a:latin typeface="Times New Roman" panose="02020603050405020304" pitchFamily="18" charset="0"/>
                <a:cs typeface="Times New Roman" panose="02020603050405020304" pitchFamily="18" charset="0"/>
              </a:rPr>
              <a:t>T</a:t>
            </a:r>
            <a:r>
              <a:rPr lang="vi-VN" sz="2700" dirty="0" smtClean="0">
                <a:latin typeface="Times New Roman" panose="02020603050405020304" pitchFamily="18" charset="0"/>
                <a:cs typeface="Times New Roman" panose="02020603050405020304" pitchFamily="18" charset="0"/>
              </a:rPr>
              <a:t>hiết </a:t>
            </a:r>
            <a:r>
              <a:rPr lang="vi-VN" sz="2700" dirty="0">
                <a:latin typeface="Times New Roman" panose="02020603050405020304" pitchFamily="18" charset="0"/>
                <a:cs typeface="Times New Roman" panose="02020603050405020304" pitchFamily="18" charset="0"/>
              </a:rPr>
              <a:t>kế hệ thống </a:t>
            </a:r>
            <a:r>
              <a:rPr lang="en-GB" sz="2700" dirty="0" err="1" smtClean="0">
                <a:latin typeface="Times New Roman" panose="02020603050405020304" pitchFamily="18" charset="0"/>
                <a:cs typeface="Times New Roman" panose="02020603050405020304" pitchFamily="18" charset="0"/>
              </a:rPr>
              <a:t>Điều</a:t>
            </a:r>
            <a:r>
              <a:rPr lang="en-GB" sz="2700" dirty="0" smtClean="0">
                <a:latin typeface="Times New Roman" panose="02020603050405020304" pitchFamily="18" charset="0"/>
                <a:cs typeface="Times New Roman" panose="02020603050405020304" pitchFamily="18" charset="0"/>
              </a:rPr>
              <a:t> </a:t>
            </a:r>
            <a:r>
              <a:rPr lang="en-GB" sz="2700" dirty="0" err="1" smtClean="0">
                <a:latin typeface="Times New Roman" panose="02020603050405020304" pitchFamily="18" charset="0"/>
                <a:cs typeface="Times New Roman" panose="02020603050405020304" pitchFamily="18" charset="0"/>
              </a:rPr>
              <a:t>chế</a:t>
            </a:r>
            <a:r>
              <a:rPr lang="en-GB" sz="2700" dirty="0" smtClean="0">
                <a:latin typeface="Times New Roman" panose="02020603050405020304" pitchFamily="18" charset="0"/>
                <a:cs typeface="Times New Roman" panose="02020603050405020304" pitchFamily="18" charset="0"/>
              </a:rPr>
              <a:t> </a:t>
            </a:r>
            <a:r>
              <a:rPr lang="vi-VN" sz="2700" dirty="0" smtClean="0">
                <a:latin typeface="Times New Roman" panose="02020603050405020304" pitchFamily="18" charset="0"/>
                <a:cs typeface="Times New Roman" panose="02020603050405020304" pitchFamily="18" charset="0"/>
              </a:rPr>
              <a:t>thông </a:t>
            </a:r>
            <a:r>
              <a:rPr lang="vi-VN" sz="2700" dirty="0">
                <a:latin typeface="Times New Roman" panose="02020603050405020304" pitchFamily="18" charset="0"/>
                <a:cs typeface="Times New Roman" panose="02020603050405020304" pitchFamily="18" charset="0"/>
              </a:rPr>
              <a:t>tin </a:t>
            </a:r>
            <a:r>
              <a:rPr lang="en-GB" sz="2700" dirty="0" smtClean="0">
                <a:latin typeface="Times New Roman" panose="02020603050405020304" pitchFamily="18" charset="0"/>
                <a:cs typeface="Times New Roman" panose="02020603050405020304" pitchFamily="18" charset="0"/>
              </a:rPr>
              <a:t>FSK</a:t>
            </a: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vi-VN" sz="2700" dirty="0" smtClean="0">
                <a:latin typeface="Times New Roman" panose="02020603050405020304" pitchFamily="18" charset="0"/>
                <a:cs typeface="Times New Roman" panose="02020603050405020304" pitchFamily="18" charset="0"/>
              </a:rPr>
              <a:t>sử </a:t>
            </a:r>
            <a:r>
              <a:rPr lang="vi-VN" sz="2700" dirty="0">
                <a:latin typeface="Times New Roman" panose="02020603050405020304" pitchFamily="18" charset="0"/>
                <a:cs typeface="Times New Roman" panose="02020603050405020304" pitchFamily="18" charset="0"/>
              </a:rPr>
              <a:t>dụng tranducer trên </a:t>
            </a:r>
            <a:r>
              <a:rPr lang="vi-VN" sz="2700" dirty="0" smtClean="0">
                <a:latin typeface="Times New Roman" panose="02020603050405020304" pitchFamily="18" charset="0"/>
                <a:cs typeface="Times New Roman" panose="02020603050405020304" pitchFamily="18" charset="0"/>
              </a:rPr>
              <a:t>FPGA</a:t>
            </a:r>
            <a:endParaRPr lang="en-US" sz="27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98DA0CE-2337-4A83-AB42-44ABFD43DE22}"/>
              </a:ext>
            </a:extLst>
          </p:cNvPr>
          <p:cNvSpPr>
            <a:spLocks noGrp="1"/>
          </p:cNvSpPr>
          <p:nvPr>
            <p:ph type="sldNum" sz="quarter" idx="12"/>
          </p:nvPr>
        </p:nvSpPr>
        <p:spPr/>
        <p:txBody>
          <a:bodyPr/>
          <a:lstStyle/>
          <a:p>
            <a:fld id="{C5C3056E-1632-4A65-A24F-3F10A1450A6E}" type="slidenum">
              <a:rPr lang="en-US" noProof="0" smtClean="0"/>
              <a:pPr/>
              <a:t>1</a:t>
            </a:fld>
            <a:endParaRPr lang="en-US" noProof="0" dirty="0"/>
          </a:p>
        </p:txBody>
      </p:sp>
      <p:sp>
        <p:nvSpPr>
          <p:cNvPr id="6" name="Subtitle 5">
            <a:extLst>
              <a:ext uri="{FF2B5EF4-FFF2-40B4-BE49-F238E27FC236}">
                <a16:creationId xmlns:a16="http://schemas.microsoft.com/office/drawing/2014/main" id="{2F091C3F-966E-47C7-A7B9-DF660D2C9905}"/>
              </a:ext>
            </a:extLst>
          </p:cNvPr>
          <p:cNvSpPr>
            <a:spLocks noGrp="1"/>
          </p:cNvSpPr>
          <p:nvPr>
            <p:ph type="subTitle" idx="1"/>
          </p:nvPr>
        </p:nvSpPr>
        <p:spPr>
          <a:xfrm>
            <a:off x="4550750" y="3192885"/>
            <a:ext cx="2637262" cy="590321"/>
          </a:xfrm>
        </p:spPr>
        <p:txBody>
          <a:bodyPr>
            <a:normAutofit fontScale="92500" lnSpcReduction="10000"/>
          </a:bodyPr>
          <a:lstStyle/>
          <a:p>
            <a:r>
              <a:rPr lang="en-US" sz="3000" b="1" smtClean="0">
                <a:solidFill>
                  <a:schemeClr val="tx1"/>
                </a:solidFill>
                <a:latin typeface="Times New Roman" panose="02020603050405020304" pitchFamily="18" charset="0"/>
                <a:cs typeface="Times New Roman" panose="02020603050405020304" pitchFamily="18" charset="0"/>
              </a:rPr>
              <a:t>Nhóm </a:t>
            </a:r>
            <a:r>
              <a:rPr lang="en-US" sz="3000" b="1" dirty="0" smtClean="0">
                <a:solidFill>
                  <a:schemeClr val="tx1"/>
                </a:solidFill>
                <a:latin typeface="Times New Roman" panose="02020603050405020304" pitchFamily="18" charset="0"/>
                <a:cs typeface="Times New Roman" panose="02020603050405020304" pitchFamily="18" charset="0"/>
              </a:rPr>
              <a:t>11</a:t>
            </a:r>
          </a:p>
          <a:p>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148763" y="5568310"/>
            <a:ext cx="4962144" cy="461665"/>
          </a:xfrm>
          <a:prstGeom prst="rect">
            <a:avLst/>
          </a:prstGeom>
          <a:noFill/>
        </p:spPr>
        <p:txBody>
          <a:bodyPr wrap="square" rtlCol="0">
            <a:spAutoFit/>
          </a:bodyPr>
          <a:lstStyle/>
          <a:p>
            <a:r>
              <a:rPr lang="vi-VN" sz="2400" smtClean="0">
                <a:latin typeface="Times New Roman" panose="02020603050405020304" pitchFamily="18" charset="0"/>
                <a:cs typeface="Times New Roman" panose="02020603050405020304" pitchFamily="18" charset="0"/>
              </a:rPr>
              <a:t>GVHD: TS. Hàn Huy Dũng</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582314" y="3783206"/>
            <a:ext cx="4574134" cy="1785104"/>
          </a:xfrm>
          <a:prstGeom prst="rect">
            <a:avLst/>
          </a:prstGeom>
          <a:noFill/>
        </p:spPr>
        <p:txBody>
          <a:bodyPr wrap="square" rtlCol="0">
            <a:spAutoFit/>
          </a:bodyPr>
          <a:lstStyle/>
          <a:p>
            <a:r>
              <a:rPr lang="en-US" sz="2200" dirty="0" err="1" smtClean="0">
                <a:latin typeface="Times New Roman" panose="02020603050405020304" pitchFamily="18" charset="0"/>
                <a:cs typeface="Times New Roman" panose="02020603050405020304" pitchFamily="18" charset="0"/>
              </a:rPr>
              <a:t>Đàm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Sơn</a:t>
            </a:r>
            <a:r>
              <a:rPr lang="en-US" sz="2200" dirty="0" smtClean="0">
                <a:latin typeface="Times New Roman" panose="02020603050405020304" pitchFamily="18" charset="0"/>
                <a:cs typeface="Times New Roman" panose="02020603050405020304" pitchFamily="18" charset="0"/>
              </a:rPr>
              <a:t> 		</a:t>
            </a:r>
            <a:r>
              <a:rPr lang="en-US" sz="2200" smtClean="0">
                <a:latin typeface="Times New Roman" panose="02020603050405020304" pitchFamily="18" charset="0"/>
                <a:cs typeface="Times New Roman" panose="02020603050405020304" pitchFamily="18" charset="0"/>
              </a:rPr>
              <a:t>	20172792</a:t>
            </a:r>
          </a:p>
          <a:p>
            <a:r>
              <a:rPr lang="en-US" sz="2200">
                <a:latin typeface="Times New Roman" panose="02020603050405020304" pitchFamily="18" charset="0"/>
                <a:cs typeface="Times New Roman" panose="02020603050405020304" pitchFamily="18" charset="0"/>
              </a:rPr>
              <a:t>Phạm Văn Chiến			</a:t>
            </a:r>
            <a:r>
              <a:rPr lang="en-US" sz="2200" smtClean="0">
                <a:latin typeface="Times New Roman" panose="02020603050405020304" pitchFamily="18" charset="0"/>
                <a:cs typeface="Times New Roman" panose="02020603050405020304" pitchFamily="18" charset="0"/>
              </a:rPr>
              <a:t>20172434</a:t>
            </a:r>
            <a:endParaRPr lang="en-US" sz="2200" dirty="0" smtClean="0">
              <a:latin typeface="Times New Roman" panose="02020603050405020304" pitchFamily="18" charset="0"/>
              <a:cs typeface="Times New Roman" panose="02020603050405020304" pitchFamily="18" charset="0"/>
            </a:endParaRPr>
          </a:p>
          <a:p>
            <a:r>
              <a:rPr lang="en-US" sz="2200" dirty="0" err="1" smtClean="0">
                <a:latin typeface="Times New Roman" panose="02020603050405020304" pitchFamily="18" charset="0"/>
                <a:cs typeface="Times New Roman" panose="02020603050405020304" pitchFamily="18" charset="0"/>
              </a:rPr>
              <a:t>Lê</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Đắc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Khánh</a:t>
            </a:r>
            <a:r>
              <a:rPr lang="en-US" sz="2200" dirty="0" smtClean="0">
                <a:latin typeface="Times New Roman" panose="02020603050405020304" pitchFamily="18" charset="0"/>
                <a:cs typeface="Times New Roman" panose="02020603050405020304" pitchFamily="18" charset="0"/>
              </a:rPr>
              <a:t>				20172621</a:t>
            </a:r>
          </a:p>
          <a:p>
            <a:r>
              <a:rPr lang="en-US" sz="2200" dirty="0" err="1" smtClean="0">
                <a:latin typeface="Times New Roman" panose="02020603050405020304" pitchFamily="18" charset="0"/>
                <a:cs typeface="Times New Roman" panose="02020603050405020304" pitchFamily="18" charset="0"/>
              </a:rPr>
              <a:t>Nguyễn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Sĩ</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Linh</a:t>
            </a:r>
            <a:r>
              <a:rPr lang="en-US" sz="2200" dirty="0" smtClean="0">
                <a:latin typeface="Times New Roman" panose="02020603050405020304" pitchFamily="18" charset="0"/>
                <a:cs typeface="Times New Roman" panose="02020603050405020304" pitchFamily="18" charset="0"/>
              </a:rPr>
              <a:t>				20172654</a:t>
            </a:r>
          </a:p>
          <a:p>
            <a:r>
              <a:rPr lang="en-US" sz="2200" smtClean="0">
                <a:latin typeface="Times New Roman" panose="02020603050405020304" pitchFamily="18" charset="0"/>
                <a:cs typeface="Times New Roman" panose="02020603050405020304" pitchFamily="18" charset="0"/>
              </a:rPr>
              <a:t>Vũ </a:t>
            </a:r>
            <a:r>
              <a:rPr lang="en-US" sz="2200" dirty="0" err="1" smtClean="0">
                <a:latin typeface="Times New Roman" panose="02020603050405020304" pitchFamily="18" charset="0"/>
                <a:cs typeface="Times New Roman" panose="02020603050405020304" pitchFamily="18" charset="0"/>
              </a:rPr>
              <a:t>Văn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Đại</a:t>
            </a:r>
            <a:r>
              <a:rPr lang="en-US" sz="2200" dirty="0" smtClean="0">
                <a:latin typeface="Times New Roman" panose="02020603050405020304" pitchFamily="18" charset="0"/>
                <a:cs typeface="Times New Roman" panose="02020603050405020304" pitchFamily="18" charset="0"/>
              </a:rPr>
              <a:t>	</a:t>
            </a:r>
            <a:r>
              <a:rPr lang="en-US" sz="2200" smtClean="0">
                <a:latin typeface="Times New Roman" panose="02020603050405020304" pitchFamily="18" charset="0"/>
                <a:cs typeface="Times New Roman" panose="02020603050405020304" pitchFamily="18" charset="0"/>
              </a:rPr>
              <a:t>	             		20172445</a:t>
            </a:r>
            <a:endParaRPr lang="en-US" sz="2200" dirty="0" smtClean="0">
              <a:latin typeface="Times New Roman" panose="02020603050405020304" pitchFamily="18" charset="0"/>
              <a:cs typeface="Times New Roman" panose="02020603050405020304" pitchFamily="18" charset="0"/>
            </a:endParaRPr>
          </a:p>
        </p:txBody>
      </p:sp>
      <p:sp>
        <p:nvSpPr>
          <p:cNvPr id="7" name="TextBox 6"/>
          <p:cNvSpPr txBox="1"/>
          <p:nvPr/>
        </p:nvSpPr>
        <p:spPr>
          <a:xfrm>
            <a:off x="1584960" y="536448"/>
            <a:ext cx="9168384" cy="707886"/>
          </a:xfrm>
          <a:prstGeom prst="rect">
            <a:avLst/>
          </a:prstGeom>
          <a:noFill/>
        </p:spPr>
        <p:txBody>
          <a:bodyPr wrap="square" rtlCol="0">
            <a:spAutoFit/>
          </a:bodyPr>
          <a:lstStyle/>
          <a:p>
            <a:pPr algn="ctr"/>
            <a:r>
              <a:rPr lang="en-US" sz="2000" b="1" dirty="0" smtClean="0">
                <a:solidFill>
                  <a:schemeClr val="bg1"/>
                </a:solidFill>
                <a:latin typeface="Times New Roman" panose="02020603050405020304" pitchFamily="18" charset="0"/>
                <a:cs typeface="Times New Roman" panose="02020603050405020304" pitchFamily="18" charset="0"/>
              </a:rPr>
              <a:t>TRƯỜNG ĐẠI HỌC BÁCH KHOA HÀ NỘI</a:t>
            </a:r>
          </a:p>
          <a:p>
            <a:pPr algn="ctr"/>
            <a:r>
              <a:rPr lang="en-US" sz="2000" b="1" dirty="0" smtClean="0">
                <a:solidFill>
                  <a:schemeClr val="bg1"/>
                </a:solidFill>
                <a:latin typeface="Times New Roman" panose="02020603050405020304" pitchFamily="18" charset="0"/>
                <a:cs typeface="Times New Roman" panose="02020603050405020304" pitchFamily="18" charset="0"/>
              </a:rPr>
              <a:t>VIỆN ĐIỆN TỬ - VIỄN THÔNG</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4437888" y="1290656"/>
            <a:ext cx="3718560" cy="523220"/>
          </a:xfrm>
          <a:prstGeom prst="rect">
            <a:avLst/>
          </a:prstGeom>
          <a:noFill/>
        </p:spPr>
        <p:txBody>
          <a:bodyPr wrap="square" rtlCol="0">
            <a:spAutoFit/>
          </a:bodyPr>
          <a:lstStyle/>
          <a:p>
            <a:r>
              <a:rPr lang="en-US" sz="2800" b="1" smtClean="0">
                <a:solidFill>
                  <a:schemeClr val="bg1"/>
                </a:solidFill>
                <a:latin typeface="Times New Roman" panose="02020603050405020304" pitchFamily="18" charset="0"/>
                <a:cs typeface="Times New Roman" panose="02020603050405020304" pitchFamily="18" charset="0"/>
              </a:rPr>
              <a:t>HỆ THỐNG NHÚNG</a:t>
            </a:r>
            <a:endParaRPr lang="en-US" sz="2800" b="1">
              <a:solidFill>
                <a:schemeClr val="bg1"/>
              </a:solidFill>
            </a:endParaRPr>
          </a:p>
        </p:txBody>
      </p:sp>
    </p:spTree>
    <p:extLst>
      <p:ext uri="{BB962C8B-B14F-4D97-AF65-F5344CB8AC3E}">
        <p14:creationId xmlns:p14="http://schemas.microsoft.com/office/powerpoint/2010/main" val="18060378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2D77-0E7E-4221-904B-DFEB53656064}"/>
              </a:ext>
            </a:extLst>
          </p:cNvPr>
          <p:cNvSpPr>
            <a:spLocks noGrp="1"/>
          </p:cNvSpPr>
          <p:nvPr>
            <p:ph type="title"/>
          </p:nvPr>
        </p:nvSpPr>
        <p:spPr/>
        <p:txBody>
          <a:bodyPr>
            <a:normAutofit/>
          </a:bodyPr>
          <a:lstStyle/>
          <a:p>
            <a:r>
              <a:rPr lang="vi-VN" sz="3600"/>
              <a:t>Yêu cầu </a:t>
            </a:r>
            <a:r>
              <a:rPr lang="en-US" sz="3600" smtClean="0"/>
              <a:t>phi </a:t>
            </a:r>
            <a:r>
              <a:rPr lang="vi-VN" sz="3600" smtClean="0"/>
              <a:t>chức năng</a:t>
            </a:r>
            <a:endParaRPr lang="en-US" sz="3600"/>
          </a:p>
        </p:txBody>
      </p:sp>
      <p:sp>
        <p:nvSpPr>
          <p:cNvPr id="4" name="Content Placeholder 3">
            <a:extLst>
              <a:ext uri="{FF2B5EF4-FFF2-40B4-BE49-F238E27FC236}">
                <a16:creationId xmlns:a16="http://schemas.microsoft.com/office/drawing/2014/main" id="{383F97EA-9000-4843-89B0-AC207C5CB949}"/>
              </a:ext>
            </a:extLst>
          </p:cNvPr>
          <p:cNvSpPr>
            <a:spLocks noGrp="1"/>
          </p:cNvSpPr>
          <p:nvPr>
            <p:ph sz="half" idx="2"/>
          </p:nvPr>
        </p:nvSpPr>
        <p:spPr>
          <a:xfrm>
            <a:off x="978320" y="1878763"/>
            <a:ext cx="4898224" cy="2254325"/>
          </a:xfrm>
        </p:spPr>
        <p:txBody>
          <a:bodyPr>
            <a:normAutofit/>
          </a:bodyPr>
          <a:lstStyle/>
          <a:p>
            <a:pPr>
              <a:spcAft>
                <a:spcPts val="0"/>
              </a:spcAft>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Khoảng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truyền</a:t>
            </a:r>
            <a:r>
              <a:rPr lang="en-US" sz="2000" dirty="0" smtClean="0">
                <a:latin typeface="Times New Roman" panose="02020603050405020304" pitchFamily="18" charset="0"/>
                <a:cs typeface="Times New Roman" panose="02020603050405020304" pitchFamily="18" charset="0"/>
              </a:rPr>
              <a:t>: &lt; 10km</a:t>
            </a:r>
          </a:p>
          <a:p>
            <a:pPr>
              <a:spcAft>
                <a:spcPts val="0"/>
              </a:spcAft>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Giá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thành</a:t>
            </a:r>
            <a:r>
              <a:rPr lang="en-US" sz="2000" dirty="0" smtClean="0">
                <a:latin typeface="Times New Roman" panose="02020603050405020304" pitchFamily="18" charset="0"/>
                <a:cs typeface="Times New Roman" panose="02020603050405020304" pitchFamily="18" charset="0"/>
              </a:rPr>
              <a:t>: &lt; </a:t>
            </a:r>
            <a:r>
              <a:rPr lang="en-US" sz="2000" dirty="0" smtClean="0">
                <a:latin typeface="Times New Roman" panose="02020603050405020304" pitchFamily="18" charset="0"/>
                <a:cs typeface="Times New Roman" panose="02020603050405020304" pitchFamily="18" charset="0"/>
              </a:rPr>
              <a:t>300</a:t>
            </a:r>
            <a:r>
              <a:rPr lang="en-US" sz="2000" dirty="0" smtClean="0">
                <a:latin typeface="Times New Roman" panose="02020603050405020304" pitchFamily="18" charset="0"/>
                <a:cs typeface="Times New Roman" panose="02020603050405020304" pitchFamily="18" charset="0"/>
              </a:rPr>
              <a:t>$</a:t>
            </a:r>
          </a:p>
          <a:p>
            <a:pPr>
              <a:spcAft>
                <a:spcPts val="0"/>
              </a:spcAft>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Vỏ</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bọc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nhựa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vật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chống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mòn</a:t>
            </a:r>
            <a:endParaRPr lang="en-US" sz="2000" dirty="0" smtClean="0">
              <a:latin typeface="Times New Roman" panose="02020603050405020304" pitchFamily="18" charset="0"/>
              <a:cs typeface="Times New Roman" panose="02020603050405020304" pitchFamily="18" charset="0"/>
            </a:endParaRPr>
          </a:p>
          <a:p>
            <a:pPr>
              <a:spcAft>
                <a:spcPts val="0"/>
              </a:spcAft>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Độ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trễ</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truyền</a:t>
            </a:r>
            <a:r>
              <a:rPr lang="en-US" sz="2000" dirty="0" smtClean="0">
                <a:latin typeface="Times New Roman" panose="02020603050405020304" pitchFamily="18" charset="0"/>
                <a:cs typeface="Times New Roman" panose="02020603050405020304" pitchFamily="18" charset="0"/>
              </a:rPr>
              <a:t>: &lt; 5s</a:t>
            </a:r>
            <a:endParaRPr lang="vi-VN" sz="2000" dirty="0">
              <a:latin typeface="Times New Roman" panose="02020603050405020304" pitchFamily="18" charset="0"/>
              <a:cs typeface="Times New Roman" panose="02020603050405020304" pitchFamily="18" charset="0"/>
            </a:endParaRPr>
          </a:p>
          <a:p>
            <a:pPr>
              <a:spcAft>
                <a:spcPts val="0"/>
              </a:spcAft>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Khối lượng: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1,5kg</a:t>
            </a:r>
          </a:p>
          <a:p>
            <a:pPr>
              <a:spcAft>
                <a:spcPts val="0"/>
              </a:spcAft>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suất</a:t>
            </a:r>
            <a:r>
              <a:rPr lang="en-US" sz="2000" dirty="0" smtClean="0">
                <a:latin typeface="Times New Roman" panose="02020603050405020304" pitchFamily="18" charset="0"/>
                <a:cs typeface="Times New Roman" panose="02020603050405020304" pitchFamily="18" charset="0"/>
              </a:rPr>
              <a:t>: 10W</a:t>
            </a:r>
            <a:endParaRPr lang="vi-V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B6A73DB-52C5-49D4-A2C0-574378245D38}"/>
              </a:ext>
            </a:extLst>
          </p:cNvPr>
          <p:cNvSpPr>
            <a:spLocks noGrp="1"/>
          </p:cNvSpPr>
          <p:nvPr>
            <p:ph type="sldNum" sz="quarter" idx="12"/>
          </p:nvPr>
        </p:nvSpPr>
        <p:spPr/>
        <p:txBody>
          <a:bodyPr/>
          <a:lstStyle/>
          <a:p>
            <a:fld id="{C5C3056E-1632-4A65-A24F-3F10A1450A6E}" type="slidenum">
              <a:rPr lang="en-US" noProof="0" smtClean="0"/>
              <a:t>10</a:t>
            </a:fld>
            <a:endParaRPr lang="en-US" noProof="0" dirty="0"/>
          </a:p>
        </p:txBody>
      </p:sp>
      <p:pic>
        <p:nvPicPr>
          <p:cNvPr id="6" name="Picture 5"/>
          <p:cNvPicPr>
            <a:picLocks noChangeAspect="1"/>
          </p:cNvPicPr>
          <p:nvPr/>
        </p:nvPicPr>
        <p:blipFill>
          <a:blip r:embed="rId2"/>
          <a:stretch>
            <a:fillRect/>
          </a:stretch>
        </p:blipFill>
        <p:spPr>
          <a:xfrm>
            <a:off x="2404123" y="4494864"/>
            <a:ext cx="6944841" cy="1892908"/>
          </a:xfrm>
          <a:prstGeom prst="rect">
            <a:avLst/>
          </a:prstGeom>
        </p:spPr>
      </p:pic>
      <p:sp>
        <p:nvSpPr>
          <p:cNvPr id="7" name="TextBox 6"/>
          <p:cNvSpPr txBox="1"/>
          <p:nvPr/>
        </p:nvSpPr>
        <p:spPr>
          <a:xfrm>
            <a:off x="6400712" y="1878763"/>
            <a:ext cx="4462299" cy="2616101"/>
          </a:xfrm>
          <a:prstGeom prst="rect">
            <a:avLst/>
          </a:prstGeom>
          <a:noFill/>
        </p:spPr>
        <p:txBody>
          <a:bodyPr wrap="square" rtlCol="0">
            <a:spAutoFit/>
          </a:bodyPr>
          <a:lstStyle/>
          <a:p>
            <a:pPr marL="342900" indent="-342900">
              <a:spcBef>
                <a:spcPct val="20000"/>
              </a:spcBef>
              <a:buClr>
                <a:schemeClr val="accent2"/>
              </a:buClr>
              <a:buSzPct val="92000"/>
              <a:buFont typeface="Arial" panose="020B0604020202020204" pitchFamily="34" charset="0"/>
              <a:buChar char="•"/>
            </a:pPr>
            <a:r>
              <a:rPr lang="vi-VN" sz="2000">
                <a:solidFill>
                  <a:schemeClr val="tx2"/>
                </a:solidFill>
                <a:latin typeface="Times New Roman" panose="02020603050405020304" pitchFamily="18" charset="0"/>
                <a:cs typeface="Times New Roman" panose="02020603050405020304" pitchFamily="18" charset="0"/>
              </a:rPr>
              <a:t>Độ bền: </a:t>
            </a:r>
            <a:r>
              <a:rPr lang="en-US" sz="2000">
                <a:solidFill>
                  <a:schemeClr val="tx2"/>
                </a:solidFill>
                <a:latin typeface="Times New Roman" panose="02020603050405020304" pitchFamily="18" charset="0"/>
                <a:cs typeface="Times New Roman" panose="02020603050405020304" pitchFamily="18" charset="0"/>
              </a:rPr>
              <a:t>5</a:t>
            </a:r>
            <a:r>
              <a:rPr lang="vi-VN" sz="2000">
                <a:solidFill>
                  <a:schemeClr val="tx2"/>
                </a:solidFill>
                <a:latin typeface="Times New Roman" panose="02020603050405020304" pitchFamily="18" charset="0"/>
                <a:cs typeface="Times New Roman" panose="02020603050405020304" pitchFamily="18" charset="0"/>
              </a:rPr>
              <a:t> năm</a:t>
            </a:r>
            <a:endParaRPr lang="en-US" sz="2000">
              <a:solidFill>
                <a:schemeClr val="tx2"/>
              </a:solidFill>
              <a:latin typeface="Times New Roman" panose="02020603050405020304" pitchFamily="18" charset="0"/>
              <a:cs typeface="Times New Roman" panose="02020603050405020304" pitchFamily="18" charset="0"/>
            </a:endParaRPr>
          </a:p>
          <a:p>
            <a:pPr marL="342900" indent="-342900">
              <a:spcBef>
                <a:spcPct val="20000"/>
              </a:spcBef>
              <a:buClr>
                <a:schemeClr val="accent2"/>
              </a:buClr>
              <a:buSzPct val="92000"/>
              <a:buFont typeface="Arial" panose="020B0604020202020204" pitchFamily="34" charset="0"/>
              <a:buChar char="•"/>
            </a:pPr>
            <a:r>
              <a:rPr lang="en-US" sz="2000">
                <a:solidFill>
                  <a:schemeClr val="tx2"/>
                </a:solidFill>
                <a:latin typeface="Times New Roman" panose="02020603050405020304" pitchFamily="18" charset="0"/>
                <a:cs typeface="Times New Roman" panose="02020603050405020304" pitchFamily="18" charset="0"/>
              </a:rPr>
              <a:t>Nhiệt độ môi trường: 10-40 *</a:t>
            </a:r>
            <a:r>
              <a:rPr lang="en-US" sz="2000" smtClean="0">
                <a:solidFill>
                  <a:schemeClr val="tx2"/>
                </a:solidFill>
                <a:latin typeface="Times New Roman" panose="02020603050405020304" pitchFamily="18" charset="0"/>
                <a:cs typeface="Times New Roman" panose="02020603050405020304" pitchFamily="18" charset="0"/>
              </a:rPr>
              <a:t>C</a:t>
            </a:r>
          </a:p>
          <a:p>
            <a:pPr marL="342900" indent="-342900">
              <a:spcBef>
                <a:spcPct val="20000"/>
              </a:spcBef>
              <a:buClr>
                <a:schemeClr val="accent2"/>
              </a:buClr>
              <a:buSzPct val="92000"/>
              <a:buFont typeface="Arial" panose="020B0604020202020204" pitchFamily="34" charset="0"/>
              <a:buChar char="•"/>
            </a:pPr>
            <a:r>
              <a:rPr lang="en-US" sz="2000" smtClean="0">
                <a:solidFill>
                  <a:schemeClr val="tx2"/>
                </a:solidFill>
                <a:latin typeface="Times New Roman" panose="02020603050405020304" pitchFamily="18" charset="0"/>
                <a:cs typeface="Times New Roman" panose="02020603050405020304" pitchFamily="18" charset="0"/>
              </a:rPr>
              <a:t>Chuẩn chống nước: IP68</a:t>
            </a:r>
            <a:endParaRPr lang="en-US" sz="2000">
              <a:solidFill>
                <a:schemeClr val="tx2"/>
              </a:solidFill>
              <a:latin typeface="Times New Roman" panose="02020603050405020304" pitchFamily="18" charset="0"/>
              <a:cs typeface="Times New Roman" panose="02020603050405020304" pitchFamily="18" charset="0"/>
            </a:endParaRPr>
          </a:p>
          <a:p>
            <a:pPr marL="342900" indent="-342900">
              <a:spcBef>
                <a:spcPct val="20000"/>
              </a:spcBef>
              <a:buClr>
                <a:schemeClr val="accent2"/>
              </a:buClr>
              <a:buSzPct val="92000"/>
              <a:buFont typeface="Arial" panose="020B0604020202020204" pitchFamily="34" charset="0"/>
              <a:buChar char="•"/>
            </a:pPr>
            <a:r>
              <a:rPr lang="en-US" sz="2000">
                <a:solidFill>
                  <a:schemeClr val="tx2"/>
                </a:solidFill>
                <a:latin typeface="Times New Roman" panose="02020603050405020304" pitchFamily="18" charset="0"/>
                <a:cs typeface="Times New Roman" panose="02020603050405020304" pitchFamily="18" charset="0"/>
              </a:rPr>
              <a:t>Size: </a:t>
            </a:r>
            <a:r>
              <a:rPr lang="en-US" sz="2000" smtClean="0">
                <a:solidFill>
                  <a:schemeClr val="tx2"/>
                </a:solidFill>
                <a:latin typeface="Times New Roman" panose="02020603050405020304" pitchFamily="18" charset="0"/>
                <a:cs typeface="Times New Roman" panose="02020603050405020304" pitchFamily="18" charset="0"/>
              </a:rPr>
              <a:t>30x20x10 </a:t>
            </a:r>
            <a:r>
              <a:rPr lang="en-US" sz="2000">
                <a:solidFill>
                  <a:schemeClr val="tx2"/>
                </a:solidFill>
                <a:latin typeface="Times New Roman" panose="02020603050405020304" pitchFamily="18" charset="0"/>
                <a:cs typeface="Times New Roman" panose="02020603050405020304" pitchFamily="18" charset="0"/>
              </a:rPr>
              <a:t>(cm)</a:t>
            </a:r>
            <a:endParaRPr lang="vi-VN" sz="2000">
              <a:solidFill>
                <a:schemeClr val="tx2"/>
              </a:solidFill>
              <a:latin typeface="Times New Roman" panose="02020603050405020304" pitchFamily="18" charset="0"/>
              <a:cs typeface="Times New Roman" panose="02020603050405020304" pitchFamily="18" charset="0"/>
            </a:endParaRPr>
          </a:p>
          <a:p>
            <a:pPr marL="342900" indent="-342900">
              <a:spcBef>
                <a:spcPct val="20000"/>
              </a:spcBef>
              <a:buClr>
                <a:schemeClr val="accent2"/>
              </a:buClr>
              <a:buSzPct val="92000"/>
              <a:buFont typeface="Arial" panose="020B0604020202020204" pitchFamily="34" charset="0"/>
              <a:buChar char="•"/>
            </a:pPr>
            <a:r>
              <a:rPr lang="vi-VN" sz="2000">
                <a:solidFill>
                  <a:schemeClr val="tx2"/>
                </a:solidFill>
                <a:latin typeface="Times New Roman" panose="02020603050405020304" pitchFamily="18" charset="0"/>
                <a:cs typeface="Times New Roman" panose="02020603050405020304" pitchFamily="18" charset="0"/>
              </a:rPr>
              <a:t>NRE Cost: </a:t>
            </a:r>
            <a:r>
              <a:rPr lang="en-US" sz="2000">
                <a:solidFill>
                  <a:schemeClr val="tx2"/>
                </a:solidFill>
                <a:latin typeface="Times New Roman" panose="02020603050405020304" pitchFamily="18" charset="0"/>
                <a:cs typeface="Times New Roman" panose="02020603050405020304" pitchFamily="18" charset="0"/>
              </a:rPr>
              <a:t>10000$</a:t>
            </a:r>
            <a:endParaRPr lang="vi-VN" sz="2000">
              <a:solidFill>
                <a:schemeClr val="tx2"/>
              </a:solidFill>
              <a:latin typeface="Times New Roman" panose="02020603050405020304" pitchFamily="18" charset="0"/>
              <a:cs typeface="Times New Roman" panose="02020603050405020304" pitchFamily="18" charset="0"/>
            </a:endParaRPr>
          </a:p>
          <a:p>
            <a:pPr marL="342900" indent="-342900">
              <a:spcBef>
                <a:spcPct val="20000"/>
              </a:spcBef>
              <a:buClr>
                <a:schemeClr val="accent2"/>
              </a:buClr>
              <a:buSzPct val="92000"/>
              <a:buFont typeface="Arial" panose="020B0604020202020204" pitchFamily="34" charset="0"/>
              <a:buChar char="•"/>
            </a:pPr>
            <a:r>
              <a:rPr lang="vi-VN" sz="2000">
                <a:solidFill>
                  <a:schemeClr val="tx2"/>
                </a:solidFill>
                <a:latin typeface="Times New Roman" panose="02020603050405020304" pitchFamily="18" charset="0"/>
                <a:cs typeface="Times New Roman" panose="02020603050405020304" pitchFamily="18" charset="0"/>
              </a:rPr>
              <a:t>Time to market: </a:t>
            </a:r>
            <a:r>
              <a:rPr lang="en-US" sz="2000">
                <a:solidFill>
                  <a:schemeClr val="tx2"/>
                </a:solidFill>
                <a:latin typeface="Times New Roman" panose="02020603050405020304" pitchFamily="18" charset="0"/>
                <a:cs typeface="Times New Roman" panose="02020603050405020304" pitchFamily="18" charset="0"/>
              </a:rPr>
              <a:t>3</a:t>
            </a:r>
            <a:r>
              <a:rPr lang="vi-VN" sz="2000">
                <a:solidFill>
                  <a:schemeClr val="tx2"/>
                </a:solidFill>
                <a:latin typeface="Times New Roman" panose="02020603050405020304" pitchFamily="18" charset="0"/>
                <a:cs typeface="Times New Roman" panose="02020603050405020304" pitchFamily="18" charset="0"/>
              </a:rPr>
              <a:t> tháng</a:t>
            </a:r>
          </a:p>
          <a:p>
            <a:pPr marL="342900" indent="-342900">
              <a:spcBef>
                <a:spcPct val="20000"/>
              </a:spcBef>
              <a:buClr>
                <a:schemeClr val="accent2"/>
              </a:buClr>
              <a:buSzPct val="92000"/>
              <a:buFont typeface="Arial" panose="020B0604020202020204" pitchFamily="34" charset="0"/>
              <a:buChar char="•"/>
            </a:pPr>
            <a:r>
              <a:rPr lang="vi-VN" sz="2000">
                <a:solidFill>
                  <a:schemeClr val="tx2"/>
                </a:solidFill>
                <a:latin typeface="Times New Roman" panose="02020603050405020304" pitchFamily="18" charset="0"/>
                <a:cs typeface="Times New Roman" panose="02020603050405020304" pitchFamily="18" charset="0"/>
              </a:rPr>
              <a:t>Time to prototype: </a:t>
            </a:r>
            <a:r>
              <a:rPr lang="en-US" sz="2000">
                <a:solidFill>
                  <a:schemeClr val="tx2"/>
                </a:solidFill>
                <a:latin typeface="Times New Roman" panose="02020603050405020304" pitchFamily="18" charset="0"/>
                <a:cs typeface="Times New Roman" panose="02020603050405020304" pitchFamily="18" charset="0"/>
              </a:rPr>
              <a:t>2</a:t>
            </a:r>
            <a:r>
              <a:rPr lang="vi-VN" sz="2000">
                <a:solidFill>
                  <a:schemeClr val="tx2"/>
                </a:solidFill>
                <a:latin typeface="Times New Roman" panose="02020603050405020304" pitchFamily="18" charset="0"/>
                <a:cs typeface="Times New Roman" panose="02020603050405020304" pitchFamily="18" charset="0"/>
              </a:rPr>
              <a:t> </a:t>
            </a:r>
            <a:r>
              <a:rPr lang="vi-VN" sz="2000" smtClean="0">
                <a:solidFill>
                  <a:schemeClr val="tx2"/>
                </a:solidFill>
                <a:latin typeface="Times New Roman" panose="02020603050405020304" pitchFamily="18" charset="0"/>
                <a:cs typeface="Times New Roman" panose="02020603050405020304" pitchFamily="18" charset="0"/>
              </a:rPr>
              <a:t>tháng</a:t>
            </a:r>
            <a:endParaRPr lang="vi-VN" sz="200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907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998" y="834160"/>
            <a:ext cx="11029616" cy="988332"/>
          </a:xfrm>
        </p:spPr>
        <p:txBody>
          <a:bodyPr>
            <a:normAutofit/>
          </a:bodyPr>
          <a:lstStyle/>
          <a:p>
            <a:r>
              <a:rPr lang="en-US" sz="3800" dirty="0">
                <a:latin typeface="Arial" panose="020B0604020202020204" pitchFamily="34" charset="0"/>
                <a:cs typeface="Arial" panose="020B0604020202020204" pitchFamily="34" charset="0"/>
              </a:rPr>
              <a:t>	</a:t>
            </a:r>
            <a:r>
              <a:rPr lang="en-US" sz="3800" dirty="0" err="1">
                <a:latin typeface="Arial" panose="020B0604020202020204" pitchFamily="34" charset="0"/>
                <a:cs typeface="Arial" panose="020B0604020202020204" pitchFamily="34" charset="0"/>
              </a:rPr>
              <a:t>Mô</a:t>
            </a:r>
            <a:r>
              <a:rPr lang="en-US" sz="3800" dirty="0">
                <a:latin typeface="Arial" panose="020B0604020202020204" pitchFamily="34" charset="0"/>
                <a:cs typeface="Arial" panose="020B0604020202020204" pitchFamily="34" charset="0"/>
              </a:rPr>
              <a:t> </a:t>
            </a:r>
            <a:r>
              <a:rPr lang="en-US" sz="3800" dirty="0" err="1">
                <a:latin typeface="Arial" panose="020B0604020202020204" pitchFamily="34" charset="0"/>
                <a:cs typeface="Arial" panose="020B0604020202020204" pitchFamily="34" charset="0"/>
              </a:rPr>
              <a:t>hình</a:t>
            </a:r>
            <a:r>
              <a:rPr lang="en-US" sz="3800" dirty="0">
                <a:latin typeface="Arial" panose="020B0604020202020204" pitchFamily="34" charset="0"/>
                <a:cs typeface="Arial" panose="020B0604020202020204" pitchFamily="34" charset="0"/>
              </a:rPr>
              <a:t> </a:t>
            </a:r>
            <a:r>
              <a:rPr lang="en-US" sz="3800" dirty="0" err="1">
                <a:latin typeface="Arial" panose="020B0604020202020204" pitchFamily="34" charset="0"/>
                <a:cs typeface="Arial" panose="020B0604020202020204" pitchFamily="34" charset="0"/>
              </a:rPr>
              <a:t>hệ</a:t>
            </a:r>
            <a:r>
              <a:rPr lang="en-US" sz="3800" dirty="0">
                <a:latin typeface="Arial" panose="020B0604020202020204" pitchFamily="34" charset="0"/>
                <a:cs typeface="Arial" panose="020B0604020202020204" pitchFamily="34" charset="0"/>
              </a:rPr>
              <a:t> </a:t>
            </a:r>
            <a:r>
              <a:rPr lang="en-US" sz="3800" dirty="0" err="1">
                <a:latin typeface="Arial" panose="020B0604020202020204" pitchFamily="34" charset="0"/>
                <a:cs typeface="Arial" panose="020B0604020202020204" pitchFamily="34" charset="0"/>
              </a:rPr>
              <a:t>thống</a:t>
            </a:r>
            <a:endParaRPr lang="en-US" sz="38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10705204" y="6199187"/>
            <a:ext cx="1052510" cy="365125"/>
          </a:xfrm>
        </p:spPr>
        <p:txBody>
          <a:bodyPr/>
          <a:lstStyle/>
          <a:p>
            <a:fld id="{C5C3056E-1632-4A65-A24F-3F10A1450A6E}" type="slidenum">
              <a:rPr lang="en-US" noProof="0" smtClean="0">
                <a:latin typeface="Arial" panose="020B0604020202020204" pitchFamily="34" charset="0"/>
                <a:cs typeface="Arial" panose="020B0604020202020204" pitchFamily="34" charset="0"/>
              </a:rPr>
              <a:t>11</a:t>
            </a:fld>
            <a:endParaRPr lang="en-US" noProof="0" dirty="0">
              <a:latin typeface="Arial" panose="020B0604020202020204" pitchFamily="34" charset="0"/>
              <a:cs typeface="Arial" panose="020B0604020202020204" pitchFamily="34" charset="0"/>
            </a:endParaRPr>
          </a:p>
        </p:txBody>
      </p:sp>
      <p:sp>
        <p:nvSpPr>
          <p:cNvPr id="9" name="Rectangle 8"/>
          <p:cNvSpPr/>
          <p:nvPr/>
        </p:nvSpPr>
        <p:spPr>
          <a:xfrm>
            <a:off x="2941865" y="2863262"/>
            <a:ext cx="1489165" cy="1031966"/>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FSK _mod</a:t>
            </a:r>
          </a:p>
        </p:txBody>
      </p:sp>
      <p:sp>
        <p:nvSpPr>
          <p:cNvPr id="10" name="Rectangle 9"/>
          <p:cNvSpPr/>
          <p:nvPr/>
        </p:nvSpPr>
        <p:spPr>
          <a:xfrm>
            <a:off x="5162549" y="2794999"/>
            <a:ext cx="1189016" cy="125403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latin typeface="Arial" panose="020B0604020202020204" pitchFamily="34" charset="0"/>
                <a:cs typeface="Arial" panose="020B0604020202020204" pitchFamily="34" charset="0"/>
              </a:rPr>
              <a:t>Mạch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khuếch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đại</a:t>
            </a:r>
            <a:endParaRPr lang="en-US" dirty="0">
              <a:latin typeface="Arial" panose="020B0604020202020204" pitchFamily="34" charset="0"/>
              <a:cs typeface="Arial" panose="020B0604020202020204" pitchFamily="34" charset="0"/>
            </a:endParaRPr>
          </a:p>
        </p:txBody>
      </p:sp>
      <p:sp>
        <p:nvSpPr>
          <p:cNvPr id="11" name="Rectangle 10"/>
          <p:cNvSpPr/>
          <p:nvPr/>
        </p:nvSpPr>
        <p:spPr>
          <a:xfrm>
            <a:off x="7543611" y="2895917"/>
            <a:ext cx="1341020" cy="999311"/>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Transducer</a:t>
            </a:r>
          </a:p>
        </p:txBody>
      </p:sp>
      <p:sp>
        <p:nvSpPr>
          <p:cNvPr id="12" name="Rectangle 11"/>
          <p:cNvSpPr/>
          <p:nvPr/>
        </p:nvSpPr>
        <p:spPr>
          <a:xfrm>
            <a:off x="642802" y="2650992"/>
            <a:ext cx="1436915" cy="1384663"/>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1028" name="Picture 4" descr="Pin de hurriyet coskun em Haberleşme | Atividades meios de comunicação,  Celulares, Atividades para educação infantil"/>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88283" y="2714684"/>
            <a:ext cx="1345952" cy="12572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ước ion kiềm là gì?"/>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9152" y="2697641"/>
            <a:ext cx="1683469" cy="1363204"/>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a:stCxn id="1028" idx="3"/>
          </p:cNvCxnSpPr>
          <p:nvPr/>
        </p:nvCxnSpPr>
        <p:spPr>
          <a:xfrm flipV="1">
            <a:off x="2034235" y="3343322"/>
            <a:ext cx="90763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3"/>
            <a:endCxn id="1030" idx="1"/>
          </p:cNvCxnSpPr>
          <p:nvPr/>
        </p:nvCxnSpPr>
        <p:spPr>
          <a:xfrm flipV="1">
            <a:off x="8884631" y="3379243"/>
            <a:ext cx="1364521" cy="16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6376295" y="3343639"/>
            <a:ext cx="1172502"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3"/>
          </p:cNvCxnSpPr>
          <p:nvPr/>
        </p:nvCxnSpPr>
        <p:spPr>
          <a:xfrm flipV="1">
            <a:off x="4431030" y="3379243"/>
            <a:ext cx="73151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110987" y="2241001"/>
            <a:ext cx="1566570" cy="553998"/>
          </a:xfrm>
          <a:prstGeom prst="rect">
            <a:avLst/>
          </a:prstGeom>
          <a:noFill/>
        </p:spPr>
        <p:txBody>
          <a:bodyPr wrap="square" rtlCol="0">
            <a:spAutoFit/>
          </a:bodyPr>
          <a:lstStyle/>
          <a:p>
            <a:r>
              <a:rPr lang="en-US" sz="1500" dirty="0" err="1">
                <a:latin typeface="Arial" panose="020B0604020202020204" pitchFamily="34" charset="0"/>
                <a:cs typeface="Arial" panose="020B0604020202020204" pitchFamily="34" charset="0"/>
              </a:rPr>
              <a:t>Bộ</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điều</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chế</a:t>
            </a:r>
            <a:r>
              <a:rPr lang="en-US" sz="1500" dirty="0">
                <a:latin typeface="Arial" panose="020B0604020202020204" pitchFamily="34" charset="0"/>
                <a:cs typeface="Arial" panose="020B0604020202020204" pitchFamily="34" charset="0"/>
              </a:rPr>
              <a:t> FSK</a:t>
            </a:r>
          </a:p>
        </p:txBody>
      </p:sp>
      <p:sp>
        <p:nvSpPr>
          <p:cNvPr id="22" name="TextBox 21"/>
          <p:cNvSpPr txBox="1"/>
          <p:nvPr/>
        </p:nvSpPr>
        <p:spPr>
          <a:xfrm>
            <a:off x="10705204" y="3194577"/>
            <a:ext cx="771365" cy="369332"/>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Nước</a:t>
            </a:r>
            <a:endParaRPr lang="en-US" dirty="0">
              <a:latin typeface="Arial" panose="020B0604020202020204" pitchFamily="34" charset="0"/>
              <a:cs typeface="Arial" panose="020B0604020202020204" pitchFamily="34" charset="0"/>
            </a:endParaRPr>
          </a:p>
        </p:txBody>
      </p:sp>
      <p:sp>
        <p:nvSpPr>
          <p:cNvPr id="23" name="TextBox 22"/>
          <p:cNvSpPr txBox="1"/>
          <p:nvPr/>
        </p:nvSpPr>
        <p:spPr>
          <a:xfrm>
            <a:off x="6343517" y="2313017"/>
            <a:ext cx="1174824" cy="1015663"/>
          </a:xfrm>
          <a:prstGeom prst="rect">
            <a:avLst/>
          </a:prstGeom>
          <a:noFill/>
        </p:spPr>
        <p:txBody>
          <a:bodyPr wrap="square" rtlCol="0">
            <a:spAutoFit/>
          </a:bodyPr>
          <a:lstStyle/>
          <a:p>
            <a:pPr algn="ctr"/>
            <a:r>
              <a:rPr lang="en-US" sz="1500" dirty="0" err="1">
                <a:latin typeface="Arial" panose="020B0604020202020204" pitchFamily="34" charset="0"/>
                <a:cs typeface="Arial" panose="020B0604020202020204" pitchFamily="34" charset="0"/>
              </a:rPr>
              <a:t>Khuếch</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đại</a:t>
            </a:r>
            <a:endParaRPr lang="en-US" sz="1500" dirty="0">
              <a:latin typeface="Arial" panose="020B0604020202020204" pitchFamily="34" charset="0"/>
              <a:cs typeface="Arial" panose="020B0604020202020204" pitchFamily="34" charset="0"/>
            </a:endParaRPr>
          </a:p>
          <a:p>
            <a:pPr algn="ctr"/>
            <a:r>
              <a:rPr lang="en-US" sz="1500" dirty="0" err="1">
                <a:latin typeface="Arial" panose="020B0604020202020204" pitchFamily="34" charset="0"/>
                <a:cs typeface="Arial" panose="020B0604020202020204" pitchFamily="34" charset="0"/>
              </a:rPr>
              <a:t>Tín</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hiệu</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điện</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đến</a:t>
            </a:r>
            <a:r>
              <a:rPr lang="en-US" sz="1500" dirty="0">
                <a:latin typeface="Arial" panose="020B0604020202020204" pitchFamily="34" charset="0"/>
                <a:cs typeface="Arial" panose="020B0604020202020204" pitchFamily="34" charset="0"/>
              </a:rPr>
              <a:t> 48V</a:t>
            </a:r>
          </a:p>
        </p:txBody>
      </p:sp>
      <p:pic>
        <p:nvPicPr>
          <p:cNvPr id="1034" name="Picture 10" descr="cf.shopee.vn/file/6f9f3dd556a2bec97107afa5e3a907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714" y="4013583"/>
            <a:ext cx="1948969" cy="1602951"/>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12" descr="LM358 Mạch Khuếch Đại Tín Hiệu Yếu , Nguồn: 3.5~24VDC, dòng ra: 15-20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C8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5449" y="5581081"/>
            <a:ext cx="1171001" cy="800669"/>
          </a:xfrm>
          <a:prstGeom prst="rect">
            <a:avLst/>
          </a:prstGeom>
          <a:noFill/>
          <a:extLst>
            <a:ext uri="{909E8E84-426E-40DD-AFC4-6F175D3DCCD1}">
              <a14:hiddenFill xmlns:a14="http://schemas.microsoft.com/office/drawing/2010/main">
                <a:solidFill>
                  <a:srgbClr val="FFFFFF"/>
                </a:solidFill>
              </a14:hiddenFill>
            </a:ext>
          </a:extLst>
        </p:spPr>
      </p:pic>
      <p:sp>
        <p:nvSpPr>
          <p:cNvPr id="31" name="AutoShape 18" descr="Transistor 2N2222"/>
          <p:cNvSpPr>
            <a:spLocks noChangeAspect="1" noChangeArrowheads="1"/>
          </p:cNvSpPr>
          <p:nvPr/>
        </p:nvSpPr>
        <p:spPr bwMode="auto">
          <a:xfrm>
            <a:off x="5905500" y="8378464"/>
            <a:ext cx="84812"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4" name="Picture 20" descr="Transistor 2N22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86450" y="5605787"/>
            <a:ext cx="1356989" cy="775964"/>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8868708" y="2464078"/>
            <a:ext cx="1364521" cy="830997"/>
          </a:xfrm>
          <a:prstGeom prst="rect">
            <a:avLst/>
          </a:prstGeom>
          <a:noFill/>
        </p:spPr>
        <p:txBody>
          <a:bodyPr wrap="square" rtlCol="0">
            <a:spAutoFit/>
          </a:bodyPr>
          <a:lstStyle/>
          <a:p>
            <a:pPr algn="ctr"/>
            <a:r>
              <a:rPr lang="en-US" sz="1600" dirty="0" err="1">
                <a:latin typeface="Arial" panose="020B0604020202020204" pitchFamily="34" charset="0"/>
                <a:cs typeface="Arial" panose="020B0604020202020204" pitchFamily="34" charset="0"/>
              </a:rPr>
              <a:t>Chuyển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đổi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tín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hiệu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âm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thanh</a:t>
            </a:r>
            <a:endParaRPr lang="en-US" sz="1600" dirty="0">
              <a:latin typeface="Arial" panose="020B0604020202020204" pitchFamily="34" charset="0"/>
              <a:cs typeface="Arial" panose="020B0604020202020204" pitchFamily="34" charset="0"/>
            </a:endParaRPr>
          </a:p>
        </p:txBody>
      </p:sp>
      <p:pic>
        <p:nvPicPr>
          <p:cNvPr id="26" name="Picture 25" descr="Kết quả hình ảnh cho Xilinx Spartan 6 Nexys 3">
            <a:extLst>
              <a:ext uri="{FF2B5EF4-FFF2-40B4-BE49-F238E27FC236}">
                <a16:creationId xmlns:a16="http://schemas.microsoft.com/office/drawing/2014/main" id="{CD876F28-348A-4D1C-A362-0AF1AA757410}"/>
              </a:ext>
            </a:extLst>
          </p:cNvPr>
          <p:cNvPicPr/>
          <p:nvPr/>
        </p:nvPicPr>
        <p:blipFill>
          <a:blip r:embed="rId7" cstate="print">
            <a:extLst>
              <a:ext uri="{28A0092B-C50C-407E-A947-70E740481C1C}">
                <a14:useLocalDpi xmlns:a14="http://schemas.microsoft.com/office/drawing/2010/main" val="0"/>
              </a:ext>
            </a:extLst>
          </a:blip>
          <a:stretch>
            <a:fillRect/>
          </a:stretch>
        </p:blipFill>
        <p:spPr bwMode="auto">
          <a:xfrm>
            <a:off x="2034234" y="4060846"/>
            <a:ext cx="2594113" cy="2117886"/>
          </a:xfrm>
          <a:prstGeom prst="rect">
            <a:avLst/>
          </a:prstGeom>
          <a:noFill/>
          <a:ln>
            <a:noFill/>
          </a:ln>
        </p:spPr>
      </p:pic>
      <p:sp>
        <p:nvSpPr>
          <p:cNvPr id="3" name="Rectangle 2"/>
          <p:cNvSpPr/>
          <p:nvPr/>
        </p:nvSpPr>
        <p:spPr>
          <a:xfrm>
            <a:off x="2055844" y="5813581"/>
            <a:ext cx="1221809" cy="338554"/>
          </a:xfrm>
          <a:prstGeom prst="rect">
            <a:avLst/>
          </a:prstGeom>
        </p:spPr>
        <p:txBody>
          <a:bodyPr wrap="none">
            <a:spAutoFit/>
          </a:bodyPr>
          <a:lstStyle/>
          <a:p>
            <a:r>
              <a:rPr lang="en-US" sz="1600" kern="100" dirty="0">
                <a:latin typeface="Arial" panose="020B0604020202020204" pitchFamily="34" charset="0"/>
                <a:cs typeface="Arial" panose="020B0604020202020204" pitchFamily="34" charset="0"/>
              </a:rPr>
              <a:t>Kit </a:t>
            </a:r>
            <a:r>
              <a:rPr lang="en-US" sz="1600" kern="100" dirty="0" err="1">
                <a:latin typeface="Arial" panose="020B0604020202020204" pitchFamily="34" charset="0"/>
                <a:cs typeface="Arial" panose="020B0604020202020204" pitchFamily="34" charset="0"/>
              </a:rPr>
              <a:t>Nexys</a:t>
            </a:r>
            <a:r>
              <a:rPr lang="en-US" sz="1600" kern="100" dirty="0">
                <a:latin typeface="Arial" panose="020B0604020202020204" pitchFamily="34" charset="0"/>
                <a:cs typeface="Arial" panose="020B0604020202020204" pitchFamily="34" charset="0"/>
              </a:rPr>
              <a:t> 3</a:t>
            </a:r>
            <a:endParaRPr lang="en-US" sz="1600" dirty="0">
              <a:latin typeface="Arial" panose="020B0604020202020204" pitchFamily="34" charset="0"/>
              <a:cs typeface="Arial" panose="020B0604020202020204" pitchFamily="34" charset="0"/>
            </a:endParaRPr>
          </a:p>
        </p:txBody>
      </p:sp>
      <p:pic>
        <p:nvPicPr>
          <p:cNvPr id="1026" name="Picture 2" descr="Opam - Khuếch đại thuật toán cắm LM358N LM358P LM358 358 DIP-8 – Linh kiện  điện tử ST - Website: linhkienst.co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53355" y="4511241"/>
            <a:ext cx="2107453" cy="106665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628347" y="5182911"/>
            <a:ext cx="1535374" cy="523220"/>
          </a:xfrm>
          <a:prstGeom prst="rect">
            <a:avLst/>
          </a:prstGeom>
        </p:spPr>
        <p:txBody>
          <a:bodyPr wrap="square">
            <a:spAutoFit/>
          </a:bodyPr>
          <a:lstStyle/>
          <a:p>
            <a:pPr algn="ctr"/>
            <a:r>
              <a:rPr lang="en-US" sz="1400" dirty="0" smtClean="0">
                <a:latin typeface="Angsana New"/>
              </a:rPr>
              <a:t>LM356n, </a:t>
            </a:r>
            <a:r>
              <a:rPr lang="en-US" sz="1400" dirty="0">
                <a:latin typeface="Angsana New"/>
              </a:rPr>
              <a:t>2N222, </a:t>
            </a:r>
          </a:p>
          <a:p>
            <a:pPr algn="ctr"/>
            <a:r>
              <a:rPr lang="en-US" sz="1400" dirty="0">
                <a:latin typeface="Angsana New"/>
              </a:rPr>
              <a:t>C828</a:t>
            </a:r>
          </a:p>
        </p:txBody>
      </p:sp>
      <p:sp>
        <p:nvSpPr>
          <p:cNvPr id="27" name="TextBox 26"/>
          <p:cNvSpPr txBox="1"/>
          <p:nvPr/>
        </p:nvSpPr>
        <p:spPr>
          <a:xfrm>
            <a:off x="577974" y="2114054"/>
            <a:ext cx="1566570" cy="553998"/>
          </a:xfrm>
          <a:prstGeom prst="rect">
            <a:avLst/>
          </a:prstGeom>
          <a:noFill/>
        </p:spPr>
        <p:txBody>
          <a:bodyPr wrap="square" rtlCol="0">
            <a:spAutoFit/>
          </a:bodyPr>
          <a:lstStyle/>
          <a:p>
            <a:r>
              <a:rPr lang="en-US" sz="1500" dirty="0" err="1" smtClean="0">
                <a:latin typeface="Arial" panose="020B0604020202020204" pitchFamily="34" charset="0"/>
                <a:cs typeface="Arial" panose="020B0604020202020204" pitchFamily="34" charset="0"/>
              </a:rPr>
              <a:t>Giao</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tiếp</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theo</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chuẩn</a:t>
            </a:r>
            <a:r>
              <a:rPr lang="en-US" sz="1500" dirty="0" smtClean="0">
                <a:latin typeface="Arial" panose="020B0604020202020204" pitchFamily="34" charset="0"/>
                <a:cs typeface="Arial" panose="020B0604020202020204" pitchFamily="34" charset="0"/>
              </a:rPr>
              <a:t> UART</a:t>
            </a:r>
            <a:endParaRPr lang="en-US" sz="1500" dirty="0">
              <a:latin typeface="Arial" panose="020B0604020202020204" pitchFamily="34" charset="0"/>
              <a:cs typeface="Arial" panose="020B0604020202020204" pitchFamily="34" charset="0"/>
            </a:endParaRPr>
          </a:p>
        </p:txBody>
      </p:sp>
      <p:sp>
        <p:nvSpPr>
          <p:cNvPr id="28" name="TextBox 27"/>
          <p:cNvSpPr txBox="1"/>
          <p:nvPr/>
        </p:nvSpPr>
        <p:spPr>
          <a:xfrm>
            <a:off x="2122815" y="2796367"/>
            <a:ext cx="862988" cy="553998"/>
          </a:xfrm>
          <a:prstGeom prst="rect">
            <a:avLst/>
          </a:prstGeom>
          <a:noFill/>
        </p:spPr>
        <p:txBody>
          <a:bodyPr wrap="square" rtlCol="0">
            <a:spAutoFit/>
          </a:bodyPr>
          <a:lstStyle/>
          <a:p>
            <a:r>
              <a:rPr lang="en-US" sz="1500" dirty="0" smtClean="0">
                <a:latin typeface="Arial" panose="020B0604020202020204" pitchFamily="34" charset="0"/>
                <a:cs typeface="Arial" panose="020B0604020202020204" pitchFamily="34" charset="0"/>
              </a:rPr>
              <a:t>[N -1 :0] data</a:t>
            </a:r>
            <a:endParaRPr lang="en-US" sz="1500" dirty="0">
              <a:latin typeface="Arial" panose="020B0604020202020204" pitchFamily="34" charset="0"/>
              <a:cs typeface="Arial" panose="020B0604020202020204" pitchFamily="34" charset="0"/>
            </a:endParaRPr>
          </a:p>
        </p:txBody>
      </p:sp>
      <p:sp>
        <p:nvSpPr>
          <p:cNvPr id="29" name="TextBox 28"/>
          <p:cNvSpPr txBox="1"/>
          <p:nvPr/>
        </p:nvSpPr>
        <p:spPr>
          <a:xfrm>
            <a:off x="4376562" y="2855809"/>
            <a:ext cx="886393" cy="553998"/>
          </a:xfrm>
          <a:prstGeom prst="rect">
            <a:avLst/>
          </a:prstGeom>
          <a:noFill/>
        </p:spPr>
        <p:txBody>
          <a:bodyPr wrap="square" rtlCol="0">
            <a:spAutoFit/>
          </a:bodyPr>
          <a:lstStyle/>
          <a:p>
            <a:r>
              <a:rPr lang="en-US" sz="1500" dirty="0" smtClean="0">
                <a:latin typeface="Arial" panose="020B0604020202020204" pitchFamily="34" charset="0"/>
                <a:cs typeface="Arial" panose="020B0604020202020204" pitchFamily="34" charset="0"/>
              </a:rPr>
              <a:t>FSK </a:t>
            </a:r>
            <a:r>
              <a:rPr lang="en-US" sz="1500" dirty="0" err="1" smtClean="0">
                <a:latin typeface="Arial" panose="020B0604020202020204" pitchFamily="34" charset="0"/>
                <a:cs typeface="Arial" panose="020B0604020202020204" pitchFamily="34" charset="0"/>
              </a:rPr>
              <a:t>nhị</a:t>
            </a:r>
            <a:r>
              <a:rPr lang="en-US" sz="1500" dirty="0" smtClean="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phân</a:t>
            </a:r>
            <a:endParaRPr lang="en-US"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2705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Checklist">
            <a:extLst>
              <a:ext uri="{FF2B5EF4-FFF2-40B4-BE49-F238E27FC236}">
                <a16:creationId xmlns:a16="http://schemas.microsoft.com/office/drawing/2014/main" id="{DEF978AA-586E-4790-8E74-51E8F5CE4214}"/>
              </a:ext>
              <a:ext uri="{C183D7F6-B498-43B3-948B-1728B52AA6E4}">
                <adec:decorative xmlns=""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81192" y="751856"/>
            <a:ext cx="914400" cy="914400"/>
          </a:xfrm>
          <a:prstGeom prst="rect">
            <a:avLst/>
          </a:prstGeom>
        </p:spPr>
      </p:pic>
      <p:sp>
        <p:nvSpPr>
          <p:cNvPr id="2" name="Title 1" descr="title">
            <a:extLst>
              <a:ext uri="{FF2B5EF4-FFF2-40B4-BE49-F238E27FC236}">
                <a16:creationId xmlns:a16="http://schemas.microsoft.com/office/drawing/2014/main" id="{524E7AA8-036D-4F28-96BA-A52B66A33BD9}"/>
              </a:ext>
            </a:extLst>
          </p:cNvPr>
          <p:cNvSpPr>
            <a:spLocks noGrp="1"/>
          </p:cNvSpPr>
          <p:nvPr>
            <p:ph type="title"/>
          </p:nvPr>
        </p:nvSpPr>
        <p:spPr/>
        <p:txBody>
          <a:bodyPr/>
          <a:lstStyle/>
          <a:p>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thuyết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fsk</a:t>
            </a:r>
            <a:endParaRPr lang="en-US" dirty="0">
              <a:latin typeface="Arial" panose="020B0604020202020204" pitchFamily="34" charset="0"/>
              <a:cs typeface="Arial" panose="020B0604020202020204" pitchFamily="34" charset="0"/>
            </a:endParaRPr>
          </a:p>
        </p:txBody>
      </p:sp>
      <p:sp>
        <p:nvSpPr>
          <p:cNvPr id="3" name="Content Placeholder 2" descr="content">
            <a:extLst>
              <a:ext uri="{FF2B5EF4-FFF2-40B4-BE49-F238E27FC236}">
                <a16:creationId xmlns:a16="http://schemas.microsoft.com/office/drawing/2014/main" id="{46EBE25F-EA7E-41D8-8362-014D6953C631}"/>
              </a:ext>
            </a:extLst>
          </p:cNvPr>
          <p:cNvSpPr>
            <a:spLocks noGrp="1"/>
          </p:cNvSpPr>
          <p:nvPr>
            <p:ph idx="1"/>
          </p:nvPr>
        </p:nvSpPr>
        <p:spPr>
          <a:xfrm>
            <a:off x="581192" y="2180496"/>
            <a:ext cx="6396383" cy="3678303"/>
          </a:xfrm>
        </p:spPr>
        <p:txBody>
          <a:bodyPr/>
          <a:lstStyle/>
          <a:p>
            <a:pPr algn="just"/>
            <a:r>
              <a:rPr lang="en-US" sz="2000" dirty="0">
                <a:latin typeface="Arial" panose="020B0604020202020204" pitchFamily="34" charset="0"/>
                <a:cs typeface="Arial" panose="020B0604020202020204" pitchFamily="34" charset="0"/>
              </a:rPr>
              <a:t>Frequency Shift Keying </a:t>
            </a:r>
            <a:r>
              <a:rPr lang="vi-VN" sz="2000" dirty="0">
                <a:latin typeface="Arial" panose="020B0604020202020204" pitchFamily="34" charset="0"/>
                <a:cs typeface="Arial" panose="020B0604020202020204" pitchFamily="34" charset="0"/>
              </a:rPr>
              <a:t>(FSK) là sơ đồ điều chế tần số trong đó thông tin số được truyền qua các thay đổi tần số riêng biệt của tín hiệu sóng mang. </a:t>
            </a:r>
            <a:endParaRPr lang="en-US" sz="2000" dirty="0">
              <a:latin typeface="Arial" panose="020B0604020202020204" pitchFamily="34" charset="0"/>
              <a:cs typeface="Arial" panose="020B0604020202020204" pitchFamily="34" charset="0"/>
            </a:endParaRPr>
          </a:p>
          <a:p>
            <a:pPr algn="just"/>
            <a:r>
              <a:rPr lang="vi-VN" sz="2000" dirty="0">
                <a:latin typeface="Arial" panose="020B0604020202020204" pitchFamily="34" charset="0"/>
                <a:cs typeface="Arial" panose="020B0604020202020204" pitchFamily="34" charset="0"/>
              </a:rPr>
              <a:t>Công nghệ này được sử dụng cho các hệ thống thông tin liên lạc </a:t>
            </a:r>
            <a:r>
              <a:rPr lang="en-US" sz="2000" dirty="0" err="1">
                <a:latin typeface="Arial" panose="020B0604020202020204" pitchFamily="34" charset="0"/>
                <a:cs typeface="Arial" panose="020B0604020202020204" pitchFamily="34" charset="0"/>
              </a:rPr>
              <a:t>đi</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xa, radio</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user ID</a:t>
            </a:r>
            <a:r>
              <a:rPr lang="vi-VN" sz="2000" dirty="0">
                <a:latin typeface="Arial" panose="020B0604020202020204" pitchFamily="34" charset="0"/>
                <a:cs typeface="Arial" panose="020B0604020202020204" pitchFamily="34" charset="0"/>
              </a:rPr>
              <a:t>, dụng cụ mở cửa nhà để xe và truyền vô tuyến tần </a:t>
            </a:r>
            <a:r>
              <a:rPr lang="vi-VN" sz="2000">
                <a:latin typeface="Arial" panose="020B0604020202020204" pitchFamily="34" charset="0"/>
                <a:cs typeface="Arial" panose="020B0604020202020204" pitchFamily="34" charset="0"/>
              </a:rPr>
              <a:t>số thấp. </a:t>
            </a:r>
            <a:endParaRPr lang="en-US" sz="2000" dirty="0">
              <a:latin typeface="Arial" panose="020B0604020202020204" pitchFamily="34" charset="0"/>
              <a:cs typeface="Arial" panose="020B0604020202020204" pitchFamily="34" charset="0"/>
            </a:endParaRPr>
          </a:p>
          <a:p>
            <a:pPr algn="just"/>
            <a:r>
              <a:rPr lang="vi-VN" sz="2000" dirty="0">
                <a:latin typeface="Arial" panose="020B0604020202020204" pitchFamily="34" charset="0"/>
                <a:cs typeface="Arial" panose="020B0604020202020204" pitchFamily="34" charset="0"/>
              </a:rPr>
              <a:t>FSK đơn giản nhất là FSK nhị phân (BFSK). BFSK sử dụng một cặp tần số riêng biệt để truyền thông tin nhị phân (0 và 1). </a:t>
            </a:r>
            <a:endParaRPr lang="en-US" sz="2000" dirty="0">
              <a:latin typeface="Arial" panose="020B0604020202020204" pitchFamily="34" charset="0"/>
              <a:cs typeface="Arial" panose="020B0604020202020204" pitchFamily="34" charset="0"/>
            </a:endParaRPr>
          </a:p>
          <a:p>
            <a:endParaRPr lang="en-US" dirty="0"/>
          </a:p>
        </p:txBody>
      </p:sp>
      <p:pic>
        <p:nvPicPr>
          <p:cNvPr id="6" name="Picture 5" descr="A picture containing object, clock&#10;&#10;Description automatically generated">
            <a:extLst>
              <a:ext uri="{FF2B5EF4-FFF2-40B4-BE49-F238E27FC236}">
                <a16:creationId xmlns:a16="http://schemas.microsoft.com/office/drawing/2014/main" id="{01B257EB-0808-4D36-A99F-20D86DD67DD6}"/>
              </a:ext>
            </a:extLst>
          </p:cNvPr>
          <p:cNvPicPr>
            <a:picLocks noChangeAspect="1"/>
          </p:cNvPicPr>
          <p:nvPr/>
        </p:nvPicPr>
        <p:blipFill>
          <a:blip r:embed="rId4"/>
          <a:stretch>
            <a:fillRect/>
          </a:stretch>
        </p:blipFill>
        <p:spPr>
          <a:xfrm>
            <a:off x="7230793" y="2494658"/>
            <a:ext cx="4819930" cy="3066756"/>
          </a:xfrm>
          <a:prstGeom prst="rect">
            <a:avLst/>
          </a:prstGeom>
        </p:spPr>
      </p:pic>
      <p:sp>
        <p:nvSpPr>
          <p:cNvPr id="7" name="Slide Number Placeholder 6">
            <a:extLst>
              <a:ext uri="{FF2B5EF4-FFF2-40B4-BE49-F238E27FC236}">
                <a16:creationId xmlns:a16="http://schemas.microsoft.com/office/drawing/2014/main" id="{3905023D-AE79-449B-9380-D8D73E9838FA}"/>
              </a:ext>
            </a:extLst>
          </p:cNvPr>
          <p:cNvSpPr>
            <a:spLocks noGrp="1"/>
          </p:cNvSpPr>
          <p:nvPr>
            <p:ph type="sldNum" sz="quarter" idx="12"/>
          </p:nvPr>
        </p:nvSpPr>
        <p:spPr/>
        <p:txBody>
          <a:bodyPr/>
          <a:lstStyle/>
          <a:p>
            <a:fld id="{C5C3056E-1632-4A65-A24F-3F10A1450A6E}" type="slidenum">
              <a:rPr lang="en-US" noProof="0" smtClean="0"/>
              <a:t>12</a:t>
            </a:fld>
            <a:endParaRPr lang="en-US" noProof="0" dirty="0"/>
          </a:p>
        </p:txBody>
      </p:sp>
    </p:spTree>
    <p:extLst>
      <p:ext uri="{BB962C8B-B14F-4D97-AF65-F5344CB8AC3E}">
        <p14:creationId xmlns:p14="http://schemas.microsoft.com/office/powerpoint/2010/main" val="2931083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Stopwatch">
            <a:extLst>
              <a:ext uri="{FF2B5EF4-FFF2-40B4-BE49-F238E27FC236}">
                <a16:creationId xmlns:a16="http://schemas.microsoft.com/office/drawing/2014/main" id="{EDECF593-A2F8-4D73-A987-C3F058D1F176}"/>
              </a:ext>
              <a:ext uri="{C183D7F6-B498-43B3-948B-1728B52AA6E4}">
                <adec:decorative xmlns=""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81192" y="751856"/>
            <a:ext cx="914400" cy="914400"/>
          </a:xfrm>
          <a:prstGeom prst="rect">
            <a:avLst/>
          </a:prstGeom>
        </p:spPr>
      </p:pic>
      <p:sp>
        <p:nvSpPr>
          <p:cNvPr id="2" name="Title 1" descr="title">
            <a:extLst>
              <a:ext uri="{FF2B5EF4-FFF2-40B4-BE49-F238E27FC236}">
                <a16:creationId xmlns:a16="http://schemas.microsoft.com/office/drawing/2014/main" id="{2D951106-A246-4D28-94E0-0BCD20C76F51}"/>
              </a:ext>
            </a:extLst>
          </p:cNvPr>
          <p:cNvSpPr>
            <a:spLocks noGrp="1"/>
          </p:cNvSpPr>
          <p:nvPr>
            <p:ph type="title"/>
          </p:nvPr>
        </p:nvSpPr>
        <p:spPr/>
        <p:txBody>
          <a:bodyPr/>
          <a:lstStyle/>
          <a:p>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thuyết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fsk</a:t>
            </a:r>
            <a:endParaRPr lang="en-US" dirty="0">
              <a:latin typeface="Arial" panose="020B0604020202020204" pitchFamily="34" charset="0"/>
              <a:cs typeface="Arial" panose="020B0604020202020204" pitchFamily="34" charset="0"/>
            </a:endParaRPr>
          </a:p>
        </p:txBody>
      </p:sp>
      <p:pic>
        <p:nvPicPr>
          <p:cNvPr id="6" name="Content Placeholder 5" descr="A picture containing clock&#10;&#10;Description automatically generated">
            <a:extLst>
              <a:ext uri="{FF2B5EF4-FFF2-40B4-BE49-F238E27FC236}">
                <a16:creationId xmlns:a16="http://schemas.microsoft.com/office/drawing/2014/main" id="{3590576C-D4AC-4631-8D07-624AE4E48E57}"/>
              </a:ext>
            </a:extLst>
          </p:cNvPr>
          <p:cNvPicPr>
            <a:picLocks noGrp="1" noChangeAspect="1"/>
          </p:cNvPicPr>
          <p:nvPr>
            <p:ph idx="1"/>
          </p:nvPr>
        </p:nvPicPr>
        <p:blipFill>
          <a:blip r:embed="rId4"/>
          <a:stretch>
            <a:fillRect/>
          </a:stretch>
        </p:blipFill>
        <p:spPr>
          <a:xfrm>
            <a:off x="1237572" y="3091914"/>
            <a:ext cx="9716856" cy="2476846"/>
          </a:xfrm>
        </p:spPr>
      </p:pic>
      <p:sp>
        <p:nvSpPr>
          <p:cNvPr id="11" name="Slide Number Placeholder 10">
            <a:extLst>
              <a:ext uri="{FF2B5EF4-FFF2-40B4-BE49-F238E27FC236}">
                <a16:creationId xmlns:a16="http://schemas.microsoft.com/office/drawing/2014/main" id="{BF91737E-3233-4D62-9C60-62B932686D43}"/>
              </a:ext>
            </a:extLst>
          </p:cNvPr>
          <p:cNvSpPr>
            <a:spLocks noGrp="1"/>
          </p:cNvSpPr>
          <p:nvPr>
            <p:ph type="sldNum" sz="quarter" idx="12"/>
          </p:nvPr>
        </p:nvSpPr>
        <p:spPr/>
        <p:txBody>
          <a:bodyPr/>
          <a:lstStyle/>
          <a:p>
            <a:fld id="{C5C3056E-1632-4A65-A24F-3F10A1450A6E}" type="slidenum">
              <a:rPr lang="en-US" noProof="0" smtClean="0"/>
              <a:t>13</a:t>
            </a:fld>
            <a:endParaRPr lang="en-US" noProof="0" dirty="0"/>
          </a:p>
        </p:txBody>
      </p:sp>
    </p:spTree>
    <p:extLst>
      <p:ext uri="{BB962C8B-B14F-4D97-AF65-F5344CB8AC3E}">
        <p14:creationId xmlns:p14="http://schemas.microsoft.com/office/powerpoint/2010/main" val="3239282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Stopwatch">
            <a:extLst>
              <a:ext uri="{FF2B5EF4-FFF2-40B4-BE49-F238E27FC236}">
                <a16:creationId xmlns:a16="http://schemas.microsoft.com/office/drawing/2014/main" id="{EDECF593-A2F8-4D73-A987-C3F058D1F176}"/>
              </a:ext>
              <a:ext uri="{C183D7F6-B498-43B3-948B-1728B52AA6E4}">
                <adec:decorative xmlns=""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81192" y="751856"/>
            <a:ext cx="914400" cy="914400"/>
          </a:xfrm>
          <a:prstGeom prst="rect">
            <a:avLst/>
          </a:prstGeom>
        </p:spPr>
      </p:pic>
      <p:sp>
        <p:nvSpPr>
          <p:cNvPr id="2" name="Title 1" descr="title">
            <a:extLst>
              <a:ext uri="{FF2B5EF4-FFF2-40B4-BE49-F238E27FC236}">
                <a16:creationId xmlns:a16="http://schemas.microsoft.com/office/drawing/2014/main" id="{2D951106-A246-4D28-94E0-0BCD20C76F51}"/>
              </a:ext>
            </a:extLst>
          </p:cNvPr>
          <p:cNvSpPr>
            <a:spLocks noGrp="1"/>
          </p:cNvSpPr>
          <p:nvPr>
            <p:ph type="title"/>
          </p:nvPr>
        </p:nvSpPr>
        <p:spPr/>
        <p:txBody>
          <a:bodyPr/>
          <a:lstStyle/>
          <a:p>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thuyết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fsk</a:t>
            </a:r>
            <a:endParaRPr lang="en-US" dirty="0">
              <a:latin typeface="Arial" panose="020B0604020202020204" pitchFamily="34" charset="0"/>
              <a:cs typeface="Arial" panose="020B0604020202020204" pitchFamily="34" charset="0"/>
            </a:endParaRPr>
          </a:p>
        </p:txBody>
      </p:sp>
      <p:sp>
        <p:nvSpPr>
          <p:cNvPr id="11" name="Slide Number Placeholder 10">
            <a:extLst>
              <a:ext uri="{FF2B5EF4-FFF2-40B4-BE49-F238E27FC236}">
                <a16:creationId xmlns:a16="http://schemas.microsoft.com/office/drawing/2014/main" id="{BF91737E-3233-4D62-9C60-62B932686D43}"/>
              </a:ext>
            </a:extLst>
          </p:cNvPr>
          <p:cNvSpPr>
            <a:spLocks noGrp="1"/>
          </p:cNvSpPr>
          <p:nvPr>
            <p:ph type="sldNum" sz="quarter" idx="12"/>
          </p:nvPr>
        </p:nvSpPr>
        <p:spPr/>
        <p:txBody>
          <a:bodyPr/>
          <a:lstStyle/>
          <a:p>
            <a:fld id="{C5C3056E-1632-4A65-A24F-3F10A1450A6E}" type="slidenum">
              <a:rPr lang="en-US" noProof="0" smtClean="0"/>
              <a:t>14</a:t>
            </a:fld>
            <a:endParaRPr lang="en-US" noProof="0" dirty="0"/>
          </a:p>
        </p:txBody>
      </p:sp>
      <p:sp>
        <p:nvSpPr>
          <p:cNvPr id="4" name="Content Placeholder 3">
            <a:extLst>
              <a:ext uri="{FF2B5EF4-FFF2-40B4-BE49-F238E27FC236}">
                <a16:creationId xmlns:a16="http://schemas.microsoft.com/office/drawing/2014/main" id="{468D5D6D-BCEA-4905-978A-A3434AF3B62B}"/>
              </a:ext>
            </a:extLst>
          </p:cNvPr>
          <p:cNvSpPr>
            <a:spLocks noGrp="1"/>
          </p:cNvSpPr>
          <p:nvPr>
            <p:ph idx="1"/>
          </p:nvPr>
        </p:nvSpPr>
        <p:spPr>
          <a:xfrm>
            <a:off x="581192" y="2180496"/>
            <a:ext cx="4761517" cy="988332"/>
          </a:xfrm>
        </p:spPr>
        <p:txBody>
          <a:bodyPr>
            <a:normAutofit/>
          </a:bodyPr>
          <a:lstStyle/>
          <a:p>
            <a:r>
              <a:rPr lang="en-US" sz="2400" b="1" dirty="0" err="1">
                <a:latin typeface="Arial" panose="020B0604020202020204" pitchFamily="34" charset="0"/>
                <a:cs typeface="Arial" panose="020B0604020202020204" pitchFamily="34" charset="0"/>
              </a:rPr>
              <a:t>Đánh</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giá</a:t>
            </a:r>
            <a:r>
              <a:rPr lang="en-US" sz="2400" b="1" dirty="0">
                <a:latin typeface="Arial" panose="020B0604020202020204" pitchFamily="34" charset="0"/>
                <a:cs typeface="Arial" panose="020B0604020202020204" pitchFamily="34" charset="0"/>
              </a:rPr>
              <a:t>:</a:t>
            </a:r>
          </a:p>
          <a:p>
            <a:pPr marL="0" indent="0">
              <a:buNone/>
            </a:pPr>
            <a:r>
              <a:rPr lang="en-US" sz="2400" b="1" dirty="0">
                <a:latin typeface="Arial" panose="020B0604020202020204" pitchFamily="34" charset="0"/>
                <a:cs typeface="Arial" panose="020B0604020202020204" pitchFamily="34" charset="0"/>
              </a:rPr>
              <a:t>    </a:t>
            </a:r>
          </a:p>
        </p:txBody>
      </p:sp>
      <p:sp>
        <p:nvSpPr>
          <p:cNvPr id="8" name="Content Placeholder 3">
            <a:extLst>
              <a:ext uri="{FF2B5EF4-FFF2-40B4-BE49-F238E27FC236}">
                <a16:creationId xmlns:a16="http://schemas.microsoft.com/office/drawing/2014/main" id="{91A3E7D6-94F2-4AEE-AAC2-62A171BED4D1}"/>
              </a:ext>
            </a:extLst>
          </p:cNvPr>
          <p:cNvSpPr txBox="1">
            <a:spLocks/>
          </p:cNvSpPr>
          <p:nvPr/>
        </p:nvSpPr>
        <p:spPr>
          <a:xfrm>
            <a:off x="5796783" y="2180496"/>
            <a:ext cx="4761517" cy="3678303"/>
          </a:xfrm>
          <a:prstGeom prst="rect">
            <a:avLst/>
          </a:prstGeom>
        </p:spPr>
        <p:txBody>
          <a:bodyPr vert="horz" lIns="91440" tIns="45720" rIns="91440" bIns="45720" rtlCol="0" anchor="t" anchorCtr="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b="1" dirty="0" err="1">
                <a:latin typeface="Arial" panose="020B0604020202020204" pitchFamily="34" charset="0"/>
                <a:cs typeface="Arial" panose="020B0604020202020204" pitchFamily="34" charset="0"/>
              </a:rPr>
              <a:t>Ứng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dụng</a:t>
            </a:r>
            <a:r>
              <a:rPr lang="en-US" sz="2400" b="1" dirty="0">
                <a:latin typeface="Arial" panose="020B0604020202020204" pitchFamily="34" charset="0"/>
                <a:cs typeface="Arial" panose="020B0604020202020204" pitchFamily="34" charset="0"/>
              </a:rPr>
              <a:t>:</a:t>
            </a:r>
          </a:p>
        </p:txBody>
      </p:sp>
      <p:sp>
        <p:nvSpPr>
          <p:cNvPr id="9" name="Content Placeholder 3">
            <a:extLst>
              <a:ext uri="{FF2B5EF4-FFF2-40B4-BE49-F238E27FC236}">
                <a16:creationId xmlns:a16="http://schemas.microsoft.com/office/drawing/2014/main" id="{AB011ADD-033F-4EBE-8201-C81ACA42696D}"/>
              </a:ext>
            </a:extLst>
          </p:cNvPr>
          <p:cNvSpPr txBox="1">
            <a:spLocks/>
          </p:cNvSpPr>
          <p:nvPr/>
        </p:nvSpPr>
        <p:spPr>
          <a:xfrm>
            <a:off x="949234" y="2848730"/>
            <a:ext cx="4560290" cy="3257414"/>
          </a:xfrm>
          <a:prstGeom prst="rect">
            <a:avLst/>
          </a:prstGeom>
        </p:spPr>
        <p:txBody>
          <a:bodyPr vert="horz" lIns="91440" tIns="45720" rIns="91440" bIns="45720" rtlCol="0" anchor="t" anchorCtr="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Về</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ư</a:t>
            </a:r>
            <a:r>
              <a:rPr lang="en-US" sz="2000" dirty="0">
                <a:latin typeface="Arial" panose="020B0604020202020204" pitchFamily="34" charset="0"/>
                <a:cs typeface="Arial" panose="020B0604020202020204" pitchFamily="34" charset="0"/>
              </a:rPr>
              <a:t>u </a:t>
            </a:r>
            <a:r>
              <a:rPr lang="en-US" sz="2000" dirty="0" err="1">
                <a:latin typeface="Arial" panose="020B0604020202020204" pitchFamily="34" charset="0"/>
                <a:cs typeface="Arial" panose="020B0604020202020204" pitchFamily="34" charset="0"/>
              </a:rPr>
              <a:t>điểm</a:t>
            </a:r>
            <a:r>
              <a:rPr lang="en-US" sz="2000" dirty="0">
                <a:latin typeface="Arial" panose="020B0604020202020204" pitchFamily="34" charset="0"/>
                <a:cs typeface="Arial" panose="020B0604020202020204" pitchFamily="34" charset="0"/>
              </a:rPr>
              <a:t>:</a:t>
            </a:r>
            <a:r>
              <a:rPr lang="en-US" sz="2400" b="1"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ít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ảnh</a:t>
            </a:r>
            <a:r>
              <a:rPr lang="en-US" sz="2000" dirty="0">
                <a:latin typeface="Arial" panose="020B0604020202020204" pitchFamily="34" charset="0"/>
                <a:cs typeface="Arial" panose="020B0604020202020204" pitchFamily="34" charset="0"/>
              </a:rPr>
              <a:t> h</a:t>
            </a:r>
            <a:r>
              <a:rPr lang="vi-VN" sz="2000" dirty="0">
                <a:latin typeface="Arial" panose="020B0604020202020204" pitchFamily="34" charset="0"/>
                <a:cs typeface="Arial" panose="020B0604020202020204" pitchFamily="34" charset="0"/>
              </a:rPr>
              <a:t>ư</a:t>
            </a:r>
            <a:r>
              <a:rPr lang="en-US" sz="2000" dirty="0" err="1">
                <a:latin typeface="Arial" panose="020B0604020202020204" pitchFamily="34" charset="0"/>
                <a:cs typeface="Arial" panose="020B0604020202020204" pitchFamily="34" charset="0"/>
              </a:rPr>
              <a:t>ởng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nhiễu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ít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lỗi</a:t>
            </a:r>
            <a:r>
              <a:rPr lang="en-US" sz="2000" dirty="0">
                <a:latin typeface="Arial" panose="020B0604020202020204" pitchFamily="34" charset="0"/>
                <a:cs typeface="Arial" panose="020B0604020202020204" pitchFamily="34" charset="0"/>
              </a:rPr>
              <a:t> h</a:t>
            </a:r>
            <a:r>
              <a:rPr lang="vi-VN" sz="2000" dirty="0">
                <a:latin typeface="Arial" panose="020B0604020202020204" pitchFamily="34" charset="0"/>
                <a:cs typeface="Arial" panose="020B0604020202020204" pitchFamily="34" charset="0"/>
              </a:rPr>
              <a:t>ơ</a:t>
            </a:r>
            <a:r>
              <a:rPr lang="en-US" sz="2000" dirty="0">
                <a:latin typeface="Arial" panose="020B0604020202020204" pitchFamily="34" charset="0"/>
                <a:cs typeface="Arial" panose="020B0604020202020204" pitchFamily="34" charset="0"/>
              </a:rPr>
              <a:t>n ASK</a:t>
            </a: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a:t>
            </a:r>
            <a:r>
              <a:rPr lang="vi-VN" sz="2000" dirty="0">
                <a:latin typeface="Arial" panose="020B0604020202020204" pitchFamily="34" charset="0"/>
                <a:cs typeface="Arial" panose="020B0604020202020204" pitchFamily="34" charset="0"/>
              </a:rPr>
              <a:t>ư</a:t>
            </a:r>
            <a:r>
              <a:rPr lang="en-US" sz="2000" dirty="0" err="1">
                <a:latin typeface="Arial" panose="020B0604020202020204" pitchFamily="34" charset="0"/>
                <a:cs typeface="Arial" panose="020B0604020202020204" pitchFamily="34" charset="0"/>
              </a:rPr>
              <a:t>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đồng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chế</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tốc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truyền</a:t>
            </a:r>
            <a:r>
              <a:rPr lang="en-US" sz="2000" dirty="0">
                <a:latin typeface="Arial" panose="020B0604020202020204" pitchFamily="34" charset="0"/>
                <a:cs typeface="Arial" panose="020B0604020202020204" pitchFamily="34" charset="0"/>
              </a:rPr>
              <a:t> ở </a:t>
            </a:r>
            <a:r>
              <a:rPr lang="en-US" sz="2000" dirty="0" err="1">
                <a:latin typeface="Arial" panose="020B0604020202020204" pitchFamily="34" charset="0"/>
                <a:cs typeface="Arial" panose="020B0604020202020204" pitchFamily="34" charset="0"/>
              </a:rPr>
              <a:t>tần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cao</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
        <p:nvSpPr>
          <p:cNvPr id="10" name="Content Placeholder 3">
            <a:extLst>
              <a:ext uri="{FF2B5EF4-FFF2-40B4-BE49-F238E27FC236}">
                <a16:creationId xmlns:a16="http://schemas.microsoft.com/office/drawing/2014/main" id="{50D8E82B-C323-4F1B-ACB0-6E35587646C1}"/>
              </a:ext>
            </a:extLst>
          </p:cNvPr>
          <p:cNvSpPr txBox="1">
            <a:spLocks/>
          </p:cNvSpPr>
          <p:nvPr/>
        </p:nvSpPr>
        <p:spPr>
          <a:xfrm>
            <a:off x="6285269" y="2848730"/>
            <a:ext cx="4560290" cy="3257414"/>
          </a:xfrm>
          <a:prstGeom prst="rect">
            <a:avLst/>
          </a:prstGeom>
        </p:spPr>
        <p:txBody>
          <a:bodyPr vert="horz" lIns="91440" tIns="45720" rIns="91440" bIns="45720" rtlCol="0" anchor="t" anchorCtr="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Dùng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rộng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truyền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Dùng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truyền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tốc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a:t>
            </a:r>
            <a:r>
              <a:rPr lang="en-US" sz="2000" dirty="0">
                <a:latin typeface="Arial" panose="020B0604020202020204" pitchFamily="34" charset="0"/>
                <a:cs typeface="Arial" panose="020B0604020202020204" pitchFamily="34" charset="0"/>
              </a:rPr>
              <a:t> 1200bps hay </a:t>
            </a:r>
            <a:r>
              <a:rPr lang="en-US" sz="2000" dirty="0" err="1">
                <a:latin typeface="Arial" panose="020B0604020202020204" pitchFamily="34" charset="0"/>
                <a:cs typeface="Arial" panose="020B0604020202020204" pitchFamily="34" charset="0"/>
              </a:rPr>
              <a:t>thấp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thoại</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dùng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cao</a:t>
            </a:r>
            <a:r>
              <a:rPr lang="en-US" sz="2000" dirty="0">
                <a:latin typeface="Arial" panose="020B0604020202020204" pitchFamily="34" charset="0"/>
                <a:cs typeface="Arial" panose="020B0604020202020204" pitchFamily="34" charset="0"/>
              </a:rPr>
              <a:t> (3-30MHz)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truyền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sóng</a:t>
            </a:r>
            <a:r>
              <a:rPr lang="en-US" sz="2000" dirty="0">
                <a:latin typeface="Arial" panose="020B0604020202020204" pitchFamily="34" charset="0"/>
                <a:cs typeface="Arial" panose="020B0604020202020204" pitchFamily="34" charset="0"/>
              </a:rPr>
              <a:t> radio </a:t>
            </a:r>
            <a:r>
              <a:rPr lang="en-US" sz="2000" dirty="0" err="1">
                <a:latin typeface="Arial" panose="020B0604020202020204" pitchFamily="34" charset="0"/>
                <a:cs typeface="Arial" panose="020B0604020202020204" pitchFamily="34" charset="0"/>
              </a:rPr>
              <a:t>hoặc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đồng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trục</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28710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0000"/>
                <a:lumMod val="110000"/>
              </a:schemeClr>
            </a:gs>
            <a:gs pos="100000">
              <a:schemeClr val="accent4">
                <a:lumMod val="60000"/>
                <a:lumOff val="40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A486CB-D8E4-4597-A81C-C4772B5217EA}"/>
              </a:ext>
            </a:extLst>
          </p:cNvPr>
          <p:cNvSpPr>
            <a:spLocks noGrp="1"/>
          </p:cNvSpPr>
          <p:nvPr>
            <p:ph type="title"/>
          </p:nvPr>
        </p:nvSpPr>
        <p:spPr>
          <a:xfrm>
            <a:off x="581193" y="729658"/>
            <a:ext cx="11029616" cy="988332"/>
          </a:xfrm>
          <a:prstGeom prst="rect">
            <a:avLst/>
          </a:prstGeom>
        </p:spPr>
        <p:txBody>
          <a:bodyPr anchor="ctr">
            <a:normAutofit/>
          </a:bodyPr>
          <a:lstStyle/>
          <a:p>
            <a:r>
              <a:rPr lang="en-US" dirty="0" err="1" smtClean="0">
                <a:latin typeface="Arial" panose="020B0604020202020204" pitchFamily="34" charset="0"/>
                <a:cs typeface="Arial" panose="020B0604020202020204" pitchFamily="34" charset="0"/>
              </a:rPr>
              <a:t>Thiết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kế</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thống</a:t>
            </a:r>
            <a:endParaRPr lang="en-US" dirty="0">
              <a:latin typeface="Arial" panose="020B0604020202020204" pitchFamily="34" charset="0"/>
              <a:cs typeface="Arial" panose="020B0604020202020204" pitchFamily="34" charset="0"/>
            </a:endParaRPr>
          </a:p>
        </p:txBody>
      </p:sp>
      <p:sp>
        <p:nvSpPr>
          <p:cNvPr id="10" name="Content Placeholder 2">
            <a:extLst>
              <a:ext uri="{FF2B5EF4-FFF2-40B4-BE49-F238E27FC236}">
                <a16:creationId xmlns:a16="http://schemas.microsoft.com/office/drawing/2014/main" id="{F1BF0A61-467F-49AC-AD1A-FD422B52C7C4}"/>
              </a:ext>
            </a:extLst>
          </p:cNvPr>
          <p:cNvSpPr>
            <a:spLocks noGrp="1"/>
          </p:cNvSpPr>
          <p:nvPr>
            <p:ph sz="half" idx="1"/>
          </p:nvPr>
        </p:nvSpPr>
        <p:spPr>
          <a:xfrm>
            <a:off x="822493" y="2229001"/>
            <a:ext cx="5422390" cy="3633047"/>
          </a:xfrm>
        </p:spPr>
        <p:txBody>
          <a:bodyPr anchor="ctr"/>
          <a:lstStyle/>
          <a:p>
            <a:pPr marL="0" indent="0">
              <a:buNone/>
            </a:pP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chỉ</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tiêu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kỹ</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thuật</a:t>
            </a:r>
            <a:r>
              <a:rPr lang="en-US" sz="2400" dirty="0">
                <a:latin typeface="Arial" panose="020B0604020202020204" pitchFamily="34" charset="0"/>
                <a:cs typeface="Arial" panose="020B0604020202020204" pitchFamily="34" charset="0"/>
              </a:rPr>
              <a:t>:</a:t>
            </a:r>
          </a:p>
          <a:p>
            <a:r>
              <a:rPr lang="en-US" sz="2000" dirty="0" err="1">
                <a:latin typeface="Arial" panose="020B0604020202020204" pitchFamily="34" charset="0"/>
                <a:cs typeface="Arial" panose="020B0604020202020204" pitchFamily="34" charset="0"/>
              </a:rPr>
              <a:t>Tốc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a:t>
            </a:r>
            <a:r>
              <a:rPr lang="en-US" sz="2000" dirty="0">
                <a:latin typeface="Arial" panose="020B0604020202020204" pitchFamily="34" charset="0"/>
                <a:cs typeface="Arial" panose="020B0604020202020204" pitchFamily="34" charset="0"/>
              </a:rPr>
              <a:t> bit: 1 </a:t>
            </a:r>
            <a:r>
              <a:rPr lang="en-US" sz="2000" dirty="0" err="1">
                <a:latin typeface="Arial" panose="020B0604020202020204" pitchFamily="34" charset="0"/>
                <a:cs typeface="Arial" panose="020B0604020202020204" pitchFamily="34" charset="0"/>
              </a:rPr>
              <a:t>Khz</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Tần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sóng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mang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bit 1: 16 </a:t>
            </a:r>
            <a:r>
              <a:rPr lang="en-US" sz="2000" dirty="0" err="1">
                <a:latin typeface="Arial" panose="020B0604020202020204" pitchFamily="34" charset="0"/>
                <a:cs typeface="Arial" panose="020B0604020202020204" pitchFamily="34" charset="0"/>
              </a:rPr>
              <a:t>Khz</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Tần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sóng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mang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bit 0: 13 </a:t>
            </a:r>
            <a:r>
              <a:rPr lang="en-US" sz="2000" dirty="0" err="1">
                <a:latin typeface="Arial" panose="020B0604020202020204" pitchFamily="34" charset="0"/>
                <a:cs typeface="Arial" panose="020B0604020202020204" pitchFamily="34" charset="0"/>
              </a:rPr>
              <a:t>Khz</a:t>
            </a:r>
            <a:endParaRPr lang="en-US" sz="2000" dirty="0">
              <a:latin typeface="Arial" panose="020B0604020202020204" pitchFamily="34" charset="0"/>
              <a:cs typeface="Arial" panose="020B0604020202020204" pitchFamily="34" charset="0"/>
            </a:endParaRPr>
          </a:p>
        </p:txBody>
      </p:sp>
      <p:pic>
        <p:nvPicPr>
          <p:cNvPr id="5" name="Content Placeholder 4" descr="A screenshot of a video game&#10;&#10;Description automatically generated">
            <a:extLst>
              <a:ext uri="{FF2B5EF4-FFF2-40B4-BE49-F238E27FC236}">
                <a16:creationId xmlns:a16="http://schemas.microsoft.com/office/drawing/2014/main" id="{2F52FF16-2FA8-4E4B-B172-2F29D22B0433}"/>
              </a:ext>
            </a:extLst>
          </p:cNvPr>
          <p:cNvPicPr>
            <a:picLocks noGrp="1" noChangeAspect="1"/>
          </p:cNvPicPr>
          <p:nvPr>
            <p:ph sz="half" idx="2"/>
          </p:nvPr>
        </p:nvPicPr>
        <p:blipFill>
          <a:blip r:embed="rId2"/>
          <a:stretch>
            <a:fillRect/>
          </a:stretch>
        </p:blipFill>
        <p:spPr>
          <a:xfrm>
            <a:off x="5789461" y="2506922"/>
            <a:ext cx="5422392" cy="3077207"/>
          </a:xfrm>
          <a:prstGeom prst="rect">
            <a:avLst/>
          </a:prstGeom>
          <a:noFill/>
        </p:spPr>
      </p:pic>
      <p:sp>
        <p:nvSpPr>
          <p:cNvPr id="6" name="Slide Number Placeholder 5">
            <a:extLst>
              <a:ext uri="{FF2B5EF4-FFF2-40B4-BE49-F238E27FC236}">
                <a16:creationId xmlns:a16="http://schemas.microsoft.com/office/drawing/2014/main" id="{89717022-105B-44CA-B8BA-D235BEB69071}"/>
              </a:ext>
            </a:extLst>
          </p:cNvPr>
          <p:cNvSpPr>
            <a:spLocks noGrp="1"/>
          </p:cNvSpPr>
          <p:nvPr>
            <p:ph type="sldNum" sz="quarter" idx="12"/>
          </p:nvPr>
        </p:nvSpPr>
        <p:spPr/>
        <p:txBody>
          <a:bodyPr/>
          <a:lstStyle/>
          <a:p>
            <a:fld id="{C5C3056E-1632-4A65-A24F-3F10A1450A6E}" type="slidenum">
              <a:rPr lang="en-US" noProof="0" smtClean="0"/>
              <a:t>15</a:t>
            </a:fld>
            <a:endParaRPr lang="en-US" noProof="0" dirty="0"/>
          </a:p>
        </p:txBody>
      </p:sp>
      <p:sp>
        <p:nvSpPr>
          <p:cNvPr id="7" name="Text Placeholder 2">
            <a:extLst>
              <a:ext uri="{FF2B5EF4-FFF2-40B4-BE49-F238E27FC236}">
                <a16:creationId xmlns:a16="http://schemas.microsoft.com/office/drawing/2014/main" id="{807C9A67-B8C9-4C9C-B457-5DA03F29A549}"/>
              </a:ext>
            </a:extLst>
          </p:cNvPr>
          <p:cNvSpPr txBox="1">
            <a:spLocks/>
          </p:cNvSpPr>
          <p:nvPr/>
        </p:nvSpPr>
        <p:spPr>
          <a:xfrm>
            <a:off x="702899" y="2260902"/>
            <a:ext cx="5393102" cy="536005"/>
          </a:xfrm>
          <a:prstGeom prst="rect">
            <a:avLst/>
          </a:prstGeom>
        </p:spPr>
        <p:txBody>
          <a:bodyPr vert="horz" lIns="91440" tIns="45720" rIns="91440" bIns="45720" rtlCol="0" anchor="t" anchorCtr="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400" b="1" dirty="0" err="1">
                <a:solidFill>
                  <a:schemeClr val="accent2"/>
                </a:solidFill>
                <a:latin typeface="Arial" panose="020B0604020202020204" pitchFamily="34" charset="0"/>
                <a:cs typeface="Arial" panose="020B0604020202020204" pitchFamily="34" charset="0"/>
              </a:rPr>
              <a:t>Tổng</a:t>
            </a:r>
            <a:r>
              <a:rPr lang="en-US" sz="2400" b="1" dirty="0">
                <a:solidFill>
                  <a:schemeClr val="accent2"/>
                </a:solidFill>
                <a:latin typeface="Arial" panose="020B0604020202020204" pitchFamily="34" charset="0"/>
                <a:cs typeface="Arial" panose="020B0604020202020204" pitchFamily="34" charset="0"/>
              </a:rPr>
              <a:t> </a:t>
            </a:r>
            <a:r>
              <a:rPr lang="en-US" sz="2400" b="1" dirty="0" err="1">
                <a:solidFill>
                  <a:schemeClr val="accent2"/>
                </a:solidFill>
                <a:latin typeface="Arial" panose="020B0604020202020204" pitchFamily="34" charset="0"/>
                <a:cs typeface="Arial" panose="020B0604020202020204" pitchFamily="34" charset="0"/>
              </a:rPr>
              <a:t>quan</a:t>
            </a:r>
            <a:r>
              <a:rPr lang="en-US" sz="2400" b="1" dirty="0">
                <a:solidFill>
                  <a:schemeClr val="accent2"/>
                </a:solidFill>
                <a:latin typeface="Arial" panose="020B0604020202020204" pitchFamily="34" charset="0"/>
                <a:cs typeface="Arial" panose="020B0604020202020204" pitchFamily="34" charset="0"/>
              </a:rPr>
              <a:t> </a:t>
            </a:r>
            <a:r>
              <a:rPr lang="en-US" sz="2400" b="1" dirty="0" err="1">
                <a:solidFill>
                  <a:schemeClr val="accent2"/>
                </a:solidFill>
                <a:latin typeface="Arial" panose="020B0604020202020204" pitchFamily="34" charset="0"/>
                <a:cs typeface="Arial" panose="020B0604020202020204" pitchFamily="34" charset="0"/>
              </a:rPr>
              <a:t>về</a:t>
            </a:r>
            <a:r>
              <a:rPr lang="en-US" sz="2400" b="1" dirty="0">
                <a:solidFill>
                  <a:schemeClr val="accent2"/>
                </a:solidFill>
                <a:latin typeface="Arial" panose="020B0604020202020204" pitchFamily="34" charset="0"/>
                <a:cs typeface="Arial" panose="020B0604020202020204" pitchFamily="34" charset="0"/>
              </a:rPr>
              <a:t> </a:t>
            </a:r>
            <a:r>
              <a:rPr lang="en-US" sz="2400" b="1" dirty="0" err="1">
                <a:solidFill>
                  <a:schemeClr val="accent2"/>
                </a:solidFill>
                <a:latin typeface="Arial" panose="020B0604020202020204" pitchFamily="34" charset="0"/>
                <a:cs typeface="Arial" panose="020B0604020202020204" pitchFamily="34" charset="0"/>
              </a:rPr>
              <a:t>hệ</a:t>
            </a:r>
            <a:r>
              <a:rPr lang="en-US" sz="2400" b="1" dirty="0">
                <a:solidFill>
                  <a:schemeClr val="accent2"/>
                </a:solidFill>
                <a:latin typeface="Arial" panose="020B0604020202020204" pitchFamily="34" charset="0"/>
                <a:cs typeface="Arial" panose="020B0604020202020204" pitchFamily="34" charset="0"/>
              </a:rPr>
              <a:t> </a:t>
            </a:r>
            <a:r>
              <a:rPr lang="en-US" sz="2400" b="1" dirty="0" err="1">
                <a:solidFill>
                  <a:schemeClr val="accent2"/>
                </a:solidFill>
                <a:latin typeface="Arial" panose="020B0604020202020204" pitchFamily="34" charset="0"/>
                <a:cs typeface="Arial" panose="020B0604020202020204" pitchFamily="34" charset="0"/>
              </a:rPr>
              <a:t>thống</a:t>
            </a:r>
            <a:endParaRPr lang="en-US" sz="2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32469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endParaRPr lang="en-GB" dirty="0"/>
          </a:p>
        </p:txBody>
      </p:sp>
      <p:sp>
        <p:nvSpPr>
          <p:cNvPr id="4" name="Content Placeholder 3"/>
          <p:cNvSpPr>
            <a:spLocks noGrp="1"/>
          </p:cNvSpPr>
          <p:nvPr>
            <p:ph sz="half" idx="2"/>
          </p:nvPr>
        </p:nvSpPr>
        <p:spPr/>
        <p:txBody>
          <a:bodyPr>
            <a:normAutofit/>
          </a:bodyPr>
          <a:lstStyle/>
          <a:p>
            <a:r>
              <a:rPr lang="en-GB" dirty="0" err="1" smtClean="0"/>
              <a:t>Sử</a:t>
            </a:r>
            <a:r>
              <a:rPr lang="en-GB" dirty="0" smtClean="0"/>
              <a:t> </a:t>
            </a:r>
            <a:r>
              <a:rPr lang="en-GB" dirty="0" err="1" smtClean="0"/>
              <a:t>dụng</a:t>
            </a:r>
            <a:r>
              <a:rPr lang="en-GB" dirty="0" smtClean="0"/>
              <a:t> </a:t>
            </a:r>
            <a:r>
              <a:rPr lang="en-GB" dirty="0" err="1" smtClean="0"/>
              <a:t>giao</a:t>
            </a:r>
            <a:r>
              <a:rPr lang="en-GB" dirty="0" smtClean="0"/>
              <a:t> </a:t>
            </a:r>
            <a:r>
              <a:rPr lang="en-GB" dirty="0" err="1" smtClean="0"/>
              <a:t>thức</a:t>
            </a:r>
            <a:r>
              <a:rPr lang="en-GB" dirty="0" smtClean="0"/>
              <a:t> UART </a:t>
            </a:r>
            <a:r>
              <a:rPr lang="en-GB" dirty="0" err="1" smtClean="0"/>
              <a:t>để</a:t>
            </a:r>
            <a:r>
              <a:rPr lang="en-GB" dirty="0" smtClean="0"/>
              <a:t> </a:t>
            </a:r>
            <a:r>
              <a:rPr lang="en-GB" dirty="0" err="1" smtClean="0"/>
              <a:t>giao</a:t>
            </a:r>
            <a:r>
              <a:rPr lang="en-GB" dirty="0" smtClean="0"/>
              <a:t> </a:t>
            </a:r>
            <a:r>
              <a:rPr lang="en-GB" dirty="0" err="1" smtClean="0"/>
              <a:t>tiếp</a:t>
            </a:r>
            <a:r>
              <a:rPr lang="en-GB" dirty="0" smtClean="0"/>
              <a:t> </a:t>
            </a:r>
            <a:r>
              <a:rPr lang="en-GB" dirty="0" err="1" smtClean="0"/>
              <a:t>giữa</a:t>
            </a:r>
            <a:r>
              <a:rPr lang="en-GB" dirty="0" smtClean="0"/>
              <a:t> </a:t>
            </a:r>
            <a:r>
              <a:rPr lang="en-GB" dirty="0" err="1" smtClean="0"/>
              <a:t>máy</a:t>
            </a:r>
            <a:r>
              <a:rPr lang="en-GB" dirty="0" smtClean="0"/>
              <a:t> </a:t>
            </a:r>
            <a:r>
              <a:rPr lang="en-GB" dirty="0" err="1" smtClean="0"/>
              <a:t>tính</a:t>
            </a:r>
            <a:r>
              <a:rPr lang="en-GB" dirty="0" smtClean="0"/>
              <a:t> </a:t>
            </a:r>
            <a:r>
              <a:rPr lang="en-GB" dirty="0" err="1" smtClean="0"/>
              <a:t>và</a:t>
            </a:r>
            <a:r>
              <a:rPr lang="en-GB" dirty="0" smtClean="0"/>
              <a:t> kit FPGA</a:t>
            </a:r>
          </a:p>
          <a:p>
            <a:r>
              <a:rPr lang="en-GB" dirty="0" smtClean="0"/>
              <a:t> </a:t>
            </a:r>
            <a:r>
              <a:rPr lang="en-GB" dirty="0" err="1" smtClean="0"/>
              <a:t>Sơ</a:t>
            </a:r>
            <a:r>
              <a:rPr lang="en-GB" dirty="0" smtClean="0"/>
              <a:t> </a:t>
            </a:r>
            <a:r>
              <a:rPr lang="en-GB" dirty="0" err="1" smtClean="0"/>
              <a:t>đồ</a:t>
            </a:r>
            <a:r>
              <a:rPr lang="en-GB" dirty="0" smtClean="0"/>
              <a:t> </a:t>
            </a:r>
            <a:r>
              <a:rPr lang="en-GB" dirty="0" err="1" smtClean="0"/>
              <a:t>khối</a:t>
            </a:r>
            <a:r>
              <a:rPr lang="en-GB" dirty="0" smtClean="0"/>
              <a:t> </a:t>
            </a:r>
            <a:r>
              <a:rPr lang="en-GB" dirty="0" smtClean="0"/>
              <a:t>UART </a:t>
            </a:r>
            <a:r>
              <a:rPr lang="en-GB" dirty="0" err="1"/>
              <a:t>g</a:t>
            </a:r>
            <a:r>
              <a:rPr lang="en-GB" dirty="0" err="1" smtClean="0"/>
              <a:t>ồm</a:t>
            </a:r>
            <a:r>
              <a:rPr lang="en-GB" dirty="0" smtClean="0"/>
              <a:t> 4 </a:t>
            </a:r>
            <a:r>
              <a:rPr lang="en-GB" dirty="0" err="1" smtClean="0"/>
              <a:t>khối</a:t>
            </a:r>
            <a:r>
              <a:rPr lang="en-GB" dirty="0" smtClean="0"/>
              <a:t> </a:t>
            </a:r>
            <a:r>
              <a:rPr lang="en-GB" dirty="0" err="1" smtClean="0"/>
              <a:t>nhỏ</a:t>
            </a:r>
            <a:r>
              <a:rPr lang="en-GB" dirty="0" smtClean="0"/>
              <a:t> </a:t>
            </a:r>
            <a:r>
              <a:rPr lang="en-GB" dirty="0" err="1" smtClean="0"/>
              <a:t>là</a:t>
            </a:r>
            <a:r>
              <a:rPr lang="en-GB" dirty="0" smtClean="0"/>
              <a:t>:</a:t>
            </a:r>
          </a:p>
          <a:p>
            <a:pPr lvl="1"/>
            <a:r>
              <a:rPr lang="en-GB" dirty="0" err="1" smtClean="0"/>
              <a:t>Khối</a:t>
            </a:r>
            <a:r>
              <a:rPr lang="en-GB" dirty="0" smtClean="0"/>
              <a:t> </a:t>
            </a:r>
            <a:r>
              <a:rPr lang="en-GB" dirty="0" err="1" smtClean="0"/>
              <a:t>thu</a:t>
            </a:r>
            <a:r>
              <a:rPr lang="en-GB" dirty="0" smtClean="0"/>
              <a:t> RX</a:t>
            </a:r>
          </a:p>
          <a:p>
            <a:pPr lvl="1"/>
            <a:r>
              <a:rPr lang="en-GB" dirty="0" err="1" smtClean="0"/>
              <a:t>Khối</a:t>
            </a:r>
            <a:r>
              <a:rPr lang="en-GB" dirty="0" smtClean="0"/>
              <a:t> </a:t>
            </a:r>
            <a:r>
              <a:rPr lang="en-GB" dirty="0" err="1" smtClean="0"/>
              <a:t>phát</a:t>
            </a:r>
            <a:r>
              <a:rPr lang="en-GB" dirty="0" smtClean="0"/>
              <a:t> TX</a:t>
            </a:r>
          </a:p>
          <a:p>
            <a:pPr lvl="1"/>
            <a:r>
              <a:rPr lang="en-GB" dirty="0" err="1" smtClean="0"/>
              <a:t>Khối</a:t>
            </a:r>
            <a:r>
              <a:rPr lang="en-GB" dirty="0" smtClean="0"/>
              <a:t> FIFO</a:t>
            </a:r>
          </a:p>
          <a:p>
            <a:pPr lvl="1"/>
            <a:r>
              <a:rPr lang="en-GB" dirty="0" err="1" smtClean="0"/>
              <a:t>Khối</a:t>
            </a:r>
            <a:r>
              <a:rPr lang="en-GB" dirty="0" smtClean="0"/>
              <a:t> Baud gate</a:t>
            </a:r>
            <a:endParaRPr lang="en-GB" dirty="0"/>
          </a:p>
        </p:txBody>
      </p:sp>
      <p:sp>
        <p:nvSpPr>
          <p:cNvPr id="5" name="Slide Number Placeholder 4"/>
          <p:cNvSpPr>
            <a:spLocks noGrp="1"/>
          </p:cNvSpPr>
          <p:nvPr>
            <p:ph type="sldNum" sz="quarter" idx="12"/>
          </p:nvPr>
        </p:nvSpPr>
        <p:spPr/>
        <p:txBody>
          <a:bodyPr/>
          <a:lstStyle/>
          <a:p>
            <a:fld id="{C5C3056E-1632-4A65-A24F-3F10A1450A6E}" type="slidenum">
              <a:rPr lang="en-US" noProof="0" smtClean="0"/>
              <a:t>16</a:t>
            </a:fld>
            <a:endParaRPr lang="en-US" noProof="0" dirty="0"/>
          </a:p>
        </p:txBody>
      </p:sp>
      <p:pic>
        <p:nvPicPr>
          <p:cNvPr id="6" name="Content Placeholder 5" descr="https://raw.githubusercontent.com/luuvanduc1999/UART_WithParityCodeCheck__Verilog/main/img/structure.png"/>
          <p:cNvPicPr>
            <a:picLocks noGrp="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248830" y="3108960"/>
            <a:ext cx="5847171" cy="3387816"/>
          </a:xfrm>
          <a:prstGeom prst="rect">
            <a:avLst/>
          </a:prstGeom>
          <a:noFill/>
          <a:ln>
            <a:noFill/>
          </a:ln>
        </p:spPr>
      </p:pic>
      <p:sp>
        <p:nvSpPr>
          <p:cNvPr id="8" name="Text Placeholder 2">
            <a:extLst>
              <a:ext uri="{FF2B5EF4-FFF2-40B4-BE49-F238E27FC236}">
                <a16:creationId xmlns:a16="http://schemas.microsoft.com/office/drawing/2014/main" id="{CBA356BF-3C08-4FA8-935B-346BC1DA9EC8}"/>
              </a:ext>
            </a:extLst>
          </p:cNvPr>
          <p:cNvSpPr txBox="1">
            <a:spLocks/>
          </p:cNvSpPr>
          <p:nvPr/>
        </p:nvSpPr>
        <p:spPr>
          <a:xfrm>
            <a:off x="248830" y="2145472"/>
            <a:ext cx="5393102" cy="536005"/>
          </a:xfrm>
          <a:prstGeom prst="rect">
            <a:avLst/>
          </a:prstGeom>
        </p:spPr>
        <p:txBody>
          <a:bodyPr vert="horz" lIns="91440" tIns="45720" rIns="91440" bIns="45720" rtlCol="0" anchor="t" anchorCtr="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400" dirty="0" err="1">
                <a:solidFill>
                  <a:schemeClr val="accent2"/>
                </a:solidFill>
                <a:latin typeface="Arial" panose="020B0604020202020204" pitchFamily="34" charset="0"/>
                <a:cs typeface="Arial" panose="020B0604020202020204" pitchFamily="34" charset="0"/>
              </a:rPr>
              <a:t>Thiết</a:t>
            </a:r>
            <a:r>
              <a:rPr lang="en-US" sz="2400" dirty="0">
                <a:solidFill>
                  <a:schemeClr val="accent2"/>
                </a:solidFill>
                <a:latin typeface="Arial" panose="020B0604020202020204" pitchFamily="34" charset="0"/>
                <a:cs typeface="Arial" panose="020B0604020202020204" pitchFamily="34" charset="0"/>
              </a:rPr>
              <a:t> </a:t>
            </a:r>
            <a:r>
              <a:rPr lang="en-US" sz="2400" dirty="0" err="1">
                <a:solidFill>
                  <a:schemeClr val="accent2"/>
                </a:solidFill>
                <a:latin typeface="Arial" panose="020B0604020202020204" pitchFamily="34" charset="0"/>
                <a:cs typeface="Arial" panose="020B0604020202020204" pitchFamily="34" charset="0"/>
              </a:rPr>
              <a:t>kế</a:t>
            </a:r>
            <a:r>
              <a:rPr lang="en-US" sz="2400" dirty="0">
                <a:solidFill>
                  <a:schemeClr val="accent2"/>
                </a:solidFill>
                <a:latin typeface="Arial" panose="020B0604020202020204" pitchFamily="34" charset="0"/>
                <a:cs typeface="Arial" panose="020B0604020202020204" pitchFamily="34" charset="0"/>
              </a:rPr>
              <a:t> </a:t>
            </a:r>
            <a:r>
              <a:rPr lang="en-US" sz="2400" dirty="0" err="1" smtClean="0">
                <a:solidFill>
                  <a:schemeClr val="accent2"/>
                </a:solidFill>
                <a:latin typeface="Arial" panose="020B0604020202020204" pitchFamily="34" charset="0"/>
                <a:cs typeface="Arial" panose="020B0604020202020204" pitchFamily="34" charset="0"/>
              </a:rPr>
              <a:t>chuẩn</a:t>
            </a:r>
            <a:r>
              <a:rPr lang="en-US" sz="2400" dirty="0" smtClean="0">
                <a:solidFill>
                  <a:schemeClr val="accent2"/>
                </a:solidFill>
                <a:latin typeface="Arial" panose="020B0604020202020204" pitchFamily="34" charset="0"/>
                <a:cs typeface="Arial" panose="020B0604020202020204" pitchFamily="34" charset="0"/>
              </a:rPr>
              <a:t> </a:t>
            </a:r>
            <a:r>
              <a:rPr lang="en-US" sz="2400" dirty="0" err="1" smtClean="0">
                <a:solidFill>
                  <a:schemeClr val="accent2"/>
                </a:solidFill>
                <a:latin typeface="Arial" panose="020B0604020202020204" pitchFamily="34" charset="0"/>
                <a:cs typeface="Arial" panose="020B0604020202020204" pitchFamily="34" charset="0"/>
              </a:rPr>
              <a:t>giao</a:t>
            </a:r>
            <a:r>
              <a:rPr lang="en-US" sz="2400" dirty="0" smtClean="0">
                <a:solidFill>
                  <a:schemeClr val="accent2"/>
                </a:solidFill>
                <a:latin typeface="Arial" panose="020B0604020202020204" pitchFamily="34" charset="0"/>
                <a:cs typeface="Arial" panose="020B0604020202020204" pitchFamily="34" charset="0"/>
              </a:rPr>
              <a:t> </a:t>
            </a:r>
            <a:r>
              <a:rPr lang="en-US" sz="2400" dirty="0" err="1" smtClean="0">
                <a:solidFill>
                  <a:schemeClr val="accent2"/>
                </a:solidFill>
                <a:latin typeface="Arial" panose="020B0604020202020204" pitchFamily="34" charset="0"/>
                <a:cs typeface="Arial" panose="020B0604020202020204" pitchFamily="34" charset="0"/>
              </a:rPr>
              <a:t>tiếp</a:t>
            </a:r>
            <a:r>
              <a:rPr lang="en-US" sz="2400" dirty="0" smtClean="0">
                <a:solidFill>
                  <a:schemeClr val="accent2"/>
                </a:solidFill>
                <a:latin typeface="Arial" panose="020B0604020202020204" pitchFamily="34" charset="0"/>
                <a:cs typeface="Arial" panose="020B0604020202020204" pitchFamily="34" charset="0"/>
              </a:rPr>
              <a:t> UART</a:t>
            </a:r>
            <a:endParaRPr lang="en-US" sz="24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26384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endParaRPr lang="en-GB" dirty="0"/>
          </a:p>
        </p:txBody>
      </p:sp>
      <p:sp>
        <p:nvSpPr>
          <p:cNvPr id="4" name="Content Placeholder 3"/>
          <p:cNvSpPr>
            <a:spLocks noGrp="1"/>
          </p:cNvSpPr>
          <p:nvPr>
            <p:ph sz="half" idx="2"/>
          </p:nvPr>
        </p:nvSpPr>
        <p:spPr/>
        <p:txBody>
          <a:bodyPr/>
          <a:lstStyle/>
          <a:p>
            <a:r>
              <a:rPr lang="en-GB" dirty="0"/>
              <a:t>Theo </a:t>
            </a:r>
            <a:r>
              <a:rPr lang="en-GB" dirty="0" err="1"/>
              <a:t>định</a:t>
            </a:r>
            <a:r>
              <a:rPr lang="en-GB" dirty="0"/>
              <a:t> </a:t>
            </a:r>
            <a:r>
              <a:rPr lang="en-GB" dirty="0" err="1"/>
              <a:t>nghĩa</a:t>
            </a:r>
            <a:r>
              <a:rPr lang="en-GB" dirty="0"/>
              <a:t>, UART </a:t>
            </a:r>
            <a:r>
              <a:rPr lang="en-GB" dirty="0" err="1"/>
              <a:t>là</a:t>
            </a:r>
            <a:r>
              <a:rPr lang="en-GB" dirty="0"/>
              <a:t> </a:t>
            </a:r>
            <a:r>
              <a:rPr lang="en-GB" dirty="0" err="1"/>
              <a:t>một</a:t>
            </a:r>
            <a:r>
              <a:rPr lang="en-GB" dirty="0"/>
              <a:t> </a:t>
            </a:r>
            <a:r>
              <a:rPr lang="en-GB" dirty="0" err="1"/>
              <a:t>giao</a:t>
            </a:r>
            <a:r>
              <a:rPr lang="en-GB" dirty="0"/>
              <a:t> </a:t>
            </a:r>
            <a:r>
              <a:rPr lang="en-GB" dirty="0" err="1"/>
              <a:t>thức</a:t>
            </a:r>
            <a:r>
              <a:rPr lang="en-GB" dirty="0"/>
              <a:t> </a:t>
            </a:r>
            <a:r>
              <a:rPr lang="en-GB" dirty="0" err="1"/>
              <a:t>truyền</a:t>
            </a:r>
            <a:r>
              <a:rPr lang="en-GB" dirty="0"/>
              <a:t> </a:t>
            </a:r>
            <a:r>
              <a:rPr lang="en-GB" dirty="0" err="1"/>
              <a:t>thông</a:t>
            </a:r>
            <a:r>
              <a:rPr lang="en-GB" dirty="0"/>
              <a:t> </a:t>
            </a:r>
            <a:r>
              <a:rPr lang="en-GB" dirty="0" err="1"/>
              <a:t>phần</a:t>
            </a:r>
            <a:r>
              <a:rPr lang="en-GB" dirty="0"/>
              <a:t> </a:t>
            </a:r>
            <a:r>
              <a:rPr lang="en-GB" dirty="0" err="1"/>
              <a:t>cứng</a:t>
            </a:r>
            <a:r>
              <a:rPr lang="en-GB" dirty="0"/>
              <a:t> </a:t>
            </a:r>
            <a:r>
              <a:rPr lang="en-GB" dirty="0" err="1"/>
              <a:t>sử</a:t>
            </a:r>
            <a:r>
              <a:rPr lang="en-GB" dirty="0"/>
              <a:t> </a:t>
            </a:r>
            <a:r>
              <a:rPr lang="en-GB" dirty="0" err="1"/>
              <a:t>dụng</a:t>
            </a:r>
            <a:r>
              <a:rPr lang="en-GB" dirty="0"/>
              <a:t> </a:t>
            </a:r>
            <a:r>
              <a:rPr lang="en-GB" dirty="0" err="1"/>
              <a:t>giao</a:t>
            </a:r>
            <a:r>
              <a:rPr lang="en-GB" dirty="0"/>
              <a:t> </a:t>
            </a:r>
            <a:r>
              <a:rPr lang="en-GB" dirty="0" err="1"/>
              <a:t>tiếp</a:t>
            </a:r>
            <a:r>
              <a:rPr lang="en-GB" dirty="0"/>
              <a:t> </a:t>
            </a:r>
            <a:r>
              <a:rPr lang="en-GB" dirty="0" err="1"/>
              <a:t>nối</a:t>
            </a:r>
            <a:r>
              <a:rPr lang="en-GB" dirty="0"/>
              <a:t> </a:t>
            </a:r>
            <a:r>
              <a:rPr lang="en-GB" dirty="0" err="1"/>
              <a:t>tiếp</a:t>
            </a:r>
            <a:r>
              <a:rPr lang="en-GB" dirty="0"/>
              <a:t> </a:t>
            </a:r>
            <a:r>
              <a:rPr lang="en-GB" dirty="0" err="1"/>
              <a:t>không</a:t>
            </a:r>
            <a:r>
              <a:rPr lang="en-GB" dirty="0"/>
              <a:t> </a:t>
            </a:r>
            <a:r>
              <a:rPr lang="en-GB" dirty="0" err="1"/>
              <a:t>đồng</a:t>
            </a:r>
            <a:r>
              <a:rPr lang="en-GB" dirty="0"/>
              <a:t> </a:t>
            </a:r>
            <a:r>
              <a:rPr lang="en-GB" dirty="0" err="1"/>
              <a:t>bộ</a:t>
            </a:r>
            <a:r>
              <a:rPr lang="en-GB" dirty="0"/>
              <a:t> </a:t>
            </a:r>
            <a:r>
              <a:rPr lang="en-GB" dirty="0" err="1"/>
              <a:t>với</a:t>
            </a:r>
            <a:r>
              <a:rPr lang="en-GB" dirty="0"/>
              <a:t> </a:t>
            </a:r>
            <a:r>
              <a:rPr lang="en-GB" dirty="0" err="1"/>
              <a:t>tốc</a:t>
            </a:r>
            <a:r>
              <a:rPr lang="en-GB" dirty="0"/>
              <a:t> </a:t>
            </a:r>
            <a:r>
              <a:rPr lang="en-GB" dirty="0" err="1"/>
              <a:t>độ</a:t>
            </a:r>
            <a:r>
              <a:rPr lang="en-GB" dirty="0"/>
              <a:t> </a:t>
            </a:r>
            <a:r>
              <a:rPr lang="en-GB" dirty="0" err="1"/>
              <a:t>có</a:t>
            </a:r>
            <a:r>
              <a:rPr lang="en-GB" dirty="0"/>
              <a:t> </a:t>
            </a:r>
            <a:r>
              <a:rPr lang="en-GB" dirty="0" err="1"/>
              <a:t>thể</a:t>
            </a:r>
            <a:r>
              <a:rPr lang="en-GB" dirty="0"/>
              <a:t> </a:t>
            </a:r>
            <a:r>
              <a:rPr lang="en-GB" dirty="0" err="1"/>
              <a:t>định</a:t>
            </a:r>
            <a:r>
              <a:rPr lang="en-GB" dirty="0"/>
              <a:t> </a:t>
            </a:r>
            <a:r>
              <a:rPr lang="en-GB" dirty="0" err="1"/>
              <a:t>cấu</a:t>
            </a:r>
            <a:r>
              <a:rPr lang="en-GB" dirty="0"/>
              <a:t> </a:t>
            </a:r>
            <a:r>
              <a:rPr lang="en-GB" dirty="0" err="1"/>
              <a:t>hình</a:t>
            </a:r>
            <a:r>
              <a:rPr lang="en-GB" dirty="0"/>
              <a:t>. </a:t>
            </a:r>
            <a:r>
              <a:rPr lang="en-GB" dirty="0" err="1"/>
              <a:t>Không</a:t>
            </a:r>
            <a:r>
              <a:rPr lang="en-GB" dirty="0"/>
              <a:t> </a:t>
            </a:r>
            <a:r>
              <a:rPr lang="en-GB" dirty="0" err="1"/>
              <a:t>đồng</a:t>
            </a:r>
            <a:r>
              <a:rPr lang="en-GB" dirty="0"/>
              <a:t> </a:t>
            </a:r>
            <a:r>
              <a:rPr lang="en-GB" dirty="0" err="1"/>
              <a:t>bộ</a:t>
            </a:r>
            <a:r>
              <a:rPr lang="en-GB" dirty="0"/>
              <a:t> </a:t>
            </a:r>
            <a:r>
              <a:rPr lang="en-GB" dirty="0" err="1"/>
              <a:t>có</a:t>
            </a:r>
            <a:r>
              <a:rPr lang="en-GB" dirty="0"/>
              <a:t> </a:t>
            </a:r>
            <a:r>
              <a:rPr lang="en-GB" dirty="0" err="1"/>
              <a:t>nghĩa</a:t>
            </a:r>
            <a:r>
              <a:rPr lang="en-GB" dirty="0"/>
              <a:t> </a:t>
            </a:r>
            <a:r>
              <a:rPr lang="en-GB" dirty="0" err="1"/>
              <a:t>là</a:t>
            </a:r>
            <a:r>
              <a:rPr lang="en-GB" dirty="0"/>
              <a:t> </a:t>
            </a:r>
            <a:r>
              <a:rPr lang="en-GB" dirty="0" err="1"/>
              <a:t>không</a:t>
            </a:r>
            <a:r>
              <a:rPr lang="en-GB" dirty="0"/>
              <a:t> </a:t>
            </a:r>
            <a:r>
              <a:rPr lang="en-GB" dirty="0" err="1"/>
              <a:t>có</a:t>
            </a:r>
            <a:r>
              <a:rPr lang="en-GB" dirty="0"/>
              <a:t> </a:t>
            </a:r>
            <a:r>
              <a:rPr lang="en-GB" dirty="0" err="1"/>
              <a:t>tín</a:t>
            </a:r>
            <a:r>
              <a:rPr lang="en-GB" dirty="0"/>
              <a:t> </a:t>
            </a:r>
            <a:r>
              <a:rPr lang="en-GB" dirty="0" err="1"/>
              <a:t>hiệu</a:t>
            </a:r>
            <a:r>
              <a:rPr lang="en-GB" dirty="0"/>
              <a:t> </a:t>
            </a:r>
            <a:r>
              <a:rPr lang="en-GB" dirty="0" err="1"/>
              <a:t>đồng</a:t>
            </a:r>
            <a:r>
              <a:rPr lang="en-GB" dirty="0"/>
              <a:t> </a:t>
            </a:r>
            <a:r>
              <a:rPr lang="en-GB" dirty="0" err="1"/>
              <a:t>hồ</a:t>
            </a:r>
            <a:r>
              <a:rPr lang="en-GB" dirty="0"/>
              <a:t> </a:t>
            </a:r>
            <a:r>
              <a:rPr lang="en-GB" dirty="0" err="1"/>
              <a:t>để</a:t>
            </a:r>
            <a:r>
              <a:rPr lang="en-GB" dirty="0"/>
              <a:t> </a:t>
            </a:r>
            <a:r>
              <a:rPr lang="en-GB" dirty="0" err="1"/>
              <a:t>đồng</a:t>
            </a:r>
            <a:r>
              <a:rPr lang="en-GB" dirty="0"/>
              <a:t> </a:t>
            </a:r>
            <a:r>
              <a:rPr lang="en-GB" dirty="0" err="1"/>
              <a:t>bộ</a:t>
            </a:r>
            <a:r>
              <a:rPr lang="en-GB" dirty="0"/>
              <a:t> </a:t>
            </a:r>
            <a:r>
              <a:rPr lang="en-GB" dirty="0" err="1"/>
              <a:t>hóa</a:t>
            </a:r>
            <a:r>
              <a:rPr lang="en-GB" dirty="0"/>
              <a:t> </a:t>
            </a:r>
            <a:r>
              <a:rPr lang="en-GB" dirty="0" err="1"/>
              <a:t>các</a:t>
            </a:r>
            <a:r>
              <a:rPr lang="en-GB" dirty="0"/>
              <a:t> bit </a:t>
            </a:r>
            <a:r>
              <a:rPr lang="en-GB" dirty="0" err="1"/>
              <a:t>đầu</a:t>
            </a:r>
            <a:r>
              <a:rPr lang="en-GB" dirty="0"/>
              <a:t> </a:t>
            </a:r>
            <a:r>
              <a:rPr lang="en-GB" dirty="0" err="1"/>
              <a:t>ra</a:t>
            </a:r>
            <a:r>
              <a:rPr lang="en-GB" dirty="0"/>
              <a:t> </a:t>
            </a:r>
            <a:r>
              <a:rPr lang="en-GB" dirty="0" err="1"/>
              <a:t>từ</a:t>
            </a:r>
            <a:r>
              <a:rPr lang="en-GB" dirty="0"/>
              <a:t> </a:t>
            </a:r>
            <a:r>
              <a:rPr lang="en-GB" dirty="0" err="1"/>
              <a:t>thiết</a:t>
            </a:r>
            <a:r>
              <a:rPr lang="en-GB" dirty="0"/>
              <a:t> </a:t>
            </a:r>
            <a:r>
              <a:rPr lang="en-GB" dirty="0" err="1"/>
              <a:t>bị</a:t>
            </a:r>
            <a:r>
              <a:rPr lang="en-GB" dirty="0"/>
              <a:t> </a:t>
            </a:r>
            <a:r>
              <a:rPr lang="en-GB" dirty="0" err="1"/>
              <a:t>truyền</a:t>
            </a:r>
            <a:r>
              <a:rPr lang="en-GB" dirty="0"/>
              <a:t> </a:t>
            </a:r>
            <a:r>
              <a:rPr lang="en-GB" dirty="0" err="1"/>
              <a:t>đi</a:t>
            </a:r>
            <a:r>
              <a:rPr lang="en-GB" dirty="0"/>
              <a:t> </a:t>
            </a:r>
            <a:r>
              <a:rPr lang="en-GB" dirty="0" err="1"/>
              <a:t>đến</a:t>
            </a:r>
            <a:r>
              <a:rPr lang="en-GB" dirty="0"/>
              <a:t> </a:t>
            </a:r>
            <a:r>
              <a:rPr lang="en-GB" dirty="0" err="1"/>
              <a:t>bên</a:t>
            </a:r>
            <a:r>
              <a:rPr lang="en-GB" dirty="0"/>
              <a:t> </a:t>
            </a:r>
            <a:r>
              <a:rPr lang="en-GB" dirty="0" err="1"/>
              <a:t>nhận</a:t>
            </a:r>
            <a:r>
              <a:rPr lang="en-GB" dirty="0"/>
              <a:t>.</a:t>
            </a:r>
            <a:endParaRPr lang="en-GB" dirty="0" smtClean="0"/>
          </a:p>
          <a:p>
            <a:r>
              <a:rPr lang="en-GB" dirty="0" err="1" smtClean="0"/>
              <a:t>Thiết</a:t>
            </a:r>
            <a:r>
              <a:rPr lang="en-GB" dirty="0" smtClean="0"/>
              <a:t> </a:t>
            </a:r>
            <a:r>
              <a:rPr lang="en-GB" dirty="0" err="1" smtClean="0"/>
              <a:t>kế</a:t>
            </a:r>
            <a:r>
              <a:rPr lang="en-GB" dirty="0" smtClean="0"/>
              <a:t> </a:t>
            </a:r>
            <a:r>
              <a:rPr lang="en-GB" dirty="0" err="1" smtClean="0"/>
              <a:t>khối</a:t>
            </a:r>
            <a:r>
              <a:rPr lang="en-GB" dirty="0" smtClean="0"/>
              <a:t> baud gate </a:t>
            </a:r>
            <a:r>
              <a:rPr lang="en-GB" dirty="0" err="1" smtClean="0"/>
              <a:t>để</a:t>
            </a:r>
            <a:r>
              <a:rPr lang="en-GB" dirty="0" smtClean="0"/>
              <a:t> </a:t>
            </a:r>
            <a:r>
              <a:rPr lang="en-GB" dirty="0" err="1" smtClean="0"/>
              <a:t>cấu</a:t>
            </a:r>
            <a:r>
              <a:rPr lang="en-GB" dirty="0" smtClean="0"/>
              <a:t> </a:t>
            </a:r>
            <a:r>
              <a:rPr lang="en-GB" dirty="0" err="1" smtClean="0"/>
              <a:t>hình</a:t>
            </a:r>
            <a:r>
              <a:rPr lang="en-GB" dirty="0" smtClean="0"/>
              <a:t> </a:t>
            </a:r>
            <a:r>
              <a:rPr lang="en-GB" dirty="0" err="1" smtClean="0"/>
              <a:t>tốc</a:t>
            </a:r>
            <a:r>
              <a:rPr lang="en-GB" dirty="0" smtClean="0"/>
              <a:t> </a:t>
            </a:r>
            <a:r>
              <a:rPr lang="en-GB" dirty="0" err="1" smtClean="0"/>
              <a:t>độ</a:t>
            </a:r>
            <a:r>
              <a:rPr lang="en-GB" dirty="0" smtClean="0"/>
              <a:t> </a:t>
            </a:r>
            <a:r>
              <a:rPr lang="en-GB" dirty="0" err="1" smtClean="0"/>
              <a:t>cho</a:t>
            </a:r>
            <a:r>
              <a:rPr lang="en-GB" dirty="0" smtClean="0"/>
              <a:t> </a:t>
            </a:r>
            <a:r>
              <a:rPr lang="en-GB" dirty="0" err="1" smtClean="0"/>
              <a:t>bên</a:t>
            </a:r>
            <a:r>
              <a:rPr lang="en-GB" dirty="0" smtClean="0"/>
              <a:t> </a:t>
            </a:r>
            <a:r>
              <a:rPr lang="en-GB" dirty="0" err="1" smtClean="0"/>
              <a:t>phát</a:t>
            </a:r>
            <a:r>
              <a:rPr lang="en-GB" dirty="0" smtClean="0"/>
              <a:t> TX </a:t>
            </a:r>
            <a:r>
              <a:rPr lang="en-GB" dirty="0" err="1" smtClean="0"/>
              <a:t>và</a:t>
            </a:r>
            <a:r>
              <a:rPr lang="en-GB" dirty="0" smtClean="0"/>
              <a:t> </a:t>
            </a:r>
            <a:r>
              <a:rPr lang="en-GB" dirty="0" err="1" smtClean="0"/>
              <a:t>bên</a:t>
            </a:r>
            <a:r>
              <a:rPr lang="en-GB" dirty="0" smtClean="0"/>
              <a:t> </a:t>
            </a:r>
            <a:r>
              <a:rPr lang="en-GB" dirty="0" err="1" smtClean="0"/>
              <a:t>thu</a:t>
            </a:r>
            <a:r>
              <a:rPr lang="en-GB" dirty="0" smtClean="0"/>
              <a:t> RX</a:t>
            </a:r>
            <a:endParaRPr lang="en-GB" dirty="0"/>
          </a:p>
        </p:txBody>
      </p:sp>
      <p:sp>
        <p:nvSpPr>
          <p:cNvPr id="5" name="Slide Number Placeholder 4"/>
          <p:cNvSpPr>
            <a:spLocks noGrp="1"/>
          </p:cNvSpPr>
          <p:nvPr>
            <p:ph type="sldNum" sz="quarter" idx="12"/>
          </p:nvPr>
        </p:nvSpPr>
        <p:spPr/>
        <p:txBody>
          <a:bodyPr/>
          <a:lstStyle/>
          <a:p>
            <a:fld id="{C5C3056E-1632-4A65-A24F-3F10A1450A6E}" type="slidenum">
              <a:rPr lang="en-US" noProof="0" smtClean="0"/>
              <a:t>17</a:t>
            </a:fld>
            <a:endParaRPr lang="en-US" noProof="0" dirty="0"/>
          </a:p>
        </p:txBody>
      </p:sp>
      <p:pic>
        <p:nvPicPr>
          <p:cNvPr id="6" name="Content Placeholder 5"/>
          <p:cNvPicPr>
            <a:picLocks noGrp="1"/>
          </p:cNvPicPr>
          <p:nvPr>
            <p:ph sz="half" idx="1"/>
          </p:nvPr>
        </p:nvPicPr>
        <p:blipFill>
          <a:blip r:embed="rId2"/>
          <a:stretch>
            <a:fillRect/>
          </a:stretch>
        </p:blipFill>
        <p:spPr>
          <a:xfrm>
            <a:off x="418011" y="2357302"/>
            <a:ext cx="5542371" cy="3381828"/>
          </a:xfrm>
          <a:prstGeom prst="rect">
            <a:avLst/>
          </a:prstGeom>
        </p:spPr>
      </p:pic>
    </p:spTree>
    <p:extLst>
      <p:ext uri="{BB962C8B-B14F-4D97-AF65-F5344CB8AC3E}">
        <p14:creationId xmlns:p14="http://schemas.microsoft.com/office/powerpoint/2010/main" val="9125340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endParaRPr lang="en-GB" dirty="0"/>
          </a:p>
        </p:txBody>
      </p:sp>
      <p:sp>
        <p:nvSpPr>
          <p:cNvPr id="4" name="Content Placeholder 3"/>
          <p:cNvSpPr>
            <a:spLocks noGrp="1"/>
          </p:cNvSpPr>
          <p:nvPr>
            <p:ph sz="half" idx="2"/>
          </p:nvPr>
        </p:nvSpPr>
        <p:spPr/>
        <p:txBody>
          <a:bodyPr/>
          <a:lstStyle/>
          <a:p>
            <a:r>
              <a:rPr lang="en-GB" dirty="0" err="1" smtClean="0"/>
              <a:t>Khối</a:t>
            </a:r>
            <a:r>
              <a:rPr lang="en-GB" dirty="0" smtClean="0"/>
              <a:t> </a:t>
            </a:r>
            <a:r>
              <a:rPr lang="en-GB" dirty="0" err="1" smtClean="0"/>
              <a:t>thu</a:t>
            </a:r>
            <a:r>
              <a:rPr lang="en-GB" dirty="0" smtClean="0"/>
              <a:t> RX</a:t>
            </a:r>
          </a:p>
          <a:p>
            <a:r>
              <a:rPr lang="en-GB" dirty="0" err="1" smtClean="0"/>
              <a:t>Khối</a:t>
            </a:r>
            <a:r>
              <a:rPr lang="en-GB" dirty="0" smtClean="0"/>
              <a:t> </a:t>
            </a:r>
            <a:r>
              <a:rPr lang="en-GB" dirty="0" err="1" smtClean="0"/>
              <a:t>thu</a:t>
            </a:r>
            <a:r>
              <a:rPr lang="en-GB" dirty="0" smtClean="0"/>
              <a:t> </a:t>
            </a:r>
            <a:r>
              <a:rPr lang="en-GB" dirty="0" err="1" smtClean="0"/>
              <a:t>nhận</a:t>
            </a:r>
            <a:r>
              <a:rPr lang="en-GB" dirty="0" smtClean="0"/>
              <a:t> </a:t>
            </a:r>
            <a:r>
              <a:rPr lang="en-GB" dirty="0" err="1" smtClean="0"/>
              <a:t>từng</a:t>
            </a:r>
            <a:r>
              <a:rPr lang="en-GB" dirty="0" smtClean="0"/>
              <a:t> bit </a:t>
            </a:r>
            <a:r>
              <a:rPr lang="en-GB" dirty="0" err="1" smtClean="0"/>
              <a:t>từ</a:t>
            </a:r>
            <a:r>
              <a:rPr lang="en-GB" dirty="0" smtClean="0"/>
              <a:t> </a:t>
            </a:r>
            <a:r>
              <a:rPr lang="en-GB" dirty="0" err="1" smtClean="0"/>
              <a:t>khối</a:t>
            </a:r>
            <a:r>
              <a:rPr lang="en-GB" dirty="0" smtClean="0"/>
              <a:t> </a:t>
            </a:r>
            <a:r>
              <a:rPr lang="en-GB" dirty="0" err="1" smtClean="0"/>
              <a:t>phát</a:t>
            </a:r>
            <a:r>
              <a:rPr lang="en-GB" dirty="0" smtClean="0"/>
              <a:t> </a:t>
            </a:r>
            <a:r>
              <a:rPr lang="en-GB" dirty="0" err="1" smtClean="0"/>
              <a:t>vào</a:t>
            </a:r>
            <a:r>
              <a:rPr lang="en-GB" dirty="0" smtClean="0"/>
              <a:t> </a:t>
            </a:r>
            <a:r>
              <a:rPr lang="en-GB" dirty="0" err="1" smtClean="0"/>
              <a:t>chân</a:t>
            </a:r>
            <a:r>
              <a:rPr lang="en-GB" dirty="0" smtClean="0"/>
              <a:t> </a:t>
            </a:r>
            <a:r>
              <a:rPr lang="en-GB" dirty="0" err="1" smtClean="0"/>
              <a:t>rx</a:t>
            </a:r>
            <a:r>
              <a:rPr lang="en-GB" dirty="0" smtClean="0"/>
              <a:t>, </a:t>
            </a:r>
            <a:r>
              <a:rPr lang="en-GB" dirty="0" err="1" smtClean="0"/>
              <a:t>rồi</a:t>
            </a:r>
            <a:r>
              <a:rPr lang="en-GB" dirty="0" smtClean="0"/>
              <a:t> </a:t>
            </a:r>
            <a:r>
              <a:rPr lang="en-GB" dirty="0" err="1" smtClean="0"/>
              <a:t>đưa</a:t>
            </a:r>
            <a:r>
              <a:rPr lang="en-GB" dirty="0" smtClean="0"/>
              <a:t> 8 bit </a:t>
            </a:r>
            <a:r>
              <a:rPr lang="en-GB" dirty="0" err="1" smtClean="0"/>
              <a:t>ra</a:t>
            </a:r>
            <a:r>
              <a:rPr lang="en-GB" dirty="0" smtClean="0"/>
              <a:t> </a:t>
            </a:r>
            <a:r>
              <a:rPr lang="en-GB" dirty="0" err="1" smtClean="0"/>
              <a:t>chân</a:t>
            </a:r>
            <a:r>
              <a:rPr lang="en-GB" dirty="0" smtClean="0"/>
              <a:t> </a:t>
            </a:r>
            <a:r>
              <a:rPr lang="en-GB" dirty="0" err="1" smtClean="0"/>
              <a:t>dout</a:t>
            </a:r>
            <a:r>
              <a:rPr lang="en-GB" dirty="0" smtClean="0"/>
              <a:t> </a:t>
            </a:r>
            <a:r>
              <a:rPr lang="en-GB" dirty="0" err="1" smtClean="0"/>
              <a:t>để</a:t>
            </a:r>
            <a:r>
              <a:rPr lang="en-GB" dirty="0" smtClean="0"/>
              <a:t> </a:t>
            </a:r>
            <a:r>
              <a:rPr lang="en-GB" dirty="0" err="1" smtClean="0"/>
              <a:t>đưa</a:t>
            </a:r>
            <a:r>
              <a:rPr lang="en-GB" dirty="0" smtClean="0"/>
              <a:t> </a:t>
            </a:r>
            <a:r>
              <a:rPr lang="en-GB" dirty="0" err="1" smtClean="0"/>
              <a:t>vào</a:t>
            </a:r>
            <a:r>
              <a:rPr lang="en-GB" dirty="0" smtClean="0"/>
              <a:t> FIFO</a:t>
            </a:r>
            <a:endParaRPr lang="en-GB" dirty="0"/>
          </a:p>
        </p:txBody>
      </p:sp>
      <p:sp>
        <p:nvSpPr>
          <p:cNvPr id="5" name="Slide Number Placeholder 4"/>
          <p:cNvSpPr>
            <a:spLocks noGrp="1"/>
          </p:cNvSpPr>
          <p:nvPr>
            <p:ph type="sldNum" sz="quarter" idx="12"/>
          </p:nvPr>
        </p:nvSpPr>
        <p:spPr/>
        <p:txBody>
          <a:bodyPr/>
          <a:lstStyle/>
          <a:p>
            <a:fld id="{C5C3056E-1632-4A65-A24F-3F10A1450A6E}" type="slidenum">
              <a:rPr lang="en-US" noProof="0" smtClean="0"/>
              <a:t>18</a:t>
            </a:fld>
            <a:endParaRPr lang="en-US" noProof="0" dirty="0"/>
          </a:p>
        </p:txBody>
      </p:sp>
      <p:pic>
        <p:nvPicPr>
          <p:cNvPr id="6" name="Content Placeholder 5"/>
          <p:cNvPicPr>
            <a:picLocks noGrp="1"/>
          </p:cNvPicPr>
          <p:nvPr>
            <p:ph sz="half" idx="1"/>
          </p:nvPr>
        </p:nvPicPr>
        <p:blipFill>
          <a:blip r:embed="rId2"/>
          <a:stretch>
            <a:fillRect/>
          </a:stretch>
        </p:blipFill>
        <p:spPr>
          <a:xfrm>
            <a:off x="1330325" y="2596356"/>
            <a:ext cx="3924300" cy="2895600"/>
          </a:xfrm>
          <a:prstGeom prst="rect">
            <a:avLst/>
          </a:prstGeom>
        </p:spPr>
      </p:pic>
    </p:spTree>
    <p:extLst>
      <p:ext uri="{BB962C8B-B14F-4D97-AF65-F5344CB8AC3E}">
        <p14:creationId xmlns:p14="http://schemas.microsoft.com/office/powerpoint/2010/main" val="39984480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endParaRPr lang="en-GB" dirty="0"/>
          </a:p>
        </p:txBody>
      </p:sp>
      <p:sp>
        <p:nvSpPr>
          <p:cNvPr id="4" name="Content Placeholder 3"/>
          <p:cNvSpPr>
            <a:spLocks noGrp="1"/>
          </p:cNvSpPr>
          <p:nvPr>
            <p:ph sz="half" idx="2"/>
          </p:nvPr>
        </p:nvSpPr>
        <p:spPr/>
        <p:txBody>
          <a:bodyPr/>
          <a:lstStyle/>
          <a:p>
            <a:r>
              <a:rPr lang="en-GB" dirty="0" err="1" smtClean="0"/>
              <a:t>Khối</a:t>
            </a:r>
            <a:r>
              <a:rPr lang="en-GB" dirty="0" smtClean="0"/>
              <a:t> </a:t>
            </a:r>
            <a:r>
              <a:rPr lang="en-GB" dirty="0" err="1" smtClean="0"/>
              <a:t>phát</a:t>
            </a:r>
            <a:r>
              <a:rPr lang="en-GB" dirty="0" smtClean="0"/>
              <a:t> </a:t>
            </a:r>
            <a:r>
              <a:rPr lang="en-GB" dirty="0" smtClean="0"/>
              <a:t>TX</a:t>
            </a:r>
          </a:p>
          <a:p>
            <a:r>
              <a:rPr lang="en-GB" dirty="0" err="1" smtClean="0"/>
              <a:t>Nhận</a:t>
            </a:r>
            <a:r>
              <a:rPr lang="en-GB" dirty="0" smtClean="0"/>
              <a:t> 8 bit </a:t>
            </a:r>
            <a:r>
              <a:rPr lang="en-GB" dirty="0" err="1" smtClean="0"/>
              <a:t>từ</a:t>
            </a:r>
            <a:r>
              <a:rPr lang="en-GB" dirty="0" smtClean="0"/>
              <a:t> FIFO </a:t>
            </a:r>
            <a:r>
              <a:rPr lang="en-GB" dirty="0" err="1" smtClean="0"/>
              <a:t>vào</a:t>
            </a:r>
            <a:r>
              <a:rPr lang="en-GB" dirty="0" smtClean="0"/>
              <a:t> din </a:t>
            </a:r>
            <a:r>
              <a:rPr lang="en-GB" dirty="0" err="1" smtClean="0"/>
              <a:t>rồi</a:t>
            </a:r>
            <a:r>
              <a:rPr lang="en-GB" dirty="0" smtClean="0"/>
              <a:t> </a:t>
            </a:r>
            <a:r>
              <a:rPr lang="en-GB" dirty="0" err="1" smtClean="0"/>
              <a:t>xuất</a:t>
            </a:r>
            <a:r>
              <a:rPr lang="en-GB" dirty="0" smtClean="0"/>
              <a:t> </a:t>
            </a:r>
            <a:r>
              <a:rPr lang="en-GB" dirty="0" err="1" smtClean="0"/>
              <a:t>từng</a:t>
            </a:r>
            <a:r>
              <a:rPr lang="en-GB" dirty="0" smtClean="0"/>
              <a:t> bit </a:t>
            </a:r>
            <a:r>
              <a:rPr lang="en-GB" dirty="0" err="1" smtClean="0"/>
              <a:t>ra</a:t>
            </a:r>
            <a:r>
              <a:rPr lang="en-GB" dirty="0" smtClean="0"/>
              <a:t> </a:t>
            </a:r>
            <a:r>
              <a:rPr lang="en-GB" dirty="0" err="1" smtClean="0"/>
              <a:t>chân</a:t>
            </a:r>
            <a:r>
              <a:rPr lang="en-GB" dirty="0" smtClean="0"/>
              <a:t> </a:t>
            </a:r>
            <a:r>
              <a:rPr lang="en-GB" dirty="0" err="1" smtClean="0"/>
              <a:t>tx</a:t>
            </a:r>
            <a:endParaRPr lang="en-GB" dirty="0"/>
          </a:p>
        </p:txBody>
      </p:sp>
      <p:sp>
        <p:nvSpPr>
          <p:cNvPr id="5" name="Slide Number Placeholder 4"/>
          <p:cNvSpPr>
            <a:spLocks noGrp="1"/>
          </p:cNvSpPr>
          <p:nvPr>
            <p:ph type="sldNum" sz="quarter" idx="12"/>
          </p:nvPr>
        </p:nvSpPr>
        <p:spPr/>
        <p:txBody>
          <a:bodyPr/>
          <a:lstStyle/>
          <a:p>
            <a:fld id="{C5C3056E-1632-4A65-A24F-3F10A1450A6E}" type="slidenum">
              <a:rPr lang="en-US" noProof="0" smtClean="0"/>
              <a:t>19</a:t>
            </a:fld>
            <a:endParaRPr lang="en-US" noProof="0" dirty="0"/>
          </a:p>
        </p:txBody>
      </p:sp>
      <p:pic>
        <p:nvPicPr>
          <p:cNvPr id="6" name="Content Placeholder 5"/>
          <p:cNvPicPr>
            <a:picLocks noGrp="1"/>
          </p:cNvPicPr>
          <p:nvPr>
            <p:ph sz="half" idx="1"/>
          </p:nvPr>
        </p:nvPicPr>
        <p:blipFill>
          <a:blip r:embed="rId2"/>
          <a:stretch>
            <a:fillRect/>
          </a:stretch>
        </p:blipFill>
        <p:spPr>
          <a:xfrm>
            <a:off x="1225550" y="2624931"/>
            <a:ext cx="4133850" cy="2838450"/>
          </a:xfrm>
          <a:prstGeom prst="rect">
            <a:avLst/>
          </a:prstGeom>
        </p:spPr>
      </p:pic>
    </p:spTree>
    <p:extLst>
      <p:ext uri="{BB962C8B-B14F-4D97-AF65-F5344CB8AC3E}">
        <p14:creationId xmlns:p14="http://schemas.microsoft.com/office/powerpoint/2010/main" val="2103129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err="1" smtClean="0"/>
              <a:t>Trong</a:t>
            </a:r>
            <a:r>
              <a:rPr lang="en-US" dirty="0" smtClean="0"/>
              <a:t> </a:t>
            </a:r>
            <a:r>
              <a:rPr lang="en-US" dirty="0" err="1"/>
              <a:t>thời</a:t>
            </a:r>
            <a:r>
              <a:rPr lang="en-US" dirty="0"/>
              <a:t> </a:t>
            </a:r>
            <a:r>
              <a:rPr lang="en-US" dirty="0" err="1"/>
              <a:t>gian</a:t>
            </a:r>
            <a:r>
              <a:rPr lang="en-US" dirty="0"/>
              <a:t> </a:t>
            </a:r>
            <a:r>
              <a:rPr lang="en-US" dirty="0" err="1"/>
              <a:t>thực</a:t>
            </a:r>
            <a:r>
              <a:rPr lang="en-US" dirty="0"/>
              <a:t> </a:t>
            </a:r>
            <a:r>
              <a:rPr lang="en-US" dirty="0" err="1"/>
              <a:t>hiện</a:t>
            </a:r>
            <a:r>
              <a:rPr lang="en-US" dirty="0"/>
              <a:t> </a:t>
            </a:r>
            <a:r>
              <a:rPr lang="en-US" dirty="0" err="1"/>
              <a:t>bài</a:t>
            </a:r>
            <a:r>
              <a:rPr lang="en-US" dirty="0"/>
              <a:t> </a:t>
            </a:r>
            <a:r>
              <a:rPr lang="en-US" dirty="0" err="1"/>
              <a:t>tập</a:t>
            </a:r>
            <a:r>
              <a:rPr lang="en-US" dirty="0"/>
              <a:t> </a:t>
            </a:r>
            <a:r>
              <a:rPr lang="en-US" dirty="0" err="1"/>
              <a:t>lớn</a:t>
            </a:r>
            <a:r>
              <a:rPr lang="en-US" dirty="0"/>
              <a:t> </a:t>
            </a:r>
            <a:r>
              <a:rPr lang="en-US" dirty="0" err="1"/>
              <a:t>cộng</a:t>
            </a:r>
            <a:r>
              <a:rPr lang="en-US" dirty="0"/>
              <a:t> </a:t>
            </a:r>
            <a:r>
              <a:rPr lang="en-US" dirty="0" err="1"/>
              <a:t>với</a:t>
            </a:r>
            <a:r>
              <a:rPr lang="en-US" dirty="0"/>
              <a:t> </a:t>
            </a:r>
            <a:r>
              <a:rPr lang="en-US" dirty="0" err="1"/>
              <a:t>kiến</a:t>
            </a:r>
            <a:r>
              <a:rPr lang="en-US" dirty="0"/>
              <a:t> </a:t>
            </a:r>
            <a:r>
              <a:rPr lang="en-US" dirty="0" err="1"/>
              <a:t>thức</a:t>
            </a:r>
            <a:r>
              <a:rPr lang="en-US" dirty="0"/>
              <a:t> </a:t>
            </a:r>
            <a:r>
              <a:rPr lang="en-US" dirty="0" err="1"/>
              <a:t>còn</a:t>
            </a:r>
            <a:r>
              <a:rPr lang="en-US" dirty="0"/>
              <a:t> </a:t>
            </a:r>
            <a:r>
              <a:rPr lang="en-US" dirty="0" err="1"/>
              <a:t>nhiều</a:t>
            </a:r>
            <a:r>
              <a:rPr lang="en-US" dirty="0"/>
              <a:t> </a:t>
            </a:r>
            <a:r>
              <a:rPr lang="en-US" dirty="0" err="1"/>
              <a:t>hạn</a:t>
            </a:r>
            <a:r>
              <a:rPr lang="en-US" dirty="0"/>
              <a:t> </a:t>
            </a:r>
            <a:r>
              <a:rPr lang="en-US" dirty="0" err="1"/>
              <a:t>chế</a:t>
            </a:r>
            <a:r>
              <a:rPr lang="en-US" dirty="0"/>
              <a:t> </a:t>
            </a:r>
            <a:r>
              <a:rPr lang="en-US" dirty="0" err="1"/>
              <a:t>và</a:t>
            </a:r>
            <a:r>
              <a:rPr lang="en-US" dirty="0"/>
              <a:t> </a:t>
            </a:r>
            <a:r>
              <a:rPr lang="en-US" dirty="0" err="1"/>
              <a:t>dịch</a:t>
            </a:r>
            <a:r>
              <a:rPr lang="en-US" dirty="0"/>
              <a:t> </a:t>
            </a:r>
            <a:r>
              <a:rPr lang="en-US" dirty="0" err="1"/>
              <a:t>bệnh</a:t>
            </a:r>
            <a:r>
              <a:rPr lang="en-US" dirty="0"/>
              <a:t> Covid-19 </a:t>
            </a:r>
            <a:r>
              <a:rPr lang="en-US" dirty="0" err="1"/>
              <a:t>diễn</a:t>
            </a:r>
            <a:r>
              <a:rPr lang="en-US" dirty="0"/>
              <a:t> </a:t>
            </a:r>
            <a:r>
              <a:rPr lang="en-US" dirty="0" err="1"/>
              <a:t>biến</a:t>
            </a:r>
            <a:r>
              <a:rPr lang="en-US" dirty="0"/>
              <a:t> </a:t>
            </a:r>
            <a:r>
              <a:rPr lang="en-US" dirty="0" err="1"/>
              <a:t>phức</a:t>
            </a:r>
            <a:r>
              <a:rPr lang="en-US" dirty="0"/>
              <a:t> </a:t>
            </a:r>
            <a:r>
              <a:rPr lang="en-US" dirty="0" err="1"/>
              <a:t>tạp</a:t>
            </a:r>
            <a:r>
              <a:rPr lang="en-US" dirty="0"/>
              <a:t> </a:t>
            </a:r>
            <a:r>
              <a:rPr lang="en-US" dirty="0" err="1"/>
              <a:t>nên</a:t>
            </a:r>
            <a:r>
              <a:rPr lang="en-US" dirty="0"/>
              <a:t> </a:t>
            </a:r>
            <a:r>
              <a:rPr lang="en-US" dirty="0" err="1"/>
              <a:t>trong</a:t>
            </a:r>
            <a:r>
              <a:rPr lang="en-US" dirty="0"/>
              <a:t> </a:t>
            </a:r>
            <a:r>
              <a:rPr lang="en-US" dirty="0" err="1"/>
              <a:t>báo</a:t>
            </a:r>
            <a:r>
              <a:rPr lang="en-US" dirty="0"/>
              <a:t> </a:t>
            </a:r>
            <a:r>
              <a:rPr lang="en-US" dirty="0" err="1"/>
              <a:t>cáo</a:t>
            </a:r>
            <a:r>
              <a:rPr lang="en-US" dirty="0"/>
              <a:t> </a:t>
            </a:r>
            <a:r>
              <a:rPr lang="en-US" dirty="0" err="1"/>
              <a:t>không</a:t>
            </a:r>
            <a:r>
              <a:rPr lang="en-US" dirty="0"/>
              <a:t> </a:t>
            </a:r>
            <a:r>
              <a:rPr lang="en-US" dirty="0" err="1"/>
              <a:t>tránh</a:t>
            </a:r>
            <a:r>
              <a:rPr lang="en-US" dirty="0"/>
              <a:t> </a:t>
            </a:r>
            <a:r>
              <a:rPr lang="en-US" dirty="0" err="1"/>
              <a:t>khỏi</a:t>
            </a:r>
            <a:r>
              <a:rPr lang="en-US" dirty="0"/>
              <a:t> </a:t>
            </a:r>
            <a:r>
              <a:rPr lang="en-US" dirty="0" err="1"/>
              <a:t>những</a:t>
            </a:r>
            <a:r>
              <a:rPr lang="en-US" dirty="0"/>
              <a:t> </a:t>
            </a:r>
            <a:r>
              <a:rPr lang="en-US" dirty="0" err="1"/>
              <a:t>thiếu</a:t>
            </a:r>
            <a:r>
              <a:rPr lang="en-US" dirty="0"/>
              <a:t> </a:t>
            </a:r>
            <a:r>
              <a:rPr lang="en-US" dirty="0" err="1"/>
              <a:t>xót</a:t>
            </a:r>
            <a:r>
              <a:rPr lang="en-US" dirty="0"/>
              <a:t>, </a:t>
            </a:r>
            <a:r>
              <a:rPr lang="en-US" dirty="0" err="1"/>
              <a:t>nhóm</a:t>
            </a:r>
            <a:r>
              <a:rPr lang="en-US" dirty="0"/>
              <a:t> </a:t>
            </a:r>
            <a:r>
              <a:rPr lang="vi-VN" dirty="0"/>
              <a:t>chúng em mong nhận được sự đánh giá, góp ý của thầy và các bạn trong suốt quá trình thảo luận cũng như thiết kế sản phẩm</a:t>
            </a:r>
            <a:r>
              <a:rPr lang="en-GB" dirty="0"/>
              <a:t>.</a:t>
            </a:r>
          </a:p>
          <a:p>
            <a:pPr lvl="0"/>
            <a:r>
              <a:rPr lang="en-US" dirty="0" err="1"/>
              <a:t>Tương</a:t>
            </a:r>
            <a:r>
              <a:rPr lang="en-US" dirty="0"/>
              <a:t> </a:t>
            </a:r>
            <a:r>
              <a:rPr lang="en-US" dirty="0" smtClean="0"/>
              <a:t>tai </a:t>
            </a:r>
            <a:r>
              <a:rPr lang="en-US" dirty="0" err="1" smtClean="0"/>
              <a:t>trong</a:t>
            </a:r>
            <a:r>
              <a:rPr lang="en-US" dirty="0" smtClean="0"/>
              <a:t> 5, 10,… </a:t>
            </a:r>
            <a:r>
              <a:rPr lang="en-US" dirty="0" err="1" smtClean="0"/>
              <a:t>năm</a:t>
            </a:r>
            <a:r>
              <a:rPr lang="en-US" dirty="0" smtClean="0"/>
              <a:t> </a:t>
            </a:r>
            <a:r>
              <a:rPr lang="en-US" dirty="0" err="1" smtClean="0"/>
              <a:t>nữa</a:t>
            </a:r>
            <a:r>
              <a:rPr lang="en-US" dirty="0" smtClean="0"/>
              <a:t> </a:t>
            </a:r>
            <a:r>
              <a:rPr lang="en-US" dirty="0" err="1" smtClean="0"/>
              <a:t>chúng</a:t>
            </a:r>
            <a:r>
              <a:rPr lang="en-US" dirty="0" smtClean="0"/>
              <a:t> </a:t>
            </a:r>
            <a:r>
              <a:rPr lang="en-US" dirty="0" err="1"/>
              <a:t>em</a:t>
            </a:r>
            <a:r>
              <a:rPr lang="en-US" dirty="0"/>
              <a:t> </a:t>
            </a:r>
            <a:r>
              <a:rPr lang="en-US" dirty="0" err="1" smtClean="0"/>
              <a:t>muốn</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verson</a:t>
            </a:r>
            <a:r>
              <a:rPr lang="en-US" dirty="0" smtClean="0"/>
              <a:t> </a:t>
            </a:r>
            <a:r>
              <a:rPr lang="en-US" dirty="0" err="1" smtClean="0"/>
              <a:t>hoàn</a:t>
            </a:r>
            <a:r>
              <a:rPr lang="en-US" dirty="0" smtClean="0"/>
              <a:t> </a:t>
            </a:r>
            <a:r>
              <a:rPr lang="en-US" dirty="0" err="1" smtClean="0"/>
              <a:t>thiện</a:t>
            </a:r>
            <a:r>
              <a:rPr lang="en-US" dirty="0" smtClean="0"/>
              <a:t> </a:t>
            </a:r>
            <a:r>
              <a:rPr lang="en-US" dirty="0" err="1" smtClean="0"/>
              <a:t>hơn</a:t>
            </a:r>
            <a:r>
              <a:rPr lang="en-US" dirty="0" smtClean="0"/>
              <a:t>, </a:t>
            </a:r>
            <a:r>
              <a:rPr lang="en-US" dirty="0" err="1" smtClean="0"/>
              <a:t>để</a:t>
            </a:r>
            <a:r>
              <a:rPr lang="en-US" dirty="0" smtClean="0"/>
              <a:t> </a:t>
            </a:r>
            <a:r>
              <a:rPr lang="en-US" dirty="0" err="1" smtClean="0"/>
              <a:t>hoàn</a:t>
            </a:r>
            <a:r>
              <a:rPr lang="en-US" dirty="0" smtClean="0"/>
              <a:t> </a:t>
            </a:r>
            <a:r>
              <a:rPr lang="en-US" dirty="0" err="1"/>
              <a:t>chỉnh</a:t>
            </a:r>
            <a:r>
              <a:rPr lang="en-US" dirty="0"/>
              <a:t> </a:t>
            </a:r>
            <a:r>
              <a:rPr lang="en-US" dirty="0" err="1"/>
              <a:t>hệ</a:t>
            </a:r>
            <a:r>
              <a:rPr lang="en-US" dirty="0"/>
              <a:t> </a:t>
            </a:r>
            <a:r>
              <a:rPr lang="en-US" dirty="0" err="1"/>
              <a:t>thống</a:t>
            </a:r>
            <a:r>
              <a:rPr lang="en-US" dirty="0"/>
              <a:t> </a:t>
            </a:r>
            <a:r>
              <a:rPr lang="en-US" dirty="0" err="1"/>
              <a:t>truyền</a:t>
            </a:r>
            <a:r>
              <a:rPr lang="en-US" dirty="0"/>
              <a:t> </a:t>
            </a:r>
            <a:r>
              <a:rPr lang="en-US" dirty="0" err="1"/>
              <a:t>thông</a:t>
            </a:r>
            <a:r>
              <a:rPr lang="en-US" dirty="0"/>
              <a:t> </a:t>
            </a:r>
            <a:r>
              <a:rPr lang="en-US" dirty="0" err="1"/>
              <a:t>dưới</a:t>
            </a:r>
            <a:r>
              <a:rPr lang="en-US" dirty="0"/>
              <a:t> </a:t>
            </a:r>
            <a:r>
              <a:rPr lang="en-US" dirty="0" err="1"/>
              <a:t>nước</a:t>
            </a:r>
            <a:r>
              <a:rPr lang="en-US" dirty="0"/>
              <a:t> </a:t>
            </a:r>
            <a:r>
              <a:rPr lang="en-US" dirty="0" err="1"/>
              <a:t>để</a:t>
            </a:r>
            <a:r>
              <a:rPr lang="en-US" dirty="0"/>
              <a:t> </a:t>
            </a:r>
            <a:r>
              <a:rPr lang="en-US" dirty="0" err="1"/>
              <a:t>đáp</a:t>
            </a:r>
            <a:r>
              <a:rPr lang="en-US" dirty="0"/>
              <a:t> </a:t>
            </a:r>
            <a:r>
              <a:rPr lang="en-US" dirty="0" err="1"/>
              <a:t>ứng</a:t>
            </a:r>
            <a:r>
              <a:rPr lang="en-US" dirty="0"/>
              <a:t> </a:t>
            </a:r>
            <a:r>
              <a:rPr lang="en-US" dirty="0" err="1"/>
              <a:t>với</a:t>
            </a:r>
            <a:r>
              <a:rPr lang="en-US" dirty="0"/>
              <a:t> </a:t>
            </a:r>
            <a:r>
              <a:rPr lang="en-US" dirty="0" err="1"/>
              <a:t>nhu</a:t>
            </a:r>
            <a:r>
              <a:rPr lang="en-US" dirty="0"/>
              <a:t> </a:t>
            </a:r>
            <a:r>
              <a:rPr lang="en-US" dirty="0" err="1"/>
              <a:t>cầu</a:t>
            </a:r>
            <a:r>
              <a:rPr lang="en-US" dirty="0"/>
              <a:t> </a:t>
            </a:r>
            <a:r>
              <a:rPr lang="en-US" dirty="0" err="1"/>
              <a:t>của</a:t>
            </a:r>
            <a:r>
              <a:rPr lang="en-US" dirty="0"/>
              <a:t> </a:t>
            </a:r>
            <a:r>
              <a:rPr lang="en-US" dirty="0" err="1"/>
              <a:t>thực</a:t>
            </a:r>
            <a:r>
              <a:rPr lang="en-US" dirty="0"/>
              <a:t> </a:t>
            </a:r>
            <a:r>
              <a:rPr lang="en-US" dirty="0" err="1"/>
              <a:t>tế</a:t>
            </a:r>
            <a:r>
              <a:rPr lang="en-US" dirty="0"/>
              <a:t>, </a:t>
            </a:r>
            <a:r>
              <a:rPr lang="en-US" dirty="0" err="1"/>
              <a:t>tạo</a:t>
            </a:r>
            <a:r>
              <a:rPr lang="en-US" dirty="0"/>
              <a:t> </a:t>
            </a:r>
            <a:r>
              <a:rPr lang="en-US" dirty="0" err="1"/>
              <a:t>ra</a:t>
            </a:r>
            <a:r>
              <a:rPr lang="en-US" dirty="0"/>
              <a:t> </a:t>
            </a:r>
            <a:r>
              <a:rPr lang="en-US" dirty="0" err="1"/>
              <a:t>cơ</a:t>
            </a:r>
            <a:r>
              <a:rPr lang="en-US" dirty="0"/>
              <a:t> </a:t>
            </a:r>
            <a:r>
              <a:rPr lang="en-US" dirty="0" err="1"/>
              <a:t>hội</a:t>
            </a:r>
            <a:r>
              <a:rPr lang="en-US" dirty="0"/>
              <a:t> </a:t>
            </a:r>
            <a:r>
              <a:rPr lang="en-US" dirty="0" err="1"/>
              <a:t>phát</a:t>
            </a:r>
            <a:r>
              <a:rPr lang="en-US" dirty="0"/>
              <a:t> </a:t>
            </a:r>
            <a:r>
              <a:rPr lang="en-US" dirty="0" err="1"/>
              <a:t>triển</a:t>
            </a:r>
            <a:r>
              <a:rPr lang="en-US" dirty="0"/>
              <a:t> </a:t>
            </a:r>
            <a:r>
              <a:rPr lang="en-US" dirty="0" err="1"/>
              <a:t>các</a:t>
            </a:r>
            <a:r>
              <a:rPr lang="en-US" dirty="0"/>
              <a:t> ý </a:t>
            </a:r>
            <a:r>
              <a:rPr lang="en-US" dirty="0" err="1"/>
              <a:t>tưởng</a:t>
            </a:r>
            <a:r>
              <a:rPr lang="en-US" dirty="0"/>
              <a:t> </a:t>
            </a:r>
            <a:r>
              <a:rPr lang="en-US" dirty="0" err="1"/>
              <a:t>và</a:t>
            </a:r>
            <a:r>
              <a:rPr lang="en-US" dirty="0"/>
              <a:t> </a:t>
            </a:r>
            <a:r>
              <a:rPr lang="en-US" dirty="0" err="1"/>
              <a:t>sản</a:t>
            </a:r>
            <a:r>
              <a:rPr lang="en-US" dirty="0"/>
              <a:t> </a:t>
            </a:r>
            <a:r>
              <a:rPr lang="en-US" dirty="0" err="1"/>
              <a:t>phẩm</a:t>
            </a:r>
            <a:r>
              <a:rPr lang="en-US" dirty="0"/>
              <a:t> </a:t>
            </a:r>
            <a:r>
              <a:rPr lang="en-US" dirty="0" err="1"/>
              <a:t>bắt</a:t>
            </a:r>
            <a:r>
              <a:rPr lang="en-US" dirty="0"/>
              <a:t> </a:t>
            </a:r>
            <a:r>
              <a:rPr lang="en-US" dirty="0" err="1"/>
              <a:t>kịp</a:t>
            </a:r>
            <a:r>
              <a:rPr lang="en-US" dirty="0"/>
              <a:t> </a:t>
            </a:r>
            <a:r>
              <a:rPr lang="en-US" dirty="0" err="1"/>
              <a:t>với</a:t>
            </a:r>
            <a:r>
              <a:rPr lang="en-US" dirty="0"/>
              <a:t> </a:t>
            </a:r>
            <a:r>
              <a:rPr lang="en-US" dirty="0" err="1"/>
              <a:t>xu</a:t>
            </a:r>
            <a:r>
              <a:rPr lang="en-US" dirty="0"/>
              <a:t> </a:t>
            </a:r>
            <a:r>
              <a:rPr lang="en-US" dirty="0" err="1"/>
              <a:t>hướng</a:t>
            </a:r>
            <a:r>
              <a:rPr lang="en-US" dirty="0"/>
              <a:t> </a:t>
            </a:r>
            <a:r>
              <a:rPr lang="en-US" dirty="0" err="1"/>
              <a:t>mới</a:t>
            </a:r>
            <a:r>
              <a:rPr lang="en-US" dirty="0"/>
              <a:t>, </a:t>
            </a:r>
            <a:r>
              <a:rPr lang="en-US" dirty="0" err="1"/>
              <a:t>nhưng</a:t>
            </a:r>
            <a:r>
              <a:rPr lang="en-US" dirty="0"/>
              <a:t> do </a:t>
            </a:r>
            <a:r>
              <a:rPr lang="en-US" dirty="0" err="1"/>
              <a:t>điều</a:t>
            </a:r>
            <a:r>
              <a:rPr lang="en-US" dirty="0"/>
              <a:t> </a:t>
            </a:r>
            <a:r>
              <a:rPr lang="en-US" dirty="0" err="1"/>
              <a:t>kiện</a:t>
            </a:r>
            <a:r>
              <a:rPr lang="en-US" dirty="0"/>
              <a:t> </a:t>
            </a:r>
            <a:r>
              <a:rPr lang="en-US" dirty="0" err="1"/>
              <a:t>về</a:t>
            </a:r>
            <a:r>
              <a:rPr lang="en-US" dirty="0"/>
              <a:t> </a:t>
            </a:r>
            <a:r>
              <a:rPr lang="en-US" dirty="0" err="1"/>
              <a:t>vật</a:t>
            </a:r>
            <a:r>
              <a:rPr lang="en-US" dirty="0"/>
              <a:t> </a:t>
            </a:r>
            <a:r>
              <a:rPr lang="en-US" dirty="0" err="1"/>
              <a:t>chất</a:t>
            </a:r>
            <a:r>
              <a:rPr lang="en-US" dirty="0"/>
              <a:t> </a:t>
            </a:r>
            <a:r>
              <a:rPr lang="en-US" dirty="0" err="1"/>
              <a:t>cũng</a:t>
            </a:r>
            <a:r>
              <a:rPr lang="en-US" dirty="0"/>
              <a:t> </a:t>
            </a:r>
            <a:r>
              <a:rPr lang="en-US" dirty="0" err="1"/>
              <a:t>như</a:t>
            </a:r>
            <a:r>
              <a:rPr lang="en-US" dirty="0"/>
              <a:t> </a:t>
            </a:r>
            <a:r>
              <a:rPr lang="en-US" dirty="0" err="1"/>
              <a:t>thời</a:t>
            </a:r>
            <a:r>
              <a:rPr lang="en-US" dirty="0"/>
              <a:t> </a:t>
            </a:r>
            <a:r>
              <a:rPr lang="en-US" dirty="0" err="1"/>
              <a:t>gian</a:t>
            </a:r>
            <a:r>
              <a:rPr lang="en-US" dirty="0"/>
              <a:t> </a:t>
            </a:r>
            <a:r>
              <a:rPr lang="en-US" dirty="0" err="1"/>
              <a:t>có</a:t>
            </a:r>
            <a:r>
              <a:rPr lang="en-US" dirty="0"/>
              <a:t> </a:t>
            </a:r>
            <a:r>
              <a:rPr lang="en-US" dirty="0" err="1"/>
              <a:t>hạn</a:t>
            </a:r>
            <a:r>
              <a:rPr lang="en-US" dirty="0"/>
              <a:t> </a:t>
            </a:r>
            <a:r>
              <a:rPr lang="en-US" dirty="0" err="1"/>
              <a:t>nên</a:t>
            </a:r>
            <a:r>
              <a:rPr lang="en-US" dirty="0"/>
              <a:t> </a:t>
            </a:r>
            <a:r>
              <a:rPr lang="en-US" dirty="0" err="1"/>
              <a:t>nhóm</a:t>
            </a:r>
            <a:r>
              <a:rPr lang="en-US" dirty="0"/>
              <a:t> </a:t>
            </a:r>
            <a:r>
              <a:rPr lang="en-US" dirty="0" err="1"/>
              <a:t>mới</a:t>
            </a:r>
            <a:r>
              <a:rPr lang="en-US" dirty="0"/>
              <a:t> </a:t>
            </a:r>
            <a:r>
              <a:rPr lang="en-US" dirty="0" err="1"/>
              <a:t>chỉ</a:t>
            </a:r>
            <a:r>
              <a:rPr lang="en-US" dirty="0"/>
              <a:t> </a:t>
            </a:r>
            <a:r>
              <a:rPr lang="en-US" dirty="0" err="1"/>
              <a:t>dừng</a:t>
            </a:r>
            <a:r>
              <a:rPr lang="en-US" dirty="0"/>
              <a:t> </a:t>
            </a:r>
            <a:r>
              <a:rPr lang="en-US" dirty="0" err="1"/>
              <a:t>lại</a:t>
            </a:r>
            <a:r>
              <a:rPr lang="en-US" dirty="0"/>
              <a:t> ở </a:t>
            </a:r>
            <a:r>
              <a:rPr lang="en-US" dirty="0" err="1" smtClean="0"/>
              <a:t>verson</a:t>
            </a:r>
            <a:r>
              <a:rPr lang="en-US" dirty="0" smtClean="0"/>
              <a:t> </a:t>
            </a:r>
            <a:r>
              <a:rPr lang="en-US" dirty="0" err="1" smtClean="0"/>
              <a:t>sơ</a:t>
            </a:r>
            <a:r>
              <a:rPr lang="en-US" dirty="0" smtClean="0"/>
              <a:t> </a:t>
            </a:r>
            <a:r>
              <a:rPr lang="en-US" dirty="0" err="1" smtClean="0"/>
              <a:t>khai</a:t>
            </a:r>
            <a:r>
              <a:rPr lang="en-US" dirty="0" smtClean="0"/>
              <a:t> </a:t>
            </a:r>
            <a:r>
              <a:rPr lang="en-US" dirty="0" err="1" smtClean="0"/>
              <a:t>là</a:t>
            </a:r>
            <a:r>
              <a:rPr lang="en-US" dirty="0" smtClean="0"/>
              <a:t> </a:t>
            </a:r>
            <a:r>
              <a:rPr lang="en-US" dirty="0" err="1" smtClean="0"/>
              <a:t>phạm</a:t>
            </a:r>
            <a:r>
              <a:rPr lang="en-US" dirty="0" smtClean="0"/>
              <a:t> vi </a:t>
            </a:r>
            <a:r>
              <a:rPr lang="en-US" dirty="0" err="1" smtClean="0"/>
              <a:t>của</a:t>
            </a:r>
            <a:r>
              <a:rPr lang="en-US" dirty="0" smtClean="0"/>
              <a:t> </a:t>
            </a:r>
            <a:r>
              <a:rPr lang="en-US" dirty="0" err="1" smtClean="0"/>
              <a:t>đề</a:t>
            </a:r>
            <a:r>
              <a:rPr lang="en-US" dirty="0" smtClean="0"/>
              <a:t> </a:t>
            </a:r>
            <a:r>
              <a:rPr lang="en-US" dirty="0" err="1" smtClean="0"/>
              <a:t>tài</a:t>
            </a:r>
            <a:r>
              <a:rPr lang="en-US" dirty="0" smtClean="0"/>
              <a:t>.</a:t>
            </a:r>
          </a:p>
          <a:p>
            <a:r>
              <a:rPr lang="en-US" dirty="0" err="1"/>
              <a:t>Nhóm</a:t>
            </a:r>
            <a:r>
              <a:rPr lang="en-US" dirty="0"/>
              <a:t> </a:t>
            </a:r>
            <a:r>
              <a:rPr lang="en-US" dirty="0" err="1"/>
              <a:t>em</a:t>
            </a:r>
            <a:r>
              <a:rPr lang="en-US" dirty="0"/>
              <a:t> </a:t>
            </a:r>
            <a:r>
              <a:rPr lang="en-US" dirty="0" err="1"/>
              <a:t>xin</a:t>
            </a:r>
            <a:r>
              <a:rPr lang="en-US" dirty="0"/>
              <a:t> </a:t>
            </a:r>
            <a:r>
              <a:rPr lang="en-US" dirty="0" err="1"/>
              <a:t>gửi</a:t>
            </a:r>
            <a:r>
              <a:rPr lang="en-US" dirty="0"/>
              <a:t> </a:t>
            </a:r>
            <a:r>
              <a:rPr lang="en-US" dirty="0" err="1"/>
              <a:t>lời</a:t>
            </a:r>
            <a:r>
              <a:rPr lang="en-US" dirty="0"/>
              <a:t> </a:t>
            </a:r>
            <a:r>
              <a:rPr lang="en-US" dirty="0" err="1"/>
              <a:t>cảm</a:t>
            </a:r>
            <a:r>
              <a:rPr lang="en-US" dirty="0"/>
              <a:t> </a:t>
            </a:r>
            <a:r>
              <a:rPr lang="en-US" dirty="0" err="1"/>
              <a:t>ơn</a:t>
            </a:r>
            <a:r>
              <a:rPr lang="en-US" dirty="0"/>
              <a:t> </a:t>
            </a:r>
            <a:r>
              <a:rPr lang="en-US" dirty="0" err="1" smtClean="0"/>
              <a:t>tới</a:t>
            </a:r>
            <a:r>
              <a:rPr lang="en-US" dirty="0" smtClean="0"/>
              <a:t> </a:t>
            </a:r>
            <a:r>
              <a:rPr lang="en-US" dirty="0"/>
              <a:t>TS. </a:t>
            </a:r>
            <a:r>
              <a:rPr lang="en-US" dirty="0" err="1"/>
              <a:t>Hàn</a:t>
            </a:r>
            <a:r>
              <a:rPr lang="en-US" dirty="0"/>
              <a:t> </a:t>
            </a:r>
            <a:r>
              <a:rPr lang="en-US" dirty="0" err="1"/>
              <a:t>Huy</a:t>
            </a:r>
            <a:r>
              <a:rPr lang="en-US" dirty="0"/>
              <a:t> </a:t>
            </a:r>
            <a:r>
              <a:rPr lang="en-US" dirty="0" err="1"/>
              <a:t>Dũng</a:t>
            </a:r>
            <a:r>
              <a:rPr lang="en-US" dirty="0"/>
              <a:t> </a:t>
            </a:r>
            <a:r>
              <a:rPr lang="en-US" dirty="0" err="1"/>
              <a:t>đã</a:t>
            </a:r>
            <a:r>
              <a:rPr lang="en-US" dirty="0"/>
              <a:t> </a:t>
            </a:r>
            <a:r>
              <a:rPr lang="en-US" dirty="0" err="1"/>
              <a:t>nhiệt</a:t>
            </a:r>
            <a:r>
              <a:rPr lang="en-US" dirty="0"/>
              <a:t> </a:t>
            </a:r>
            <a:r>
              <a:rPr lang="en-US" dirty="0" err="1"/>
              <a:t>tình</a:t>
            </a:r>
            <a:r>
              <a:rPr lang="en-US" dirty="0"/>
              <a:t> </a:t>
            </a:r>
            <a:r>
              <a:rPr lang="en-US" dirty="0" err="1"/>
              <a:t>hướng</a:t>
            </a:r>
            <a:r>
              <a:rPr lang="en-US" dirty="0"/>
              <a:t> </a:t>
            </a:r>
            <a:r>
              <a:rPr lang="en-US" dirty="0" err="1"/>
              <a:t>dẫn</a:t>
            </a:r>
            <a:r>
              <a:rPr lang="en-US" dirty="0"/>
              <a:t>, </a:t>
            </a:r>
            <a:r>
              <a:rPr lang="en-US" dirty="0" err="1"/>
              <a:t>giúp</a:t>
            </a:r>
            <a:r>
              <a:rPr lang="en-US" dirty="0"/>
              <a:t> </a:t>
            </a:r>
            <a:r>
              <a:rPr lang="en-US" dirty="0" err="1"/>
              <a:t>đỡ</a:t>
            </a:r>
            <a:r>
              <a:rPr lang="en-US" dirty="0"/>
              <a:t>, </a:t>
            </a:r>
            <a:r>
              <a:rPr lang="en-US" dirty="0" err="1"/>
              <a:t>tạo</a:t>
            </a:r>
            <a:r>
              <a:rPr lang="en-US" dirty="0"/>
              <a:t> </a:t>
            </a:r>
            <a:r>
              <a:rPr lang="en-US" dirty="0" err="1"/>
              <a:t>điều</a:t>
            </a:r>
            <a:r>
              <a:rPr lang="en-US" dirty="0"/>
              <a:t> </a:t>
            </a:r>
            <a:r>
              <a:rPr lang="en-US" dirty="0" err="1"/>
              <a:t>kiện</a:t>
            </a:r>
            <a:r>
              <a:rPr lang="en-US" dirty="0"/>
              <a:t> </a:t>
            </a:r>
            <a:r>
              <a:rPr lang="en-US" dirty="0" err="1"/>
              <a:t>tốt</a:t>
            </a:r>
            <a:r>
              <a:rPr lang="en-US" dirty="0"/>
              <a:t> </a:t>
            </a:r>
            <a:r>
              <a:rPr lang="en-US" dirty="0" err="1"/>
              <a:t>nhất</a:t>
            </a:r>
            <a:r>
              <a:rPr lang="en-US" dirty="0"/>
              <a:t> </a:t>
            </a:r>
            <a:r>
              <a:rPr lang="en-US" dirty="0" err="1"/>
              <a:t>về</a:t>
            </a:r>
            <a:r>
              <a:rPr lang="en-US" dirty="0"/>
              <a:t> </a:t>
            </a:r>
            <a:r>
              <a:rPr lang="en-US" dirty="0" err="1"/>
              <a:t>kiến</a:t>
            </a:r>
            <a:r>
              <a:rPr lang="en-US" dirty="0"/>
              <a:t> </a:t>
            </a:r>
            <a:r>
              <a:rPr lang="en-US" dirty="0" err="1"/>
              <a:t>thức</a:t>
            </a:r>
            <a:r>
              <a:rPr lang="en-US" dirty="0"/>
              <a:t> </a:t>
            </a:r>
            <a:r>
              <a:rPr lang="en-US" dirty="0" err="1"/>
              <a:t>cũng</a:t>
            </a:r>
            <a:r>
              <a:rPr lang="en-US" dirty="0"/>
              <a:t> </a:t>
            </a:r>
            <a:r>
              <a:rPr lang="en-US" dirty="0" err="1"/>
              <a:t>như</a:t>
            </a:r>
            <a:r>
              <a:rPr lang="en-US" dirty="0"/>
              <a:t> </a:t>
            </a:r>
            <a:r>
              <a:rPr lang="en-US" dirty="0" err="1"/>
              <a:t>tinh</a:t>
            </a:r>
            <a:r>
              <a:rPr lang="en-US" dirty="0"/>
              <a:t> </a:t>
            </a:r>
            <a:r>
              <a:rPr lang="en-US" dirty="0" err="1"/>
              <a:t>thần</a:t>
            </a:r>
            <a:r>
              <a:rPr lang="en-US" dirty="0"/>
              <a:t> </a:t>
            </a:r>
            <a:r>
              <a:rPr lang="en-US" dirty="0" err="1"/>
              <a:t>để</a:t>
            </a:r>
            <a:r>
              <a:rPr lang="en-US" dirty="0"/>
              <a:t> </a:t>
            </a:r>
            <a:r>
              <a:rPr lang="en-US" dirty="0" err="1"/>
              <a:t>chúng</a:t>
            </a:r>
            <a:r>
              <a:rPr lang="en-US" dirty="0"/>
              <a:t> </a:t>
            </a:r>
            <a:r>
              <a:rPr lang="en-US" dirty="0" err="1"/>
              <a:t>em</a:t>
            </a:r>
            <a:r>
              <a:rPr lang="en-US" dirty="0"/>
              <a:t> </a:t>
            </a:r>
            <a:r>
              <a:rPr lang="en-US" dirty="0" err="1"/>
              <a:t>hoàn</a:t>
            </a:r>
            <a:r>
              <a:rPr lang="en-US" dirty="0"/>
              <a:t> </a:t>
            </a:r>
            <a:r>
              <a:rPr lang="en-US" dirty="0" err="1"/>
              <a:t>thành</a:t>
            </a:r>
            <a:r>
              <a:rPr lang="en-US" dirty="0"/>
              <a:t> </a:t>
            </a:r>
            <a:r>
              <a:rPr lang="en-US" dirty="0" err="1"/>
              <a:t>tốt</a:t>
            </a:r>
            <a:r>
              <a:rPr lang="en-US" dirty="0"/>
              <a:t> </a:t>
            </a:r>
            <a:r>
              <a:rPr lang="en-US" dirty="0" err="1"/>
              <a:t>bài</a:t>
            </a:r>
            <a:r>
              <a:rPr lang="en-US" dirty="0"/>
              <a:t> </a:t>
            </a:r>
            <a:r>
              <a:rPr lang="en-US" dirty="0" err="1"/>
              <a:t>tập</a:t>
            </a:r>
            <a:r>
              <a:rPr lang="en-US" dirty="0"/>
              <a:t> </a:t>
            </a:r>
            <a:r>
              <a:rPr lang="en-US" dirty="0" err="1"/>
              <a:t>lớn</a:t>
            </a:r>
            <a:r>
              <a:rPr lang="en-US" dirty="0"/>
              <a:t> </a:t>
            </a:r>
            <a:r>
              <a:rPr lang="en-US" dirty="0" err="1"/>
              <a:t>này</a:t>
            </a:r>
            <a:r>
              <a:rPr lang="en-US" dirty="0"/>
              <a:t>.</a:t>
            </a:r>
            <a:endParaRPr lang="en-GB" dirty="0"/>
          </a:p>
          <a:p>
            <a:pPr lvl="0"/>
            <a:endParaRPr lang="en-GB" dirty="0"/>
          </a:p>
          <a:p>
            <a:endParaRPr lang="en-GB" dirty="0"/>
          </a:p>
        </p:txBody>
      </p:sp>
      <p:sp>
        <p:nvSpPr>
          <p:cNvPr id="3" name="Slide Number Placeholder 2"/>
          <p:cNvSpPr>
            <a:spLocks noGrp="1"/>
          </p:cNvSpPr>
          <p:nvPr>
            <p:ph type="sldNum" sz="quarter" idx="12"/>
          </p:nvPr>
        </p:nvSpPr>
        <p:spPr/>
        <p:txBody>
          <a:bodyPr/>
          <a:lstStyle/>
          <a:p>
            <a:fld id="{C5C3056E-1632-4A65-A24F-3F10A1450A6E}" type="slidenum">
              <a:rPr lang="en-US" noProof="0" smtClean="0"/>
              <a:t>2</a:t>
            </a:fld>
            <a:endParaRPr lang="en-US" noProof="0" dirty="0"/>
          </a:p>
        </p:txBody>
      </p:sp>
      <p:sp>
        <p:nvSpPr>
          <p:cNvPr id="4" name="Title 3"/>
          <p:cNvSpPr>
            <a:spLocks noGrp="1"/>
          </p:cNvSpPr>
          <p:nvPr>
            <p:ph type="title"/>
          </p:nvPr>
        </p:nvSpPr>
        <p:spPr/>
        <p:txBody>
          <a:bodyPr/>
          <a:lstStyle/>
          <a:p>
            <a:r>
              <a:rPr lang="en-GB" dirty="0" err="1" smtClean="0"/>
              <a:t>Lời</a:t>
            </a:r>
            <a:r>
              <a:rPr lang="en-GB" dirty="0" smtClean="0"/>
              <a:t> </a:t>
            </a:r>
            <a:r>
              <a:rPr lang="en-GB" dirty="0" err="1" smtClean="0"/>
              <a:t>nói</a:t>
            </a:r>
            <a:r>
              <a:rPr lang="en-GB" dirty="0" smtClean="0"/>
              <a:t> </a:t>
            </a:r>
            <a:r>
              <a:rPr lang="en-GB" dirty="0" err="1" smtClean="0"/>
              <a:t>đầu</a:t>
            </a:r>
            <a:endParaRPr lang="en-GB" dirty="0"/>
          </a:p>
        </p:txBody>
      </p:sp>
    </p:spTree>
    <p:extLst>
      <p:ext uri="{BB962C8B-B14F-4D97-AF65-F5344CB8AC3E}">
        <p14:creationId xmlns:p14="http://schemas.microsoft.com/office/powerpoint/2010/main" val="1059495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endParaRPr lang="en-GB" dirty="0"/>
          </a:p>
        </p:txBody>
      </p:sp>
      <p:sp>
        <p:nvSpPr>
          <p:cNvPr id="4" name="Content Placeholder 3"/>
          <p:cNvSpPr>
            <a:spLocks noGrp="1"/>
          </p:cNvSpPr>
          <p:nvPr>
            <p:ph sz="half" idx="2"/>
          </p:nvPr>
        </p:nvSpPr>
        <p:spPr/>
        <p:txBody>
          <a:bodyPr/>
          <a:lstStyle/>
          <a:p>
            <a:r>
              <a:rPr lang="en-GB" dirty="0" err="1" smtClean="0"/>
              <a:t>Khối</a:t>
            </a:r>
            <a:r>
              <a:rPr lang="en-GB" dirty="0" smtClean="0"/>
              <a:t> FIFO</a:t>
            </a:r>
          </a:p>
          <a:p>
            <a:r>
              <a:rPr lang="en-US" dirty="0" err="1"/>
              <a:t>Có</a:t>
            </a:r>
            <a:r>
              <a:rPr lang="en-US" dirty="0"/>
              <a:t> </a:t>
            </a:r>
            <a:r>
              <a:rPr lang="en-US" dirty="0" err="1"/>
              <a:t>chức</a:t>
            </a:r>
            <a:r>
              <a:rPr lang="en-US" dirty="0"/>
              <a:t> </a:t>
            </a:r>
            <a:r>
              <a:rPr lang="en-US" dirty="0" err="1"/>
              <a:t>năng</a:t>
            </a:r>
            <a:r>
              <a:rPr lang="en-US" dirty="0"/>
              <a:t> </a:t>
            </a:r>
            <a:r>
              <a:rPr lang="en-US" dirty="0" err="1"/>
              <a:t>đọc</a:t>
            </a:r>
            <a:r>
              <a:rPr lang="en-US" dirty="0"/>
              <a:t> </a:t>
            </a:r>
            <a:r>
              <a:rPr lang="en-US" dirty="0" err="1"/>
              <a:t>và</a:t>
            </a:r>
            <a:r>
              <a:rPr lang="en-US" dirty="0"/>
              <a:t> </a:t>
            </a:r>
            <a:r>
              <a:rPr lang="en-US" dirty="0" err="1"/>
              <a:t>ghi</a:t>
            </a:r>
            <a:r>
              <a:rPr lang="en-US" dirty="0"/>
              <a:t> </a:t>
            </a:r>
            <a:r>
              <a:rPr lang="en-US" dirty="0" err="1"/>
              <a:t>dữ</a:t>
            </a:r>
            <a:r>
              <a:rPr lang="en-US" dirty="0"/>
              <a:t> </a:t>
            </a:r>
            <a:r>
              <a:rPr lang="en-US" dirty="0" err="1"/>
              <a:t>liệu</a:t>
            </a:r>
            <a:r>
              <a:rPr lang="en-US" dirty="0"/>
              <a:t> </a:t>
            </a:r>
            <a:r>
              <a:rPr lang="en-US" dirty="0" err="1"/>
              <a:t>vào</a:t>
            </a:r>
            <a:r>
              <a:rPr lang="en-US" dirty="0"/>
              <a:t> </a:t>
            </a:r>
            <a:r>
              <a:rPr lang="en-US" dirty="0" err="1"/>
              <a:t>bộ</a:t>
            </a:r>
            <a:r>
              <a:rPr lang="en-US" dirty="0"/>
              <a:t> </a:t>
            </a:r>
            <a:r>
              <a:rPr lang="en-US" dirty="0" err="1"/>
              <a:t>đệm</a:t>
            </a:r>
            <a:r>
              <a:rPr lang="en-US" dirty="0"/>
              <a:t>, </a:t>
            </a:r>
            <a:r>
              <a:rPr lang="en-US" dirty="0" err="1"/>
              <a:t>giúp</a:t>
            </a:r>
            <a:r>
              <a:rPr lang="en-US" dirty="0"/>
              <a:t> </a:t>
            </a:r>
            <a:r>
              <a:rPr lang="en-US" dirty="0" err="1"/>
              <a:t>cung</a:t>
            </a:r>
            <a:r>
              <a:rPr lang="en-US" dirty="0"/>
              <a:t> </a:t>
            </a:r>
            <a:r>
              <a:rPr lang="en-US" dirty="0" err="1"/>
              <a:t>cấp</a:t>
            </a:r>
            <a:r>
              <a:rPr lang="en-US" dirty="0"/>
              <a:t> </a:t>
            </a:r>
            <a:r>
              <a:rPr lang="en-US" dirty="0" err="1"/>
              <a:t>không</a:t>
            </a:r>
            <a:r>
              <a:rPr lang="en-US" dirty="0"/>
              <a:t> </a:t>
            </a:r>
            <a:r>
              <a:rPr lang="en-US" dirty="0" err="1"/>
              <a:t>gian</a:t>
            </a:r>
            <a:r>
              <a:rPr lang="en-US" dirty="0"/>
              <a:t> </a:t>
            </a:r>
            <a:r>
              <a:rPr lang="en-US" dirty="0" err="1"/>
              <a:t>đệm</a:t>
            </a:r>
            <a:r>
              <a:rPr lang="en-US" dirty="0"/>
              <a:t> </a:t>
            </a:r>
            <a:r>
              <a:rPr lang="en-US" dirty="0" err="1"/>
              <a:t>giữa</a:t>
            </a:r>
            <a:r>
              <a:rPr lang="en-US" dirty="0"/>
              <a:t> </a:t>
            </a:r>
            <a:r>
              <a:rPr lang="en-US" dirty="0" err="1"/>
              <a:t>máy</a:t>
            </a:r>
            <a:r>
              <a:rPr lang="en-US" dirty="0"/>
              <a:t> </a:t>
            </a:r>
            <a:r>
              <a:rPr lang="en-US" dirty="0" err="1"/>
              <a:t>thu</a:t>
            </a:r>
            <a:r>
              <a:rPr lang="en-US" dirty="0"/>
              <a:t> </a:t>
            </a:r>
            <a:r>
              <a:rPr lang="en-US" dirty="0" err="1"/>
              <a:t>và</a:t>
            </a:r>
            <a:r>
              <a:rPr lang="en-US" dirty="0"/>
              <a:t> </a:t>
            </a:r>
            <a:r>
              <a:rPr lang="en-US" dirty="0" err="1"/>
              <a:t>hệ</a:t>
            </a:r>
            <a:r>
              <a:rPr lang="en-US" dirty="0"/>
              <a:t> </a:t>
            </a:r>
            <a:r>
              <a:rPr lang="en-US" dirty="0" err="1"/>
              <a:t>thống</a:t>
            </a:r>
            <a:r>
              <a:rPr lang="en-US" dirty="0"/>
              <a:t> </a:t>
            </a:r>
            <a:r>
              <a:rPr lang="en-US" dirty="0" err="1"/>
              <a:t>chính</a:t>
            </a:r>
            <a:r>
              <a:rPr lang="en-US" dirty="0"/>
              <a:t>.</a:t>
            </a:r>
            <a:endParaRPr lang="en-GB" dirty="0"/>
          </a:p>
          <a:p>
            <a:r>
              <a:rPr lang="en-US" dirty="0" err="1" smtClean="0"/>
              <a:t>Nhận</a:t>
            </a:r>
            <a:r>
              <a:rPr lang="en-US" dirty="0" smtClean="0"/>
              <a:t> </a:t>
            </a:r>
            <a:r>
              <a:rPr lang="en-US" dirty="0" err="1" smtClean="0"/>
              <a:t>tín</a:t>
            </a:r>
            <a:r>
              <a:rPr lang="en-US" dirty="0" smtClean="0"/>
              <a:t> </a:t>
            </a:r>
            <a:r>
              <a:rPr lang="en-US" dirty="0" err="1"/>
              <a:t>hiệu</a:t>
            </a:r>
            <a:r>
              <a:rPr lang="en-US" dirty="0"/>
              <a:t>  8 bit </a:t>
            </a:r>
            <a:r>
              <a:rPr lang="en-US" dirty="0" err="1"/>
              <a:t>vào</a:t>
            </a:r>
            <a:r>
              <a:rPr lang="en-US" dirty="0"/>
              <a:t> </a:t>
            </a:r>
            <a:r>
              <a:rPr lang="en-US" dirty="0" err="1"/>
              <a:t>w_data</a:t>
            </a:r>
            <a:r>
              <a:rPr lang="en-US" dirty="0"/>
              <a:t> </a:t>
            </a:r>
            <a:r>
              <a:rPr lang="en-US" dirty="0" err="1" smtClean="0"/>
              <a:t>và</a:t>
            </a:r>
            <a:r>
              <a:rPr lang="en-US" dirty="0" smtClean="0"/>
              <a:t> </a:t>
            </a:r>
            <a:r>
              <a:rPr lang="en-US" dirty="0" err="1" smtClean="0"/>
              <a:t>xuất</a:t>
            </a:r>
            <a:r>
              <a:rPr lang="en-US" dirty="0" smtClean="0"/>
              <a:t> </a:t>
            </a:r>
            <a:r>
              <a:rPr lang="en-US" dirty="0" err="1" smtClean="0"/>
              <a:t>ra</a:t>
            </a:r>
            <a:r>
              <a:rPr lang="en-US" dirty="0" smtClean="0"/>
              <a:t> 8 bit </a:t>
            </a:r>
            <a:r>
              <a:rPr lang="en-US" dirty="0"/>
              <a:t>ở </a:t>
            </a:r>
            <a:r>
              <a:rPr lang="en-US" dirty="0" err="1"/>
              <a:t>r_data</a:t>
            </a:r>
            <a:endParaRPr lang="en-GB" dirty="0"/>
          </a:p>
          <a:p>
            <a:endParaRPr lang="en-GB" dirty="0"/>
          </a:p>
        </p:txBody>
      </p:sp>
      <p:sp>
        <p:nvSpPr>
          <p:cNvPr id="5" name="Slide Number Placeholder 4"/>
          <p:cNvSpPr>
            <a:spLocks noGrp="1"/>
          </p:cNvSpPr>
          <p:nvPr>
            <p:ph type="sldNum" sz="quarter" idx="12"/>
          </p:nvPr>
        </p:nvSpPr>
        <p:spPr/>
        <p:txBody>
          <a:bodyPr/>
          <a:lstStyle/>
          <a:p>
            <a:fld id="{C5C3056E-1632-4A65-A24F-3F10A1450A6E}" type="slidenum">
              <a:rPr lang="en-US" noProof="0" smtClean="0"/>
              <a:t>20</a:t>
            </a:fld>
            <a:endParaRPr lang="en-US" noProof="0" dirty="0"/>
          </a:p>
        </p:txBody>
      </p:sp>
      <p:pic>
        <p:nvPicPr>
          <p:cNvPr id="6" name="Content Placeholder 5"/>
          <p:cNvPicPr>
            <a:picLocks noGrp="1"/>
          </p:cNvPicPr>
          <p:nvPr>
            <p:ph sz="half" idx="1"/>
          </p:nvPr>
        </p:nvPicPr>
        <p:blipFill>
          <a:blip r:embed="rId2"/>
          <a:stretch>
            <a:fillRect/>
          </a:stretch>
        </p:blipFill>
        <p:spPr>
          <a:xfrm>
            <a:off x="1480458" y="2829719"/>
            <a:ext cx="3302680" cy="2752475"/>
          </a:xfrm>
          <a:prstGeom prst="rect">
            <a:avLst/>
          </a:prstGeom>
        </p:spPr>
      </p:pic>
    </p:spTree>
    <p:extLst>
      <p:ext uri="{BB962C8B-B14F-4D97-AF65-F5344CB8AC3E}">
        <p14:creationId xmlns:p14="http://schemas.microsoft.com/office/powerpoint/2010/main" val="22728435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endParaRPr lang="en-GB" dirty="0"/>
          </a:p>
        </p:txBody>
      </p:sp>
      <p:sp>
        <p:nvSpPr>
          <p:cNvPr id="5" name="Slide Number Placeholder 4"/>
          <p:cNvSpPr>
            <a:spLocks noGrp="1"/>
          </p:cNvSpPr>
          <p:nvPr>
            <p:ph type="sldNum" sz="quarter" idx="12"/>
          </p:nvPr>
        </p:nvSpPr>
        <p:spPr/>
        <p:txBody>
          <a:bodyPr/>
          <a:lstStyle/>
          <a:p>
            <a:fld id="{C5C3056E-1632-4A65-A24F-3F10A1450A6E}" type="slidenum">
              <a:rPr lang="en-US" noProof="0" smtClean="0"/>
              <a:t>21</a:t>
            </a:fld>
            <a:endParaRPr lang="en-US" noProof="0" dirty="0"/>
          </a:p>
        </p:txBody>
      </p:sp>
      <p:pic>
        <p:nvPicPr>
          <p:cNvPr id="7" name="Picture 6">
            <a:extLst>
              <a:ext uri="{FF2B5EF4-FFF2-40B4-BE49-F238E27FC236}">
                <a16:creationId xmlns:a16="http://schemas.microsoft.com/office/drawing/2014/main" id="{92FE47A6-67C3-4D8A-8375-AA8DB7BC73D8}"/>
              </a:ext>
            </a:extLst>
          </p:cNvPr>
          <p:cNvPicPr/>
          <p:nvPr/>
        </p:nvPicPr>
        <p:blipFill>
          <a:blip r:embed="rId2"/>
          <a:stretch>
            <a:fillRect/>
          </a:stretch>
        </p:blipFill>
        <p:spPr>
          <a:xfrm>
            <a:off x="2116183" y="2903969"/>
            <a:ext cx="7916091" cy="3605087"/>
          </a:xfrm>
          <a:prstGeom prst="rect">
            <a:avLst/>
          </a:prstGeom>
        </p:spPr>
      </p:pic>
      <p:sp>
        <p:nvSpPr>
          <p:cNvPr id="8" name="Text Placeholder 2">
            <a:extLst>
              <a:ext uri="{FF2B5EF4-FFF2-40B4-BE49-F238E27FC236}">
                <a16:creationId xmlns:a16="http://schemas.microsoft.com/office/drawing/2014/main" id="{CBA356BF-3C08-4FA8-935B-346BC1DA9EC8}"/>
              </a:ext>
            </a:extLst>
          </p:cNvPr>
          <p:cNvSpPr txBox="1">
            <a:spLocks/>
          </p:cNvSpPr>
          <p:nvPr/>
        </p:nvSpPr>
        <p:spPr>
          <a:xfrm>
            <a:off x="702898" y="2134417"/>
            <a:ext cx="5393102" cy="536005"/>
          </a:xfrm>
          <a:prstGeom prst="rect">
            <a:avLst/>
          </a:prstGeom>
        </p:spPr>
        <p:txBody>
          <a:bodyPr vert="horz" lIns="91440" tIns="45720" rIns="91440" bIns="45720" rtlCol="0" anchor="t" anchorCtr="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400" dirty="0" err="1">
                <a:solidFill>
                  <a:schemeClr val="accent2"/>
                </a:solidFill>
                <a:latin typeface="Arial" panose="020B0604020202020204" pitchFamily="34" charset="0"/>
                <a:cs typeface="Arial" panose="020B0604020202020204" pitchFamily="34" charset="0"/>
              </a:rPr>
              <a:t>Thiết</a:t>
            </a:r>
            <a:r>
              <a:rPr lang="en-US" sz="2400" dirty="0">
                <a:solidFill>
                  <a:schemeClr val="accent2"/>
                </a:solidFill>
                <a:latin typeface="Arial" panose="020B0604020202020204" pitchFamily="34" charset="0"/>
                <a:cs typeface="Arial" panose="020B0604020202020204" pitchFamily="34" charset="0"/>
              </a:rPr>
              <a:t> </a:t>
            </a:r>
            <a:r>
              <a:rPr lang="en-US" sz="2400" dirty="0" err="1">
                <a:solidFill>
                  <a:schemeClr val="accent2"/>
                </a:solidFill>
                <a:latin typeface="Arial" panose="020B0604020202020204" pitchFamily="34" charset="0"/>
                <a:cs typeface="Arial" panose="020B0604020202020204" pitchFamily="34" charset="0"/>
              </a:rPr>
              <a:t>kế</a:t>
            </a:r>
            <a:r>
              <a:rPr lang="en-US" sz="2400" dirty="0">
                <a:solidFill>
                  <a:schemeClr val="accent2"/>
                </a:solidFill>
                <a:latin typeface="Arial" panose="020B0604020202020204" pitchFamily="34" charset="0"/>
                <a:cs typeface="Arial" panose="020B0604020202020204" pitchFamily="34" charset="0"/>
              </a:rPr>
              <a:t> </a:t>
            </a:r>
            <a:r>
              <a:rPr lang="en-US" sz="2400" dirty="0" err="1" smtClean="0">
                <a:solidFill>
                  <a:schemeClr val="accent2"/>
                </a:solidFill>
                <a:latin typeface="Arial" panose="020B0604020202020204" pitchFamily="34" charset="0"/>
                <a:cs typeface="Arial" panose="020B0604020202020204" pitchFamily="34" charset="0"/>
              </a:rPr>
              <a:t>khối</a:t>
            </a:r>
            <a:r>
              <a:rPr lang="en-US" sz="2400" dirty="0" smtClean="0">
                <a:solidFill>
                  <a:schemeClr val="accent2"/>
                </a:solidFill>
                <a:latin typeface="Arial" panose="020B0604020202020204" pitchFamily="34" charset="0"/>
                <a:cs typeface="Arial" panose="020B0604020202020204" pitchFamily="34" charset="0"/>
              </a:rPr>
              <a:t> </a:t>
            </a:r>
            <a:r>
              <a:rPr lang="en-US" sz="2400" dirty="0" err="1" smtClean="0">
                <a:solidFill>
                  <a:schemeClr val="accent2"/>
                </a:solidFill>
                <a:latin typeface="Arial" panose="020B0604020202020204" pitchFamily="34" charset="0"/>
                <a:cs typeface="Arial" panose="020B0604020202020204" pitchFamily="34" charset="0"/>
              </a:rPr>
              <a:t>FSK_mod</a:t>
            </a:r>
            <a:endParaRPr lang="en-US" sz="24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90253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A486CB-D8E4-4597-A81C-C4772B5217EA}"/>
              </a:ext>
            </a:extLst>
          </p:cNvPr>
          <p:cNvSpPr>
            <a:spLocks noGrp="1"/>
          </p:cNvSpPr>
          <p:nvPr>
            <p:ph type="title"/>
          </p:nvPr>
        </p:nvSpPr>
        <p:spPr>
          <a:xfrm>
            <a:off x="581193" y="729658"/>
            <a:ext cx="11029616" cy="988332"/>
          </a:xfrm>
        </p:spPr>
        <p:txBody>
          <a:bodyPr vert="horz" lIns="91440" tIns="45720" rIns="91440" bIns="45720" rtlCol="0" anchor="ctr" anchorCtr="0">
            <a:normAutofit/>
          </a:bodyPr>
          <a:lstStyle/>
          <a:p>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endParaRPr lang="en-US" b="0" kern="1200" cap="all" dirty="0">
              <a:latin typeface="+mj-lt"/>
              <a:ea typeface="+mj-ea"/>
              <a:cs typeface="+mj-cs"/>
            </a:endParaRPr>
          </a:p>
        </p:txBody>
      </p:sp>
      <p:pic>
        <p:nvPicPr>
          <p:cNvPr id="8" name="Picture 7">
            <a:extLst>
              <a:ext uri="{FF2B5EF4-FFF2-40B4-BE49-F238E27FC236}">
                <a16:creationId xmlns:a16="http://schemas.microsoft.com/office/drawing/2014/main" id="{205A7E80-0CC5-4BE1-8648-7178905170FC}"/>
              </a:ext>
            </a:extLst>
          </p:cNvPr>
          <p:cNvPicPr/>
          <p:nvPr/>
        </p:nvPicPr>
        <p:blipFill>
          <a:blip r:embed="rId2"/>
          <a:stretch>
            <a:fillRect/>
          </a:stretch>
        </p:blipFill>
        <p:spPr>
          <a:xfrm>
            <a:off x="886397" y="2521527"/>
            <a:ext cx="4396804" cy="3339523"/>
          </a:xfrm>
          <a:prstGeom prst="rect">
            <a:avLst/>
          </a:prstGeom>
          <a:noFill/>
        </p:spPr>
      </p:pic>
      <p:sp>
        <p:nvSpPr>
          <p:cNvPr id="12" name="Text Placeholder 2">
            <a:extLst>
              <a:ext uri="{FF2B5EF4-FFF2-40B4-BE49-F238E27FC236}">
                <a16:creationId xmlns:a16="http://schemas.microsoft.com/office/drawing/2014/main" id="{CBA356BF-3C08-4FA8-935B-346BC1DA9EC8}"/>
              </a:ext>
            </a:extLst>
          </p:cNvPr>
          <p:cNvSpPr txBox="1">
            <a:spLocks/>
          </p:cNvSpPr>
          <p:nvPr/>
        </p:nvSpPr>
        <p:spPr>
          <a:xfrm>
            <a:off x="6188417" y="2228003"/>
            <a:ext cx="5422392" cy="3633047"/>
          </a:xfrm>
          <a:prstGeom prst="rect">
            <a:avLst/>
          </a:prstGeom>
        </p:spPr>
        <p:txBody>
          <a:bodyPr vert="horz" lIns="91440" tIns="45720" rIns="91440" bIns="45720" rtlCol="0" anchor="t" anchorCtr="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endParaRPr lang="en-US" sz="2800" dirty="0" smtClean="0">
              <a:effectLst/>
            </a:endParaRPr>
          </a:p>
          <a:p>
            <a:pPr marL="0" indent="0"/>
            <a:r>
              <a:rPr lang="en-US" sz="2800" dirty="0" smtClean="0">
                <a:effectLst/>
              </a:rPr>
              <a:t> </a:t>
            </a:r>
            <a:r>
              <a:rPr lang="en-US" sz="2600" dirty="0" err="1" smtClean="0">
                <a:effectLst/>
              </a:rPr>
              <a:t>Khối</a:t>
            </a:r>
            <a:r>
              <a:rPr lang="en-US" sz="2600" dirty="0" smtClean="0">
                <a:effectLst/>
              </a:rPr>
              <a:t> </a:t>
            </a:r>
            <a:r>
              <a:rPr lang="en-US" sz="2600" dirty="0">
                <a:effectLst/>
              </a:rPr>
              <a:t>Bit_rate_1Khz </a:t>
            </a:r>
            <a:r>
              <a:rPr lang="en-US" sz="2600" dirty="0" err="1">
                <a:effectLst/>
              </a:rPr>
              <a:t>dùng</a:t>
            </a:r>
            <a:r>
              <a:rPr lang="en-US" sz="2600" dirty="0">
                <a:effectLst/>
              </a:rPr>
              <a:t> </a:t>
            </a:r>
            <a:r>
              <a:rPr lang="en-US" sz="2600" dirty="0" err="1">
                <a:effectLst/>
              </a:rPr>
              <a:t>để</a:t>
            </a:r>
            <a:r>
              <a:rPr lang="en-US" sz="2600" dirty="0">
                <a:effectLst/>
              </a:rPr>
              <a:t> </a:t>
            </a:r>
            <a:r>
              <a:rPr lang="en-US" sz="2600" dirty="0" err="1">
                <a:effectLst/>
              </a:rPr>
              <a:t>chuyển</a:t>
            </a:r>
            <a:r>
              <a:rPr lang="en-US" sz="2600" dirty="0">
                <a:effectLst/>
              </a:rPr>
              <a:t> </a:t>
            </a:r>
            <a:r>
              <a:rPr lang="en-US" sz="2600" dirty="0" err="1">
                <a:effectLst/>
              </a:rPr>
              <a:t>tín</a:t>
            </a:r>
            <a:r>
              <a:rPr lang="en-US" sz="2600" dirty="0">
                <a:effectLst/>
              </a:rPr>
              <a:t> </a:t>
            </a:r>
            <a:r>
              <a:rPr lang="en-US" sz="2600" dirty="0" err="1">
                <a:effectLst/>
              </a:rPr>
              <a:t>hiệu</a:t>
            </a:r>
            <a:r>
              <a:rPr lang="en-US" sz="2600" dirty="0">
                <a:effectLst/>
              </a:rPr>
              <a:t> </a:t>
            </a:r>
            <a:r>
              <a:rPr lang="en-US" sz="2600" dirty="0" err="1">
                <a:effectLst/>
              </a:rPr>
              <a:t>từ</a:t>
            </a:r>
            <a:r>
              <a:rPr lang="en-US" sz="2600" dirty="0">
                <a:effectLst/>
              </a:rPr>
              <a:t> 8 bit song </a:t>
            </a:r>
            <a:r>
              <a:rPr lang="en-US" sz="2600" dirty="0" err="1">
                <a:effectLst/>
              </a:rPr>
              <a:t>song</a:t>
            </a:r>
            <a:r>
              <a:rPr lang="en-US" sz="2600" dirty="0">
                <a:effectLst/>
              </a:rPr>
              <a:t> sang 8 bit </a:t>
            </a:r>
            <a:r>
              <a:rPr lang="en-US" sz="2600" dirty="0" err="1">
                <a:effectLst/>
              </a:rPr>
              <a:t>nối</a:t>
            </a:r>
            <a:r>
              <a:rPr lang="en-US" sz="2600" dirty="0">
                <a:effectLst/>
              </a:rPr>
              <a:t> </a:t>
            </a:r>
            <a:r>
              <a:rPr lang="en-US" sz="2600" dirty="0" err="1">
                <a:effectLst/>
              </a:rPr>
              <a:t>tiếp</a:t>
            </a:r>
            <a:r>
              <a:rPr lang="en-US" sz="2600" dirty="0">
                <a:effectLst/>
              </a:rPr>
              <a:t> </a:t>
            </a:r>
            <a:r>
              <a:rPr lang="en-US" sz="2600" dirty="0" err="1">
                <a:effectLst/>
              </a:rPr>
              <a:t>với</a:t>
            </a:r>
            <a:r>
              <a:rPr lang="en-US" sz="2600" dirty="0">
                <a:effectLst/>
              </a:rPr>
              <a:t> </a:t>
            </a:r>
            <a:r>
              <a:rPr lang="en-US" sz="2600" dirty="0" err="1">
                <a:effectLst/>
              </a:rPr>
              <a:t>tốc</a:t>
            </a:r>
            <a:r>
              <a:rPr lang="en-US" sz="2600" dirty="0">
                <a:effectLst/>
              </a:rPr>
              <a:t> </a:t>
            </a:r>
            <a:r>
              <a:rPr lang="en-US" sz="2600" dirty="0" err="1">
                <a:effectLst/>
              </a:rPr>
              <a:t>độ</a:t>
            </a:r>
            <a:r>
              <a:rPr lang="en-US" sz="2600" dirty="0">
                <a:effectLst/>
              </a:rPr>
              <a:t> </a:t>
            </a:r>
            <a:r>
              <a:rPr lang="en-US" sz="2600" dirty="0" err="1">
                <a:effectLst/>
              </a:rPr>
              <a:t>là</a:t>
            </a:r>
            <a:r>
              <a:rPr lang="en-US" sz="2600" dirty="0">
                <a:effectLst/>
              </a:rPr>
              <a:t> 1Kbps, </a:t>
            </a:r>
            <a:r>
              <a:rPr lang="en-US" sz="2600" dirty="0" err="1">
                <a:effectLst/>
              </a:rPr>
              <a:t>nối</a:t>
            </a:r>
            <a:r>
              <a:rPr lang="en-US" sz="2600" dirty="0">
                <a:effectLst/>
              </a:rPr>
              <a:t> sang </a:t>
            </a:r>
            <a:r>
              <a:rPr lang="en-US" sz="2600" dirty="0" err="1">
                <a:effectLst/>
              </a:rPr>
              <a:t>khối</a:t>
            </a:r>
            <a:r>
              <a:rPr lang="en-US" sz="2600" dirty="0">
                <a:effectLst/>
              </a:rPr>
              <a:t> </a:t>
            </a:r>
            <a:r>
              <a:rPr lang="en-US" sz="2600" dirty="0" err="1">
                <a:effectLst/>
              </a:rPr>
              <a:t>Sin_data</a:t>
            </a:r>
            <a:r>
              <a:rPr lang="en-US" sz="2600" dirty="0">
                <a:effectLst/>
              </a:rPr>
              <a:t> </a:t>
            </a:r>
            <a:r>
              <a:rPr lang="en-US" sz="2600" dirty="0" err="1">
                <a:effectLst/>
              </a:rPr>
              <a:t>để</a:t>
            </a:r>
            <a:r>
              <a:rPr lang="en-US" sz="2600" dirty="0">
                <a:effectLst/>
              </a:rPr>
              <a:t> </a:t>
            </a:r>
            <a:r>
              <a:rPr lang="en-US" sz="2600" dirty="0" err="1">
                <a:effectLst/>
              </a:rPr>
              <a:t>điều</a:t>
            </a:r>
            <a:r>
              <a:rPr lang="en-US" sz="2600" dirty="0">
                <a:effectLst/>
              </a:rPr>
              <a:t> </a:t>
            </a:r>
            <a:r>
              <a:rPr lang="en-US" sz="2600" dirty="0" err="1">
                <a:effectLst/>
              </a:rPr>
              <a:t>khiển</a:t>
            </a:r>
            <a:r>
              <a:rPr lang="en-US" sz="2600" dirty="0">
                <a:effectLst/>
              </a:rPr>
              <a:t> </a:t>
            </a:r>
            <a:r>
              <a:rPr lang="en-US" sz="2600" dirty="0" err="1">
                <a:effectLst/>
              </a:rPr>
              <a:t>quá</a:t>
            </a:r>
            <a:r>
              <a:rPr lang="en-US" sz="2600" dirty="0">
                <a:effectLst/>
              </a:rPr>
              <a:t> </a:t>
            </a:r>
            <a:r>
              <a:rPr lang="en-US" sz="2600" dirty="0" err="1">
                <a:effectLst/>
              </a:rPr>
              <a:t>trình</a:t>
            </a:r>
            <a:r>
              <a:rPr lang="en-US" sz="2600" dirty="0">
                <a:effectLst/>
              </a:rPr>
              <a:t> </a:t>
            </a:r>
            <a:r>
              <a:rPr lang="en-US" sz="2600" dirty="0" err="1">
                <a:effectLst/>
              </a:rPr>
              <a:t>ghép</a:t>
            </a:r>
            <a:r>
              <a:rPr lang="en-US" sz="2600" dirty="0">
                <a:effectLst/>
              </a:rPr>
              <a:t> </a:t>
            </a:r>
            <a:r>
              <a:rPr lang="en-US" sz="2600" dirty="0" err="1">
                <a:effectLst/>
              </a:rPr>
              <a:t>sóng</a:t>
            </a:r>
            <a:r>
              <a:rPr lang="en-US" sz="2600" dirty="0">
                <a:effectLst/>
              </a:rPr>
              <a:t> </a:t>
            </a:r>
            <a:r>
              <a:rPr lang="en-US" sz="2600" dirty="0" err="1">
                <a:effectLst/>
              </a:rPr>
              <a:t>mang</a:t>
            </a:r>
            <a:endParaRPr lang="en-US" sz="2600" dirty="0">
              <a:effectLst/>
            </a:endParaRPr>
          </a:p>
          <a:p>
            <a:pPr marL="0" indent="0"/>
            <a:endParaRPr lang="en-US" sz="2800" dirty="0"/>
          </a:p>
        </p:txBody>
      </p:sp>
      <p:sp>
        <p:nvSpPr>
          <p:cNvPr id="6" name="Slide Number Placeholder 5">
            <a:extLst>
              <a:ext uri="{FF2B5EF4-FFF2-40B4-BE49-F238E27FC236}">
                <a16:creationId xmlns:a16="http://schemas.microsoft.com/office/drawing/2014/main" id="{89717022-105B-44CA-B8BA-D235BEB69071}"/>
              </a:ext>
            </a:extLst>
          </p:cNvPr>
          <p:cNvSpPr>
            <a:spLocks noGrp="1"/>
          </p:cNvSpPr>
          <p:nvPr>
            <p:ph type="sldNum" sz="quarter" idx="12"/>
          </p:nvPr>
        </p:nvSpPr>
        <p:spPr>
          <a:xfrm>
            <a:off x="10558300" y="5956137"/>
            <a:ext cx="1052510" cy="365125"/>
          </a:xfrm>
        </p:spPr>
        <p:txBody>
          <a:bodyPr vert="horz" lIns="91440" tIns="45720" rIns="91440" bIns="45720" rtlCol="0" anchor="ctr">
            <a:normAutofit/>
          </a:bodyPr>
          <a:lstStyle/>
          <a:p>
            <a:pPr>
              <a:spcAft>
                <a:spcPts val="600"/>
              </a:spcAft>
            </a:pPr>
            <a:fld id="{C5C3056E-1632-4A65-A24F-3F10A1450A6E}" type="slidenum">
              <a:rPr lang="en-US" smtClean="0"/>
              <a:pPr>
                <a:spcAft>
                  <a:spcPts val="600"/>
                </a:spcAft>
              </a:pPr>
              <a:t>22</a:t>
            </a:fld>
            <a:endParaRPr lang="en-US"/>
          </a:p>
        </p:txBody>
      </p:sp>
    </p:spTree>
    <p:extLst>
      <p:ext uri="{BB962C8B-B14F-4D97-AF65-F5344CB8AC3E}">
        <p14:creationId xmlns:p14="http://schemas.microsoft.com/office/powerpoint/2010/main" val="15840729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A486CB-D8E4-4597-A81C-C4772B5217EA}"/>
              </a:ext>
            </a:extLst>
          </p:cNvPr>
          <p:cNvSpPr>
            <a:spLocks noGrp="1"/>
          </p:cNvSpPr>
          <p:nvPr>
            <p:ph type="title"/>
          </p:nvPr>
        </p:nvSpPr>
        <p:spPr>
          <a:xfrm>
            <a:off x="581193" y="729658"/>
            <a:ext cx="11029616" cy="988332"/>
          </a:xfrm>
        </p:spPr>
        <p:txBody>
          <a:bodyPr vert="horz" lIns="91440" tIns="45720" rIns="91440" bIns="45720" rtlCol="0" anchor="ctr" anchorCtr="0">
            <a:normAutofit/>
          </a:bodyPr>
          <a:lstStyle/>
          <a:p>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endParaRPr lang="en-US" b="0" kern="1200" cap="all" dirty="0">
              <a:latin typeface="+mj-lt"/>
              <a:ea typeface="+mj-ea"/>
              <a:cs typeface="+mj-cs"/>
            </a:endParaRPr>
          </a:p>
        </p:txBody>
      </p:sp>
      <p:sp>
        <p:nvSpPr>
          <p:cNvPr id="12" name="Text Placeholder 2">
            <a:extLst>
              <a:ext uri="{FF2B5EF4-FFF2-40B4-BE49-F238E27FC236}">
                <a16:creationId xmlns:a16="http://schemas.microsoft.com/office/drawing/2014/main" id="{CBA356BF-3C08-4FA8-935B-346BC1DA9EC8}"/>
              </a:ext>
            </a:extLst>
          </p:cNvPr>
          <p:cNvSpPr txBox="1">
            <a:spLocks/>
          </p:cNvSpPr>
          <p:nvPr/>
        </p:nvSpPr>
        <p:spPr>
          <a:xfrm>
            <a:off x="581193" y="2228003"/>
            <a:ext cx="5422390" cy="3633047"/>
          </a:xfrm>
          <a:prstGeom prst="rect">
            <a:avLst/>
          </a:prstGeom>
        </p:spPr>
        <p:txBody>
          <a:bodyPr vert="horz" lIns="91440" tIns="45720" rIns="91440" bIns="45720" rtlCol="0" anchor="t" anchorCtr="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r>
              <a:rPr lang="en-US" sz="2600" dirty="0" err="1"/>
              <a:t>Khối</a:t>
            </a:r>
            <a:r>
              <a:rPr lang="en-US" sz="2600" dirty="0"/>
              <a:t> </a:t>
            </a:r>
            <a:r>
              <a:rPr lang="en-US" sz="2600" dirty="0" err="1"/>
              <a:t>sin_data</a:t>
            </a:r>
            <a:endParaRPr lang="en-US" sz="2600" dirty="0"/>
          </a:p>
          <a:p>
            <a:pPr marL="0" indent="0"/>
            <a:r>
              <a:rPr lang="en-US" sz="2600" dirty="0" err="1">
                <a:effectLst/>
              </a:rPr>
              <a:t>Khối</a:t>
            </a:r>
            <a:r>
              <a:rPr lang="en-US" sz="2600" dirty="0">
                <a:effectLst/>
              </a:rPr>
              <a:t> </a:t>
            </a:r>
            <a:r>
              <a:rPr lang="en-US" sz="2600" dirty="0" err="1">
                <a:effectLst/>
              </a:rPr>
              <a:t>Sin_data</a:t>
            </a:r>
            <a:r>
              <a:rPr lang="en-US" sz="2600" dirty="0">
                <a:effectLst/>
              </a:rPr>
              <a:t> </a:t>
            </a:r>
            <a:r>
              <a:rPr lang="en-US" sz="2600" dirty="0" err="1">
                <a:effectLst/>
              </a:rPr>
              <a:t>nhận</a:t>
            </a:r>
            <a:r>
              <a:rPr lang="en-US" sz="2600" dirty="0">
                <a:effectLst/>
              </a:rPr>
              <a:t> </a:t>
            </a:r>
            <a:r>
              <a:rPr lang="en-US" sz="2600" dirty="0" err="1">
                <a:effectLst/>
              </a:rPr>
              <a:t>tín</a:t>
            </a:r>
            <a:r>
              <a:rPr lang="en-US" sz="2600" dirty="0">
                <a:effectLst/>
              </a:rPr>
              <a:t> </a:t>
            </a:r>
            <a:r>
              <a:rPr lang="en-US" sz="2600" dirty="0" err="1">
                <a:effectLst/>
              </a:rPr>
              <a:t>hiệu</a:t>
            </a:r>
            <a:r>
              <a:rPr lang="en-US" sz="2600" dirty="0">
                <a:effectLst/>
              </a:rPr>
              <a:t> bit </a:t>
            </a:r>
            <a:r>
              <a:rPr lang="en-US" sz="2600" dirty="0" err="1">
                <a:effectLst/>
              </a:rPr>
              <a:t>điều</a:t>
            </a:r>
            <a:r>
              <a:rPr lang="en-US" sz="2600" dirty="0">
                <a:effectLst/>
              </a:rPr>
              <a:t> </a:t>
            </a:r>
            <a:r>
              <a:rPr lang="en-US" sz="2600" dirty="0" err="1">
                <a:effectLst/>
              </a:rPr>
              <a:t>khiển</a:t>
            </a:r>
            <a:r>
              <a:rPr lang="en-US" sz="2600" dirty="0">
                <a:effectLst/>
              </a:rPr>
              <a:t> </a:t>
            </a:r>
            <a:r>
              <a:rPr lang="en-US" sz="2600" dirty="0" err="1">
                <a:effectLst/>
              </a:rPr>
              <a:t>từ</a:t>
            </a:r>
            <a:r>
              <a:rPr lang="en-US" sz="2600" dirty="0">
                <a:effectLst/>
              </a:rPr>
              <a:t> </a:t>
            </a:r>
            <a:r>
              <a:rPr lang="en-US" sz="2600" dirty="0" err="1">
                <a:effectLst/>
              </a:rPr>
              <a:t>khối</a:t>
            </a:r>
            <a:r>
              <a:rPr lang="en-US" sz="2600" dirty="0">
                <a:effectLst/>
              </a:rPr>
              <a:t> Bit_rate_1Khz </a:t>
            </a:r>
            <a:r>
              <a:rPr lang="en-US" sz="2600" dirty="0" err="1">
                <a:effectLst/>
              </a:rPr>
              <a:t>để</a:t>
            </a:r>
            <a:r>
              <a:rPr lang="en-US" sz="2600" dirty="0">
                <a:effectLst/>
              </a:rPr>
              <a:t> </a:t>
            </a:r>
            <a:r>
              <a:rPr lang="en-US" sz="2600" dirty="0" err="1">
                <a:effectLst/>
              </a:rPr>
              <a:t>ghép</a:t>
            </a:r>
            <a:r>
              <a:rPr lang="en-US" sz="2600" dirty="0">
                <a:effectLst/>
              </a:rPr>
              <a:t> </a:t>
            </a:r>
            <a:r>
              <a:rPr lang="en-US" sz="2600" dirty="0" err="1">
                <a:effectLst/>
              </a:rPr>
              <a:t>nối</a:t>
            </a:r>
            <a:r>
              <a:rPr lang="en-US" sz="2600" dirty="0">
                <a:effectLst/>
              </a:rPr>
              <a:t> </a:t>
            </a:r>
            <a:r>
              <a:rPr lang="en-US" sz="2600" dirty="0" err="1">
                <a:effectLst/>
              </a:rPr>
              <a:t>sóng</a:t>
            </a:r>
            <a:r>
              <a:rPr lang="en-US" sz="2600" dirty="0">
                <a:effectLst/>
              </a:rPr>
              <a:t> </a:t>
            </a:r>
            <a:r>
              <a:rPr lang="en-US" sz="2600" dirty="0" err="1">
                <a:effectLst/>
              </a:rPr>
              <a:t>mang</a:t>
            </a:r>
            <a:r>
              <a:rPr lang="en-US" sz="2600" dirty="0">
                <a:effectLst/>
              </a:rPr>
              <a:t> </a:t>
            </a:r>
            <a:r>
              <a:rPr lang="en-US" sz="2600" dirty="0" err="1">
                <a:effectLst/>
              </a:rPr>
              <a:t>theo</a:t>
            </a:r>
            <a:r>
              <a:rPr lang="en-US" sz="2600" dirty="0">
                <a:effectLst/>
              </a:rPr>
              <a:t> bit </a:t>
            </a:r>
            <a:r>
              <a:rPr lang="en-US" sz="2600" dirty="0" err="1">
                <a:effectLst/>
              </a:rPr>
              <a:t>đúng</a:t>
            </a:r>
            <a:r>
              <a:rPr lang="en-US" sz="2600" dirty="0">
                <a:effectLst/>
              </a:rPr>
              <a:t> </a:t>
            </a:r>
            <a:r>
              <a:rPr lang="en-US" sz="2600" dirty="0" err="1">
                <a:effectLst/>
              </a:rPr>
              <a:t>với</a:t>
            </a:r>
            <a:r>
              <a:rPr lang="en-US" sz="2600" dirty="0">
                <a:effectLst/>
              </a:rPr>
              <a:t> </a:t>
            </a:r>
            <a:r>
              <a:rPr lang="en-US" sz="2600" dirty="0" err="1">
                <a:effectLst/>
              </a:rPr>
              <a:t>lý</a:t>
            </a:r>
            <a:r>
              <a:rPr lang="en-US" sz="2600" dirty="0">
                <a:effectLst/>
              </a:rPr>
              <a:t> </a:t>
            </a:r>
            <a:r>
              <a:rPr lang="en-US" sz="2600" dirty="0" err="1">
                <a:effectLst/>
              </a:rPr>
              <a:t>thuyết</a:t>
            </a:r>
            <a:r>
              <a:rPr lang="en-US" sz="2600" dirty="0">
                <a:effectLst/>
              </a:rPr>
              <a:t> FSK, bit 1 </a:t>
            </a:r>
            <a:r>
              <a:rPr lang="en-US" sz="2600" dirty="0" err="1">
                <a:effectLst/>
              </a:rPr>
              <a:t>tần</a:t>
            </a:r>
            <a:r>
              <a:rPr lang="en-US" sz="2600" dirty="0">
                <a:effectLst/>
              </a:rPr>
              <a:t> </a:t>
            </a:r>
            <a:r>
              <a:rPr lang="en-US" sz="2600" dirty="0" err="1">
                <a:effectLst/>
              </a:rPr>
              <a:t>số</a:t>
            </a:r>
            <a:r>
              <a:rPr lang="en-US" sz="2600" dirty="0">
                <a:effectLst/>
              </a:rPr>
              <a:t> </a:t>
            </a:r>
            <a:r>
              <a:rPr lang="en-US" sz="2600" dirty="0" err="1">
                <a:effectLst/>
              </a:rPr>
              <a:t>bằng</a:t>
            </a:r>
            <a:r>
              <a:rPr lang="en-US" sz="2600" dirty="0">
                <a:effectLst/>
              </a:rPr>
              <a:t> 16Khz, bit 0 </a:t>
            </a:r>
            <a:r>
              <a:rPr lang="en-US" sz="2600" dirty="0" err="1">
                <a:effectLst/>
              </a:rPr>
              <a:t>tần</a:t>
            </a:r>
            <a:r>
              <a:rPr lang="en-US" sz="2600" dirty="0">
                <a:effectLst/>
              </a:rPr>
              <a:t> </a:t>
            </a:r>
            <a:r>
              <a:rPr lang="en-US" sz="2600" dirty="0" err="1">
                <a:effectLst/>
              </a:rPr>
              <a:t>số</a:t>
            </a:r>
            <a:r>
              <a:rPr lang="en-US" sz="2600" dirty="0">
                <a:effectLst/>
              </a:rPr>
              <a:t> </a:t>
            </a:r>
            <a:r>
              <a:rPr lang="en-US" sz="2600" dirty="0" err="1">
                <a:effectLst/>
              </a:rPr>
              <a:t>bằng</a:t>
            </a:r>
            <a:r>
              <a:rPr lang="en-US" sz="2600" dirty="0">
                <a:effectLst/>
              </a:rPr>
              <a:t> 13 </a:t>
            </a:r>
            <a:r>
              <a:rPr lang="en-US" sz="2600" dirty="0" err="1">
                <a:effectLst/>
              </a:rPr>
              <a:t>Khz</a:t>
            </a:r>
            <a:endParaRPr lang="en-US" sz="2600" dirty="0">
              <a:effectLst/>
            </a:endParaRPr>
          </a:p>
          <a:p>
            <a:pPr marL="0" indent="0">
              <a:buNone/>
            </a:pPr>
            <a:endParaRPr lang="en-US" dirty="0"/>
          </a:p>
          <a:p>
            <a:pPr marL="0" indent="0">
              <a:buNone/>
            </a:pPr>
            <a:endParaRPr lang="en-US" dirty="0">
              <a:effectLst/>
            </a:endParaRPr>
          </a:p>
          <a:p>
            <a:pPr marL="0" indent="0">
              <a:buNone/>
            </a:pPr>
            <a:endParaRPr lang="en-US" dirty="0"/>
          </a:p>
        </p:txBody>
      </p:sp>
      <p:pic>
        <p:nvPicPr>
          <p:cNvPr id="7" name="Picture 6">
            <a:extLst>
              <a:ext uri="{FF2B5EF4-FFF2-40B4-BE49-F238E27FC236}">
                <a16:creationId xmlns:a16="http://schemas.microsoft.com/office/drawing/2014/main" id="{D862614B-F8EF-4376-9F59-676D48B1BAE8}"/>
              </a:ext>
            </a:extLst>
          </p:cNvPr>
          <p:cNvPicPr/>
          <p:nvPr/>
        </p:nvPicPr>
        <p:blipFill>
          <a:blip r:embed="rId2"/>
          <a:stretch>
            <a:fillRect/>
          </a:stretch>
        </p:blipFill>
        <p:spPr>
          <a:xfrm>
            <a:off x="6767871" y="2432807"/>
            <a:ext cx="4582434" cy="3193351"/>
          </a:xfrm>
          <a:prstGeom prst="rect">
            <a:avLst/>
          </a:prstGeom>
          <a:noFill/>
        </p:spPr>
      </p:pic>
      <p:sp>
        <p:nvSpPr>
          <p:cNvPr id="6" name="Slide Number Placeholder 5">
            <a:extLst>
              <a:ext uri="{FF2B5EF4-FFF2-40B4-BE49-F238E27FC236}">
                <a16:creationId xmlns:a16="http://schemas.microsoft.com/office/drawing/2014/main" id="{89717022-105B-44CA-B8BA-D235BEB69071}"/>
              </a:ext>
            </a:extLst>
          </p:cNvPr>
          <p:cNvSpPr>
            <a:spLocks noGrp="1"/>
          </p:cNvSpPr>
          <p:nvPr>
            <p:ph type="sldNum" sz="quarter" idx="12"/>
          </p:nvPr>
        </p:nvSpPr>
        <p:spPr>
          <a:xfrm>
            <a:off x="10558300" y="5956137"/>
            <a:ext cx="1052510" cy="365125"/>
          </a:xfrm>
        </p:spPr>
        <p:txBody>
          <a:bodyPr vert="horz" lIns="91440" tIns="45720" rIns="91440" bIns="45720" rtlCol="0" anchor="ctr">
            <a:normAutofit/>
          </a:bodyPr>
          <a:lstStyle/>
          <a:p>
            <a:pPr>
              <a:spcAft>
                <a:spcPts val="600"/>
              </a:spcAft>
            </a:pPr>
            <a:fld id="{C5C3056E-1632-4A65-A24F-3F10A1450A6E}" type="slidenum">
              <a:rPr lang="en-US" smtClean="0"/>
              <a:pPr>
                <a:spcAft>
                  <a:spcPts val="600"/>
                </a:spcAft>
              </a:pPr>
              <a:t>23</a:t>
            </a:fld>
            <a:endParaRPr lang="en-US"/>
          </a:p>
        </p:txBody>
      </p:sp>
    </p:spTree>
    <p:extLst>
      <p:ext uri="{BB962C8B-B14F-4D97-AF65-F5344CB8AC3E}">
        <p14:creationId xmlns:p14="http://schemas.microsoft.com/office/powerpoint/2010/main" val="39533491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A486CB-D8E4-4597-A81C-C4772B5217EA}"/>
              </a:ext>
            </a:extLst>
          </p:cNvPr>
          <p:cNvSpPr>
            <a:spLocks noGrp="1"/>
          </p:cNvSpPr>
          <p:nvPr>
            <p:ph type="title"/>
          </p:nvPr>
        </p:nvSpPr>
        <p:spPr>
          <a:xfrm>
            <a:off x="581193" y="729658"/>
            <a:ext cx="11029616" cy="988332"/>
          </a:xfrm>
        </p:spPr>
        <p:txBody>
          <a:bodyPr vert="horz" lIns="91440" tIns="45720" rIns="91440" bIns="45720" rtlCol="0" anchor="ctr" anchorCtr="0">
            <a:normAutofit/>
          </a:bodyPr>
          <a:lstStyle/>
          <a:p>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endParaRPr lang="en-US" b="0" kern="1200" cap="all" dirty="0">
              <a:latin typeface="+mj-lt"/>
              <a:ea typeface="+mj-ea"/>
              <a:cs typeface="+mj-cs"/>
            </a:endParaRPr>
          </a:p>
        </p:txBody>
      </p:sp>
      <p:pic>
        <p:nvPicPr>
          <p:cNvPr id="8" name="Picture 7">
            <a:extLst>
              <a:ext uri="{FF2B5EF4-FFF2-40B4-BE49-F238E27FC236}">
                <a16:creationId xmlns:a16="http://schemas.microsoft.com/office/drawing/2014/main" id="{2C75E801-9C6F-4CCC-8045-D1F42E86A134}"/>
              </a:ext>
            </a:extLst>
          </p:cNvPr>
          <p:cNvPicPr/>
          <p:nvPr/>
        </p:nvPicPr>
        <p:blipFill>
          <a:blip r:embed="rId2"/>
          <a:stretch>
            <a:fillRect/>
          </a:stretch>
        </p:blipFill>
        <p:spPr>
          <a:xfrm>
            <a:off x="742882" y="2761673"/>
            <a:ext cx="4577264" cy="3099377"/>
          </a:xfrm>
          <a:prstGeom prst="rect">
            <a:avLst/>
          </a:prstGeom>
          <a:noFill/>
        </p:spPr>
      </p:pic>
      <p:sp>
        <p:nvSpPr>
          <p:cNvPr id="12" name="Text Placeholder 2">
            <a:extLst>
              <a:ext uri="{FF2B5EF4-FFF2-40B4-BE49-F238E27FC236}">
                <a16:creationId xmlns:a16="http://schemas.microsoft.com/office/drawing/2014/main" id="{CBA356BF-3C08-4FA8-935B-346BC1DA9EC8}"/>
              </a:ext>
            </a:extLst>
          </p:cNvPr>
          <p:cNvSpPr txBox="1">
            <a:spLocks/>
          </p:cNvSpPr>
          <p:nvPr/>
        </p:nvSpPr>
        <p:spPr>
          <a:xfrm>
            <a:off x="6188417" y="2894027"/>
            <a:ext cx="5422392" cy="2248747"/>
          </a:xfrm>
          <a:prstGeom prst="rect">
            <a:avLst/>
          </a:prstGeom>
        </p:spPr>
        <p:txBody>
          <a:bodyPr vert="horz" lIns="91440" tIns="45720" rIns="91440" bIns="45720" rtlCol="0" anchor="t" anchorCtr="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200" dirty="0" err="1" smtClean="0"/>
              <a:t>Khối</a:t>
            </a:r>
            <a:r>
              <a:rPr lang="en-US" sz="2200" dirty="0" smtClean="0"/>
              <a:t> </a:t>
            </a:r>
            <a:r>
              <a:rPr lang="en-US" sz="2200" dirty="0" err="1"/>
              <a:t>dac_out</a:t>
            </a:r>
            <a:r>
              <a:rPr lang="en-US" sz="2200" dirty="0"/>
              <a:t> </a:t>
            </a:r>
            <a:r>
              <a:rPr lang="en-US" sz="2200" dirty="0" err="1"/>
              <a:t>giúp</a:t>
            </a:r>
            <a:r>
              <a:rPr lang="en-US" sz="2200" dirty="0"/>
              <a:t> FPGA </a:t>
            </a:r>
            <a:r>
              <a:rPr lang="en-US" sz="2200" dirty="0" err="1"/>
              <a:t>giao</a:t>
            </a:r>
            <a:r>
              <a:rPr lang="en-US" sz="2200" dirty="0"/>
              <a:t> </a:t>
            </a:r>
            <a:r>
              <a:rPr lang="en-US" sz="2200" dirty="0" err="1"/>
              <a:t>tiếp</a:t>
            </a:r>
            <a:r>
              <a:rPr lang="en-US" sz="2200" dirty="0"/>
              <a:t> </a:t>
            </a:r>
            <a:r>
              <a:rPr lang="en-US" sz="2200" dirty="0" err="1"/>
              <a:t>với</a:t>
            </a:r>
            <a:r>
              <a:rPr lang="en-US" sz="2200" dirty="0"/>
              <a:t> DAC MCP 4921 </a:t>
            </a:r>
            <a:r>
              <a:rPr lang="en-US" sz="2200" dirty="0" err="1"/>
              <a:t>để</a:t>
            </a:r>
            <a:r>
              <a:rPr lang="en-US" sz="2200" dirty="0"/>
              <a:t> </a:t>
            </a:r>
            <a:r>
              <a:rPr lang="en-US" sz="2200" dirty="0" err="1"/>
              <a:t>chuyển</a:t>
            </a:r>
            <a:r>
              <a:rPr lang="en-US" sz="2200" dirty="0"/>
              <a:t> </a:t>
            </a:r>
            <a:r>
              <a:rPr lang="en-US" sz="2200" dirty="0" err="1"/>
              <a:t>từ</a:t>
            </a:r>
            <a:r>
              <a:rPr lang="en-US" sz="2200" dirty="0"/>
              <a:t> </a:t>
            </a:r>
            <a:r>
              <a:rPr lang="en-US" sz="2200" dirty="0" err="1"/>
              <a:t>tín</a:t>
            </a:r>
            <a:r>
              <a:rPr lang="en-US" sz="2200" dirty="0"/>
              <a:t> </a:t>
            </a:r>
            <a:r>
              <a:rPr lang="en-US" sz="2200" dirty="0" err="1"/>
              <a:t>hiệu</a:t>
            </a:r>
            <a:r>
              <a:rPr lang="en-US" sz="2200" dirty="0"/>
              <a:t> </a:t>
            </a:r>
            <a:r>
              <a:rPr lang="en-US" sz="2200" dirty="0" err="1"/>
              <a:t>số</a:t>
            </a:r>
            <a:r>
              <a:rPr lang="en-US" sz="2200" dirty="0"/>
              <a:t> sang </a:t>
            </a:r>
            <a:r>
              <a:rPr lang="en-US" sz="2200" dirty="0" err="1"/>
              <a:t>tín</a:t>
            </a:r>
            <a:r>
              <a:rPr lang="en-US" sz="2200" dirty="0"/>
              <a:t> </a:t>
            </a:r>
            <a:r>
              <a:rPr lang="en-US" sz="2200" dirty="0" err="1"/>
              <a:t>hiệu</a:t>
            </a:r>
            <a:r>
              <a:rPr lang="en-US" sz="2200" dirty="0"/>
              <a:t> </a:t>
            </a:r>
            <a:r>
              <a:rPr lang="en-US" sz="2200" dirty="0" err="1"/>
              <a:t>tương</a:t>
            </a:r>
            <a:r>
              <a:rPr lang="en-US" sz="2200" dirty="0"/>
              <a:t> </a:t>
            </a:r>
            <a:r>
              <a:rPr lang="en-US" sz="2200" dirty="0" err="1"/>
              <a:t>tự</a:t>
            </a:r>
            <a:r>
              <a:rPr lang="en-US" sz="2200" dirty="0"/>
              <a:t> </a:t>
            </a:r>
            <a:r>
              <a:rPr lang="en-US" sz="2200" dirty="0" err="1"/>
              <a:t>thông</a:t>
            </a:r>
            <a:r>
              <a:rPr lang="en-US" sz="2200" dirty="0"/>
              <a:t> qua </a:t>
            </a:r>
            <a:r>
              <a:rPr lang="en-US" sz="2200" dirty="0" err="1"/>
              <a:t>giao</a:t>
            </a:r>
            <a:r>
              <a:rPr lang="en-US" sz="2200" dirty="0"/>
              <a:t> </a:t>
            </a:r>
            <a:r>
              <a:rPr lang="en-US" sz="2200" dirty="0" err="1"/>
              <a:t>tiếp</a:t>
            </a:r>
            <a:r>
              <a:rPr lang="en-US" sz="2200" dirty="0"/>
              <a:t> SPI.</a:t>
            </a:r>
            <a:endParaRPr lang="en-GB" sz="2200" dirty="0"/>
          </a:p>
          <a:p>
            <a:pPr marL="0" indent="0"/>
            <a:r>
              <a:rPr lang="en-US" sz="2200" dirty="0" smtClean="0"/>
              <a:t>    SPI timing MCP 4921</a:t>
            </a:r>
            <a:endParaRPr lang="en-US" sz="2200" dirty="0"/>
          </a:p>
        </p:txBody>
      </p:sp>
      <p:sp>
        <p:nvSpPr>
          <p:cNvPr id="6" name="Slide Number Placeholder 5">
            <a:extLst>
              <a:ext uri="{FF2B5EF4-FFF2-40B4-BE49-F238E27FC236}">
                <a16:creationId xmlns:a16="http://schemas.microsoft.com/office/drawing/2014/main" id="{89717022-105B-44CA-B8BA-D235BEB69071}"/>
              </a:ext>
            </a:extLst>
          </p:cNvPr>
          <p:cNvSpPr>
            <a:spLocks noGrp="1"/>
          </p:cNvSpPr>
          <p:nvPr>
            <p:ph type="sldNum" sz="quarter" idx="12"/>
          </p:nvPr>
        </p:nvSpPr>
        <p:spPr>
          <a:xfrm>
            <a:off x="10558300" y="5956137"/>
            <a:ext cx="1052510" cy="365125"/>
          </a:xfrm>
        </p:spPr>
        <p:txBody>
          <a:bodyPr vert="horz" lIns="91440" tIns="45720" rIns="91440" bIns="45720" rtlCol="0" anchor="ctr">
            <a:normAutofit/>
          </a:bodyPr>
          <a:lstStyle/>
          <a:p>
            <a:pPr>
              <a:spcAft>
                <a:spcPts val="600"/>
              </a:spcAft>
            </a:pPr>
            <a:fld id="{C5C3056E-1632-4A65-A24F-3F10A1450A6E}" type="slidenum">
              <a:rPr lang="en-US" smtClean="0"/>
              <a:pPr>
                <a:spcAft>
                  <a:spcPts val="600"/>
                </a:spcAft>
              </a:pPr>
              <a:t>24</a:t>
            </a:fld>
            <a:endParaRPr lang="en-US"/>
          </a:p>
        </p:txBody>
      </p:sp>
      <p:pic>
        <p:nvPicPr>
          <p:cNvPr id="7" name="Picture 6" descr="A close up of a keyboard&#10;&#10;Description automatically generated">
            <a:extLst>
              <a:ext uri="{FF2B5EF4-FFF2-40B4-BE49-F238E27FC236}">
                <a16:creationId xmlns:a16="http://schemas.microsoft.com/office/drawing/2014/main" id="{23E35561-65B7-4C1D-8DEE-9EE438A980BA}"/>
              </a:ext>
            </a:extLst>
          </p:cNvPr>
          <p:cNvPicPr/>
          <p:nvPr/>
        </p:nvPicPr>
        <p:blipFill>
          <a:blip r:embed="rId3">
            <a:extLst>
              <a:ext uri="{28A0092B-C50C-407E-A947-70E740481C1C}">
                <a14:useLocalDpi xmlns:a14="http://schemas.microsoft.com/office/drawing/2010/main" val="0"/>
              </a:ext>
            </a:extLst>
          </a:blip>
          <a:stretch>
            <a:fillRect/>
          </a:stretch>
        </p:blipFill>
        <p:spPr>
          <a:xfrm>
            <a:off x="6188417" y="4607877"/>
            <a:ext cx="4896138" cy="1853883"/>
          </a:xfrm>
          <a:prstGeom prst="rect">
            <a:avLst/>
          </a:prstGeom>
        </p:spPr>
      </p:pic>
    </p:spTree>
    <p:extLst>
      <p:ext uri="{BB962C8B-B14F-4D97-AF65-F5344CB8AC3E}">
        <p14:creationId xmlns:p14="http://schemas.microsoft.com/office/powerpoint/2010/main" val="19066397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Linh</a:t>
            </a:r>
            <a:r>
              <a:rPr lang="en-US" dirty="0" smtClean="0"/>
              <a:t> </a:t>
            </a:r>
            <a:r>
              <a:rPr lang="en-US" dirty="0" err="1" smtClean="0"/>
              <a:t>kiện</a:t>
            </a:r>
            <a:r>
              <a:rPr lang="en-US" dirty="0" smtClean="0"/>
              <a:t> </a:t>
            </a:r>
            <a:r>
              <a:rPr lang="en-US" dirty="0" err="1" smtClean="0"/>
              <a:t>và</a:t>
            </a:r>
            <a:r>
              <a:rPr lang="en-US" dirty="0" smtClean="0"/>
              <a:t> Vi </a:t>
            </a:r>
            <a:r>
              <a:rPr lang="en-US" dirty="0" err="1" smtClean="0"/>
              <a:t>điều</a:t>
            </a:r>
            <a:r>
              <a:rPr lang="en-US" dirty="0" smtClean="0"/>
              <a:t> </a:t>
            </a:r>
            <a:r>
              <a:rPr lang="en-US" dirty="0" err="1" smtClean="0"/>
              <a:t>khiển</a:t>
            </a:r>
            <a:endParaRPr lang="en-US" dirty="0"/>
          </a:p>
        </p:txBody>
      </p:sp>
      <p:sp>
        <p:nvSpPr>
          <p:cNvPr id="4" name="Content Placeholder 3"/>
          <p:cNvSpPr>
            <a:spLocks noGrp="1"/>
          </p:cNvSpPr>
          <p:nvPr>
            <p:ph sz="half" idx="2"/>
          </p:nvPr>
        </p:nvSpPr>
        <p:spPr>
          <a:xfrm>
            <a:off x="957099" y="2323090"/>
            <a:ext cx="9744892" cy="3633047"/>
          </a:xfrm>
        </p:spPr>
        <p:txBody>
          <a:bodyPr>
            <a:noAutofit/>
          </a:bodyPr>
          <a:lstStyle/>
          <a:p>
            <a:r>
              <a:rPr lang="en-US" sz="2800" dirty="0" err="1" smtClean="0">
                <a:latin typeface="Arial" panose="020B0604020202020204" pitchFamily="34" charset="0"/>
                <a:cs typeface="Arial" panose="020B0604020202020204" pitchFamily="34" charset="0"/>
              </a:rPr>
              <a:t>Bộ</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điều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chế</a:t>
            </a:r>
            <a:r>
              <a:rPr lang="en-US" sz="2800" dirty="0" smtClean="0">
                <a:latin typeface="Arial" panose="020B0604020202020204" pitchFamily="34" charset="0"/>
                <a:cs typeface="Arial" panose="020B0604020202020204" pitchFamily="34" charset="0"/>
              </a:rPr>
              <a:t> FSK: </a:t>
            </a:r>
            <a:r>
              <a:rPr lang="en-US" sz="2800" dirty="0" err="1" smtClean="0">
                <a:latin typeface="Arial" panose="020B0604020202020204" pitchFamily="34" charset="0"/>
                <a:cs typeface="Arial" panose="020B0604020202020204" pitchFamily="34" charset="0"/>
              </a:rPr>
              <a:t>sử</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dụng</a:t>
            </a:r>
            <a:r>
              <a:rPr lang="en-US" sz="2800" dirty="0" smtClean="0">
                <a:latin typeface="Arial" panose="020B0604020202020204" pitchFamily="34" charset="0"/>
                <a:cs typeface="Arial" panose="020B0604020202020204" pitchFamily="34" charset="0"/>
              </a:rPr>
              <a:t> kit FPGA</a:t>
            </a:r>
          </a:p>
          <a:p>
            <a:r>
              <a:rPr lang="en-US" sz="2800" dirty="0" smtClean="0">
                <a:latin typeface="Arial" panose="020B0604020202020204" pitchFamily="34" charset="0"/>
                <a:cs typeface="Arial" panose="020B0604020202020204" pitchFamily="34" charset="0"/>
              </a:rPr>
              <a:t>DAC MCP 4921</a:t>
            </a:r>
          </a:p>
          <a:p>
            <a:r>
              <a:rPr lang="en-US" sz="2800" dirty="0" err="1" smtClean="0">
                <a:latin typeface="Arial" panose="020B0604020202020204" pitchFamily="34" charset="0"/>
                <a:cs typeface="Arial" panose="020B0604020202020204" pitchFamily="34" charset="0"/>
              </a:rPr>
              <a:t>Mạch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khuếch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đại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transitor</a:t>
            </a:r>
            <a:r>
              <a:rPr lang="en-US" sz="2800" dirty="0" smtClean="0">
                <a:latin typeface="Arial" panose="020B0604020202020204" pitchFamily="34" charset="0"/>
                <a:cs typeface="Arial" panose="020B0604020202020204" pitchFamily="34" charset="0"/>
              </a:rPr>
              <a:t> BC547, Op Amp  LF 356N, </a:t>
            </a:r>
            <a:r>
              <a:rPr lang="en-US" sz="2800" dirty="0" err="1" smtClean="0">
                <a:latin typeface="Arial" panose="020B0604020202020204" pitchFamily="34" charset="0"/>
                <a:cs typeface="Arial" panose="020B0604020202020204" pitchFamily="34" charset="0"/>
              </a:rPr>
              <a:t>tụ</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điện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điện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trở</a:t>
            </a:r>
            <a:endParaRPr lang="en-US" sz="2800" dirty="0" smtClean="0">
              <a:latin typeface="Arial" panose="020B0604020202020204" pitchFamily="34" charset="0"/>
              <a:cs typeface="Arial" panose="020B0604020202020204" pitchFamily="34" charset="0"/>
            </a:endParaRPr>
          </a:p>
          <a:p>
            <a:r>
              <a:rPr lang="en-US" sz="2800" dirty="0" err="1" smtClean="0">
                <a:latin typeface="Arial" panose="020B0604020202020204" pitchFamily="34" charset="0"/>
                <a:cs typeface="Arial" panose="020B0604020202020204" pitchFamily="34" charset="0"/>
              </a:rPr>
              <a:t>Tranducer</a:t>
            </a:r>
            <a:endParaRPr lang="en-US" sz="2800" dirty="0" smtClean="0"/>
          </a:p>
          <a:p>
            <a:r>
              <a:rPr lang="en-US" sz="2800" dirty="0" smtClean="0"/>
              <a:t>….</a:t>
            </a:r>
          </a:p>
          <a:p>
            <a:endParaRPr lang="en-US" sz="3200" dirty="0"/>
          </a:p>
        </p:txBody>
      </p:sp>
      <p:sp>
        <p:nvSpPr>
          <p:cNvPr id="5" name="Slide Number Placeholder 4"/>
          <p:cNvSpPr>
            <a:spLocks noGrp="1"/>
          </p:cNvSpPr>
          <p:nvPr>
            <p:ph type="sldNum" sz="quarter" idx="12"/>
          </p:nvPr>
        </p:nvSpPr>
        <p:spPr/>
        <p:txBody>
          <a:bodyPr/>
          <a:lstStyle/>
          <a:p>
            <a:fld id="{C5C3056E-1632-4A65-A24F-3F10A1450A6E}" type="slidenum">
              <a:rPr lang="en-US" noProof="0" smtClean="0"/>
              <a:t>25</a:t>
            </a:fld>
            <a:endParaRPr lang="en-US" noProof="0" dirty="0"/>
          </a:p>
        </p:txBody>
      </p:sp>
    </p:spTree>
    <p:extLst>
      <p:ext uri="{BB962C8B-B14F-4D97-AF65-F5344CB8AC3E}">
        <p14:creationId xmlns:p14="http://schemas.microsoft.com/office/powerpoint/2010/main" val="3082633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Lựa</a:t>
            </a:r>
            <a:r>
              <a:rPr lang="en-US" dirty="0" smtClean="0"/>
              <a:t> </a:t>
            </a:r>
            <a:r>
              <a:rPr lang="en-US" dirty="0" err="1" smtClean="0"/>
              <a:t>chọn</a:t>
            </a:r>
            <a:r>
              <a:rPr lang="en-US" dirty="0" smtClean="0"/>
              <a:t> kit </a:t>
            </a:r>
            <a:r>
              <a:rPr lang="en-US" dirty="0" err="1" smtClean="0"/>
              <a:t>Fpga</a:t>
            </a:r>
            <a:endParaRPr lang="en-US"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270155104"/>
              </p:ext>
            </p:extLst>
          </p:nvPr>
        </p:nvGraphicFramePr>
        <p:xfrm>
          <a:off x="446315" y="2001909"/>
          <a:ext cx="11299370" cy="4625706"/>
        </p:xfrm>
        <a:graphic>
          <a:graphicData uri="http://schemas.openxmlformats.org/drawingml/2006/table">
            <a:tbl>
              <a:tblPr/>
              <a:tblGrid>
                <a:gridCol w="2665992">
                  <a:extLst>
                    <a:ext uri="{9D8B030D-6E8A-4147-A177-3AD203B41FA5}">
                      <a16:colId xmlns:a16="http://schemas.microsoft.com/office/drawing/2014/main" val="1096481724"/>
                    </a:ext>
                  </a:extLst>
                </a:gridCol>
                <a:gridCol w="2921821">
                  <a:extLst>
                    <a:ext uri="{9D8B030D-6E8A-4147-A177-3AD203B41FA5}">
                      <a16:colId xmlns:a16="http://schemas.microsoft.com/office/drawing/2014/main" val="3880726986"/>
                    </a:ext>
                  </a:extLst>
                </a:gridCol>
                <a:gridCol w="2975678">
                  <a:extLst>
                    <a:ext uri="{9D8B030D-6E8A-4147-A177-3AD203B41FA5}">
                      <a16:colId xmlns:a16="http://schemas.microsoft.com/office/drawing/2014/main" val="1262663336"/>
                    </a:ext>
                  </a:extLst>
                </a:gridCol>
                <a:gridCol w="2478545">
                  <a:extLst>
                    <a:ext uri="{9D8B030D-6E8A-4147-A177-3AD203B41FA5}">
                      <a16:colId xmlns:a16="http://schemas.microsoft.com/office/drawing/2014/main" val="278041503"/>
                    </a:ext>
                  </a:extLst>
                </a:gridCol>
                <a:gridCol w="257334">
                  <a:extLst>
                    <a:ext uri="{9D8B030D-6E8A-4147-A177-3AD203B41FA5}">
                      <a16:colId xmlns:a16="http://schemas.microsoft.com/office/drawing/2014/main" val="2142249347"/>
                    </a:ext>
                  </a:extLst>
                </a:gridCol>
              </a:tblGrid>
              <a:tr h="506732">
                <a:tc>
                  <a:txBody>
                    <a:bodyPr/>
                    <a:lstStyle/>
                    <a:p>
                      <a:pPr algn="ctr" fontAlgn="base"/>
                      <a:r>
                        <a:rPr lang="en-US" sz="1600" b="0" i="0" u="none" strike="noStrike">
                          <a:solidFill>
                            <a:srgbClr val="000000"/>
                          </a:solidFill>
                          <a:effectLst/>
                          <a:latin typeface="Arial" panose="020B0604020202020204" pitchFamily="34" charset="0"/>
                          <a:cs typeface="Arial" panose="020B0604020202020204" pitchFamily="34" charset="0"/>
                        </a:rPr>
                        <a:t> </a:t>
                      </a:r>
                      <a:r>
                        <a:rPr lang="en-US" sz="1600" b="0" i="0">
                          <a:solidFill>
                            <a:srgbClr val="000000"/>
                          </a:solidFill>
                          <a:effectLst/>
                          <a:latin typeface="Arial" panose="020B0604020202020204" pitchFamily="34" charset="0"/>
                          <a:cs typeface="Arial" panose="020B0604020202020204" pitchFamily="34" charset="0"/>
                        </a:rPr>
                        <a:t>​</a:t>
                      </a:r>
                    </a:p>
                  </a:txBody>
                  <a:tcPr marL="41921" marR="41921" marT="20960" marB="2096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1431" cap="flat" cmpd="sng" algn="ctr">
                      <a:solidFill>
                        <a:srgbClr val="FFFFFF"/>
                      </a:solidFill>
                      <a:prstDash val="solid"/>
                      <a:round/>
                      <a:headEnd type="none" w="med" len="med"/>
                      <a:tailEnd type="none" w="med" len="med"/>
                    </a:lnB>
                    <a:solidFill>
                      <a:srgbClr val="4472C4"/>
                    </a:solidFill>
                  </a:tcPr>
                </a:tc>
                <a:tc>
                  <a:txBody>
                    <a:bodyPr/>
                    <a:lstStyle/>
                    <a:p>
                      <a:pPr algn="ctr" fontAlgn="base"/>
                      <a:r>
                        <a:rPr lang="en-US" sz="1600" b="1" i="0" kern="1200" dirty="0" smtClean="0">
                          <a:solidFill>
                            <a:schemeClr val="tx1"/>
                          </a:solidFill>
                          <a:effectLst/>
                          <a:latin typeface="Arial" panose="020B0604020202020204" pitchFamily="34" charset="0"/>
                          <a:ea typeface="+mn-ea"/>
                          <a:cs typeface="Arial" panose="020B0604020202020204" pitchFamily="34" charset="0"/>
                        </a:rPr>
                        <a:t>Kit FPGA Xilinx Spartan 6 + Module</a:t>
                      </a:r>
                      <a:endParaRPr lang="en-US" sz="1600" b="1" i="0" dirty="0">
                        <a:solidFill>
                          <a:srgbClr val="000000"/>
                        </a:solidFill>
                        <a:effectLst/>
                        <a:latin typeface="Arial" panose="020B0604020202020204" pitchFamily="34" charset="0"/>
                        <a:cs typeface="Arial" panose="020B0604020202020204" pitchFamily="34" charset="0"/>
                      </a:endParaRPr>
                    </a:p>
                  </a:txBody>
                  <a:tcPr marL="41921" marR="41921" marT="20960" marB="2096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1431" cap="flat" cmpd="sng" algn="ctr">
                      <a:solidFill>
                        <a:srgbClr val="FFFFFF"/>
                      </a:solidFill>
                      <a:prstDash val="solid"/>
                      <a:round/>
                      <a:headEnd type="none" w="med" len="med"/>
                      <a:tailEnd type="none" w="med" len="med"/>
                    </a:lnB>
                    <a:solidFill>
                      <a:srgbClr val="4472C4"/>
                    </a:solidFill>
                  </a:tcPr>
                </a:tc>
                <a:tc>
                  <a:txBody>
                    <a:bodyPr/>
                    <a:lstStyle/>
                    <a:p>
                      <a:pPr algn="ctr"/>
                      <a:r>
                        <a:rPr lang="en-US" sz="1600" b="1" i="0" kern="1200" dirty="0" err="1" smtClean="0">
                          <a:solidFill>
                            <a:schemeClr val="tx1"/>
                          </a:solidFill>
                          <a:effectLst/>
                          <a:latin typeface="Arial" panose="020B0604020202020204" pitchFamily="34" charset="0"/>
                          <a:ea typeface="+mn-ea"/>
                          <a:cs typeface="Arial" panose="020B0604020202020204" pitchFamily="34" charset="0"/>
                        </a:rPr>
                        <a:t>Nexys</a:t>
                      </a:r>
                      <a:r>
                        <a:rPr lang="en-US" sz="1600" b="1" i="0" kern="1200" dirty="0" smtClean="0">
                          <a:solidFill>
                            <a:schemeClr val="tx1"/>
                          </a:solidFill>
                          <a:effectLst/>
                          <a:latin typeface="Arial" panose="020B0604020202020204" pitchFamily="34" charset="0"/>
                          <a:ea typeface="+mn-ea"/>
                          <a:cs typeface="Arial" panose="020B0604020202020204" pitchFamily="34" charset="0"/>
                        </a:rPr>
                        <a:t> A7</a:t>
                      </a:r>
                      <a:endParaRPr lang="en-US" sz="1600" b="1" i="0" kern="1200" dirty="0">
                        <a:solidFill>
                          <a:schemeClr val="tx1"/>
                        </a:solidFill>
                        <a:effectLst/>
                        <a:latin typeface="Arial" panose="020B0604020202020204" pitchFamily="34" charset="0"/>
                        <a:ea typeface="+mn-ea"/>
                        <a:cs typeface="Arial" panose="020B0604020202020204" pitchFamily="34" charset="0"/>
                      </a:endParaRPr>
                    </a:p>
                  </a:txBody>
                  <a:tcPr marL="41921" marR="41921" marT="20960" marB="2096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1431" cap="flat" cmpd="sng" algn="ctr">
                      <a:solidFill>
                        <a:srgbClr val="FFFFFF"/>
                      </a:solidFill>
                      <a:prstDash val="solid"/>
                      <a:round/>
                      <a:headEnd type="none" w="med" len="med"/>
                      <a:tailEnd type="none" w="med" len="med"/>
                    </a:lnB>
                    <a:solidFill>
                      <a:srgbClr val="4472C4"/>
                    </a:solidFill>
                  </a:tcPr>
                </a:tc>
                <a:tc>
                  <a:txBody>
                    <a:bodyPr/>
                    <a:lstStyle/>
                    <a:p>
                      <a:pPr algn="ctr" fontAlgn="base"/>
                      <a:r>
                        <a:rPr lang="en-US" sz="1600" b="1" i="0" u="none" strike="noStrike" dirty="0" smtClean="0">
                          <a:solidFill>
                            <a:srgbClr val="000000"/>
                          </a:solidFill>
                          <a:effectLst/>
                          <a:latin typeface="Arial" panose="020B0604020202020204" pitchFamily="34" charset="0"/>
                          <a:cs typeface="Arial" panose="020B0604020202020204" pitchFamily="34" charset="0"/>
                        </a:rPr>
                        <a:t>Kit </a:t>
                      </a:r>
                      <a:r>
                        <a:rPr lang="en-US" sz="1600" b="1" i="0" u="none" strike="noStrike" dirty="0" err="1" smtClean="0">
                          <a:solidFill>
                            <a:srgbClr val="000000"/>
                          </a:solidFill>
                          <a:effectLst/>
                          <a:latin typeface="Arial" panose="020B0604020202020204" pitchFamily="34" charset="0"/>
                          <a:cs typeface="Arial" panose="020B0604020202020204" pitchFamily="34" charset="0"/>
                        </a:rPr>
                        <a:t>Nexys</a:t>
                      </a:r>
                      <a:r>
                        <a:rPr lang="en-US" sz="1600" b="1" i="0" u="none" strike="noStrike" baseline="0" dirty="0" smtClean="0">
                          <a:solidFill>
                            <a:srgbClr val="000000"/>
                          </a:solidFill>
                          <a:effectLst/>
                          <a:latin typeface="Arial" panose="020B0604020202020204" pitchFamily="34" charset="0"/>
                          <a:cs typeface="Arial" panose="020B0604020202020204" pitchFamily="34" charset="0"/>
                        </a:rPr>
                        <a:t> 3</a:t>
                      </a:r>
                      <a:endParaRPr lang="en-US" sz="1600" b="1" i="0" dirty="0">
                        <a:solidFill>
                          <a:srgbClr val="000000"/>
                        </a:solidFill>
                        <a:effectLst/>
                        <a:latin typeface="Arial" panose="020B0604020202020204" pitchFamily="34" charset="0"/>
                        <a:cs typeface="Arial" panose="020B0604020202020204" pitchFamily="34" charset="0"/>
                      </a:endParaRPr>
                    </a:p>
                  </a:txBody>
                  <a:tcPr marL="41921" marR="41921" marT="20960" marB="2096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1431" cap="flat" cmpd="sng" algn="ctr">
                      <a:solidFill>
                        <a:srgbClr val="FFFFFF"/>
                      </a:solidFill>
                      <a:prstDash val="solid"/>
                      <a:round/>
                      <a:headEnd type="none" w="med" len="med"/>
                      <a:tailEnd type="none" w="med" len="med"/>
                    </a:lnB>
                    <a:solidFill>
                      <a:srgbClr val="4472C4"/>
                    </a:solidFill>
                  </a:tcPr>
                </a:tc>
                <a:tc>
                  <a:txBody>
                    <a:bodyPr/>
                    <a:lstStyle/>
                    <a:p>
                      <a:pPr algn="ctr" fontAlgn="auto"/>
                      <a:r>
                        <a:rPr lang="en-US" sz="1600" b="0" i="0" u="none" strike="noStrike">
                          <a:solidFill>
                            <a:srgbClr val="FF0000"/>
                          </a:solidFill>
                          <a:effectLst/>
                          <a:latin typeface="Arial" panose="020B0604020202020204" pitchFamily="34" charset="0"/>
                          <a:cs typeface="Arial" panose="020B0604020202020204" pitchFamily="34" charset="0"/>
                        </a:rPr>
                        <a:t>​</a:t>
                      </a:r>
                    </a:p>
                  </a:txBody>
                  <a:tcPr marL="41921" marR="41921" marT="20960" marB="2096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1431"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758844307"/>
                  </a:ext>
                </a:extLst>
              </a:tr>
              <a:tr h="662436">
                <a:tc>
                  <a:txBody>
                    <a:bodyPr/>
                    <a:lstStyle/>
                    <a:p>
                      <a:pPr algn="ctr" fontAlgn="auto"/>
                      <a:r>
                        <a:rPr lang="en-US" sz="1600" b="1" i="0" u="none" strike="noStrike" dirty="0">
                          <a:solidFill>
                            <a:srgbClr val="000000"/>
                          </a:solidFill>
                          <a:effectLst/>
                          <a:latin typeface="Arial" panose="020B0604020202020204" pitchFamily="34" charset="0"/>
                          <a:cs typeface="Arial" panose="020B0604020202020204" pitchFamily="34" charset="0"/>
                        </a:rPr>
                        <a:t>​</a:t>
                      </a:r>
                    </a:p>
                    <a:p>
                      <a:pPr algn="ctr" fontAlgn="base"/>
                      <a:r>
                        <a:rPr lang="en-US" sz="1600" b="1" i="0" u="none" strike="noStrike" dirty="0" err="1" smtClean="0">
                          <a:solidFill>
                            <a:srgbClr val="000000"/>
                          </a:solidFill>
                          <a:effectLst/>
                          <a:latin typeface="Arial" panose="020B0604020202020204" pitchFamily="34" charset="0"/>
                          <a:cs typeface="Arial" panose="020B0604020202020204" pitchFamily="34" charset="0"/>
                        </a:rPr>
                        <a:t>Giá</a:t>
                      </a:r>
                      <a:r>
                        <a:rPr lang="en-US" sz="1600" b="1" i="0" u="none" strike="noStrike" dirty="0" smtClean="0">
                          <a:solidFill>
                            <a:srgbClr val="000000"/>
                          </a:solidFill>
                          <a:effectLst/>
                          <a:latin typeface="Arial" panose="020B0604020202020204" pitchFamily="34" charset="0"/>
                          <a:cs typeface="Arial" panose="020B0604020202020204" pitchFamily="34" charset="0"/>
                        </a:rPr>
                        <a:t> </a:t>
                      </a:r>
                      <a:r>
                        <a:rPr lang="en-US" sz="1600" b="1" i="0" u="none" strike="noStrike" dirty="0" err="1" smtClean="0">
                          <a:solidFill>
                            <a:srgbClr val="000000"/>
                          </a:solidFill>
                          <a:effectLst/>
                          <a:latin typeface="Arial" panose="020B0604020202020204" pitchFamily="34" charset="0"/>
                          <a:cs typeface="Arial" panose="020B0604020202020204" pitchFamily="34" charset="0"/>
                        </a:rPr>
                        <a:t>tham</a:t>
                      </a:r>
                      <a:r>
                        <a:rPr lang="en-US" sz="1600" b="1" i="0" u="none" strike="noStrike" dirty="0" smtClean="0">
                          <a:solidFill>
                            <a:srgbClr val="000000"/>
                          </a:solidFill>
                          <a:effectLst/>
                          <a:latin typeface="Arial" panose="020B0604020202020204" pitchFamily="34" charset="0"/>
                          <a:cs typeface="Arial" panose="020B0604020202020204" pitchFamily="34" charset="0"/>
                        </a:rPr>
                        <a:t> </a:t>
                      </a:r>
                      <a:r>
                        <a:rPr lang="en-US" sz="1600" b="1" i="0" u="none" strike="noStrike" dirty="0" err="1" smtClean="0">
                          <a:solidFill>
                            <a:srgbClr val="000000"/>
                          </a:solidFill>
                          <a:effectLst/>
                          <a:latin typeface="Arial" panose="020B0604020202020204" pitchFamily="34" charset="0"/>
                          <a:cs typeface="Arial" panose="020B0604020202020204" pitchFamily="34" charset="0"/>
                        </a:rPr>
                        <a:t>khảo</a:t>
                      </a:r>
                      <a:r>
                        <a:rPr lang="en-US" sz="1600" b="1" i="0" dirty="0">
                          <a:solidFill>
                            <a:srgbClr val="000000"/>
                          </a:solidFill>
                          <a:effectLst/>
                          <a:latin typeface="Arial" panose="020B0604020202020204" pitchFamily="34" charset="0"/>
                          <a:cs typeface="Arial" panose="020B0604020202020204" pitchFamily="34" charset="0"/>
                        </a:rPr>
                        <a:t>​</a:t>
                      </a:r>
                    </a:p>
                  </a:txBody>
                  <a:tcPr marL="41921" marR="41921" marT="20960" marB="2096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1431"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ctr" fontAlgn="base"/>
                      <a:endParaRPr lang="en-US" sz="1600" b="0" i="0" dirty="0" smtClean="0">
                        <a:solidFill>
                          <a:srgbClr val="000000"/>
                        </a:solidFill>
                        <a:effectLst/>
                        <a:latin typeface="Arial" panose="020B0604020202020204" pitchFamily="34" charset="0"/>
                        <a:cs typeface="Arial" panose="020B0604020202020204" pitchFamily="34" charset="0"/>
                      </a:endParaRPr>
                    </a:p>
                    <a:p>
                      <a:pPr algn="ctr" fontAlgn="base"/>
                      <a:r>
                        <a:rPr lang="en-US" sz="1600" b="0" i="0" dirty="0" smtClean="0">
                          <a:solidFill>
                            <a:srgbClr val="000000"/>
                          </a:solidFill>
                          <a:effectLst/>
                          <a:latin typeface="Arial" panose="020B0604020202020204" pitchFamily="34" charset="0"/>
                          <a:cs typeface="Arial" panose="020B0604020202020204" pitchFamily="34" charset="0"/>
                        </a:rPr>
                        <a:t>$269.00</a:t>
                      </a:r>
                      <a:endParaRPr lang="en-US" sz="1600" b="0" i="0" dirty="0">
                        <a:solidFill>
                          <a:srgbClr val="000000"/>
                        </a:solidFill>
                        <a:effectLst/>
                        <a:latin typeface="Arial" panose="020B0604020202020204" pitchFamily="34" charset="0"/>
                        <a:cs typeface="Arial" panose="020B0604020202020204" pitchFamily="34" charset="0"/>
                      </a:endParaRPr>
                    </a:p>
                  </a:txBody>
                  <a:tcPr marL="41921" marR="41921" marT="20960" marB="2096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1431"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3F4"/>
                    </a:solidFill>
                  </a:tcPr>
                </a:tc>
                <a:tc>
                  <a:txBody>
                    <a:bodyPr/>
                    <a:lstStyle/>
                    <a:p>
                      <a:pPr algn="ctr" fontAlgn="base"/>
                      <a:endParaRPr lang="en-US" sz="1600" b="0" i="0" kern="1200" dirty="0" smtClean="0">
                        <a:solidFill>
                          <a:schemeClr val="tx1"/>
                        </a:solidFill>
                        <a:effectLst/>
                        <a:latin typeface="Arial" panose="020B0604020202020204" pitchFamily="34" charset="0"/>
                        <a:ea typeface="+mn-ea"/>
                        <a:cs typeface="Arial" panose="020B0604020202020204" pitchFamily="34" charset="0"/>
                      </a:endParaRPr>
                    </a:p>
                    <a:p>
                      <a:pPr algn="ctr" fontAlgn="base"/>
                      <a:r>
                        <a:rPr lang="en-US" sz="1600" b="0" i="0" kern="1200" dirty="0" smtClean="0">
                          <a:solidFill>
                            <a:schemeClr val="tx1"/>
                          </a:solidFill>
                          <a:effectLst/>
                          <a:latin typeface="Arial" panose="020B0604020202020204" pitchFamily="34" charset="0"/>
                          <a:ea typeface="+mn-ea"/>
                          <a:cs typeface="Arial" panose="020B0604020202020204" pitchFamily="34" charset="0"/>
                        </a:rPr>
                        <a:t>$229.00</a:t>
                      </a:r>
                      <a:endParaRPr lang="en-US" sz="1600" b="0" i="0" dirty="0">
                        <a:solidFill>
                          <a:srgbClr val="000000"/>
                        </a:solidFill>
                        <a:effectLst/>
                        <a:latin typeface="Arial" panose="020B0604020202020204" pitchFamily="34" charset="0"/>
                        <a:cs typeface="Arial" panose="020B0604020202020204" pitchFamily="34" charset="0"/>
                      </a:endParaRPr>
                    </a:p>
                  </a:txBody>
                  <a:tcPr marL="41921" marR="41921" marT="20960" marB="2096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1431"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3F4"/>
                    </a:solidFill>
                  </a:tcPr>
                </a:tc>
                <a:tc>
                  <a:txBody>
                    <a:bodyPr/>
                    <a:lstStyle/>
                    <a:p>
                      <a:pPr algn="ctr" fontAlgn="base"/>
                      <a:endParaRPr lang="en-US" sz="1600" b="0" i="0" dirty="0" smtClean="0">
                        <a:solidFill>
                          <a:srgbClr val="000000"/>
                        </a:solidFill>
                        <a:effectLst/>
                        <a:latin typeface="Arial" panose="020B0604020202020204" pitchFamily="34" charset="0"/>
                        <a:cs typeface="Arial" panose="020B0604020202020204" pitchFamily="34" charset="0"/>
                      </a:endParaRPr>
                    </a:p>
                    <a:p>
                      <a:pPr algn="ctr" fontAlgn="base"/>
                      <a:r>
                        <a:rPr lang="en-US" sz="1600" b="0" i="0" dirty="0" smtClean="0">
                          <a:solidFill>
                            <a:srgbClr val="000000"/>
                          </a:solidFill>
                          <a:effectLst/>
                          <a:latin typeface="Arial" panose="020B0604020202020204" pitchFamily="34" charset="0"/>
                          <a:cs typeface="Arial" panose="020B0604020202020204" pitchFamily="34" charset="0"/>
                        </a:rPr>
                        <a:t>$213.00</a:t>
                      </a:r>
                      <a:endParaRPr lang="en-US" sz="1600" b="0" i="0" dirty="0">
                        <a:solidFill>
                          <a:srgbClr val="000000"/>
                        </a:solidFill>
                        <a:effectLst/>
                        <a:latin typeface="Arial" panose="020B0604020202020204" pitchFamily="34" charset="0"/>
                        <a:cs typeface="Arial" panose="020B0604020202020204" pitchFamily="34" charset="0"/>
                      </a:endParaRPr>
                    </a:p>
                  </a:txBody>
                  <a:tcPr marL="41921" marR="41921" marT="20960" marB="2096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1431"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3F4"/>
                    </a:solidFill>
                  </a:tcPr>
                </a:tc>
                <a:tc>
                  <a:txBody>
                    <a:bodyPr/>
                    <a:lstStyle/>
                    <a:p>
                      <a:pPr algn="ctr" fontAlgn="auto"/>
                      <a:r>
                        <a:rPr lang="en-US" sz="1600" b="0" i="0" u="none" strike="noStrike">
                          <a:solidFill>
                            <a:srgbClr val="FF0000"/>
                          </a:solidFill>
                          <a:effectLst/>
                          <a:latin typeface="Arial" panose="020B0604020202020204" pitchFamily="34" charset="0"/>
                          <a:cs typeface="Arial" panose="020B0604020202020204" pitchFamily="34" charset="0"/>
                        </a:rPr>
                        <a:t>​</a:t>
                      </a:r>
                    </a:p>
                  </a:txBody>
                  <a:tcPr marL="41921" marR="41921" marT="20960" marB="2096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1431"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3F4"/>
                    </a:solidFill>
                  </a:tcPr>
                </a:tc>
                <a:extLst>
                  <a:ext uri="{0D108BD9-81ED-4DB2-BD59-A6C34878D82A}">
                    <a16:rowId xmlns:a16="http://schemas.microsoft.com/office/drawing/2014/main" val="2259216786"/>
                  </a:ext>
                </a:extLst>
              </a:tr>
              <a:tr h="412460">
                <a:tc>
                  <a:txBody>
                    <a:bodyPr/>
                    <a:lstStyle/>
                    <a:p>
                      <a:pPr algn="ctr" fontAlgn="base"/>
                      <a:r>
                        <a:rPr lang="en-US" sz="1600" b="1" i="0" u="none" strike="noStrike" dirty="0" err="1" smtClean="0">
                          <a:solidFill>
                            <a:srgbClr val="000000"/>
                          </a:solidFill>
                          <a:effectLst/>
                          <a:latin typeface="Arial" panose="020B0604020202020204" pitchFamily="34" charset="0"/>
                          <a:cs typeface="Arial" panose="020B0604020202020204" pitchFamily="34" charset="0"/>
                        </a:rPr>
                        <a:t>Tần</a:t>
                      </a:r>
                      <a:r>
                        <a:rPr lang="en-US" sz="1600" b="1" i="0" u="none" strike="noStrike" dirty="0" smtClean="0">
                          <a:solidFill>
                            <a:srgbClr val="000000"/>
                          </a:solidFill>
                          <a:effectLst/>
                          <a:latin typeface="Arial" panose="020B0604020202020204" pitchFamily="34" charset="0"/>
                          <a:cs typeface="Arial" panose="020B0604020202020204" pitchFamily="34" charset="0"/>
                        </a:rPr>
                        <a:t> </a:t>
                      </a:r>
                      <a:r>
                        <a:rPr lang="en-US" sz="1600" b="1" i="0" u="none" strike="noStrike" dirty="0" err="1" smtClean="0">
                          <a:solidFill>
                            <a:srgbClr val="000000"/>
                          </a:solidFill>
                          <a:effectLst/>
                          <a:latin typeface="Arial" panose="020B0604020202020204" pitchFamily="34" charset="0"/>
                          <a:cs typeface="Arial" panose="020B0604020202020204" pitchFamily="34" charset="0"/>
                        </a:rPr>
                        <a:t>số</a:t>
                      </a:r>
                      <a:r>
                        <a:rPr lang="en-US" sz="16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1600" b="1" i="0" u="none" strike="noStrike" baseline="0" dirty="0" err="1" smtClean="0">
                          <a:solidFill>
                            <a:srgbClr val="000000"/>
                          </a:solidFill>
                          <a:effectLst/>
                          <a:latin typeface="Arial" panose="020B0604020202020204" pitchFamily="34" charset="0"/>
                          <a:cs typeface="Arial" panose="020B0604020202020204" pitchFamily="34" charset="0"/>
                        </a:rPr>
                        <a:t>đồng</a:t>
                      </a:r>
                      <a:r>
                        <a:rPr lang="en-US" sz="16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1600" b="1" i="0" u="none" strike="noStrike" baseline="0" dirty="0" err="1" smtClean="0">
                          <a:solidFill>
                            <a:srgbClr val="000000"/>
                          </a:solidFill>
                          <a:effectLst/>
                          <a:latin typeface="Arial" panose="020B0604020202020204" pitchFamily="34" charset="0"/>
                          <a:cs typeface="Arial" panose="020B0604020202020204" pitchFamily="34" charset="0"/>
                        </a:rPr>
                        <a:t>hồ</a:t>
                      </a:r>
                      <a:endParaRPr lang="en-US" sz="1600" b="1" i="0" dirty="0">
                        <a:solidFill>
                          <a:srgbClr val="000000"/>
                        </a:solidFill>
                        <a:effectLst/>
                        <a:latin typeface="Arial" panose="020B0604020202020204" pitchFamily="34" charset="0"/>
                        <a:cs typeface="Arial" panose="020B0604020202020204" pitchFamily="34" charset="0"/>
                      </a:endParaRPr>
                    </a:p>
                  </a:txBody>
                  <a:tcPr marL="41921" marR="41921" marT="20960" marB="2096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ctr" fontAlgn="base"/>
                      <a:r>
                        <a:rPr lang="en-US" sz="1600" b="0" i="0" kern="1200" dirty="0" smtClean="0">
                          <a:solidFill>
                            <a:schemeClr val="tx1"/>
                          </a:solidFill>
                          <a:effectLst/>
                          <a:latin typeface="Arial" panose="020B0604020202020204" pitchFamily="34" charset="0"/>
                          <a:ea typeface="+mn-ea"/>
                          <a:cs typeface="Arial" panose="020B0604020202020204" pitchFamily="34" charset="0"/>
                        </a:rPr>
                        <a:t>50MHz</a:t>
                      </a:r>
                      <a:endParaRPr lang="en-US" sz="1600" b="0" i="0" dirty="0">
                        <a:solidFill>
                          <a:srgbClr val="000000"/>
                        </a:solidFill>
                        <a:effectLst/>
                        <a:latin typeface="Arial" panose="020B0604020202020204" pitchFamily="34" charset="0"/>
                        <a:cs typeface="Arial" panose="020B0604020202020204" pitchFamily="34" charset="0"/>
                      </a:endParaRPr>
                    </a:p>
                  </a:txBody>
                  <a:tcPr marL="41921" marR="41921" marT="20960" marB="2096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3F9FA"/>
                    </a:solidFill>
                  </a:tcPr>
                </a:tc>
                <a:tc>
                  <a:txBody>
                    <a:bodyPr/>
                    <a:lstStyle/>
                    <a:p>
                      <a:pPr algn="ctr" fontAlgn="base"/>
                      <a:r>
                        <a:rPr lang="en-US" sz="1600" b="0" i="0" kern="1200" dirty="0" smtClean="0">
                          <a:solidFill>
                            <a:schemeClr val="tx1"/>
                          </a:solidFill>
                          <a:effectLst/>
                          <a:latin typeface="Arial" panose="020B0604020202020204" pitchFamily="34" charset="0"/>
                          <a:ea typeface="+mn-ea"/>
                          <a:cs typeface="Arial" panose="020B0604020202020204" pitchFamily="34" charset="0"/>
                        </a:rPr>
                        <a:t>450MHz</a:t>
                      </a:r>
                      <a:endParaRPr lang="en-US" sz="1600" b="0" i="0" dirty="0">
                        <a:solidFill>
                          <a:srgbClr val="000000"/>
                        </a:solidFill>
                        <a:effectLst/>
                        <a:latin typeface="Arial" panose="020B0604020202020204" pitchFamily="34" charset="0"/>
                        <a:cs typeface="Arial" panose="020B0604020202020204" pitchFamily="34" charset="0"/>
                      </a:endParaRPr>
                    </a:p>
                  </a:txBody>
                  <a:tcPr marL="41921" marR="41921" marT="20960" marB="2096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3F9FA"/>
                    </a:solidFill>
                  </a:tcPr>
                </a:tc>
                <a:tc>
                  <a:txBody>
                    <a:bodyPr/>
                    <a:lstStyle/>
                    <a:p>
                      <a:pPr algn="ctr" fontAlgn="base"/>
                      <a:r>
                        <a:rPr lang="en-US" sz="1600" b="0" i="0" kern="1200" dirty="0" smtClean="0">
                          <a:solidFill>
                            <a:schemeClr val="tx1"/>
                          </a:solidFill>
                          <a:effectLst/>
                          <a:latin typeface="Arial" panose="020B0604020202020204" pitchFamily="34" charset="0"/>
                          <a:ea typeface="+mn-ea"/>
                          <a:cs typeface="Arial" panose="020B0604020202020204" pitchFamily="34" charset="0"/>
                        </a:rPr>
                        <a:t>500MHz +</a:t>
                      </a:r>
                      <a:endParaRPr lang="en-US" sz="1600" b="0" i="0" dirty="0">
                        <a:solidFill>
                          <a:srgbClr val="000000"/>
                        </a:solidFill>
                        <a:effectLst/>
                        <a:latin typeface="Arial" panose="020B0604020202020204" pitchFamily="34" charset="0"/>
                        <a:cs typeface="Arial" panose="020B0604020202020204" pitchFamily="34" charset="0"/>
                      </a:endParaRPr>
                    </a:p>
                  </a:txBody>
                  <a:tcPr marL="41921" marR="41921" marT="20960" marB="2096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3F9FA"/>
                    </a:solidFill>
                  </a:tcPr>
                </a:tc>
                <a:tc>
                  <a:txBody>
                    <a:bodyPr/>
                    <a:lstStyle/>
                    <a:p>
                      <a:pPr algn="ctr" fontAlgn="auto"/>
                      <a:r>
                        <a:rPr lang="en-US" sz="1600" b="0" i="0" u="none" strike="noStrike">
                          <a:solidFill>
                            <a:srgbClr val="FF0000"/>
                          </a:solidFill>
                          <a:effectLst/>
                          <a:latin typeface="Arial" panose="020B0604020202020204" pitchFamily="34" charset="0"/>
                          <a:cs typeface="Arial" panose="020B0604020202020204" pitchFamily="34" charset="0"/>
                        </a:rPr>
                        <a:t>​</a:t>
                      </a:r>
                    </a:p>
                  </a:txBody>
                  <a:tcPr marL="41921" marR="41921" marT="20960" marB="2096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3F9FA"/>
                    </a:solidFill>
                  </a:tcPr>
                </a:tc>
                <a:extLst>
                  <a:ext uri="{0D108BD9-81ED-4DB2-BD59-A6C34878D82A}">
                    <a16:rowId xmlns:a16="http://schemas.microsoft.com/office/drawing/2014/main" val="119596002"/>
                  </a:ext>
                </a:extLst>
              </a:tr>
              <a:tr h="652442">
                <a:tc>
                  <a:txBody>
                    <a:bodyPr/>
                    <a:lstStyle/>
                    <a:p>
                      <a:pPr algn="ctr" fontAlgn="auto"/>
                      <a:r>
                        <a:rPr lang="vi-VN" sz="1600" b="1" i="0" u="none" strike="noStrike" dirty="0">
                          <a:solidFill>
                            <a:srgbClr val="000000"/>
                          </a:solidFill>
                          <a:effectLst/>
                          <a:latin typeface="Arial" panose="020B0604020202020204" pitchFamily="34" charset="0"/>
                          <a:cs typeface="Arial" panose="020B0604020202020204" pitchFamily="34" charset="0"/>
                        </a:rPr>
                        <a:t>​</a:t>
                      </a:r>
                    </a:p>
                    <a:p>
                      <a:pPr algn="ctr" fontAlgn="base"/>
                      <a:r>
                        <a:rPr lang="en-US" sz="1600" b="1" i="0" u="none" strike="noStrike" dirty="0" err="1" smtClean="0">
                          <a:solidFill>
                            <a:srgbClr val="000000"/>
                          </a:solidFill>
                          <a:effectLst/>
                          <a:latin typeface="Arial" panose="020B0604020202020204" pitchFamily="34" charset="0"/>
                          <a:cs typeface="Arial" panose="020B0604020202020204" pitchFamily="34" charset="0"/>
                        </a:rPr>
                        <a:t>Chíp</a:t>
                      </a:r>
                      <a:r>
                        <a:rPr lang="en-US" sz="1600" b="1" i="0" u="none" strike="noStrike" baseline="0" dirty="0" smtClean="0">
                          <a:solidFill>
                            <a:srgbClr val="000000"/>
                          </a:solidFill>
                          <a:effectLst/>
                          <a:latin typeface="Arial" panose="020B0604020202020204" pitchFamily="34" charset="0"/>
                          <a:cs typeface="Arial" panose="020B0604020202020204" pitchFamily="34" charset="0"/>
                        </a:rPr>
                        <a:t> FPGA </a:t>
                      </a:r>
                      <a:r>
                        <a:rPr lang="en-US" sz="1600" b="1" i="0" u="none" strike="noStrike" baseline="0" dirty="0" err="1" smtClean="0">
                          <a:solidFill>
                            <a:srgbClr val="000000"/>
                          </a:solidFill>
                          <a:effectLst/>
                          <a:latin typeface="Arial" panose="020B0604020202020204" pitchFamily="34" charset="0"/>
                          <a:cs typeface="Arial" panose="020B0604020202020204" pitchFamily="34" charset="0"/>
                        </a:rPr>
                        <a:t>chính</a:t>
                      </a:r>
                      <a:r>
                        <a:rPr lang="vi-VN" sz="1600" b="1" i="0" dirty="0" smtClean="0">
                          <a:solidFill>
                            <a:srgbClr val="000000"/>
                          </a:solidFill>
                          <a:effectLst/>
                          <a:latin typeface="Arial" panose="020B0604020202020204" pitchFamily="34" charset="0"/>
                          <a:cs typeface="Arial" panose="020B0604020202020204" pitchFamily="34" charset="0"/>
                        </a:rPr>
                        <a:t>​</a:t>
                      </a:r>
                      <a:endParaRPr lang="vi-VN" sz="1600" b="1" i="0" dirty="0">
                        <a:solidFill>
                          <a:srgbClr val="000000"/>
                        </a:solidFill>
                        <a:effectLst/>
                        <a:latin typeface="Arial" panose="020B0604020202020204" pitchFamily="34" charset="0"/>
                        <a:cs typeface="Arial" panose="020B0604020202020204" pitchFamily="34" charset="0"/>
                      </a:endParaRPr>
                    </a:p>
                  </a:txBody>
                  <a:tcPr marL="41921" marR="41921" marT="20960" marB="2096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ctr" fontAlgn="base"/>
                      <a:r>
                        <a:rPr lang="en-US" sz="1600" b="0" i="0" kern="1200" dirty="0" smtClean="0">
                          <a:solidFill>
                            <a:schemeClr val="tx1"/>
                          </a:solidFill>
                          <a:effectLst/>
                          <a:latin typeface="Arial" panose="020B0604020202020204" pitchFamily="34" charset="0"/>
                          <a:ea typeface="+mn-ea"/>
                          <a:cs typeface="Arial" panose="020B0604020202020204" pitchFamily="34" charset="0"/>
                        </a:rPr>
                        <a:t>Spartan6 XC6SLX9-TQG144</a:t>
                      </a:r>
                      <a:endParaRPr lang="en-US" sz="1600" b="0" i="0" dirty="0">
                        <a:solidFill>
                          <a:srgbClr val="000000"/>
                        </a:solidFill>
                        <a:effectLst/>
                        <a:latin typeface="Arial" panose="020B0604020202020204" pitchFamily="34" charset="0"/>
                        <a:cs typeface="Arial" panose="020B0604020202020204" pitchFamily="34" charset="0"/>
                      </a:endParaRPr>
                    </a:p>
                  </a:txBody>
                  <a:tcPr marL="41921" marR="41921" marT="20960" marB="2096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3F4"/>
                    </a:solidFill>
                  </a:tcPr>
                </a:tc>
                <a:tc>
                  <a:txBody>
                    <a:bodyPr/>
                    <a:lstStyle/>
                    <a:p>
                      <a:pPr algn="ctr" fontAlgn="base"/>
                      <a:r>
                        <a:rPr lang="en-US" sz="1600" b="0" i="0" kern="1200" dirty="0" smtClean="0">
                          <a:solidFill>
                            <a:schemeClr val="tx1"/>
                          </a:solidFill>
                          <a:effectLst/>
                          <a:latin typeface="Arial" panose="020B0604020202020204" pitchFamily="34" charset="0"/>
                          <a:ea typeface="+mn-ea"/>
                          <a:cs typeface="Arial" panose="020B0604020202020204" pitchFamily="34" charset="0"/>
                        </a:rPr>
                        <a:t>Xilinx Arxtix-7 LX16 FPGA </a:t>
                      </a:r>
                      <a:endParaRPr lang="en-US" sz="1600" b="0" i="0" dirty="0">
                        <a:solidFill>
                          <a:srgbClr val="000000"/>
                        </a:solidFill>
                        <a:effectLst/>
                        <a:latin typeface="Arial" panose="020B0604020202020204" pitchFamily="34" charset="0"/>
                        <a:cs typeface="Arial" panose="020B0604020202020204" pitchFamily="34" charset="0"/>
                      </a:endParaRPr>
                    </a:p>
                  </a:txBody>
                  <a:tcPr marL="41921" marR="41921" marT="20960" marB="2096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3F4"/>
                    </a:solidFill>
                  </a:tcPr>
                </a:tc>
                <a:tc>
                  <a:txBody>
                    <a:bodyPr/>
                    <a:lstStyle/>
                    <a:p>
                      <a:pPr algn="ctr" fontAlgn="base"/>
                      <a:r>
                        <a:rPr lang="en-US" sz="1600" b="0" i="0" kern="1200" dirty="0" smtClean="0">
                          <a:solidFill>
                            <a:schemeClr val="tx1"/>
                          </a:solidFill>
                          <a:effectLst/>
                          <a:latin typeface="Arial" panose="020B0604020202020204" pitchFamily="34" charset="0"/>
                          <a:ea typeface="+mn-ea"/>
                          <a:cs typeface="Arial" panose="020B0604020202020204" pitchFamily="34" charset="0"/>
                        </a:rPr>
                        <a:t>Xilinx Spartan-6 LX16 FPGA</a:t>
                      </a:r>
                      <a:r>
                        <a:rPr lang="en-US" sz="1600" b="0" i="0" dirty="0" smtClean="0">
                          <a:solidFill>
                            <a:srgbClr val="000000"/>
                          </a:solidFill>
                          <a:effectLst/>
                          <a:latin typeface="Arial" panose="020B0604020202020204" pitchFamily="34" charset="0"/>
                          <a:cs typeface="Arial" panose="020B0604020202020204" pitchFamily="34" charset="0"/>
                        </a:rPr>
                        <a:t>​</a:t>
                      </a:r>
                      <a:endParaRPr lang="en-US" sz="1600" b="0" i="0" dirty="0">
                        <a:solidFill>
                          <a:srgbClr val="000000"/>
                        </a:solidFill>
                        <a:effectLst/>
                        <a:latin typeface="Arial" panose="020B0604020202020204" pitchFamily="34" charset="0"/>
                        <a:cs typeface="Arial" panose="020B0604020202020204" pitchFamily="34" charset="0"/>
                      </a:endParaRPr>
                    </a:p>
                  </a:txBody>
                  <a:tcPr marL="41921" marR="41921" marT="20960" marB="2096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3F4"/>
                    </a:solidFill>
                  </a:tcPr>
                </a:tc>
                <a:tc>
                  <a:txBody>
                    <a:bodyPr/>
                    <a:lstStyle/>
                    <a:p>
                      <a:pPr algn="ctr" fontAlgn="auto"/>
                      <a:r>
                        <a:rPr lang="en-US" sz="1600" b="0" i="0" u="none" strike="noStrike">
                          <a:solidFill>
                            <a:srgbClr val="FF0000"/>
                          </a:solidFill>
                          <a:effectLst/>
                          <a:latin typeface="Arial" panose="020B0604020202020204" pitchFamily="34" charset="0"/>
                          <a:cs typeface="Arial" panose="020B0604020202020204" pitchFamily="34" charset="0"/>
                        </a:rPr>
                        <a:t>​</a:t>
                      </a:r>
                    </a:p>
                  </a:txBody>
                  <a:tcPr marL="41921" marR="41921" marT="20960" marB="2096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3F4"/>
                    </a:solidFill>
                  </a:tcPr>
                </a:tc>
                <a:extLst>
                  <a:ext uri="{0D108BD9-81ED-4DB2-BD59-A6C34878D82A}">
                    <a16:rowId xmlns:a16="http://schemas.microsoft.com/office/drawing/2014/main" val="1862880875"/>
                  </a:ext>
                </a:extLst>
              </a:tr>
              <a:tr h="1351488">
                <a:tc>
                  <a:txBody>
                    <a:bodyPr/>
                    <a:lstStyle/>
                    <a:p>
                      <a:pPr algn="ctr" fontAlgn="auto"/>
                      <a:endParaRPr lang="en-US" sz="1600" b="1" i="0" kern="1200" dirty="0" smtClean="0">
                        <a:solidFill>
                          <a:schemeClr val="tx1"/>
                        </a:solidFill>
                        <a:effectLst/>
                        <a:latin typeface="Arial" panose="020B0604020202020204" pitchFamily="34" charset="0"/>
                        <a:ea typeface="+mn-ea"/>
                        <a:cs typeface="Arial" panose="020B0604020202020204" pitchFamily="34" charset="0"/>
                      </a:endParaRPr>
                    </a:p>
                    <a:p>
                      <a:pPr algn="ctr" fontAlgn="auto"/>
                      <a:r>
                        <a:rPr lang="en-US" sz="1600" b="1" i="0" kern="1200" dirty="0" smtClean="0">
                          <a:solidFill>
                            <a:schemeClr val="tx1"/>
                          </a:solidFill>
                          <a:effectLst/>
                          <a:latin typeface="Arial" panose="020B0604020202020204" pitchFamily="34" charset="0"/>
                          <a:ea typeface="+mn-ea"/>
                          <a:cs typeface="Arial" panose="020B0604020202020204" pitchFamily="34" charset="0"/>
                        </a:rPr>
                        <a:t>User I/O</a:t>
                      </a:r>
                      <a:endParaRPr lang="en-US" sz="1600" b="1" i="0" dirty="0">
                        <a:solidFill>
                          <a:srgbClr val="000000"/>
                        </a:solidFill>
                        <a:effectLst/>
                        <a:latin typeface="Arial" panose="020B0604020202020204" pitchFamily="34" charset="0"/>
                        <a:cs typeface="Arial" panose="020B0604020202020204" pitchFamily="34" charset="0"/>
                      </a:endParaRPr>
                    </a:p>
                  </a:txBody>
                  <a:tcPr marL="41921" marR="41921" marT="20960" marB="2096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ctr"/>
                      <a:r>
                        <a:rPr lang="en-US" sz="1600" b="0" i="0" kern="1200" dirty="0" smtClean="0">
                          <a:solidFill>
                            <a:schemeClr val="tx1"/>
                          </a:solidFill>
                          <a:effectLst/>
                          <a:latin typeface="Arial" panose="020B0604020202020204" pitchFamily="34" charset="0"/>
                          <a:ea typeface="+mn-ea"/>
                          <a:cs typeface="Arial" panose="020B0604020202020204" pitchFamily="34" charset="0"/>
                        </a:rPr>
                        <a:t>8 LED </a:t>
                      </a:r>
                      <a:r>
                        <a:rPr lang="en-US" sz="1600" b="0" i="0" kern="1200" dirty="0" err="1" smtClean="0">
                          <a:solidFill>
                            <a:schemeClr val="tx1"/>
                          </a:solidFill>
                          <a:effectLst/>
                          <a:latin typeface="Arial" panose="020B0604020202020204" pitchFamily="34" charset="0"/>
                          <a:ea typeface="+mn-ea"/>
                          <a:cs typeface="Arial" panose="020B0604020202020204" pitchFamily="34" charset="0"/>
                        </a:rPr>
                        <a:t>dán</a:t>
                      </a:r>
                      <a:r>
                        <a:rPr lang="en-US" sz="1600" b="0" i="0" kern="1200" dirty="0" smtClean="0">
                          <a:solidFill>
                            <a:schemeClr val="tx1"/>
                          </a:solidFill>
                          <a:effectLst/>
                          <a:latin typeface="Arial" panose="020B0604020202020204" pitchFamily="34" charset="0"/>
                          <a:ea typeface="+mn-ea"/>
                          <a:cs typeface="Arial" panose="020B0604020202020204" pitchFamily="34" charset="0"/>
                        </a:rPr>
                        <a:t>,</a:t>
                      </a:r>
                      <a:r>
                        <a:rPr lang="en-US" sz="1600" b="0" i="0" kern="1200" baseline="0" dirty="0" smtClean="0">
                          <a:solidFill>
                            <a:schemeClr val="tx1"/>
                          </a:solidFill>
                          <a:effectLst/>
                          <a:latin typeface="Arial" panose="020B0604020202020204" pitchFamily="34" charset="0"/>
                          <a:ea typeface="+mn-ea"/>
                          <a:cs typeface="Arial" panose="020B0604020202020204" pitchFamily="34" charset="0"/>
                        </a:rPr>
                        <a:t> </a:t>
                      </a:r>
                      <a:r>
                        <a:rPr lang="en-US" sz="1600" b="0" i="0" kern="1200" dirty="0" smtClean="0">
                          <a:solidFill>
                            <a:schemeClr val="tx1"/>
                          </a:solidFill>
                          <a:effectLst/>
                          <a:latin typeface="Arial" panose="020B0604020202020204" pitchFamily="34" charset="0"/>
                          <a:ea typeface="+mn-ea"/>
                          <a:cs typeface="Arial" panose="020B0604020202020204" pitchFamily="34" charset="0"/>
                        </a:rPr>
                        <a:t>8 LED 7 </a:t>
                      </a:r>
                      <a:r>
                        <a:rPr lang="en-US" sz="1600" b="0" i="0" kern="1200" dirty="0" err="1" smtClean="0">
                          <a:solidFill>
                            <a:schemeClr val="tx1"/>
                          </a:solidFill>
                          <a:effectLst/>
                          <a:latin typeface="Arial" panose="020B0604020202020204" pitchFamily="34" charset="0"/>
                          <a:ea typeface="+mn-ea"/>
                          <a:cs typeface="Arial" panose="020B0604020202020204" pitchFamily="34" charset="0"/>
                        </a:rPr>
                        <a:t>đoạn</a:t>
                      </a:r>
                      <a:endParaRPr lang="en-US" sz="1600" b="0" i="0" kern="1200" dirty="0" smtClean="0">
                        <a:solidFill>
                          <a:schemeClr val="tx1"/>
                        </a:solidFill>
                        <a:effectLst/>
                        <a:latin typeface="Arial" panose="020B0604020202020204" pitchFamily="34" charset="0"/>
                        <a:ea typeface="+mn-ea"/>
                        <a:cs typeface="Arial" panose="020B0604020202020204" pitchFamily="34" charset="0"/>
                      </a:endParaRPr>
                    </a:p>
                    <a:p>
                      <a:pPr algn="ctr"/>
                      <a:r>
                        <a:rPr lang="en-US" sz="1600" b="0" i="0" kern="1200" dirty="0" smtClean="0">
                          <a:solidFill>
                            <a:schemeClr val="tx1"/>
                          </a:solidFill>
                          <a:effectLst/>
                          <a:latin typeface="Arial" panose="020B0604020202020204" pitchFamily="34" charset="0"/>
                          <a:ea typeface="+mn-ea"/>
                          <a:cs typeface="Arial" panose="020B0604020202020204" pitchFamily="34" charset="0"/>
                        </a:rPr>
                        <a:t>4 DIP switch</a:t>
                      </a:r>
                      <a:endParaRPr lang="en-US" sz="1600" b="0" i="0" kern="1200" dirty="0">
                        <a:solidFill>
                          <a:schemeClr val="tx1"/>
                        </a:solidFill>
                        <a:effectLst/>
                        <a:latin typeface="Arial" panose="020B0604020202020204" pitchFamily="34" charset="0"/>
                        <a:ea typeface="+mn-ea"/>
                        <a:cs typeface="Arial" panose="020B0604020202020204" pitchFamily="34" charset="0"/>
                      </a:endParaRPr>
                    </a:p>
                  </a:txBody>
                  <a:tcPr marL="41921" marR="41921" marT="20960" marB="2096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3F9FA"/>
                    </a:solidFill>
                  </a:tcPr>
                </a:tc>
                <a:tc>
                  <a:txBody>
                    <a:bodyPr/>
                    <a:lstStyle/>
                    <a:p>
                      <a:r>
                        <a:rPr lang="en-US" sz="1600" b="0" i="0" dirty="0" smtClean="0">
                          <a:solidFill>
                            <a:srgbClr val="000000"/>
                          </a:solidFill>
                          <a:effectLst/>
                          <a:latin typeface="Arial" panose="020B0604020202020204" pitchFamily="34" charset="0"/>
                          <a:cs typeface="Arial" panose="020B0604020202020204" pitchFamily="34" charset="0"/>
                        </a:rPr>
                        <a:t>​</a:t>
                      </a:r>
                      <a:r>
                        <a:rPr lang="en-US" sz="1600" b="0" i="0" kern="1200" dirty="0" smtClean="0">
                          <a:solidFill>
                            <a:schemeClr val="tx1"/>
                          </a:solidFill>
                          <a:effectLst/>
                          <a:latin typeface="Arial" panose="020B0604020202020204" pitchFamily="34" charset="0"/>
                          <a:ea typeface="+mn-ea"/>
                          <a:cs typeface="Arial" panose="020B0604020202020204" pitchFamily="34" charset="0"/>
                        </a:rPr>
                        <a:t>16 </a:t>
                      </a:r>
                      <a:r>
                        <a:rPr lang="en-US" sz="1600" b="0" i="0" kern="1200" dirty="0" err="1" smtClean="0">
                          <a:solidFill>
                            <a:schemeClr val="tx1"/>
                          </a:solidFill>
                          <a:effectLst/>
                          <a:latin typeface="Arial" panose="020B0604020202020204" pitchFamily="34" charset="0"/>
                          <a:ea typeface="+mn-ea"/>
                          <a:cs typeface="Arial" panose="020B0604020202020204" pitchFamily="34" charset="0"/>
                        </a:rPr>
                        <a:t>công</a:t>
                      </a:r>
                      <a:r>
                        <a:rPr lang="en-US" sz="1600" b="0" i="0" kern="1200" dirty="0" smtClean="0">
                          <a:solidFill>
                            <a:schemeClr val="tx1"/>
                          </a:solidFill>
                          <a:effectLst/>
                          <a:latin typeface="Arial" panose="020B0604020202020204" pitchFamily="34" charset="0"/>
                          <a:ea typeface="+mn-ea"/>
                          <a:cs typeface="Arial" panose="020B0604020202020204" pitchFamily="34" charset="0"/>
                        </a:rPr>
                        <a:t> tắc,16 </a:t>
                      </a:r>
                      <a:r>
                        <a:rPr lang="en-US" sz="1600" b="0" i="0" kern="1200" dirty="0" err="1" smtClean="0">
                          <a:solidFill>
                            <a:schemeClr val="tx1"/>
                          </a:solidFill>
                          <a:effectLst/>
                          <a:latin typeface="Arial" panose="020B0604020202020204" pitchFamily="34" charset="0"/>
                          <a:ea typeface="+mn-ea"/>
                          <a:cs typeface="Arial" panose="020B0604020202020204" pitchFamily="34" charset="0"/>
                        </a:rPr>
                        <a:t>đèn</a:t>
                      </a:r>
                      <a:r>
                        <a:rPr lang="en-US" sz="1600" b="0" i="0" kern="1200" dirty="0" smtClean="0">
                          <a:solidFill>
                            <a:schemeClr val="tx1"/>
                          </a:solidFill>
                          <a:effectLst/>
                          <a:latin typeface="Arial" panose="020B0604020202020204" pitchFamily="34" charset="0"/>
                          <a:ea typeface="+mn-ea"/>
                          <a:cs typeface="Arial" panose="020B0604020202020204" pitchFamily="34" charset="0"/>
                        </a:rPr>
                        <a:t> LED</a:t>
                      </a:r>
                    </a:p>
                    <a:p>
                      <a:r>
                        <a:rPr lang="en-US" sz="1600" b="0" i="0" kern="1200" dirty="0" smtClean="0">
                          <a:solidFill>
                            <a:schemeClr val="tx1"/>
                          </a:solidFill>
                          <a:effectLst/>
                          <a:latin typeface="Arial" panose="020B0604020202020204" pitchFamily="34" charset="0"/>
                          <a:ea typeface="+mn-ea"/>
                          <a:cs typeface="Arial" panose="020B0604020202020204" pitchFamily="34" charset="0"/>
                        </a:rPr>
                        <a:t>Hai </a:t>
                      </a:r>
                      <a:r>
                        <a:rPr lang="en-US" sz="1600" b="0" i="0" kern="1200" dirty="0" err="1" smtClean="0">
                          <a:solidFill>
                            <a:schemeClr val="tx1"/>
                          </a:solidFill>
                          <a:effectLst/>
                          <a:latin typeface="Arial" panose="020B0604020202020204" pitchFamily="34" charset="0"/>
                          <a:ea typeface="+mn-ea"/>
                          <a:cs typeface="Arial" panose="020B0604020202020204" pitchFamily="34" charset="0"/>
                        </a:rPr>
                        <a:t>đèn</a:t>
                      </a:r>
                      <a:r>
                        <a:rPr lang="en-US" sz="1600" b="0" i="0" kern="1200" dirty="0" smtClean="0">
                          <a:solidFill>
                            <a:schemeClr val="tx1"/>
                          </a:solidFill>
                          <a:effectLst/>
                          <a:latin typeface="Arial" panose="020B0604020202020204" pitchFamily="34" charset="0"/>
                          <a:ea typeface="+mn-ea"/>
                          <a:cs typeface="Arial" panose="020B0604020202020204" pitchFamily="34" charset="0"/>
                        </a:rPr>
                        <a:t> LED RGB</a:t>
                      </a:r>
                    </a:p>
                    <a:p>
                      <a:r>
                        <a:rPr lang="en-US" sz="1600" b="0" i="0" kern="1200" dirty="0" smtClean="0">
                          <a:solidFill>
                            <a:schemeClr val="tx1"/>
                          </a:solidFill>
                          <a:effectLst/>
                          <a:latin typeface="Arial" panose="020B0604020202020204" pitchFamily="34" charset="0"/>
                          <a:ea typeface="+mn-ea"/>
                          <a:cs typeface="Arial" panose="020B0604020202020204" pitchFamily="34" charset="0"/>
                        </a:rPr>
                        <a:t>Hai </a:t>
                      </a:r>
                      <a:r>
                        <a:rPr lang="en-US" sz="1600" b="0" i="0" kern="1200" dirty="0" err="1" smtClean="0">
                          <a:solidFill>
                            <a:schemeClr val="tx1"/>
                          </a:solidFill>
                          <a:effectLst/>
                          <a:latin typeface="Arial" panose="020B0604020202020204" pitchFamily="34" charset="0"/>
                          <a:ea typeface="+mn-ea"/>
                          <a:cs typeface="Arial" panose="020B0604020202020204" pitchFamily="34" charset="0"/>
                        </a:rPr>
                        <a:t>màn</a:t>
                      </a:r>
                      <a:r>
                        <a:rPr lang="en-US" sz="1600" b="0" i="0" kern="1200" dirty="0" smtClean="0">
                          <a:solidFill>
                            <a:schemeClr val="tx1"/>
                          </a:solidFill>
                          <a:effectLst/>
                          <a:latin typeface="Arial" panose="020B0604020202020204" pitchFamily="34" charset="0"/>
                          <a:ea typeface="+mn-ea"/>
                          <a:cs typeface="Arial" panose="020B0604020202020204" pitchFamily="34" charset="0"/>
                        </a:rPr>
                        <a:t> </a:t>
                      </a:r>
                      <a:r>
                        <a:rPr lang="en-US" sz="1600" b="0" i="0" kern="1200" dirty="0" err="1" smtClean="0">
                          <a:solidFill>
                            <a:schemeClr val="tx1"/>
                          </a:solidFill>
                          <a:effectLst/>
                          <a:latin typeface="Arial" panose="020B0604020202020204" pitchFamily="34" charset="0"/>
                          <a:ea typeface="+mn-ea"/>
                          <a:cs typeface="Arial" panose="020B0604020202020204" pitchFamily="34" charset="0"/>
                        </a:rPr>
                        <a:t>hình</a:t>
                      </a:r>
                      <a:r>
                        <a:rPr lang="en-US" sz="1600" b="0" i="0" kern="1200" dirty="0" smtClean="0">
                          <a:solidFill>
                            <a:schemeClr val="tx1"/>
                          </a:solidFill>
                          <a:effectLst/>
                          <a:latin typeface="Arial" panose="020B0604020202020204" pitchFamily="34" charset="0"/>
                          <a:ea typeface="+mn-ea"/>
                          <a:cs typeface="Arial" panose="020B0604020202020204" pitchFamily="34" charset="0"/>
                        </a:rPr>
                        <a:t> 4 </a:t>
                      </a:r>
                      <a:r>
                        <a:rPr lang="en-US" sz="1600" b="0" i="0" kern="1200" dirty="0" err="1" smtClean="0">
                          <a:solidFill>
                            <a:schemeClr val="tx1"/>
                          </a:solidFill>
                          <a:effectLst/>
                          <a:latin typeface="Arial" panose="020B0604020202020204" pitchFamily="34" charset="0"/>
                          <a:ea typeface="+mn-ea"/>
                          <a:cs typeface="Arial" panose="020B0604020202020204" pitchFamily="34" charset="0"/>
                        </a:rPr>
                        <a:t>chữ</a:t>
                      </a:r>
                      <a:r>
                        <a:rPr lang="en-US" sz="1600" b="0" i="0" kern="1200" dirty="0" smtClean="0">
                          <a:solidFill>
                            <a:schemeClr val="tx1"/>
                          </a:solidFill>
                          <a:effectLst/>
                          <a:latin typeface="Arial" panose="020B0604020202020204" pitchFamily="34" charset="0"/>
                          <a:ea typeface="+mn-ea"/>
                          <a:cs typeface="Arial" panose="020B0604020202020204" pitchFamily="34" charset="0"/>
                        </a:rPr>
                        <a:t> </a:t>
                      </a:r>
                      <a:r>
                        <a:rPr lang="en-US" sz="1600" b="0" i="0" kern="1200" dirty="0" err="1" smtClean="0">
                          <a:solidFill>
                            <a:schemeClr val="tx1"/>
                          </a:solidFill>
                          <a:effectLst/>
                          <a:latin typeface="Arial" panose="020B0604020202020204" pitchFamily="34" charset="0"/>
                          <a:ea typeface="+mn-ea"/>
                          <a:cs typeface="Arial" panose="020B0604020202020204" pitchFamily="34" charset="0"/>
                        </a:rPr>
                        <a:t>số</a:t>
                      </a:r>
                      <a:r>
                        <a:rPr lang="en-US" sz="1600" b="0" i="0" kern="1200" dirty="0" smtClean="0">
                          <a:solidFill>
                            <a:schemeClr val="tx1"/>
                          </a:solidFill>
                          <a:effectLst/>
                          <a:latin typeface="Arial" panose="020B0604020202020204" pitchFamily="34" charset="0"/>
                          <a:ea typeface="+mn-ea"/>
                          <a:cs typeface="Arial" panose="020B0604020202020204" pitchFamily="34" charset="0"/>
                        </a:rPr>
                        <a:t> 7 </a:t>
                      </a:r>
                      <a:r>
                        <a:rPr lang="en-US" sz="1600" b="0" i="0" kern="1200" dirty="0" err="1" smtClean="0">
                          <a:solidFill>
                            <a:schemeClr val="tx1"/>
                          </a:solidFill>
                          <a:effectLst/>
                          <a:latin typeface="Arial" panose="020B0604020202020204" pitchFamily="34" charset="0"/>
                          <a:ea typeface="+mn-ea"/>
                          <a:cs typeface="Arial" panose="020B0604020202020204" pitchFamily="34" charset="0"/>
                        </a:rPr>
                        <a:t>đoạn</a:t>
                      </a:r>
                      <a:endParaRPr lang="en-US" sz="1600" b="0" i="0" kern="1200" dirty="0" smtClean="0">
                        <a:solidFill>
                          <a:schemeClr val="tx1"/>
                        </a:solidFill>
                        <a:effectLst/>
                        <a:latin typeface="Arial" panose="020B0604020202020204" pitchFamily="34" charset="0"/>
                        <a:ea typeface="+mn-ea"/>
                        <a:cs typeface="Arial" panose="020B0604020202020204" pitchFamily="34" charset="0"/>
                      </a:endParaRPr>
                    </a:p>
                    <a:p>
                      <a:pPr algn="ctr" fontAlgn="base"/>
                      <a:endParaRPr lang="en-US" sz="1600" b="0" i="0" dirty="0">
                        <a:solidFill>
                          <a:srgbClr val="000000"/>
                        </a:solidFill>
                        <a:effectLst/>
                        <a:latin typeface="Arial" panose="020B0604020202020204" pitchFamily="34" charset="0"/>
                        <a:cs typeface="Arial" panose="020B0604020202020204" pitchFamily="34" charset="0"/>
                      </a:endParaRPr>
                    </a:p>
                  </a:txBody>
                  <a:tcPr marL="41921" marR="41921" marT="20960" marB="2096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3F9FA"/>
                    </a:solidFill>
                  </a:tcPr>
                </a:tc>
                <a:tc>
                  <a:txBody>
                    <a:bodyPr/>
                    <a:lstStyle/>
                    <a:p>
                      <a:pPr algn="ctr" fontAlgn="base"/>
                      <a:r>
                        <a:rPr lang="vi-VN" sz="1600" b="0" i="0" kern="1200" dirty="0" smtClean="0">
                          <a:solidFill>
                            <a:schemeClr val="tx1"/>
                          </a:solidFill>
                          <a:effectLst/>
                          <a:latin typeface="Arial" panose="020B0604020202020204" pitchFamily="34" charset="0"/>
                          <a:ea typeface="+mn-ea"/>
                          <a:cs typeface="Arial" panose="020B0604020202020204" pitchFamily="34" charset="0"/>
                        </a:rPr>
                        <a:t> 8 đèn LED, 5 nút, 8 công tắc trượt và màn hình 7 đoạn 4 chữ số</a:t>
                      </a:r>
                      <a:endParaRPr lang="en-US" sz="1600" b="0" i="0" dirty="0">
                        <a:solidFill>
                          <a:srgbClr val="000000"/>
                        </a:solidFill>
                        <a:effectLst/>
                        <a:latin typeface="Arial" panose="020B0604020202020204" pitchFamily="34" charset="0"/>
                        <a:cs typeface="Arial" panose="020B0604020202020204" pitchFamily="34" charset="0"/>
                      </a:endParaRPr>
                    </a:p>
                  </a:txBody>
                  <a:tcPr marL="41921" marR="41921" marT="20960" marB="2096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3F9FA"/>
                    </a:solidFill>
                  </a:tcPr>
                </a:tc>
                <a:tc>
                  <a:txBody>
                    <a:bodyPr/>
                    <a:lstStyle/>
                    <a:p>
                      <a:pPr algn="ctr" fontAlgn="auto"/>
                      <a:r>
                        <a:rPr lang="en-US" sz="1600" b="0" i="0" u="none" strike="noStrike">
                          <a:solidFill>
                            <a:srgbClr val="FF0000"/>
                          </a:solidFill>
                          <a:effectLst/>
                          <a:latin typeface="Arial" panose="020B0604020202020204" pitchFamily="34" charset="0"/>
                          <a:cs typeface="Arial" panose="020B0604020202020204" pitchFamily="34" charset="0"/>
                        </a:rPr>
                        <a:t>​</a:t>
                      </a:r>
                    </a:p>
                  </a:txBody>
                  <a:tcPr marL="41921" marR="41921" marT="20960" marB="2096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3F9FA"/>
                    </a:solidFill>
                  </a:tcPr>
                </a:tc>
                <a:extLst>
                  <a:ext uri="{0D108BD9-81ED-4DB2-BD59-A6C34878D82A}">
                    <a16:rowId xmlns:a16="http://schemas.microsoft.com/office/drawing/2014/main" val="2207597880"/>
                  </a:ext>
                </a:extLst>
              </a:tr>
              <a:tr h="973353">
                <a:tc>
                  <a:txBody>
                    <a:bodyPr/>
                    <a:lstStyle/>
                    <a:p>
                      <a:pPr algn="ctr" fontAlgn="auto"/>
                      <a:r>
                        <a:rPr lang="en-US" sz="1600" b="1" i="0" u="none" strike="noStrike" dirty="0">
                          <a:solidFill>
                            <a:srgbClr val="000000"/>
                          </a:solidFill>
                          <a:effectLst/>
                          <a:latin typeface="Arial" panose="020B0604020202020204" pitchFamily="34" charset="0"/>
                          <a:cs typeface="Arial" panose="020B0604020202020204" pitchFamily="34" charset="0"/>
                        </a:rPr>
                        <a:t>​</a:t>
                      </a:r>
                    </a:p>
                    <a:p>
                      <a:pPr algn="ctr" fontAlgn="base"/>
                      <a:r>
                        <a:rPr lang="en-US" sz="1600" b="1" i="0" kern="1200" dirty="0" err="1" smtClean="0">
                          <a:solidFill>
                            <a:schemeClr val="tx1"/>
                          </a:solidFill>
                          <a:effectLst/>
                          <a:latin typeface="Arial" panose="020B0604020202020204" pitchFamily="34" charset="0"/>
                          <a:ea typeface="+mn-ea"/>
                          <a:cs typeface="Arial" panose="020B0604020202020204" pitchFamily="34" charset="0"/>
                        </a:rPr>
                        <a:t>Kết</a:t>
                      </a:r>
                      <a:r>
                        <a:rPr lang="en-US" sz="1600" b="1" i="0" kern="1200" dirty="0" smtClean="0">
                          <a:solidFill>
                            <a:schemeClr val="tx1"/>
                          </a:solidFill>
                          <a:effectLst/>
                          <a:latin typeface="Arial" panose="020B0604020202020204" pitchFamily="34" charset="0"/>
                          <a:ea typeface="+mn-ea"/>
                          <a:cs typeface="Arial" panose="020B0604020202020204" pitchFamily="34" charset="0"/>
                        </a:rPr>
                        <a:t> </a:t>
                      </a:r>
                      <a:r>
                        <a:rPr lang="en-US" sz="1600" b="1" i="0" kern="1200" dirty="0" err="1" smtClean="0">
                          <a:solidFill>
                            <a:schemeClr val="tx1"/>
                          </a:solidFill>
                          <a:effectLst/>
                          <a:latin typeface="Arial" panose="020B0604020202020204" pitchFamily="34" charset="0"/>
                          <a:ea typeface="+mn-ea"/>
                          <a:cs typeface="Arial" panose="020B0604020202020204" pitchFamily="34" charset="0"/>
                        </a:rPr>
                        <a:t>nối</a:t>
                      </a:r>
                      <a:endParaRPr lang="en-US" sz="1600" b="1" i="0" dirty="0">
                        <a:solidFill>
                          <a:srgbClr val="000000"/>
                        </a:solidFill>
                        <a:effectLst/>
                        <a:latin typeface="Arial" panose="020B0604020202020204" pitchFamily="34" charset="0"/>
                        <a:cs typeface="Arial" panose="020B0604020202020204" pitchFamily="34" charset="0"/>
                      </a:endParaRPr>
                    </a:p>
                  </a:txBody>
                  <a:tcPr marL="41921" marR="41921" marT="20960" marB="2096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ctr"/>
                      <a:endParaRPr lang="en-US" sz="1600" b="0" i="0" kern="1200" dirty="0" smtClean="0">
                        <a:solidFill>
                          <a:schemeClr val="tx1"/>
                        </a:solidFill>
                        <a:effectLst/>
                        <a:latin typeface="Arial" panose="020B0604020202020204" pitchFamily="34" charset="0"/>
                        <a:ea typeface="+mn-ea"/>
                        <a:cs typeface="Arial" panose="020B0604020202020204" pitchFamily="34" charset="0"/>
                      </a:endParaRPr>
                    </a:p>
                    <a:p>
                      <a:pPr algn="ctr"/>
                      <a:r>
                        <a:rPr lang="en-US" sz="1600" b="0" i="0" kern="1200" dirty="0" smtClean="0">
                          <a:solidFill>
                            <a:schemeClr val="tx1"/>
                          </a:solidFill>
                          <a:effectLst/>
                          <a:latin typeface="Arial" panose="020B0604020202020204" pitchFamily="34" charset="0"/>
                          <a:ea typeface="+mn-ea"/>
                          <a:cs typeface="Arial" panose="020B0604020202020204" pitchFamily="34" charset="0"/>
                        </a:rPr>
                        <a:t>USB-UART</a:t>
                      </a:r>
                      <a:endParaRPr lang="en-US" sz="1600" b="0" i="0" kern="1200" dirty="0">
                        <a:solidFill>
                          <a:schemeClr val="tx1"/>
                        </a:solidFill>
                        <a:effectLst/>
                        <a:latin typeface="Arial" panose="020B0604020202020204" pitchFamily="34" charset="0"/>
                        <a:ea typeface="+mn-ea"/>
                        <a:cs typeface="Arial" panose="020B0604020202020204" pitchFamily="34" charset="0"/>
                      </a:endParaRPr>
                    </a:p>
                  </a:txBody>
                  <a:tcPr marL="41921" marR="41921" marT="20960" marB="2096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3F4"/>
                    </a:solidFill>
                  </a:tcPr>
                </a:tc>
                <a:tc>
                  <a:txBody>
                    <a:bodyPr/>
                    <a:lstStyle/>
                    <a:p>
                      <a:pPr marL="0" marR="0" indent="0" algn="ctr" defTabSz="457200" rtl="0" eaLnBrk="1" fontAlgn="base" latinLnBrk="0" hangingPunct="1">
                        <a:lnSpc>
                          <a:spcPct val="100000"/>
                        </a:lnSpc>
                        <a:spcBef>
                          <a:spcPts val="0"/>
                        </a:spcBef>
                        <a:spcAft>
                          <a:spcPts val="0"/>
                        </a:spcAft>
                        <a:buClrTx/>
                        <a:buSzTx/>
                        <a:buFontTx/>
                        <a:buNone/>
                        <a:tabLst/>
                        <a:defRPr/>
                      </a:pPr>
                      <a:r>
                        <a:rPr lang="en-US" sz="1600" b="0" i="0" kern="1200" dirty="0" err="1" smtClean="0">
                          <a:solidFill>
                            <a:schemeClr val="tx1"/>
                          </a:solidFill>
                          <a:effectLst/>
                          <a:latin typeface="Arial" panose="020B0604020202020204" pitchFamily="34" charset="0"/>
                          <a:ea typeface="+mn-ea"/>
                          <a:cs typeface="Arial" panose="020B0604020202020204" pitchFamily="34" charset="0"/>
                        </a:rPr>
                        <a:t>Cổng</a:t>
                      </a:r>
                      <a:r>
                        <a:rPr lang="en-US" sz="1600" b="0" i="0" kern="1200" dirty="0" smtClean="0">
                          <a:solidFill>
                            <a:schemeClr val="tx1"/>
                          </a:solidFill>
                          <a:effectLst/>
                          <a:latin typeface="Arial" panose="020B0604020202020204" pitchFamily="34" charset="0"/>
                          <a:ea typeface="+mn-ea"/>
                          <a:cs typeface="Arial" panose="020B0604020202020204" pitchFamily="34" charset="0"/>
                        </a:rPr>
                        <a:t> USB-UART </a:t>
                      </a:r>
                      <a:r>
                        <a:rPr lang="en-US" sz="1600" b="0" i="0" kern="1200" dirty="0" err="1" smtClean="0">
                          <a:solidFill>
                            <a:schemeClr val="tx1"/>
                          </a:solidFill>
                          <a:effectLst/>
                          <a:latin typeface="Arial" panose="020B0604020202020204" pitchFamily="34" charset="0"/>
                          <a:ea typeface="+mn-ea"/>
                          <a:cs typeface="Arial" panose="020B0604020202020204" pitchFamily="34" charset="0"/>
                        </a:rPr>
                        <a:t>và</a:t>
                      </a:r>
                      <a:r>
                        <a:rPr lang="en-US" sz="1600" b="0" i="0" kern="1200" dirty="0" smtClean="0">
                          <a:solidFill>
                            <a:schemeClr val="tx1"/>
                          </a:solidFill>
                          <a:effectLst/>
                          <a:latin typeface="Arial" panose="020B0604020202020204" pitchFamily="34" charset="0"/>
                          <a:ea typeface="+mn-ea"/>
                          <a:cs typeface="Arial" panose="020B0604020202020204" pitchFamily="34" charset="0"/>
                        </a:rPr>
                        <a:t> USB-HID (</a:t>
                      </a:r>
                      <a:r>
                        <a:rPr lang="en-US" sz="1600" b="0" i="0" kern="1200" dirty="0" err="1" smtClean="0">
                          <a:solidFill>
                            <a:schemeClr val="tx1"/>
                          </a:solidFill>
                          <a:effectLst/>
                          <a:latin typeface="Arial" panose="020B0604020202020204" pitchFamily="34" charset="0"/>
                          <a:ea typeface="+mn-ea"/>
                          <a:cs typeface="Arial" panose="020B0604020202020204" pitchFamily="34" charset="0"/>
                        </a:rPr>
                        <a:t>cho</a:t>
                      </a:r>
                      <a:r>
                        <a:rPr lang="en-US" sz="1600" b="0" i="0" kern="1200" dirty="0" smtClean="0">
                          <a:solidFill>
                            <a:schemeClr val="tx1"/>
                          </a:solidFill>
                          <a:effectLst/>
                          <a:latin typeface="Arial" panose="020B0604020202020204" pitchFamily="34" charset="0"/>
                          <a:ea typeface="+mn-ea"/>
                          <a:cs typeface="Arial" panose="020B0604020202020204" pitchFamily="34" charset="0"/>
                        </a:rPr>
                        <a:t> </a:t>
                      </a:r>
                      <a:r>
                        <a:rPr lang="en-US" sz="1600" b="0" i="0" kern="1200" dirty="0" err="1" smtClean="0">
                          <a:solidFill>
                            <a:schemeClr val="tx1"/>
                          </a:solidFill>
                          <a:effectLst/>
                          <a:latin typeface="Arial" panose="020B0604020202020204" pitchFamily="34" charset="0"/>
                          <a:ea typeface="+mn-ea"/>
                          <a:cs typeface="Arial" panose="020B0604020202020204" pitchFamily="34" charset="0"/>
                        </a:rPr>
                        <a:t>chuột</a:t>
                      </a:r>
                      <a:r>
                        <a:rPr lang="en-US" sz="1600" b="0" i="0" kern="1200" dirty="0" smtClean="0">
                          <a:solidFill>
                            <a:schemeClr val="tx1"/>
                          </a:solidFill>
                          <a:effectLst/>
                          <a:latin typeface="Arial" panose="020B0604020202020204" pitchFamily="34" charset="0"/>
                          <a:ea typeface="+mn-ea"/>
                          <a:cs typeface="Arial" panose="020B0604020202020204" pitchFamily="34" charset="0"/>
                        </a:rPr>
                        <a:t> / </a:t>
                      </a:r>
                      <a:r>
                        <a:rPr lang="en-US" sz="1600" b="0" i="0" kern="1200" dirty="0" err="1" smtClean="0">
                          <a:solidFill>
                            <a:schemeClr val="tx1"/>
                          </a:solidFill>
                          <a:effectLst/>
                          <a:latin typeface="Arial" panose="020B0604020202020204" pitchFamily="34" charset="0"/>
                          <a:ea typeface="+mn-ea"/>
                          <a:cs typeface="Arial" panose="020B0604020202020204" pitchFamily="34" charset="0"/>
                        </a:rPr>
                        <a:t>bàn</a:t>
                      </a:r>
                      <a:r>
                        <a:rPr lang="en-US" sz="1600" b="0" i="0" kern="1200" dirty="0" smtClean="0">
                          <a:solidFill>
                            <a:schemeClr val="tx1"/>
                          </a:solidFill>
                          <a:effectLst/>
                          <a:latin typeface="Arial" panose="020B0604020202020204" pitchFamily="34" charset="0"/>
                          <a:ea typeface="+mn-ea"/>
                          <a:cs typeface="Arial" panose="020B0604020202020204" pitchFamily="34" charset="0"/>
                        </a:rPr>
                        <a:t> </a:t>
                      </a:r>
                      <a:r>
                        <a:rPr lang="en-US" sz="1600" b="0" i="0" kern="1200" dirty="0" err="1" smtClean="0">
                          <a:solidFill>
                            <a:schemeClr val="tx1"/>
                          </a:solidFill>
                          <a:effectLst/>
                          <a:latin typeface="Arial" panose="020B0604020202020204" pitchFamily="34" charset="0"/>
                          <a:ea typeface="+mn-ea"/>
                          <a:cs typeface="Arial" panose="020B0604020202020204" pitchFamily="34" charset="0"/>
                        </a:rPr>
                        <a:t>phím</a:t>
                      </a:r>
                      <a:r>
                        <a:rPr lang="en-US" sz="1600" b="0" i="0" kern="1200" dirty="0" smtClean="0">
                          <a:solidFill>
                            <a:schemeClr val="tx1"/>
                          </a:solidFill>
                          <a:effectLst/>
                          <a:latin typeface="Arial" panose="020B0604020202020204" pitchFamily="34" charset="0"/>
                          <a:ea typeface="+mn-ea"/>
                          <a:cs typeface="Arial" panose="020B0604020202020204" pitchFamily="34" charset="0"/>
                        </a:rPr>
                        <a:t>)</a:t>
                      </a:r>
                    </a:p>
                  </a:txBody>
                  <a:tcPr marL="41921" marR="41921" marT="20960" marB="2096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3F4"/>
                    </a:solidFill>
                  </a:tcPr>
                </a:tc>
                <a:tc>
                  <a:txBody>
                    <a:bodyPr/>
                    <a:lstStyle/>
                    <a:p>
                      <a:pPr marL="0" marR="0" indent="0" algn="ctr" defTabSz="457200" rtl="0" eaLnBrk="1" fontAlgn="base" latinLnBrk="0" hangingPunct="1">
                        <a:lnSpc>
                          <a:spcPct val="100000"/>
                        </a:lnSpc>
                        <a:spcBef>
                          <a:spcPts val="0"/>
                        </a:spcBef>
                        <a:spcAft>
                          <a:spcPts val="0"/>
                        </a:spcAft>
                        <a:buClrTx/>
                        <a:buSzTx/>
                        <a:buFontTx/>
                        <a:buNone/>
                        <a:tabLst/>
                        <a:defRPr/>
                      </a:pPr>
                      <a:r>
                        <a:rPr lang="en-US" sz="1600" b="0" i="0" kern="1200" dirty="0" err="1" smtClean="0">
                          <a:solidFill>
                            <a:schemeClr val="tx1"/>
                          </a:solidFill>
                          <a:effectLst/>
                          <a:latin typeface="Arial" panose="020B0604020202020204" pitchFamily="34" charset="0"/>
                          <a:ea typeface="+mn-ea"/>
                          <a:cs typeface="Arial" panose="020B0604020202020204" pitchFamily="34" charset="0"/>
                        </a:rPr>
                        <a:t>Cổng</a:t>
                      </a:r>
                      <a:r>
                        <a:rPr lang="en-US" sz="1600" b="0" i="0" kern="1200" dirty="0" smtClean="0">
                          <a:solidFill>
                            <a:schemeClr val="tx1"/>
                          </a:solidFill>
                          <a:effectLst/>
                          <a:latin typeface="Arial" panose="020B0604020202020204" pitchFamily="34" charset="0"/>
                          <a:ea typeface="+mn-ea"/>
                          <a:cs typeface="Arial" panose="020B0604020202020204" pitchFamily="34" charset="0"/>
                        </a:rPr>
                        <a:t> USB-UART </a:t>
                      </a:r>
                      <a:r>
                        <a:rPr lang="en-US" sz="1600" b="0" i="0" kern="1200" dirty="0" err="1" smtClean="0">
                          <a:solidFill>
                            <a:schemeClr val="tx1"/>
                          </a:solidFill>
                          <a:effectLst/>
                          <a:latin typeface="Arial" panose="020B0604020202020204" pitchFamily="34" charset="0"/>
                          <a:ea typeface="+mn-ea"/>
                          <a:cs typeface="Arial" panose="020B0604020202020204" pitchFamily="34" charset="0"/>
                        </a:rPr>
                        <a:t>và</a:t>
                      </a:r>
                      <a:r>
                        <a:rPr lang="en-US" sz="1600" b="0" i="0" kern="1200" dirty="0" smtClean="0">
                          <a:solidFill>
                            <a:schemeClr val="tx1"/>
                          </a:solidFill>
                          <a:effectLst/>
                          <a:latin typeface="Arial" panose="020B0604020202020204" pitchFamily="34" charset="0"/>
                          <a:ea typeface="+mn-ea"/>
                          <a:cs typeface="Arial" panose="020B0604020202020204" pitchFamily="34" charset="0"/>
                        </a:rPr>
                        <a:t> USB-HID (</a:t>
                      </a:r>
                      <a:r>
                        <a:rPr lang="en-US" sz="1600" b="0" i="0" kern="1200" dirty="0" err="1" smtClean="0">
                          <a:solidFill>
                            <a:schemeClr val="tx1"/>
                          </a:solidFill>
                          <a:effectLst/>
                          <a:latin typeface="Arial" panose="020B0604020202020204" pitchFamily="34" charset="0"/>
                          <a:ea typeface="+mn-ea"/>
                          <a:cs typeface="Arial" panose="020B0604020202020204" pitchFamily="34" charset="0"/>
                        </a:rPr>
                        <a:t>cho</a:t>
                      </a:r>
                      <a:r>
                        <a:rPr lang="en-US" sz="1600" b="0" i="0" kern="1200" dirty="0" smtClean="0">
                          <a:solidFill>
                            <a:schemeClr val="tx1"/>
                          </a:solidFill>
                          <a:effectLst/>
                          <a:latin typeface="Arial" panose="020B0604020202020204" pitchFamily="34" charset="0"/>
                          <a:ea typeface="+mn-ea"/>
                          <a:cs typeface="Arial" panose="020B0604020202020204" pitchFamily="34" charset="0"/>
                        </a:rPr>
                        <a:t> </a:t>
                      </a:r>
                      <a:r>
                        <a:rPr lang="en-US" sz="1600" b="0" i="0" kern="1200" dirty="0" err="1" smtClean="0">
                          <a:solidFill>
                            <a:schemeClr val="tx1"/>
                          </a:solidFill>
                          <a:effectLst/>
                          <a:latin typeface="Arial" panose="020B0604020202020204" pitchFamily="34" charset="0"/>
                          <a:ea typeface="+mn-ea"/>
                          <a:cs typeface="Arial" panose="020B0604020202020204" pitchFamily="34" charset="0"/>
                        </a:rPr>
                        <a:t>chuột</a:t>
                      </a:r>
                      <a:r>
                        <a:rPr lang="en-US" sz="1600" b="0" i="0" kern="1200" dirty="0" smtClean="0">
                          <a:solidFill>
                            <a:schemeClr val="tx1"/>
                          </a:solidFill>
                          <a:effectLst/>
                          <a:latin typeface="Arial" panose="020B0604020202020204" pitchFamily="34" charset="0"/>
                          <a:ea typeface="+mn-ea"/>
                          <a:cs typeface="Arial" panose="020B0604020202020204" pitchFamily="34" charset="0"/>
                        </a:rPr>
                        <a:t> / </a:t>
                      </a:r>
                      <a:r>
                        <a:rPr lang="en-US" sz="1600" b="0" i="0" kern="1200" dirty="0" err="1" smtClean="0">
                          <a:solidFill>
                            <a:schemeClr val="tx1"/>
                          </a:solidFill>
                          <a:effectLst/>
                          <a:latin typeface="Arial" panose="020B0604020202020204" pitchFamily="34" charset="0"/>
                          <a:ea typeface="+mn-ea"/>
                          <a:cs typeface="Arial" panose="020B0604020202020204" pitchFamily="34" charset="0"/>
                        </a:rPr>
                        <a:t>bàn</a:t>
                      </a:r>
                      <a:r>
                        <a:rPr lang="en-US" sz="1600" b="0" i="0" kern="1200" dirty="0" smtClean="0">
                          <a:solidFill>
                            <a:schemeClr val="tx1"/>
                          </a:solidFill>
                          <a:effectLst/>
                          <a:latin typeface="Arial" panose="020B0604020202020204" pitchFamily="34" charset="0"/>
                          <a:ea typeface="+mn-ea"/>
                          <a:cs typeface="Arial" panose="020B0604020202020204" pitchFamily="34" charset="0"/>
                        </a:rPr>
                        <a:t> </a:t>
                      </a:r>
                      <a:r>
                        <a:rPr lang="en-US" sz="1600" b="0" i="0" kern="1200" dirty="0" err="1" smtClean="0">
                          <a:solidFill>
                            <a:schemeClr val="tx1"/>
                          </a:solidFill>
                          <a:effectLst/>
                          <a:latin typeface="Arial" panose="020B0604020202020204" pitchFamily="34" charset="0"/>
                          <a:ea typeface="+mn-ea"/>
                          <a:cs typeface="Arial" panose="020B0604020202020204" pitchFamily="34" charset="0"/>
                        </a:rPr>
                        <a:t>phím</a:t>
                      </a:r>
                      <a:r>
                        <a:rPr lang="en-US" sz="1600" b="0" i="0" kern="1200" dirty="0" smtClean="0">
                          <a:solidFill>
                            <a:schemeClr val="tx1"/>
                          </a:solidFill>
                          <a:effectLst/>
                          <a:latin typeface="Arial" panose="020B0604020202020204" pitchFamily="34" charset="0"/>
                          <a:ea typeface="+mn-ea"/>
                          <a:cs typeface="Arial" panose="020B0604020202020204" pitchFamily="34" charset="0"/>
                        </a:rPr>
                        <a:t>)</a:t>
                      </a:r>
                    </a:p>
                    <a:p>
                      <a:pPr algn="ctr" fontAlgn="base"/>
                      <a:endParaRPr lang="en-US" sz="1600" b="0" i="0" dirty="0">
                        <a:solidFill>
                          <a:srgbClr val="000000"/>
                        </a:solidFill>
                        <a:effectLst/>
                        <a:latin typeface="Arial" panose="020B0604020202020204" pitchFamily="34" charset="0"/>
                        <a:cs typeface="Arial" panose="020B0604020202020204" pitchFamily="34" charset="0"/>
                      </a:endParaRPr>
                    </a:p>
                  </a:txBody>
                  <a:tcPr marL="41921" marR="41921" marT="20960" marB="2096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3F4"/>
                    </a:solidFill>
                  </a:tcPr>
                </a:tc>
                <a:tc>
                  <a:txBody>
                    <a:bodyPr/>
                    <a:lstStyle/>
                    <a:p>
                      <a:pPr algn="ctr" fontAlgn="auto"/>
                      <a:r>
                        <a:rPr lang="en-US" sz="1600" b="0" i="0" u="none" strike="noStrike" dirty="0">
                          <a:solidFill>
                            <a:srgbClr val="FF0000"/>
                          </a:solidFill>
                          <a:effectLst/>
                          <a:latin typeface="Arial" panose="020B0604020202020204" pitchFamily="34" charset="0"/>
                          <a:cs typeface="Arial" panose="020B0604020202020204" pitchFamily="34" charset="0"/>
                        </a:rPr>
                        <a:t>​</a:t>
                      </a:r>
                    </a:p>
                  </a:txBody>
                  <a:tcPr marL="41921" marR="41921" marT="20960" marB="2096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3F4"/>
                    </a:solidFill>
                  </a:tcPr>
                </a:tc>
                <a:extLst>
                  <a:ext uri="{0D108BD9-81ED-4DB2-BD59-A6C34878D82A}">
                    <a16:rowId xmlns:a16="http://schemas.microsoft.com/office/drawing/2014/main" val="528585384"/>
                  </a:ext>
                </a:extLst>
              </a:tr>
            </a:tbl>
          </a:graphicData>
        </a:graphic>
      </p:graphicFrame>
      <p:sp>
        <p:nvSpPr>
          <p:cNvPr id="5" name="Slide Number Placeholder 4"/>
          <p:cNvSpPr>
            <a:spLocks noGrp="1"/>
          </p:cNvSpPr>
          <p:nvPr>
            <p:ph type="sldNum" sz="quarter" idx="12"/>
          </p:nvPr>
        </p:nvSpPr>
        <p:spPr/>
        <p:txBody>
          <a:bodyPr/>
          <a:lstStyle/>
          <a:p>
            <a:fld id="{C5C3056E-1632-4A65-A24F-3F10A1450A6E}" type="slidenum">
              <a:rPr lang="en-US" noProof="0" smtClean="0"/>
              <a:t>26</a:t>
            </a:fld>
            <a:endParaRPr lang="en-US" noProof="0" dirty="0"/>
          </a:p>
        </p:txBody>
      </p:sp>
      <p:sp>
        <p:nvSpPr>
          <p:cNvPr id="7"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88033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B2E918F-ACD1-4C23-AC06-552FF83DFF5B}"/>
              </a:ext>
            </a:extLst>
          </p:cNvPr>
          <p:cNvSpPr>
            <a:spLocks noGrp="1"/>
          </p:cNvSpPr>
          <p:nvPr>
            <p:ph type="title"/>
          </p:nvPr>
        </p:nvSpPr>
        <p:spPr>
          <a:xfrm>
            <a:off x="463627" y="677407"/>
            <a:ext cx="11435396" cy="1038182"/>
          </a:xfrm>
        </p:spPr>
        <p:txBody>
          <a:bodyPr>
            <a:normAutofit/>
          </a:bodyPr>
          <a:lstStyle/>
          <a:p>
            <a:r>
              <a:rPr lang="en-US" dirty="0" smtClean="0">
                <a:latin typeface="Arial" panose="020B0604020202020204" pitchFamily="34" charset="0"/>
                <a:cs typeface="Arial" panose="020B0604020202020204" pitchFamily="34" charset="0"/>
              </a:rPr>
              <a:t>Kit </a:t>
            </a:r>
            <a:r>
              <a:rPr lang="en-US" dirty="0" err="1" smtClean="0">
                <a:latin typeface="Arial" panose="020B0604020202020204" pitchFamily="34" charset="0"/>
                <a:cs typeface="Arial" panose="020B0604020202020204" pitchFamily="34" charset="0"/>
              </a:rPr>
              <a:t>Nexys</a:t>
            </a:r>
            <a:r>
              <a:rPr lang="en-US" dirty="0" smtClean="0">
                <a:latin typeface="Arial" panose="020B0604020202020204" pitchFamily="34" charset="0"/>
                <a:cs typeface="Arial" panose="020B0604020202020204" pitchFamily="34" charset="0"/>
              </a:rPr>
              <a:t> 3</a:t>
            </a:r>
            <a:endParaRPr lang="en-US" dirty="0">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759D0552-FE2C-47E7-AF30-5EDB16277893}"/>
              </a:ext>
            </a:extLst>
          </p:cNvPr>
          <p:cNvSpPr>
            <a:spLocks noGrp="1"/>
          </p:cNvSpPr>
          <p:nvPr>
            <p:ph sz="half" idx="1"/>
          </p:nvPr>
        </p:nvSpPr>
        <p:spPr>
          <a:xfrm>
            <a:off x="463626" y="2175752"/>
            <a:ext cx="7491654" cy="4093259"/>
          </a:xfrm>
        </p:spPr>
        <p:txBody>
          <a:bodyPr anchor="t">
            <a:noAutofit/>
          </a:bodyPr>
          <a:lstStyle/>
          <a:p>
            <a:pPr marR="0">
              <a:lnSpc>
                <a:spcPct val="90000"/>
              </a:lnSpc>
              <a:spcBef>
                <a:spcPts val="600"/>
              </a:spcBef>
              <a:spcAft>
                <a:spcPts val="600"/>
              </a:spcAft>
              <a:buFont typeface="Wingdings" panose="05000000000000000000" pitchFamily="2" charset="2"/>
              <a:buChar char="§"/>
            </a:pPr>
            <a:r>
              <a:rPr lang="en-US" b="1" kern="100" dirty="0" err="1" smtClean="0">
                <a:latin typeface="Arial" panose="020B0604020202020204" pitchFamily="34" charset="0"/>
                <a:cs typeface="Arial" panose="020B0604020202020204" pitchFamily="34" charset="0"/>
              </a:rPr>
              <a:t>Chức</a:t>
            </a:r>
            <a:r>
              <a:rPr lang="en-US" b="1" kern="100" dirty="0" smtClean="0">
                <a:latin typeface="Arial" panose="020B0604020202020204" pitchFamily="34" charset="0"/>
                <a:cs typeface="Arial" panose="020B0604020202020204" pitchFamily="34" charset="0"/>
              </a:rPr>
              <a:t> </a:t>
            </a:r>
            <a:r>
              <a:rPr lang="en-US" b="1" kern="100" dirty="0" err="1" smtClean="0">
                <a:latin typeface="Arial" panose="020B0604020202020204" pitchFamily="34" charset="0"/>
                <a:cs typeface="Arial" panose="020B0604020202020204" pitchFamily="34" charset="0"/>
              </a:rPr>
              <a:t>năng</a:t>
            </a:r>
            <a:r>
              <a:rPr lang="en-US" b="1" kern="100" dirty="0" smtClean="0">
                <a:latin typeface="Arial" panose="020B0604020202020204" pitchFamily="34" charset="0"/>
                <a:cs typeface="Arial" panose="020B0604020202020204" pitchFamily="34" charset="0"/>
              </a:rPr>
              <a:t> </a:t>
            </a:r>
            <a:r>
              <a:rPr lang="en-US" b="1" kern="100" dirty="0" err="1" smtClean="0">
                <a:latin typeface="Arial" panose="020B0604020202020204" pitchFamily="34" charset="0"/>
                <a:cs typeface="Arial" panose="020B0604020202020204" pitchFamily="34" charset="0"/>
              </a:rPr>
              <a:t>chính</a:t>
            </a:r>
            <a:r>
              <a:rPr lang="en-US" b="1" kern="100" dirty="0" smtClean="0">
                <a:latin typeface="Arial" panose="020B0604020202020204" pitchFamily="34" charset="0"/>
                <a:cs typeface="Arial" panose="020B0604020202020204" pitchFamily="34" charset="0"/>
              </a:rPr>
              <a:t>: </a:t>
            </a:r>
            <a:r>
              <a:rPr lang="en-US" b="1" kern="100" dirty="0" err="1" smtClean="0">
                <a:latin typeface="Arial" panose="020B0604020202020204" pitchFamily="34" charset="0"/>
                <a:cs typeface="Arial" panose="020B0604020202020204" pitchFamily="34" charset="0"/>
              </a:rPr>
              <a:t>Điều</a:t>
            </a:r>
            <a:r>
              <a:rPr lang="en-US" b="1" kern="100" dirty="0" smtClean="0">
                <a:latin typeface="Arial" panose="020B0604020202020204" pitchFamily="34" charset="0"/>
                <a:cs typeface="Arial" panose="020B0604020202020204" pitchFamily="34" charset="0"/>
              </a:rPr>
              <a:t> </a:t>
            </a:r>
            <a:r>
              <a:rPr lang="en-US" b="1" kern="100" dirty="0" err="1" smtClean="0">
                <a:latin typeface="Arial" panose="020B0604020202020204" pitchFamily="34" charset="0"/>
                <a:cs typeface="Arial" panose="020B0604020202020204" pitchFamily="34" charset="0"/>
              </a:rPr>
              <a:t>chế</a:t>
            </a:r>
            <a:r>
              <a:rPr lang="en-US" b="1" kern="100" dirty="0" smtClean="0">
                <a:latin typeface="Arial" panose="020B0604020202020204" pitchFamily="34" charset="0"/>
                <a:cs typeface="Arial" panose="020B0604020202020204" pitchFamily="34" charset="0"/>
              </a:rPr>
              <a:t> FSK </a:t>
            </a:r>
          </a:p>
          <a:p>
            <a:pPr marR="0">
              <a:lnSpc>
                <a:spcPct val="90000"/>
              </a:lnSpc>
              <a:spcBef>
                <a:spcPts val="600"/>
              </a:spcBef>
              <a:spcAft>
                <a:spcPts val="600"/>
              </a:spcAft>
              <a:buFont typeface="Wingdings" panose="05000000000000000000" pitchFamily="2" charset="2"/>
              <a:buChar char="§"/>
            </a:pPr>
            <a:r>
              <a:rPr lang="en-US" b="1" kern="100" dirty="0" err="1" smtClean="0">
                <a:latin typeface="Arial" panose="020B0604020202020204" pitchFamily="34" charset="0"/>
                <a:cs typeface="Arial" panose="020B0604020202020204" pitchFamily="34" charset="0"/>
              </a:rPr>
              <a:t>Các</a:t>
            </a:r>
            <a:r>
              <a:rPr lang="en-US" b="1" kern="100" dirty="0" smtClean="0">
                <a:latin typeface="Arial" panose="020B0604020202020204" pitchFamily="34" charset="0"/>
                <a:cs typeface="Arial" panose="020B0604020202020204" pitchFamily="34" charset="0"/>
              </a:rPr>
              <a:t> </a:t>
            </a:r>
            <a:r>
              <a:rPr lang="en-US" b="1" kern="100" dirty="0" err="1">
                <a:latin typeface="Arial" panose="020B0604020202020204" pitchFamily="34" charset="0"/>
                <a:cs typeface="Arial" panose="020B0604020202020204" pitchFamily="34" charset="0"/>
              </a:rPr>
              <a:t>thông</a:t>
            </a:r>
            <a:r>
              <a:rPr lang="en-US" b="1" kern="100" dirty="0">
                <a:latin typeface="Arial" panose="020B0604020202020204" pitchFamily="34" charset="0"/>
                <a:cs typeface="Arial" panose="020B0604020202020204" pitchFamily="34" charset="0"/>
              </a:rPr>
              <a:t> </a:t>
            </a:r>
            <a:r>
              <a:rPr lang="en-US" b="1" kern="100" dirty="0" err="1">
                <a:latin typeface="Arial" panose="020B0604020202020204" pitchFamily="34" charset="0"/>
                <a:cs typeface="Arial" panose="020B0604020202020204" pitchFamily="34" charset="0"/>
              </a:rPr>
              <a:t>số</a:t>
            </a:r>
            <a:r>
              <a:rPr lang="en-US" b="1" kern="100" dirty="0">
                <a:latin typeface="Arial" panose="020B0604020202020204" pitchFamily="34" charset="0"/>
                <a:cs typeface="Arial" panose="020B0604020202020204" pitchFamily="34" charset="0"/>
              </a:rPr>
              <a:t> </a:t>
            </a:r>
            <a:r>
              <a:rPr lang="en-US" b="1" kern="100" dirty="0" err="1">
                <a:latin typeface="Arial" panose="020B0604020202020204" pitchFamily="34" charset="0"/>
                <a:cs typeface="Arial" panose="020B0604020202020204" pitchFamily="34" charset="0"/>
              </a:rPr>
              <a:t>của</a:t>
            </a:r>
            <a:r>
              <a:rPr lang="en-US" b="1" kern="100" dirty="0">
                <a:latin typeface="Arial" panose="020B0604020202020204" pitchFamily="34" charset="0"/>
                <a:cs typeface="Arial" panose="020B0604020202020204" pitchFamily="34" charset="0"/>
              </a:rPr>
              <a:t> Kit </a:t>
            </a:r>
            <a:r>
              <a:rPr lang="en-US" b="1" kern="100" dirty="0" err="1">
                <a:latin typeface="Arial" panose="020B0604020202020204" pitchFamily="34" charset="0"/>
                <a:cs typeface="Arial" panose="020B0604020202020204" pitchFamily="34" charset="0"/>
              </a:rPr>
              <a:t>Nexys</a:t>
            </a:r>
            <a:r>
              <a:rPr lang="en-US" b="1" kern="100" dirty="0">
                <a:latin typeface="Arial" panose="020B0604020202020204" pitchFamily="34" charset="0"/>
                <a:cs typeface="Arial" panose="020B0604020202020204" pitchFamily="34" charset="0"/>
              </a:rPr>
              <a:t> 3:</a:t>
            </a:r>
            <a:endParaRPr lang="en-US" b="1" kern="100" dirty="0">
              <a:effectLst/>
              <a:latin typeface="Arial" panose="020B0604020202020204" pitchFamily="34" charset="0"/>
              <a:cs typeface="Arial" panose="020B0604020202020204" pitchFamily="34" charset="0"/>
            </a:endParaRPr>
          </a:p>
          <a:p>
            <a:pPr marL="342900" marR="0" lvl="0" indent="-342900">
              <a:lnSpc>
                <a:spcPct val="90000"/>
              </a:lnSpc>
              <a:spcBef>
                <a:spcPts val="600"/>
              </a:spcBef>
              <a:spcAft>
                <a:spcPts val="0"/>
              </a:spcAft>
              <a:buFont typeface="Wingdings" panose="05000000000000000000" pitchFamily="2" charset="2"/>
              <a:buChar char=""/>
            </a:pPr>
            <a:r>
              <a:rPr lang="en-US" sz="1500" kern="100" dirty="0">
                <a:effectLst/>
                <a:latin typeface="Arial" panose="020B0604020202020204" pitchFamily="34" charset="0"/>
                <a:cs typeface="Arial" panose="020B0604020202020204" pitchFamily="34" charset="0"/>
              </a:rPr>
              <a:t>Kit </a:t>
            </a:r>
            <a:r>
              <a:rPr lang="en-US" sz="1500" kern="100" dirty="0" err="1">
                <a:effectLst/>
                <a:latin typeface="Arial" panose="020B0604020202020204" pitchFamily="34" charset="0"/>
                <a:cs typeface="Arial" panose="020B0604020202020204" pitchFamily="34" charset="0"/>
              </a:rPr>
              <a:t>hoạt</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động</a:t>
            </a:r>
            <a:r>
              <a:rPr lang="en-US" sz="1500" kern="100" dirty="0">
                <a:effectLst/>
                <a:latin typeface="Arial" panose="020B0604020202020204" pitchFamily="34" charset="0"/>
                <a:cs typeface="Arial" panose="020B0604020202020204" pitchFamily="34" charset="0"/>
              </a:rPr>
              <a:t> ở </a:t>
            </a:r>
            <a:r>
              <a:rPr lang="en-US" sz="1500" kern="100" dirty="0" err="1">
                <a:effectLst/>
                <a:latin typeface="Arial" panose="020B0604020202020204" pitchFamily="34" charset="0"/>
                <a:cs typeface="Arial" panose="020B0604020202020204" pitchFamily="34" charset="0"/>
              </a:rPr>
              <a:t>tần</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số</a:t>
            </a:r>
            <a:r>
              <a:rPr lang="en-US" sz="1500" kern="100" dirty="0">
                <a:effectLst/>
                <a:latin typeface="Arial" panose="020B0604020202020204" pitchFamily="34" charset="0"/>
                <a:cs typeface="Arial" panose="020B0604020202020204" pitchFamily="34" charset="0"/>
              </a:rPr>
              <a:t> 100MHz</a:t>
            </a:r>
          </a:p>
          <a:p>
            <a:pPr marL="342900" marR="0" lvl="0" indent="-342900">
              <a:lnSpc>
                <a:spcPct val="90000"/>
              </a:lnSpc>
              <a:spcBef>
                <a:spcPts val="0"/>
              </a:spcBef>
              <a:spcAft>
                <a:spcPts val="0"/>
              </a:spcAft>
              <a:buFont typeface="Wingdings" panose="05000000000000000000" pitchFamily="2" charset="2"/>
              <a:buChar char=""/>
            </a:pPr>
            <a:r>
              <a:rPr lang="en-US" sz="1500" kern="100" dirty="0">
                <a:effectLst/>
                <a:latin typeface="Arial" panose="020B0604020202020204" pitchFamily="34" charset="0"/>
                <a:cs typeface="Arial" panose="020B0604020202020204" pitchFamily="34" charset="0"/>
              </a:rPr>
              <a:t>16MB Cellular RAM</a:t>
            </a:r>
          </a:p>
          <a:p>
            <a:pPr marL="342900" marR="0" lvl="0" indent="-342900">
              <a:lnSpc>
                <a:spcPct val="90000"/>
              </a:lnSpc>
              <a:spcBef>
                <a:spcPts val="0"/>
              </a:spcBef>
              <a:spcAft>
                <a:spcPts val="0"/>
              </a:spcAft>
              <a:buFont typeface="Wingdings" panose="05000000000000000000" pitchFamily="2" charset="2"/>
              <a:buChar char=""/>
            </a:pPr>
            <a:r>
              <a:rPr lang="en-US" sz="1500" kern="100" dirty="0">
                <a:effectLst/>
                <a:latin typeface="Arial" panose="020B0604020202020204" pitchFamily="34" charset="0"/>
                <a:cs typeface="Arial" panose="020B0604020202020204" pitchFamily="34" charset="0"/>
              </a:rPr>
              <a:t>16MB SPI</a:t>
            </a:r>
          </a:p>
          <a:p>
            <a:pPr marL="342900" marR="0" lvl="0" indent="-342900">
              <a:lnSpc>
                <a:spcPct val="90000"/>
              </a:lnSpc>
              <a:spcBef>
                <a:spcPts val="0"/>
              </a:spcBef>
              <a:spcAft>
                <a:spcPts val="0"/>
              </a:spcAft>
              <a:buFont typeface="Wingdings" panose="05000000000000000000" pitchFamily="2" charset="2"/>
              <a:buChar char=""/>
            </a:pPr>
            <a:r>
              <a:rPr lang="en-US" sz="1500" kern="100" dirty="0">
                <a:effectLst/>
                <a:latin typeface="Arial" panose="020B0604020202020204" pitchFamily="34" charset="0"/>
                <a:cs typeface="Arial" panose="020B0604020202020204" pitchFamily="34" charset="0"/>
              </a:rPr>
              <a:t>10/100 Ethernet PHY</a:t>
            </a:r>
          </a:p>
          <a:p>
            <a:pPr marL="342900" marR="0" lvl="0" indent="-342900">
              <a:lnSpc>
                <a:spcPct val="90000"/>
              </a:lnSpc>
              <a:spcBef>
                <a:spcPts val="0"/>
              </a:spcBef>
              <a:spcAft>
                <a:spcPts val="0"/>
              </a:spcAft>
              <a:buFont typeface="Wingdings" panose="05000000000000000000" pitchFamily="2" charset="2"/>
              <a:buChar char=""/>
            </a:pPr>
            <a:r>
              <a:rPr lang="en-US" sz="1500" kern="100" dirty="0">
                <a:effectLst/>
                <a:latin typeface="Arial" panose="020B0604020202020204" pitchFamily="34" charset="0"/>
                <a:cs typeface="Arial" panose="020B0604020202020204" pitchFamily="34" charset="0"/>
              </a:rPr>
              <a:t>USB2 </a:t>
            </a:r>
            <a:r>
              <a:rPr lang="en-US" sz="1500" kern="100" dirty="0" err="1">
                <a:effectLst/>
                <a:latin typeface="Arial" panose="020B0604020202020204" pitchFamily="34" charset="0"/>
                <a:cs typeface="Arial" panose="020B0604020202020204" pitchFamily="34" charset="0"/>
              </a:rPr>
              <a:t>cho</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chạy</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chương</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trình</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và</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truyền</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dữ</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liệu</a:t>
            </a:r>
            <a:r>
              <a:rPr lang="en-US" sz="1500" kern="100" dirty="0">
                <a:effectLst/>
                <a:latin typeface="Arial" panose="020B0604020202020204" pitchFamily="34" charset="0"/>
                <a:cs typeface="Arial" panose="020B0604020202020204" pitchFamily="34" charset="0"/>
              </a:rPr>
              <a:t> xfer</a:t>
            </a:r>
          </a:p>
          <a:p>
            <a:pPr marL="342900" marR="0" lvl="0" indent="-342900">
              <a:lnSpc>
                <a:spcPct val="90000"/>
              </a:lnSpc>
              <a:spcBef>
                <a:spcPts val="0"/>
              </a:spcBef>
              <a:spcAft>
                <a:spcPts val="0"/>
              </a:spcAft>
              <a:buFont typeface="Wingdings" panose="05000000000000000000" pitchFamily="2" charset="2"/>
              <a:buChar char=""/>
            </a:pPr>
            <a:r>
              <a:rPr lang="en-US" sz="1500" kern="100" dirty="0">
                <a:effectLst/>
                <a:latin typeface="Arial" panose="020B0604020202020204" pitchFamily="34" charset="0"/>
                <a:cs typeface="Arial" panose="020B0604020202020204" pitchFamily="34" charset="0"/>
              </a:rPr>
              <a:t>USB-UART </a:t>
            </a:r>
            <a:r>
              <a:rPr lang="en-US" sz="1500" kern="100" dirty="0" err="1">
                <a:effectLst/>
                <a:latin typeface="Arial" panose="020B0604020202020204" pitchFamily="34" charset="0"/>
                <a:cs typeface="Arial" panose="020B0604020202020204" pitchFamily="34" charset="0"/>
              </a:rPr>
              <a:t>và</a:t>
            </a:r>
            <a:r>
              <a:rPr lang="en-US" sz="1500" kern="100" dirty="0">
                <a:effectLst/>
                <a:latin typeface="Arial" panose="020B0604020202020204" pitchFamily="34" charset="0"/>
                <a:cs typeface="Arial" panose="020B0604020202020204" pitchFamily="34" charset="0"/>
              </a:rPr>
              <a:t> USB-HID</a:t>
            </a:r>
          </a:p>
          <a:p>
            <a:pPr marL="342900" marR="0" lvl="0" indent="-342900">
              <a:lnSpc>
                <a:spcPct val="90000"/>
              </a:lnSpc>
              <a:spcBef>
                <a:spcPts val="0"/>
              </a:spcBef>
              <a:spcAft>
                <a:spcPts val="0"/>
              </a:spcAft>
              <a:buFont typeface="Wingdings" panose="05000000000000000000" pitchFamily="2" charset="2"/>
              <a:buChar char=""/>
            </a:pPr>
            <a:r>
              <a:rPr lang="en-US" sz="1500" kern="100" dirty="0">
                <a:effectLst/>
                <a:latin typeface="Arial" panose="020B0604020202020204" pitchFamily="34" charset="0"/>
                <a:cs typeface="Arial" panose="020B0604020202020204" pitchFamily="34" charset="0"/>
              </a:rPr>
              <a:t>8 bit VGA</a:t>
            </a:r>
          </a:p>
          <a:p>
            <a:pPr marL="342900" marR="0" lvl="0" indent="-342900">
              <a:lnSpc>
                <a:spcPct val="90000"/>
              </a:lnSpc>
              <a:spcBef>
                <a:spcPts val="0"/>
              </a:spcBef>
              <a:spcAft>
                <a:spcPts val="0"/>
              </a:spcAft>
              <a:buFont typeface="Wingdings" panose="05000000000000000000" pitchFamily="2" charset="2"/>
              <a:buChar char=""/>
            </a:pPr>
            <a:r>
              <a:rPr lang="en-US" sz="1500" kern="100" dirty="0">
                <a:effectLst/>
                <a:latin typeface="Arial" panose="020B0604020202020204" pitchFamily="34" charset="0"/>
                <a:cs typeface="Arial" panose="020B0604020202020204" pitchFamily="34" charset="0"/>
              </a:rPr>
              <a:t>GPIO: 8 LEDs, 5 </a:t>
            </a:r>
            <a:r>
              <a:rPr lang="en-US" sz="1500" kern="100" dirty="0" err="1">
                <a:effectLst/>
                <a:latin typeface="Arial" panose="020B0604020202020204" pitchFamily="34" charset="0"/>
                <a:cs typeface="Arial" panose="020B0604020202020204" pitchFamily="34" charset="0"/>
              </a:rPr>
              <a:t>nút</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bấm</a:t>
            </a:r>
            <a:r>
              <a:rPr lang="en-US" sz="1500" kern="100" dirty="0">
                <a:effectLst/>
                <a:latin typeface="Arial" panose="020B0604020202020204" pitchFamily="34" charset="0"/>
                <a:cs typeface="Arial" panose="020B0604020202020204" pitchFamily="34" charset="0"/>
              </a:rPr>
              <a:t>, 8 </a:t>
            </a:r>
            <a:r>
              <a:rPr lang="en-US" sz="1500" kern="100" dirty="0" err="1">
                <a:effectLst/>
                <a:latin typeface="Arial" panose="020B0604020202020204" pitchFamily="34" charset="0"/>
                <a:cs typeface="Arial" panose="020B0604020202020204" pitchFamily="34" charset="0"/>
              </a:rPr>
              <a:t>công</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tắc</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và</a:t>
            </a:r>
            <a:r>
              <a:rPr lang="en-US" sz="1500" kern="100" dirty="0">
                <a:effectLst/>
                <a:latin typeface="Arial" panose="020B0604020202020204" pitchFamily="34" charset="0"/>
                <a:cs typeface="Arial" panose="020B0604020202020204" pitchFamily="34" charset="0"/>
              </a:rPr>
              <a:t> 4 led 7 </a:t>
            </a:r>
            <a:r>
              <a:rPr lang="en-US" sz="1500" kern="100" dirty="0" err="1">
                <a:effectLst/>
                <a:latin typeface="Arial" panose="020B0604020202020204" pitchFamily="34" charset="0"/>
                <a:cs typeface="Arial" panose="020B0604020202020204" pitchFamily="34" charset="0"/>
              </a:rPr>
              <a:t>thanh</a:t>
            </a:r>
            <a:endParaRPr lang="en-US" sz="1500" kern="100" dirty="0">
              <a:effectLst/>
              <a:latin typeface="Arial" panose="020B0604020202020204" pitchFamily="34" charset="0"/>
              <a:cs typeface="Arial" panose="020B0604020202020204" pitchFamily="34" charset="0"/>
            </a:endParaRPr>
          </a:p>
          <a:p>
            <a:pPr marL="342900" marR="0" lvl="0" indent="-342900">
              <a:lnSpc>
                <a:spcPct val="90000"/>
              </a:lnSpc>
              <a:spcBef>
                <a:spcPts val="0"/>
              </a:spcBef>
              <a:spcAft>
                <a:spcPts val="0"/>
              </a:spcAft>
              <a:buFont typeface="Wingdings" panose="05000000000000000000" pitchFamily="2" charset="2"/>
              <a:buChar char=""/>
            </a:pPr>
            <a:r>
              <a:rPr lang="en-US" sz="1500" kern="100" dirty="0">
                <a:effectLst/>
                <a:latin typeface="Arial" panose="020B0604020202020204" pitchFamily="34" charset="0"/>
                <a:cs typeface="Arial" panose="020B0604020202020204" pitchFamily="34" charset="0"/>
              </a:rPr>
              <a:t>2278 slices, </a:t>
            </a:r>
            <a:r>
              <a:rPr lang="en-US" sz="1500" kern="100" dirty="0" err="1">
                <a:effectLst/>
                <a:latin typeface="Arial" panose="020B0604020202020204" pitchFamily="34" charset="0"/>
                <a:cs typeface="Arial" panose="020B0604020202020204" pitchFamily="34" charset="0"/>
              </a:rPr>
              <a:t>mỗi</a:t>
            </a:r>
            <a:r>
              <a:rPr lang="en-US" sz="1500" kern="100" dirty="0">
                <a:effectLst/>
                <a:latin typeface="Arial" panose="020B0604020202020204" pitchFamily="34" charset="0"/>
                <a:cs typeface="Arial" panose="020B0604020202020204" pitchFamily="34" charset="0"/>
              </a:rPr>
              <a:t> slices bao </a:t>
            </a:r>
            <a:r>
              <a:rPr lang="en-US" sz="1500" kern="100" dirty="0" err="1">
                <a:effectLst/>
                <a:latin typeface="Arial" panose="020B0604020202020204" pitchFamily="34" charset="0"/>
                <a:cs typeface="Arial" panose="020B0604020202020204" pitchFamily="34" charset="0"/>
              </a:rPr>
              <a:t>gồm</a:t>
            </a:r>
            <a:r>
              <a:rPr lang="en-US" sz="1500" kern="100" dirty="0">
                <a:effectLst/>
                <a:latin typeface="Arial" panose="020B0604020202020204" pitchFamily="34" charset="0"/>
                <a:cs typeface="Arial" panose="020B0604020202020204" pitchFamily="34" charset="0"/>
              </a:rPr>
              <a:t> 4 LUT 6 </a:t>
            </a:r>
            <a:r>
              <a:rPr lang="en-US" sz="1500" kern="100" dirty="0" err="1">
                <a:effectLst/>
                <a:latin typeface="Arial" panose="020B0604020202020204" pitchFamily="34" charset="0"/>
                <a:cs typeface="Arial" panose="020B0604020202020204" pitchFamily="34" charset="0"/>
              </a:rPr>
              <a:t>đầu</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vào</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và</a:t>
            </a:r>
            <a:r>
              <a:rPr lang="en-US" sz="1500" kern="100" dirty="0">
                <a:effectLst/>
                <a:latin typeface="Arial" panose="020B0604020202020204" pitchFamily="34" charset="0"/>
                <a:cs typeface="Arial" panose="020B0604020202020204" pitchFamily="34" charset="0"/>
              </a:rPr>
              <a:t> 8 Flip-flop</a:t>
            </a:r>
          </a:p>
          <a:p>
            <a:pPr marL="342900" marR="0" lvl="0" indent="-342900">
              <a:lnSpc>
                <a:spcPct val="90000"/>
              </a:lnSpc>
              <a:spcBef>
                <a:spcPts val="0"/>
              </a:spcBef>
              <a:spcAft>
                <a:spcPts val="0"/>
              </a:spcAft>
              <a:buFont typeface="Wingdings" panose="05000000000000000000" pitchFamily="2" charset="2"/>
              <a:buChar char=""/>
            </a:pPr>
            <a:r>
              <a:rPr lang="en-US" sz="1500" kern="100" dirty="0">
                <a:effectLst/>
                <a:latin typeface="Arial" panose="020B0604020202020204" pitchFamily="34" charset="0"/>
                <a:cs typeface="Arial" panose="020B0604020202020204" pitchFamily="34" charset="0"/>
              </a:rPr>
              <a:t>576Kb </a:t>
            </a:r>
            <a:r>
              <a:rPr lang="en-US" sz="1500" kern="100" dirty="0" err="1">
                <a:effectLst/>
                <a:latin typeface="Arial" panose="020B0604020202020204" pitchFamily="34" charset="0"/>
                <a:cs typeface="Arial" panose="020B0604020202020204" pitchFamily="34" charset="0"/>
              </a:rPr>
              <a:t>cho</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khối</a:t>
            </a:r>
            <a:r>
              <a:rPr lang="en-US" sz="1500" kern="100" dirty="0">
                <a:effectLst/>
                <a:latin typeface="Arial" panose="020B0604020202020204" pitchFamily="34" charset="0"/>
                <a:cs typeface="Arial" panose="020B0604020202020204" pitchFamily="34" charset="0"/>
              </a:rPr>
              <a:t> RAM </a:t>
            </a:r>
            <a:r>
              <a:rPr lang="en-US" sz="1500" kern="100" dirty="0" err="1">
                <a:effectLst/>
                <a:latin typeface="Arial" panose="020B0604020202020204" pitchFamily="34" charset="0"/>
                <a:cs typeface="Arial" panose="020B0604020202020204" pitchFamily="34" charset="0"/>
              </a:rPr>
              <a:t>phục</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vụ</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xử</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lý</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nhanh</a:t>
            </a:r>
            <a:endParaRPr lang="en-US" sz="1500" kern="100" dirty="0">
              <a:effectLst/>
              <a:latin typeface="Arial" panose="020B0604020202020204" pitchFamily="34" charset="0"/>
              <a:cs typeface="Arial" panose="020B0604020202020204" pitchFamily="34" charset="0"/>
            </a:endParaRPr>
          </a:p>
          <a:p>
            <a:pPr marL="342900" marR="0" lvl="0" indent="-342900">
              <a:lnSpc>
                <a:spcPct val="90000"/>
              </a:lnSpc>
              <a:spcBef>
                <a:spcPts val="0"/>
              </a:spcBef>
              <a:spcAft>
                <a:spcPts val="600"/>
              </a:spcAft>
              <a:buFont typeface="Wingdings" panose="05000000000000000000" pitchFamily="2" charset="2"/>
              <a:buChar char=""/>
            </a:pPr>
            <a:r>
              <a:rPr lang="en-US" sz="1500" kern="100" dirty="0">
                <a:effectLst/>
                <a:latin typeface="Arial" panose="020B0604020202020204" pitchFamily="34" charset="0"/>
                <a:cs typeface="Arial" panose="020B0604020202020204" pitchFamily="34" charset="0"/>
              </a:rPr>
              <a:t>32 DSP</a:t>
            </a:r>
          </a:p>
          <a:p>
            <a:pPr marL="0" marR="0" indent="457200">
              <a:lnSpc>
                <a:spcPct val="90000"/>
              </a:lnSpc>
              <a:spcBef>
                <a:spcPts val="600"/>
              </a:spcBef>
              <a:spcAft>
                <a:spcPts val="600"/>
              </a:spcAft>
            </a:pPr>
            <a:r>
              <a:rPr lang="en-US" b="1" kern="100" dirty="0" err="1">
                <a:effectLst/>
                <a:latin typeface="Arial" panose="020B0604020202020204" pitchFamily="34" charset="0"/>
                <a:cs typeface="Arial" panose="020B0604020202020204" pitchFamily="34" charset="0"/>
              </a:rPr>
              <a:t>Đánh</a:t>
            </a:r>
            <a:r>
              <a:rPr lang="en-US" b="1" kern="100" dirty="0">
                <a:effectLst/>
                <a:latin typeface="Arial" panose="020B0604020202020204" pitchFamily="34" charset="0"/>
                <a:cs typeface="Arial" panose="020B0604020202020204" pitchFamily="34" charset="0"/>
              </a:rPr>
              <a:t> </a:t>
            </a:r>
            <a:r>
              <a:rPr lang="en-US" b="1" kern="100" dirty="0" err="1">
                <a:effectLst/>
                <a:latin typeface="Arial" panose="020B0604020202020204" pitchFamily="34" charset="0"/>
                <a:cs typeface="Arial" panose="020B0604020202020204" pitchFamily="34" charset="0"/>
              </a:rPr>
              <a:t>giá</a:t>
            </a:r>
            <a:r>
              <a:rPr lang="en-US" b="1" kern="100" dirty="0">
                <a:effectLst/>
                <a:latin typeface="Arial" panose="020B0604020202020204" pitchFamily="34" charset="0"/>
                <a:cs typeface="Arial" panose="020B0604020202020204" pitchFamily="34" charset="0"/>
              </a:rPr>
              <a:t>:</a:t>
            </a:r>
          </a:p>
          <a:p>
            <a:pPr marL="0" indent="0">
              <a:lnSpc>
                <a:spcPct val="90000"/>
              </a:lnSpc>
              <a:buNone/>
            </a:pPr>
            <a:r>
              <a:rPr lang="vi-VN" sz="1500" kern="100" dirty="0">
                <a:effectLst/>
                <a:latin typeface="Arial" panose="020B0604020202020204" pitchFamily="34" charset="0"/>
                <a:cs typeface="Arial" panose="020B0604020202020204" pitchFamily="34" charset="0"/>
              </a:rPr>
              <a:t>- </a:t>
            </a:r>
            <a:r>
              <a:rPr lang="en-US" sz="1500" kern="100" dirty="0">
                <a:effectLst/>
                <a:latin typeface="Arial" panose="020B0604020202020204" pitchFamily="34" charset="0"/>
                <a:cs typeface="Arial" panose="020B0604020202020204" pitchFamily="34" charset="0"/>
              </a:rPr>
              <a:t>Kit </a:t>
            </a:r>
            <a:r>
              <a:rPr lang="en-US" sz="1500" kern="100" dirty="0" err="1">
                <a:effectLst/>
                <a:latin typeface="Arial" panose="020B0604020202020204" pitchFamily="34" charset="0"/>
                <a:cs typeface="Arial" panose="020B0604020202020204" pitchFamily="34" charset="0"/>
              </a:rPr>
              <a:t>phục</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vụ</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tốt</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cho</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nhu</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cầu</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của</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sinh</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viên</a:t>
            </a:r>
            <a:r>
              <a:rPr lang="en-US" sz="1500" kern="100" dirty="0">
                <a:effectLst/>
                <a:latin typeface="Arial" panose="020B0604020202020204" pitchFamily="34" charset="0"/>
                <a:cs typeface="Arial" panose="020B0604020202020204" pitchFamily="34" charset="0"/>
              </a:rPr>
              <a:t> .</a:t>
            </a:r>
            <a:endParaRPr lang="vi-VN" sz="1500" kern="100" dirty="0">
              <a:effectLst/>
              <a:latin typeface="Arial" panose="020B0604020202020204" pitchFamily="34" charset="0"/>
              <a:cs typeface="Arial" panose="020B0604020202020204" pitchFamily="34" charset="0"/>
            </a:endParaRPr>
          </a:p>
          <a:p>
            <a:pPr marL="0" indent="0">
              <a:lnSpc>
                <a:spcPct val="90000"/>
              </a:lnSpc>
              <a:buNone/>
            </a:pPr>
            <a:r>
              <a:rPr lang="en-US" sz="1500" kern="100" dirty="0" smtClean="0">
                <a:effectLst/>
                <a:latin typeface="Arial" panose="020B0604020202020204" pitchFamily="34" charset="0"/>
                <a:cs typeface="Arial" panose="020B0604020202020204" pitchFamily="34" charset="0"/>
              </a:rPr>
              <a:t>- </a:t>
            </a:r>
            <a:r>
              <a:rPr lang="en-US" sz="1500" kern="100" dirty="0" err="1" smtClean="0">
                <a:effectLst/>
                <a:latin typeface="Arial" panose="020B0604020202020204" pitchFamily="34" charset="0"/>
                <a:cs typeface="Arial" panose="020B0604020202020204" pitchFamily="34" charset="0"/>
              </a:rPr>
              <a:t>Tần</a:t>
            </a:r>
            <a:r>
              <a:rPr lang="en-US" sz="1500" kern="100" dirty="0" smtClean="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số</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hoạt</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động</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cao</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giúp</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cho</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việc</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xử</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lý</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trong</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các</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khối</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hoạt</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động</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nhanh</a:t>
            </a:r>
            <a:r>
              <a:rPr lang="en-US" sz="1500" kern="100" dirty="0">
                <a:effectLst/>
                <a:latin typeface="Arial" panose="020B0604020202020204" pitchFamily="34" charset="0"/>
                <a:cs typeface="Arial" panose="020B0604020202020204" pitchFamily="34" charset="0"/>
              </a:rPr>
              <a:t> </a:t>
            </a:r>
            <a:r>
              <a:rPr lang="en-US" sz="1500" kern="100" dirty="0" err="1">
                <a:effectLst/>
                <a:latin typeface="Arial" panose="020B0604020202020204" pitchFamily="34" charset="0"/>
                <a:cs typeface="Arial" panose="020B0604020202020204" pitchFamily="34" charset="0"/>
              </a:rPr>
              <a:t>hơn</a:t>
            </a:r>
            <a:r>
              <a:rPr lang="en-US" sz="1400" kern="100" dirty="0" smtClean="0">
                <a:effectLst/>
                <a:latin typeface="Arial" panose="020B0604020202020204" pitchFamily="34" charset="0"/>
                <a:cs typeface="Arial" panose="020B0604020202020204" pitchFamily="34" charset="0"/>
              </a:rPr>
              <a:t>.</a:t>
            </a:r>
          </a:p>
          <a:p>
            <a:pPr>
              <a:lnSpc>
                <a:spcPct val="90000"/>
              </a:lnSpc>
              <a:buFontTx/>
              <a:buChar char="-"/>
            </a:pPr>
            <a:endParaRPr lang="en-US" sz="1400" dirty="0">
              <a:latin typeface="Arial" panose="020B0604020202020204" pitchFamily="34" charset="0"/>
              <a:cs typeface="Arial" panose="020B0604020202020204" pitchFamily="34" charset="0"/>
            </a:endParaRPr>
          </a:p>
        </p:txBody>
      </p:sp>
      <p:pic>
        <p:nvPicPr>
          <p:cNvPr id="5" name="Picture 4" descr="Kết quả hình ảnh cho Xilinx Spartan 6 Nexys 3">
            <a:extLst>
              <a:ext uri="{FF2B5EF4-FFF2-40B4-BE49-F238E27FC236}">
                <a16:creationId xmlns:a16="http://schemas.microsoft.com/office/drawing/2014/main" id="{CD876F28-348A-4D1C-A362-0AF1AA757410}"/>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6676443" y="2270839"/>
            <a:ext cx="4723142" cy="3633047"/>
          </a:xfrm>
          <a:prstGeom prst="rect">
            <a:avLst/>
          </a:prstGeom>
          <a:noFill/>
          <a:ln>
            <a:noFill/>
          </a:ln>
        </p:spPr>
      </p:pic>
      <p:sp>
        <p:nvSpPr>
          <p:cNvPr id="3" name="Slide Number Placeholder 2">
            <a:extLst>
              <a:ext uri="{FF2B5EF4-FFF2-40B4-BE49-F238E27FC236}">
                <a16:creationId xmlns:a16="http://schemas.microsoft.com/office/drawing/2014/main" id="{B46290D1-AAEA-4EE9-AB3A-84A1323015CC}"/>
              </a:ext>
            </a:extLst>
          </p:cNvPr>
          <p:cNvSpPr>
            <a:spLocks noGrp="1"/>
          </p:cNvSpPr>
          <p:nvPr>
            <p:ph type="sldNum" sz="quarter" idx="12"/>
          </p:nvPr>
        </p:nvSpPr>
        <p:spPr>
          <a:xfrm>
            <a:off x="10440734" y="5903886"/>
            <a:ext cx="1091232" cy="365125"/>
          </a:xfrm>
        </p:spPr>
        <p:txBody>
          <a:bodyPr anchor="ctr">
            <a:normAutofit/>
          </a:bodyPr>
          <a:lstStyle/>
          <a:p>
            <a:pPr>
              <a:spcAft>
                <a:spcPts val="600"/>
              </a:spcAft>
            </a:pPr>
            <a:fld id="{C5C3056E-1632-4A65-A24F-3F10A1450A6E}" type="slidenum">
              <a:rPr lang="en-US" noProof="0" smtClean="0">
                <a:latin typeface="Arial" panose="020B0604020202020204" pitchFamily="34" charset="0"/>
                <a:cs typeface="Arial" panose="020B0604020202020204" pitchFamily="34" charset="0"/>
              </a:rPr>
              <a:pPr>
                <a:spcAft>
                  <a:spcPts val="600"/>
                </a:spcAft>
              </a:pPr>
              <a:t>27</a:t>
            </a:fld>
            <a:endParaRPr lang="en-US" noProof="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8695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Họat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MẠch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khuếch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đại</a:t>
            </a: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a:xfrm>
            <a:off x="5353701" y="2331345"/>
            <a:ext cx="6257108" cy="3989917"/>
          </a:xfrm>
        </p:spPr>
        <p:txBody>
          <a:bodyPr>
            <a:normAutofit fontScale="92500" lnSpcReduction="20000"/>
          </a:bodyPr>
          <a:lstStyle/>
          <a:p>
            <a:r>
              <a:rPr lang="en-US" sz="2000" dirty="0" err="1" smtClean="0">
                <a:latin typeface="Arial" panose="020B0604020202020204" pitchFamily="34" charset="0"/>
                <a:cs typeface="Arial" panose="020B0604020202020204" pitchFamily="34" charset="0"/>
              </a:rPr>
              <a:t>Chức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năng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của</a:t>
            </a:r>
            <a:r>
              <a:rPr lang="en-US" sz="2000" dirty="0" smtClean="0">
                <a:latin typeface="Arial" panose="020B0604020202020204" pitchFamily="34" charset="0"/>
                <a:cs typeface="Arial" panose="020B0604020202020204" pitchFamily="34" charset="0"/>
              </a:rPr>
              <a:t> BC547: </a:t>
            </a:r>
            <a:r>
              <a:rPr lang="vi-VN" sz="2000" dirty="0">
                <a:latin typeface="Arial" panose="020B0604020202020204" pitchFamily="34" charset="0"/>
                <a:cs typeface="Arial" panose="020B0604020202020204" pitchFamily="34" charset="0"/>
              </a:rPr>
              <a:t>chuyển đổi tải nhỏ trên điện áp và dòng đầu vào rất thấp cũng như khuếch đại âm thanh nhỏ và các tín hiệu </a:t>
            </a:r>
            <a:r>
              <a:rPr lang="vi-VN" sz="2000" dirty="0" smtClean="0">
                <a:latin typeface="Arial" panose="020B0604020202020204" pitchFamily="34" charset="0"/>
                <a:cs typeface="Arial" panose="020B0604020202020204" pitchFamily="34" charset="0"/>
              </a:rPr>
              <a:t>khác</a:t>
            </a:r>
            <a:endParaRPr lang="en-US" sz="2000" dirty="0" smtClean="0">
              <a:latin typeface="Arial" panose="020B0604020202020204" pitchFamily="34" charset="0"/>
              <a:cs typeface="Arial" panose="020B0604020202020204" pitchFamily="34" charset="0"/>
            </a:endParaRPr>
          </a:p>
          <a:p>
            <a:r>
              <a:rPr lang="vi-VN" sz="2000" dirty="0" smtClean="0">
                <a:latin typeface="Arial" panose="020B0604020202020204" pitchFamily="34" charset="0"/>
                <a:cs typeface="Arial" panose="020B0604020202020204" pitchFamily="34" charset="0"/>
              </a:rPr>
              <a:t>Ư</a:t>
            </a:r>
            <a:r>
              <a:rPr lang="en-US" sz="2000" dirty="0" smtClean="0">
                <a:latin typeface="Arial" panose="020B0604020202020204" pitchFamily="34" charset="0"/>
                <a:cs typeface="Arial" panose="020B0604020202020204" pitchFamily="34" charset="0"/>
              </a:rPr>
              <a:t>u </a:t>
            </a:r>
            <a:r>
              <a:rPr lang="en-US" sz="2000" dirty="0" err="1" smtClean="0">
                <a:latin typeface="Arial" panose="020B0604020202020204" pitchFamily="34" charset="0"/>
                <a:cs typeface="Arial" panose="020B0604020202020204" pitchFamily="34" charset="0"/>
              </a:rPr>
              <a:t>điểm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của</a:t>
            </a:r>
            <a:r>
              <a:rPr lang="en-US" sz="2000" dirty="0" smtClean="0">
                <a:latin typeface="Arial" panose="020B0604020202020204" pitchFamily="34" charset="0"/>
                <a:cs typeface="Arial" panose="020B0604020202020204" pitchFamily="34" charset="0"/>
              </a:rPr>
              <a:t> Op-Amp  LF356N: </a:t>
            </a:r>
          </a:p>
          <a:p>
            <a:pPr lvl="1">
              <a:buFont typeface="Wingdings" panose="05000000000000000000" pitchFamily="2" charset="2"/>
              <a:buChar char="Ø"/>
            </a:pPr>
            <a:r>
              <a:rPr lang="vi-VN" sz="1900" dirty="0">
                <a:latin typeface="Arial" panose="020B0604020202020204" pitchFamily="34" charset="0"/>
                <a:cs typeface="Arial" panose="020B0604020202020204" pitchFamily="34" charset="0"/>
              </a:rPr>
              <a:t>Hai ngõ vào đảo và không đảo cho phép </a:t>
            </a:r>
            <a:r>
              <a:rPr lang="vi-VN" sz="1900" dirty="0" smtClean="0">
                <a:latin typeface="Arial" panose="020B0604020202020204" pitchFamily="34" charset="0"/>
                <a:cs typeface="Arial" panose="020B0604020202020204" pitchFamily="34" charset="0"/>
              </a:rPr>
              <a:t>khuếch </a:t>
            </a:r>
            <a:r>
              <a:rPr lang="vi-VN" sz="1900" dirty="0">
                <a:latin typeface="Arial" panose="020B0604020202020204" pitchFamily="34" charset="0"/>
                <a:cs typeface="Arial" panose="020B0604020202020204" pitchFamily="34" charset="0"/>
              </a:rPr>
              <a:t>đại được nguồn tín hiệu có tính đối xứng</a:t>
            </a:r>
            <a:endParaRPr lang="en-US" sz="1900" dirty="0">
              <a:latin typeface="Arial" panose="020B0604020202020204" pitchFamily="34" charset="0"/>
              <a:cs typeface="Arial" panose="020B0604020202020204" pitchFamily="34" charset="0"/>
            </a:endParaRPr>
          </a:p>
          <a:p>
            <a:pPr lvl="1">
              <a:buFont typeface="Wingdings" panose="05000000000000000000" pitchFamily="2" charset="2"/>
              <a:buChar char="Ø"/>
            </a:pPr>
            <a:r>
              <a:rPr lang="en-US" sz="1900" dirty="0" err="1">
                <a:latin typeface="Arial" panose="020B0604020202020204" pitchFamily="34" charset="0"/>
                <a:cs typeface="Arial" panose="020B0604020202020204" pitchFamily="34" charset="0"/>
              </a:rPr>
              <a:t>Ngõ</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ra</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chỉ</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khuếch</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đại</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sự</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sai</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lệch</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giữa</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hai</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tín</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hiệu</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ngõ</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vào</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nên</a:t>
            </a:r>
            <a:r>
              <a:rPr lang="en-US" sz="1900" dirty="0">
                <a:latin typeface="Arial" panose="020B0604020202020204" pitchFamily="34" charset="0"/>
                <a:cs typeface="Arial" panose="020B0604020202020204" pitchFamily="34" charset="0"/>
              </a:rPr>
              <a:t> </a:t>
            </a:r>
            <a:r>
              <a:rPr lang="en-US" sz="1900" dirty="0" smtClean="0">
                <a:latin typeface="Arial" panose="020B0604020202020204" pitchFamily="34" charset="0"/>
                <a:cs typeface="Arial" panose="020B0604020202020204" pitchFamily="34" charset="0"/>
              </a:rPr>
              <a:t>Op-Amps </a:t>
            </a:r>
            <a:r>
              <a:rPr lang="en-US" sz="1900" dirty="0" err="1">
                <a:latin typeface="Arial" panose="020B0604020202020204" pitchFamily="34" charset="0"/>
                <a:cs typeface="Arial" panose="020B0604020202020204" pitchFamily="34" charset="0"/>
              </a:rPr>
              <a:t>có</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độ</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miễn</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nhiễu</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rất</a:t>
            </a:r>
            <a:r>
              <a:rPr lang="en-US" sz="1900" dirty="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cao</a:t>
            </a:r>
            <a:endParaRPr lang="en-US" sz="1900" dirty="0" smtClean="0">
              <a:latin typeface="Arial" panose="020B0604020202020204" pitchFamily="34" charset="0"/>
              <a:cs typeface="Arial" panose="020B0604020202020204" pitchFamily="34" charset="0"/>
            </a:endParaRPr>
          </a:p>
          <a:p>
            <a:pPr lvl="1">
              <a:buFont typeface="Wingdings" panose="05000000000000000000" pitchFamily="2" charset="2"/>
              <a:buChar char="Ø"/>
            </a:pPr>
            <a:r>
              <a:rPr lang="en-US" sz="1900" dirty="0" err="1">
                <a:latin typeface="Arial" panose="020B0604020202020204" pitchFamily="34" charset="0"/>
                <a:cs typeface="Arial" panose="020B0604020202020204" pitchFamily="34" charset="0"/>
              </a:rPr>
              <a:t>K</a:t>
            </a:r>
            <a:r>
              <a:rPr lang="en-US" sz="1900" dirty="0" err="1" smtClean="0">
                <a:latin typeface="Arial" panose="020B0604020202020204" pitchFamily="34" charset="0"/>
                <a:cs typeface="Arial" panose="020B0604020202020204" pitchFamily="34" charset="0"/>
              </a:rPr>
              <a:t>huếch</a:t>
            </a:r>
            <a:r>
              <a:rPr lang="en-US" sz="1900" dirty="0" smtClean="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đại</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cả</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những</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tín</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hiệu</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với</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biên</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độ</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chỉ</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vài</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chục</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mico</a:t>
            </a:r>
            <a:r>
              <a:rPr lang="en-US" sz="1900" dirty="0">
                <a:latin typeface="Arial" panose="020B0604020202020204" pitchFamily="34" charset="0"/>
                <a:cs typeface="Arial" panose="020B0604020202020204" pitchFamily="34" charset="0"/>
              </a:rPr>
              <a:t> </a:t>
            </a:r>
            <a:r>
              <a:rPr lang="en-US" sz="1900" dirty="0" smtClean="0">
                <a:latin typeface="Arial" panose="020B0604020202020204" pitchFamily="34" charset="0"/>
                <a:cs typeface="Arial" panose="020B0604020202020204" pitchFamily="34" charset="0"/>
              </a:rPr>
              <a:t>Volt</a:t>
            </a:r>
          </a:p>
          <a:p>
            <a:pPr lvl="1">
              <a:buFont typeface="Wingdings" panose="05000000000000000000" pitchFamily="2" charset="2"/>
              <a:buChar char="Ø"/>
            </a:pPr>
            <a:r>
              <a:rPr lang="en-US" sz="1900" dirty="0" err="1">
                <a:latin typeface="Arial" panose="020B0604020202020204" pitchFamily="34" charset="0"/>
                <a:cs typeface="Arial" panose="020B0604020202020204" pitchFamily="34" charset="0"/>
              </a:rPr>
              <a:t>Tổng</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trở</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ngõ</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vào</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của</a:t>
            </a:r>
            <a:r>
              <a:rPr lang="en-US" sz="1900" dirty="0">
                <a:latin typeface="Arial" panose="020B0604020202020204" pitchFamily="34" charset="0"/>
                <a:cs typeface="Arial" panose="020B0604020202020204" pitchFamily="34" charset="0"/>
              </a:rPr>
              <a:t> Op-Amps </a:t>
            </a:r>
            <a:r>
              <a:rPr lang="en-US" sz="1900" dirty="0" err="1">
                <a:latin typeface="Arial" panose="020B0604020202020204" pitchFamily="34" charset="0"/>
                <a:cs typeface="Arial" panose="020B0604020202020204" pitchFamily="34" charset="0"/>
              </a:rPr>
              <a:t>rất</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lớn</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cho</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phép</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mạch</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khuếch</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đại</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những</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nguồn</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tín</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hiệu</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có</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công</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suất</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bé</a:t>
            </a:r>
            <a:endParaRPr lang="en-US" sz="19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C5C3056E-1632-4A65-A24F-3F10A1450A6E}" type="slidenum">
              <a:rPr lang="en-US" noProof="0" smtClean="0">
                <a:latin typeface="Arial" panose="020B0604020202020204" pitchFamily="34" charset="0"/>
                <a:cs typeface="Arial" panose="020B0604020202020204" pitchFamily="34" charset="0"/>
              </a:rPr>
              <a:t>28</a:t>
            </a:fld>
            <a:endParaRPr lang="en-US" noProof="0" dirty="0">
              <a:latin typeface="Arial" panose="020B0604020202020204" pitchFamily="34" charset="0"/>
              <a:cs typeface="Arial" panose="020B0604020202020204" pitchFamily="34" charset="0"/>
            </a:endParaRPr>
          </a:p>
        </p:txBody>
      </p:sp>
      <p:pic>
        <p:nvPicPr>
          <p:cNvPr id="2050" name="Picture 2" descr="Gói 50 Con Transistor BC547 TO-92 NPN 0,1A 50V - Phụ Kiện và Dụng Cụ Khác  Thương hiệu OEM | WebSoSanh.co"/>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84218" y="2579835"/>
            <a:ext cx="1514114" cy="14646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EXAS INSTRUMENTS LF356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598" y="4172329"/>
            <a:ext cx="1620974" cy="160508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35075" y="3127514"/>
            <a:ext cx="1856021" cy="369332"/>
          </a:xfrm>
          <a:prstGeom prst="rect">
            <a:avLst/>
          </a:prstGeom>
        </p:spPr>
        <p:txBody>
          <a:bodyPr wrap="none">
            <a:spAutoFit/>
          </a:bodyPr>
          <a:lstStyle/>
          <a:p>
            <a:r>
              <a:rPr lang="en-US" dirty="0" err="1" smtClean="0">
                <a:latin typeface="Arial" panose="020B0604020202020204" pitchFamily="34" charset="0"/>
                <a:cs typeface="Arial" panose="020B0604020202020204" pitchFamily="34" charset="0"/>
              </a:rPr>
              <a:t>Transitor</a:t>
            </a:r>
            <a:r>
              <a:rPr lang="en-US" dirty="0" smtClean="0">
                <a:latin typeface="Arial" panose="020B0604020202020204" pitchFamily="34" charset="0"/>
                <a:cs typeface="Arial" panose="020B0604020202020204" pitchFamily="34" charset="0"/>
              </a:rPr>
              <a:t> BC547</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825580" y="4906371"/>
            <a:ext cx="2031390"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Op Amp  </a:t>
            </a:r>
            <a:r>
              <a:rPr lang="en-US" dirty="0" smtClean="0">
                <a:latin typeface="Arial" panose="020B0604020202020204" pitchFamily="34" charset="0"/>
                <a:cs typeface="Arial" panose="020B0604020202020204" pitchFamily="34" charset="0"/>
              </a:rPr>
              <a:t>LF356N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26307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Transducer</a:t>
            </a:r>
            <a:endParaRPr lang="en-US" dirty="0"/>
          </a:p>
        </p:txBody>
      </p:sp>
      <p:sp>
        <p:nvSpPr>
          <p:cNvPr id="4" name="Content Placeholder 3"/>
          <p:cNvSpPr>
            <a:spLocks noGrp="1"/>
          </p:cNvSpPr>
          <p:nvPr>
            <p:ph sz="half" idx="2"/>
          </p:nvPr>
        </p:nvSpPr>
        <p:spPr>
          <a:xfrm>
            <a:off x="5394960" y="2250863"/>
            <a:ext cx="6215849" cy="4424257"/>
          </a:xfrm>
        </p:spPr>
        <p:txBody>
          <a:bodyPr>
            <a:normAutofit/>
          </a:bodyPr>
          <a:lstStyle/>
          <a:p>
            <a:r>
              <a:rPr lang="en-GB" sz="2000" b="1" dirty="0" err="1" smtClean="0"/>
              <a:t>Tranducer</a:t>
            </a:r>
            <a:r>
              <a:rPr lang="vi-VN" sz="2000" dirty="0" smtClean="0"/>
              <a:t> là thiết bị chuyển đổi năng lượng từ dạng này sang dạng khác. </a:t>
            </a:r>
            <a:r>
              <a:rPr lang="en-US" sz="2000" dirty="0" err="1" smtClean="0"/>
              <a:t>Cụ</a:t>
            </a:r>
            <a:r>
              <a:rPr lang="en-US" sz="2000" dirty="0" smtClean="0"/>
              <a:t> </a:t>
            </a:r>
            <a:r>
              <a:rPr lang="en-US" sz="2000" dirty="0" err="1" smtClean="0"/>
              <a:t>thể</a:t>
            </a:r>
            <a:r>
              <a:rPr lang="en-US" sz="2000" dirty="0" smtClean="0"/>
              <a:t> ở </a:t>
            </a:r>
            <a:r>
              <a:rPr lang="en-US" sz="2000" dirty="0" err="1" smtClean="0"/>
              <a:t>đây</a:t>
            </a:r>
            <a:r>
              <a:rPr lang="en-US" sz="2000" dirty="0" smtClean="0"/>
              <a:t> </a:t>
            </a:r>
            <a:r>
              <a:rPr lang="en-US" sz="2000" dirty="0" err="1" smtClean="0"/>
              <a:t>chuyển</a:t>
            </a:r>
            <a:r>
              <a:rPr lang="en-US" sz="2000" dirty="0" smtClean="0"/>
              <a:t> </a:t>
            </a:r>
            <a:r>
              <a:rPr lang="en-US" sz="2000" dirty="0" err="1" smtClean="0"/>
              <a:t>từ</a:t>
            </a:r>
            <a:r>
              <a:rPr lang="en-US" sz="2000" dirty="0" smtClean="0"/>
              <a:t> </a:t>
            </a:r>
            <a:r>
              <a:rPr lang="en-US" sz="2000" dirty="0" err="1" smtClean="0"/>
              <a:t>tín</a:t>
            </a:r>
            <a:r>
              <a:rPr lang="en-US" sz="2000" dirty="0" smtClean="0"/>
              <a:t> </a:t>
            </a:r>
            <a:r>
              <a:rPr lang="en-US" sz="2000" dirty="0" err="1" smtClean="0"/>
              <a:t>hiệu</a:t>
            </a:r>
            <a:r>
              <a:rPr lang="en-US" sz="2000" dirty="0" smtClean="0"/>
              <a:t> </a:t>
            </a:r>
            <a:r>
              <a:rPr lang="en-US" sz="2000" dirty="0" err="1" smtClean="0"/>
              <a:t>điện</a:t>
            </a:r>
            <a:r>
              <a:rPr lang="en-US" sz="2000" dirty="0" smtClean="0"/>
              <a:t> sang </a:t>
            </a:r>
            <a:r>
              <a:rPr lang="en-US" sz="2000" dirty="0" err="1" smtClean="0"/>
              <a:t>tín</a:t>
            </a:r>
            <a:r>
              <a:rPr lang="en-US" sz="2000" dirty="0" smtClean="0"/>
              <a:t> </a:t>
            </a:r>
            <a:r>
              <a:rPr lang="en-US" sz="2000" dirty="0" err="1" smtClean="0"/>
              <a:t>hiệu</a:t>
            </a:r>
            <a:r>
              <a:rPr lang="en-US" sz="2000" dirty="0" smtClean="0"/>
              <a:t> </a:t>
            </a:r>
            <a:r>
              <a:rPr lang="en-US" sz="2000" dirty="0" err="1" smtClean="0"/>
              <a:t>âm</a:t>
            </a:r>
            <a:r>
              <a:rPr lang="en-US" sz="2000" dirty="0" smtClean="0"/>
              <a:t> </a:t>
            </a:r>
            <a:r>
              <a:rPr lang="en-US" sz="2000" dirty="0" err="1" smtClean="0"/>
              <a:t>thanh</a:t>
            </a:r>
            <a:r>
              <a:rPr lang="en-US" sz="2000" dirty="0" smtClean="0"/>
              <a:t>.</a:t>
            </a:r>
          </a:p>
          <a:p>
            <a:r>
              <a:rPr lang="en-US" sz="2000" dirty="0" err="1" smtClean="0"/>
              <a:t>Một</a:t>
            </a:r>
            <a:r>
              <a:rPr lang="en-US" sz="2000" dirty="0" smtClean="0"/>
              <a:t> </a:t>
            </a:r>
            <a:r>
              <a:rPr lang="en-US" sz="2000" dirty="0" err="1" smtClean="0"/>
              <a:t>số</a:t>
            </a:r>
            <a:r>
              <a:rPr lang="en-US" sz="2000" dirty="0" smtClean="0"/>
              <a:t> </a:t>
            </a:r>
            <a:r>
              <a:rPr lang="en-US" sz="2000" dirty="0" err="1" smtClean="0"/>
              <a:t>thông</a:t>
            </a:r>
            <a:r>
              <a:rPr lang="en-US" sz="2000" dirty="0" smtClean="0"/>
              <a:t> </a:t>
            </a:r>
            <a:r>
              <a:rPr lang="en-US" sz="2000" dirty="0" err="1" smtClean="0"/>
              <a:t>số</a:t>
            </a:r>
            <a:r>
              <a:rPr lang="en-US" sz="2000" dirty="0" smtClean="0"/>
              <a:t> </a:t>
            </a:r>
            <a:r>
              <a:rPr lang="en-US" sz="2000" dirty="0" err="1" smtClean="0"/>
              <a:t>kỹ</a:t>
            </a:r>
            <a:r>
              <a:rPr lang="en-US" sz="2000" dirty="0" smtClean="0"/>
              <a:t> </a:t>
            </a:r>
            <a:r>
              <a:rPr lang="en-US" sz="2000" dirty="0" err="1" smtClean="0"/>
              <a:t>thuật</a:t>
            </a:r>
            <a:r>
              <a:rPr lang="en-US" sz="2000" dirty="0" smtClean="0"/>
              <a:t> </a:t>
            </a:r>
            <a:r>
              <a:rPr lang="en-US" sz="2000" dirty="0" err="1" smtClean="0"/>
              <a:t>để</a:t>
            </a:r>
            <a:r>
              <a:rPr lang="en-US" sz="2000" dirty="0" smtClean="0"/>
              <a:t> </a:t>
            </a:r>
            <a:r>
              <a:rPr lang="en-US" sz="2000" dirty="0" err="1" smtClean="0"/>
              <a:t>đánh</a:t>
            </a:r>
            <a:r>
              <a:rPr lang="en-US" sz="2000" dirty="0" smtClean="0"/>
              <a:t> </a:t>
            </a:r>
            <a:r>
              <a:rPr lang="en-US" sz="2000" dirty="0" err="1" smtClean="0"/>
              <a:t>giá</a:t>
            </a:r>
            <a:r>
              <a:rPr lang="en-US" sz="2000" dirty="0" smtClean="0"/>
              <a:t> </a:t>
            </a:r>
            <a:r>
              <a:rPr lang="en-US" sz="2000" dirty="0" err="1" smtClean="0"/>
              <a:t>bộ</a:t>
            </a:r>
            <a:r>
              <a:rPr lang="en-US" sz="2000" dirty="0" smtClean="0"/>
              <a:t> </a:t>
            </a:r>
            <a:r>
              <a:rPr lang="en-US" sz="2000" dirty="0" err="1" smtClean="0"/>
              <a:t>chuyển</a:t>
            </a:r>
            <a:r>
              <a:rPr lang="en-US" sz="2000" dirty="0" smtClean="0"/>
              <a:t> </a:t>
            </a:r>
            <a:r>
              <a:rPr lang="en-US" sz="2000" dirty="0" err="1" smtClean="0"/>
              <a:t>đổi</a:t>
            </a:r>
            <a:r>
              <a:rPr lang="en-US" sz="2000" dirty="0" smtClean="0"/>
              <a:t>  </a:t>
            </a:r>
            <a:r>
              <a:rPr lang="en-US" sz="2000" dirty="0" err="1" smtClean="0"/>
              <a:t>như</a:t>
            </a:r>
            <a:r>
              <a:rPr lang="en-US" sz="2000" dirty="0" smtClean="0"/>
              <a:t>: </a:t>
            </a:r>
            <a:r>
              <a:rPr lang="en-US" sz="2000" dirty="0" err="1" smtClean="0"/>
              <a:t>dải</a:t>
            </a:r>
            <a:r>
              <a:rPr lang="en-US" sz="2000" dirty="0" smtClean="0"/>
              <a:t> </a:t>
            </a:r>
            <a:r>
              <a:rPr lang="en-US" sz="2000" dirty="0" err="1" smtClean="0"/>
              <a:t>động</a:t>
            </a:r>
            <a:r>
              <a:rPr lang="en-US" sz="2000" dirty="0" smtClean="0"/>
              <a:t> </a:t>
            </a:r>
            <a:r>
              <a:rPr lang="en-US" sz="2000" dirty="0" err="1" smtClean="0"/>
              <a:t>học</a:t>
            </a:r>
            <a:r>
              <a:rPr lang="en-US" sz="2000" dirty="0" smtClean="0"/>
              <a:t>, </a:t>
            </a:r>
            <a:r>
              <a:rPr lang="en-US" sz="2000" dirty="0" err="1" smtClean="0"/>
              <a:t>độ</a:t>
            </a:r>
            <a:r>
              <a:rPr lang="en-US" sz="2000" dirty="0" smtClean="0"/>
              <a:t> </a:t>
            </a:r>
            <a:r>
              <a:rPr lang="en-US" sz="2000" dirty="0" err="1" smtClean="0"/>
              <a:t>ổn</a:t>
            </a:r>
            <a:r>
              <a:rPr lang="en-US" sz="2000" dirty="0" smtClean="0"/>
              <a:t> </a:t>
            </a:r>
            <a:r>
              <a:rPr lang="en-US" sz="2000" dirty="0" err="1" smtClean="0"/>
              <a:t>định</a:t>
            </a:r>
            <a:r>
              <a:rPr lang="en-US" sz="2000" dirty="0" smtClean="0"/>
              <a:t>, </a:t>
            </a:r>
            <a:r>
              <a:rPr lang="en-US" sz="2000" dirty="0" err="1" smtClean="0"/>
              <a:t>nhiễu</a:t>
            </a:r>
            <a:r>
              <a:rPr lang="en-US" sz="2000" dirty="0" smtClean="0"/>
              <a:t> </a:t>
            </a:r>
            <a:r>
              <a:rPr lang="en-US" sz="2000" dirty="0" err="1" smtClean="0"/>
              <a:t>độ</a:t>
            </a:r>
            <a:r>
              <a:rPr lang="en-US" sz="2000" dirty="0" smtClean="0"/>
              <a:t> </a:t>
            </a:r>
            <a:r>
              <a:rPr lang="en-US" sz="2000" dirty="0" err="1" smtClean="0"/>
              <a:t>trễ</a:t>
            </a:r>
            <a:endParaRPr lang="en-US" sz="2000" dirty="0" smtClean="0"/>
          </a:p>
          <a:p>
            <a:r>
              <a:rPr lang="en-US" sz="2000" dirty="0" err="1" smtClean="0"/>
              <a:t>Đặc</a:t>
            </a:r>
            <a:r>
              <a:rPr lang="en-US" sz="2000" dirty="0" smtClean="0"/>
              <a:t> </a:t>
            </a:r>
            <a:r>
              <a:rPr lang="en-US" sz="2000" dirty="0" err="1" smtClean="0"/>
              <a:t>điểm</a:t>
            </a:r>
            <a:r>
              <a:rPr lang="en-US" sz="2000" dirty="0" smtClean="0"/>
              <a:t> </a:t>
            </a:r>
            <a:r>
              <a:rPr lang="en-US" sz="2000" dirty="0" err="1" smtClean="0"/>
              <a:t>nổi</a:t>
            </a:r>
            <a:r>
              <a:rPr lang="en-US" sz="2000" dirty="0" smtClean="0"/>
              <a:t> </a:t>
            </a:r>
            <a:r>
              <a:rPr lang="en-US" sz="2000" dirty="0" err="1" smtClean="0"/>
              <a:t>bật</a:t>
            </a:r>
            <a:r>
              <a:rPr lang="en-US" sz="2000" dirty="0" smtClean="0"/>
              <a:t>:</a:t>
            </a:r>
          </a:p>
          <a:p>
            <a:pPr lvl="1"/>
            <a:r>
              <a:rPr lang="en-US" dirty="0" err="1" smtClean="0"/>
              <a:t>Truyền</a:t>
            </a:r>
            <a:r>
              <a:rPr lang="en-US" dirty="0" smtClean="0"/>
              <a:t> </a:t>
            </a:r>
            <a:r>
              <a:rPr lang="en-US" dirty="0" err="1"/>
              <a:t>tải</a:t>
            </a:r>
            <a:r>
              <a:rPr lang="en-US" dirty="0"/>
              <a:t> </a:t>
            </a:r>
            <a:r>
              <a:rPr lang="en-US" dirty="0" err="1"/>
              <a:t>âm</a:t>
            </a:r>
            <a:r>
              <a:rPr lang="en-US" dirty="0"/>
              <a:t> </a:t>
            </a:r>
            <a:r>
              <a:rPr lang="en-US" dirty="0" err="1"/>
              <a:t>thanh</a:t>
            </a:r>
            <a:r>
              <a:rPr lang="en-US" dirty="0"/>
              <a:t> </a:t>
            </a:r>
            <a:r>
              <a:rPr lang="en-US" dirty="0" err="1"/>
              <a:t>ko</a:t>
            </a:r>
            <a:r>
              <a:rPr lang="en-US" dirty="0"/>
              <a:t> </a:t>
            </a:r>
            <a:r>
              <a:rPr lang="en-US" dirty="0" err="1"/>
              <a:t>có</a:t>
            </a:r>
            <a:r>
              <a:rPr lang="en-US" dirty="0"/>
              <a:t> </a:t>
            </a:r>
            <a:r>
              <a:rPr lang="en-US" dirty="0" err="1"/>
              <a:t>tạp</a:t>
            </a:r>
            <a:r>
              <a:rPr lang="en-US" dirty="0"/>
              <a:t> </a:t>
            </a:r>
            <a:r>
              <a:rPr lang="en-US" dirty="0" err="1" smtClean="0"/>
              <a:t>âm</a:t>
            </a:r>
            <a:endParaRPr lang="en-US" dirty="0" smtClean="0"/>
          </a:p>
          <a:p>
            <a:pPr lvl="1"/>
            <a:r>
              <a:rPr lang="en-US" dirty="0" err="1"/>
              <a:t>Điện</a:t>
            </a:r>
            <a:r>
              <a:rPr lang="en-US" dirty="0"/>
              <a:t> </a:t>
            </a:r>
            <a:r>
              <a:rPr lang="en-US" dirty="0" err="1"/>
              <a:t>điện</a:t>
            </a:r>
            <a:r>
              <a:rPr lang="en-US" dirty="0"/>
              <a:t> </a:t>
            </a:r>
            <a:r>
              <a:rPr lang="en-US" dirty="0" err="1"/>
              <a:t>áp</a:t>
            </a:r>
            <a:r>
              <a:rPr lang="en-US" dirty="0"/>
              <a:t> DC 5V @ </a:t>
            </a:r>
            <a:r>
              <a:rPr lang="en-US" dirty="0" smtClean="0"/>
              <a:t>2A</a:t>
            </a:r>
          </a:p>
          <a:p>
            <a:pPr lvl="1"/>
            <a:r>
              <a:rPr lang="en-US" dirty="0" err="1"/>
              <a:t>Điện</a:t>
            </a:r>
            <a:r>
              <a:rPr lang="en-US" dirty="0"/>
              <a:t> </a:t>
            </a:r>
            <a:r>
              <a:rPr lang="en-US" dirty="0" err="1"/>
              <a:t>tiêu</a:t>
            </a:r>
            <a:r>
              <a:rPr lang="en-US" dirty="0"/>
              <a:t> </a:t>
            </a:r>
            <a:r>
              <a:rPr lang="en-US" dirty="0" err="1"/>
              <a:t>thụ</a:t>
            </a:r>
            <a:r>
              <a:rPr lang="en-US" dirty="0"/>
              <a:t> </a:t>
            </a:r>
            <a:r>
              <a:rPr lang="en-US" dirty="0" smtClean="0"/>
              <a:t>0.5W</a:t>
            </a:r>
          </a:p>
          <a:p>
            <a:pPr lvl="1"/>
            <a:r>
              <a:rPr lang="en-US" dirty="0" err="1"/>
              <a:t>Hỗ</a:t>
            </a:r>
            <a:r>
              <a:rPr lang="en-US" dirty="0"/>
              <a:t> </a:t>
            </a:r>
            <a:r>
              <a:rPr lang="en-US" dirty="0" err="1"/>
              <a:t>trợ</a:t>
            </a:r>
            <a:r>
              <a:rPr lang="en-US" dirty="0"/>
              <a:t> </a:t>
            </a:r>
            <a:r>
              <a:rPr lang="en-US" dirty="0" err="1"/>
              <a:t>âm</a:t>
            </a:r>
            <a:r>
              <a:rPr lang="en-US" dirty="0"/>
              <a:t> </a:t>
            </a:r>
            <a:r>
              <a:rPr lang="en-US" dirty="0" err="1"/>
              <a:t>thanh</a:t>
            </a:r>
            <a:r>
              <a:rPr lang="en-US" dirty="0"/>
              <a:t> stereo 24bit S / PDIF </a:t>
            </a:r>
            <a:r>
              <a:rPr lang="en-US" dirty="0" err="1"/>
              <a:t>đầu</a:t>
            </a:r>
            <a:r>
              <a:rPr lang="en-US" dirty="0"/>
              <a:t> </a:t>
            </a:r>
            <a:r>
              <a:rPr lang="en-US" dirty="0" err="1" smtClean="0"/>
              <a:t>vào</a:t>
            </a:r>
            <a:endParaRPr lang="en-US" dirty="0" smtClean="0"/>
          </a:p>
          <a:p>
            <a:pPr lvl="1"/>
            <a:r>
              <a:rPr lang="en-US" dirty="0" err="1"/>
              <a:t>Tỷ</a:t>
            </a:r>
            <a:r>
              <a:rPr lang="en-US" dirty="0"/>
              <a:t> </a:t>
            </a:r>
            <a:r>
              <a:rPr lang="en-US" dirty="0" err="1"/>
              <a:t>lệ</a:t>
            </a:r>
            <a:r>
              <a:rPr lang="en-US" dirty="0"/>
              <a:t> </a:t>
            </a:r>
            <a:r>
              <a:rPr lang="en-US" dirty="0" err="1"/>
              <a:t>mẫu</a:t>
            </a:r>
            <a:r>
              <a:rPr lang="en-US" dirty="0"/>
              <a:t> 32/44.1/48/96KHz</a:t>
            </a:r>
            <a:endParaRPr lang="en-US" dirty="0" smtClean="0"/>
          </a:p>
          <a:p>
            <a:endParaRPr lang="en-US" dirty="0" smtClean="0"/>
          </a:p>
        </p:txBody>
      </p:sp>
      <p:sp>
        <p:nvSpPr>
          <p:cNvPr id="5" name="Slide Number Placeholder 4"/>
          <p:cNvSpPr>
            <a:spLocks noGrp="1"/>
          </p:cNvSpPr>
          <p:nvPr>
            <p:ph type="sldNum" sz="quarter" idx="12"/>
          </p:nvPr>
        </p:nvSpPr>
        <p:spPr/>
        <p:txBody>
          <a:bodyPr/>
          <a:lstStyle/>
          <a:p>
            <a:fld id="{C5C3056E-1632-4A65-A24F-3F10A1450A6E}" type="slidenum">
              <a:rPr lang="en-US" noProof="0" smtClean="0"/>
              <a:t>29</a:t>
            </a:fld>
            <a:endParaRPr lang="en-US" noProof="0" dirty="0"/>
          </a:p>
        </p:txBody>
      </p:sp>
      <p:pic>
        <p:nvPicPr>
          <p:cNvPr id="3074" name="Picture 2" descr="cf.shopee.vn/file/6f9f3dd556a2bec97107afa5e3a90737"/>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746160" y="2615776"/>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266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 uri="{C183D7F6-B498-43B3-948B-1728B52AA6E4}">
                <adec:decorative xmlns=""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13925" y="633056"/>
            <a:ext cx="1152000" cy="1152000"/>
          </a:xfrm>
          <a:prstGeom prst="rect">
            <a:avLst/>
          </a:prstGeom>
        </p:spPr>
      </p:pic>
      <p:sp>
        <p:nvSpPr>
          <p:cNvPr id="2" name="Title 1" descr="title">
            <a:extLst>
              <a:ext uri="{FF2B5EF4-FFF2-40B4-BE49-F238E27FC236}">
                <a16:creationId xmlns:a16="http://schemas.microsoft.com/office/drawing/2014/main" id="{AC93C0E1-1796-41B4-AF64-2A823C4C83E8}"/>
              </a:ext>
            </a:extLst>
          </p:cNvPr>
          <p:cNvSpPr>
            <a:spLocks noGrp="1"/>
          </p:cNvSpPr>
          <p:nvPr>
            <p:ph type="title"/>
          </p:nvPr>
        </p:nvSpPr>
        <p:spPr/>
        <p:txBody>
          <a:bodyPr/>
          <a:lstStyle/>
          <a:p>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nội</a:t>
            </a:r>
            <a:r>
              <a:rPr lang="en-US" dirty="0">
                <a:latin typeface="Arial" panose="020B0604020202020204" pitchFamily="34" charset="0"/>
                <a:cs typeface="Arial" panose="020B0604020202020204" pitchFamily="34" charset="0"/>
              </a:rPr>
              <a:t> dung </a:t>
            </a:r>
            <a:r>
              <a:rPr lang="en-US" dirty="0" err="1">
                <a:latin typeface="Arial" panose="020B0604020202020204" pitchFamily="34" charset="0"/>
                <a:cs typeface="Arial" panose="020B0604020202020204" pitchFamily="34" charset="0"/>
              </a:rPr>
              <a:t>chính</a:t>
            </a:r>
            <a:endParaRPr lang="en-US" dirty="0">
              <a:latin typeface="Arial" panose="020B0604020202020204" pitchFamily="34" charset="0"/>
              <a:cs typeface="Arial" panose="020B0604020202020204" pitchFamily="34" charset="0"/>
            </a:endParaRPr>
          </a:p>
        </p:txBody>
      </p:sp>
      <p:sp>
        <p:nvSpPr>
          <p:cNvPr id="3" name="Content Placeholder 2" descr="content">
            <a:extLst>
              <a:ext uri="{FF2B5EF4-FFF2-40B4-BE49-F238E27FC236}">
                <a16:creationId xmlns:a16="http://schemas.microsoft.com/office/drawing/2014/main" id="{D5B13C35-702B-4BCE-824F-AAADB30905F6}"/>
              </a:ext>
            </a:extLst>
          </p:cNvPr>
          <p:cNvSpPr>
            <a:spLocks noGrp="1"/>
          </p:cNvSpPr>
          <p:nvPr>
            <p:ph idx="1"/>
          </p:nvPr>
        </p:nvSpPr>
        <p:spPr>
          <a:xfrm>
            <a:off x="1865925" y="2156112"/>
            <a:ext cx="7684983" cy="4165150"/>
          </a:xfrm>
        </p:spPr>
        <p:txBody>
          <a:bodyPr anchor="ctr">
            <a:normAutofit fontScale="62500" lnSpcReduction="20000"/>
          </a:bodyPr>
          <a:lstStyle/>
          <a:p>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Kế</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hoạch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thực</a:t>
            </a:r>
            <a:r>
              <a:rPr lang="en-US" sz="4000" dirty="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hiện</a:t>
            </a:r>
            <a:r>
              <a:rPr lang="vi-VN" sz="4000" dirty="0" smtClean="0">
                <a:latin typeface="Times New Roman" panose="02020603050405020304" pitchFamily="18" charset="0"/>
                <a:cs typeface="Times New Roman" panose="02020603050405020304" pitchFamily="18" charset="0"/>
              </a:rPr>
              <a:t> </a:t>
            </a:r>
            <a:endParaRPr lang="en-GB" sz="4000" dirty="0" smtClean="0">
              <a:latin typeface="Times New Roman" panose="02020603050405020304" pitchFamily="18" charset="0"/>
              <a:cs typeface="Times New Roman" panose="02020603050405020304" pitchFamily="18" charset="0"/>
            </a:endParaRPr>
          </a:p>
          <a:p>
            <a:r>
              <a:rPr lang="en-US" sz="4000" dirty="0" err="1" smtClean="0">
                <a:latin typeface="Times New Roman" panose="02020603050405020304" pitchFamily="18" charset="0"/>
                <a:cs typeface="Times New Roman" panose="02020603050405020304" pitchFamily="18" charset="0"/>
              </a:rPr>
              <a:t>Nhu</a:t>
            </a:r>
            <a:r>
              <a:rPr lang="en-US" sz="4000" dirty="0" smtClean="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cầu</a:t>
            </a:r>
            <a:r>
              <a:rPr lang="en-US" sz="4000" dirty="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thị</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trường</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và</a:t>
            </a:r>
            <a:r>
              <a:rPr lang="en-US" sz="4000" dirty="0" smtClean="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ứng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dụng</a:t>
            </a:r>
            <a:endParaRPr lang="vi-VN" sz="4000" dirty="0">
              <a:latin typeface="Times New Roman" panose="02020603050405020304" pitchFamily="18" charset="0"/>
              <a:cs typeface="Times New Roman" panose="02020603050405020304" pitchFamily="18" charset="0"/>
            </a:endParaRPr>
          </a:p>
          <a:p>
            <a:r>
              <a:rPr lang="vi-VN" sz="4000" dirty="0">
                <a:latin typeface="Times New Roman" panose="02020603050405020304" pitchFamily="18" charset="0"/>
                <a:cs typeface="Times New Roman" panose="02020603050405020304" pitchFamily="18" charset="0"/>
              </a:rPr>
              <a:t> Các đặc tả yêu cầu đề tài</a:t>
            </a:r>
          </a:p>
          <a:p>
            <a:r>
              <a:rPr lang="en-US" sz="4000" dirty="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Mô</a:t>
            </a:r>
            <a:r>
              <a:rPr lang="en-US" sz="4000" dirty="0" smtClean="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hình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hệ</a:t>
            </a:r>
            <a:r>
              <a:rPr lang="en-US" sz="4000" dirty="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thống</a:t>
            </a:r>
            <a:endParaRPr lang="en-US" sz="4000" dirty="0" smtClean="0">
              <a:latin typeface="Times New Roman" panose="02020603050405020304" pitchFamily="18" charset="0"/>
              <a:cs typeface="Times New Roman" panose="02020603050405020304" pitchFamily="18" charset="0"/>
            </a:endParaRPr>
          </a:p>
          <a:p>
            <a:r>
              <a:rPr lang="en-US" sz="4000" dirty="0" err="1" smtClean="0">
                <a:latin typeface="Times New Roman" panose="02020603050405020304" pitchFamily="18" charset="0"/>
                <a:cs typeface="Times New Roman" panose="02020603050405020304" pitchFamily="18" charset="0"/>
              </a:rPr>
              <a:t>Lý</a:t>
            </a:r>
            <a:r>
              <a:rPr lang="en-US" sz="4000" dirty="0" smtClean="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thuyết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về</a:t>
            </a:r>
            <a:r>
              <a:rPr lang="en-US" sz="4000" dirty="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FSK</a:t>
            </a:r>
          </a:p>
          <a:p>
            <a:r>
              <a:rPr lang="en-US" sz="4000" dirty="0" err="1" smtClean="0">
                <a:latin typeface="Times New Roman" panose="02020603050405020304" pitchFamily="18" charset="0"/>
                <a:cs typeface="Times New Roman" panose="02020603050405020304" pitchFamily="18" charset="0"/>
              </a:rPr>
              <a:t>Thiết</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kế</a:t>
            </a:r>
            <a:endParaRPr lang="en-US" sz="4000" dirty="0" smtClean="0">
              <a:latin typeface="Times New Roman" panose="02020603050405020304" pitchFamily="18" charset="0"/>
              <a:cs typeface="Times New Roman" panose="02020603050405020304" pitchFamily="18" charset="0"/>
            </a:endParaRPr>
          </a:p>
          <a:p>
            <a:r>
              <a:rPr lang="en-US" sz="4000" dirty="0" err="1">
                <a:latin typeface="Times New Roman" panose="02020603050405020304" pitchFamily="18" charset="0"/>
                <a:cs typeface="Times New Roman" panose="02020603050405020304" pitchFamily="18" charset="0"/>
              </a:rPr>
              <a:t>Lựa</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chọn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linh</a:t>
            </a:r>
            <a:r>
              <a:rPr lang="en-US" sz="4000" dirty="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kiện</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và</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giá</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thành</a:t>
            </a:r>
            <a:endParaRPr lang="vi-VN" sz="4000" dirty="0">
              <a:latin typeface="Times New Roman" panose="02020603050405020304" pitchFamily="18" charset="0"/>
              <a:cs typeface="Times New Roman" panose="02020603050405020304" pitchFamily="18" charset="0"/>
            </a:endParaRPr>
          </a:p>
          <a:p>
            <a:r>
              <a:rPr lang="en-US" sz="4000" dirty="0" err="1" smtClean="0">
                <a:latin typeface="Times New Roman" panose="02020603050405020304" pitchFamily="18" charset="0"/>
                <a:cs typeface="Times New Roman" panose="02020603050405020304" pitchFamily="18" charset="0"/>
              </a:rPr>
              <a:t>Kết</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quả</a:t>
            </a:r>
            <a:endParaRPr lang="en-US" sz="4000" dirty="0" smtClean="0">
              <a:latin typeface="Times New Roman" panose="02020603050405020304" pitchFamily="18" charset="0"/>
              <a:cs typeface="Times New Roman" panose="02020603050405020304" pitchFamily="18" charset="0"/>
            </a:endParaRPr>
          </a:p>
          <a:p>
            <a:r>
              <a:rPr lang="en-US" sz="4000" dirty="0" smtClean="0">
                <a:latin typeface="Times New Roman" panose="02020603050405020304" pitchFamily="18" charset="0"/>
                <a:cs typeface="Times New Roman" panose="02020603050405020304" pitchFamily="18" charset="0"/>
              </a:rPr>
              <a:t> Ý </a:t>
            </a:r>
            <a:r>
              <a:rPr lang="en-US" sz="4000" dirty="0" err="1" smtClean="0">
                <a:latin typeface="Times New Roman" panose="02020603050405020304" pitchFamily="18" charset="0"/>
                <a:cs typeface="Times New Roman" panose="02020603050405020304" pitchFamily="18" charset="0"/>
              </a:rPr>
              <a:t>tưởng</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phát</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triển</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hệ</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thống</a:t>
            </a:r>
            <a:endParaRPr lang="en-US" sz="4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CC1F9DB-F363-498C-B4E8-A481A5FEF806}"/>
              </a:ext>
            </a:extLst>
          </p:cNvPr>
          <p:cNvSpPr>
            <a:spLocks noGrp="1"/>
          </p:cNvSpPr>
          <p:nvPr>
            <p:ph type="sldNum" sz="quarter" idx="12"/>
          </p:nvPr>
        </p:nvSpPr>
        <p:spPr/>
        <p:txBody>
          <a:bodyPr/>
          <a:lstStyle/>
          <a:p>
            <a:fld id="{C5C3056E-1632-4A65-A24F-3F10A1450A6E}" type="slidenum">
              <a:rPr lang="en-US" noProof="0" smtClean="0"/>
              <a:t>3</a:t>
            </a:fld>
            <a:endParaRPr lang="en-US" noProof="0" dirty="0"/>
          </a:p>
        </p:txBody>
      </p:sp>
    </p:spTree>
    <p:extLst>
      <p:ext uri="{BB962C8B-B14F-4D97-AF65-F5344CB8AC3E}">
        <p14:creationId xmlns:p14="http://schemas.microsoft.com/office/powerpoint/2010/main" val="13612621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Giá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thành</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11139490" y="6492875"/>
            <a:ext cx="1052510" cy="365125"/>
          </a:xfrm>
        </p:spPr>
        <p:txBody>
          <a:bodyPr/>
          <a:lstStyle/>
          <a:p>
            <a:fld id="{C5C3056E-1632-4A65-A24F-3F10A1450A6E}" type="slidenum">
              <a:rPr lang="en-US" noProof="0" smtClean="0">
                <a:latin typeface="Arial" panose="020B0604020202020204" pitchFamily="34" charset="0"/>
                <a:cs typeface="Arial" panose="020B0604020202020204" pitchFamily="34" charset="0"/>
              </a:rPr>
              <a:t>30</a:t>
            </a:fld>
            <a:endParaRPr lang="en-US" noProof="0"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030917322"/>
              </p:ext>
            </p:extLst>
          </p:nvPr>
        </p:nvGraphicFramePr>
        <p:xfrm>
          <a:off x="243841" y="1915499"/>
          <a:ext cx="11704319" cy="4853383"/>
        </p:xfrm>
        <a:graphic>
          <a:graphicData uri="http://schemas.openxmlformats.org/drawingml/2006/table">
            <a:tbl>
              <a:tblPr firstRow="1" bandRow="1">
                <a:tableStyleId>{5C22544A-7EE6-4342-B048-85BDC9FD1C3A}</a:tableStyleId>
              </a:tblPr>
              <a:tblGrid>
                <a:gridCol w="2159215">
                  <a:extLst>
                    <a:ext uri="{9D8B030D-6E8A-4147-A177-3AD203B41FA5}">
                      <a16:colId xmlns:a16="http://schemas.microsoft.com/office/drawing/2014/main" val="974960663"/>
                    </a:ext>
                  </a:extLst>
                </a:gridCol>
                <a:gridCol w="2270604">
                  <a:extLst>
                    <a:ext uri="{9D8B030D-6E8A-4147-A177-3AD203B41FA5}">
                      <a16:colId xmlns:a16="http://schemas.microsoft.com/office/drawing/2014/main" val="1651202860"/>
                    </a:ext>
                  </a:extLst>
                </a:gridCol>
                <a:gridCol w="7274500">
                  <a:extLst>
                    <a:ext uri="{9D8B030D-6E8A-4147-A177-3AD203B41FA5}">
                      <a16:colId xmlns:a16="http://schemas.microsoft.com/office/drawing/2014/main" val="4223496249"/>
                    </a:ext>
                  </a:extLst>
                </a:gridCol>
              </a:tblGrid>
              <a:tr h="359792">
                <a:tc>
                  <a:txBody>
                    <a:bodyPr/>
                    <a:lstStyle/>
                    <a:p>
                      <a:r>
                        <a:rPr lang="en-US" sz="2000" dirty="0" err="1" smtClean="0">
                          <a:latin typeface="Arial" panose="020B0604020202020204" pitchFamily="34" charset="0"/>
                          <a:cs typeface="Arial" panose="020B0604020202020204" pitchFamily="34" charset="0"/>
                        </a:rPr>
                        <a:t>Linh</a:t>
                      </a:r>
                      <a:r>
                        <a:rPr lang="en-US" sz="2000" baseline="0" dirty="0" smtClean="0">
                          <a:latin typeface="Arial" panose="020B0604020202020204" pitchFamily="34" charset="0"/>
                          <a:cs typeface="Arial" panose="020B0604020202020204" pitchFamily="34" charset="0"/>
                        </a:rPr>
                        <a:t> </a:t>
                      </a:r>
                      <a:r>
                        <a:rPr lang="en-US" sz="2000" baseline="0" dirty="0" err="1" smtClean="0">
                          <a:latin typeface="Arial" panose="020B0604020202020204" pitchFamily="34" charset="0"/>
                          <a:cs typeface="Arial" panose="020B0604020202020204" pitchFamily="34" charset="0"/>
                        </a:rPr>
                        <a:t>kiện</a:t>
                      </a:r>
                      <a:endParaRPr lang="en-US" sz="2000" dirty="0">
                        <a:latin typeface="Arial" panose="020B0604020202020204" pitchFamily="34" charset="0"/>
                        <a:cs typeface="Arial" panose="020B0604020202020204" pitchFamily="34" charset="0"/>
                      </a:endParaRPr>
                    </a:p>
                  </a:txBody>
                  <a:tcPr/>
                </a:tc>
                <a:tc>
                  <a:txBody>
                    <a:bodyPr/>
                    <a:lstStyle/>
                    <a:p>
                      <a:r>
                        <a:rPr lang="en-US" sz="2000" dirty="0" err="1" smtClean="0">
                          <a:latin typeface="Arial" panose="020B0604020202020204" pitchFamily="34" charset="0"/>
                          <a:cs typeface="Arial" panose="020B0604020202020204" pitchFamily="34" charset="0"/>
                        </a:rPr>
                        <a:t>Giá</a:t>
                      </a:r>
                      <a:r>
                        <a:rPr lang="en-US" sz="2000" baseline="0" dirty="0" smtClean="0">
                          <a:latin typeface="Arial" panose="020B0604020202020204" pitchFamily="34" charset="0"/>
                          <a:cs typeface="Arial" panose="020B0604020202020204" pitchFamily="34" charset="0"/>
                        </a:rPr>
                        <a:t> </a:t>
                      </a:r>
                      <a:r>
                        <a:rPr lang="en-US" sz="2000" baseline="0" dirty="0" err="1" smtClean="0">
                          <a:latin typeface="Arial" panose="020B0604020202020204" pitchFamily="34" charset="0"/>
                          <a:cs typeface="Arial" panose="020B0604020202020204" pitchFamily="34" charset="0"/>
                        </a:rPr>
                        <a:t>thành</a:t>
                      </a:r>
                      <a:endParaRPr lang="en-US" sz="2000" dirty="0">
                        <a:latin typeface="Arial" panose="020B0604020202020204" pitchFamily="34" charset="0"/>
                        <a:cs typeface="Arial" panose="020B0604020202020204" pitchFamily="34" charset="0"/>
                      </a:endParaRPr>
                    </a:p>
                  </a:txBody>
                  <a:tcPr/>
                </a:tc>
                <a:tc>
                  <a:txBody>
                    <a:bodyPr/>
                    <a:lstStyle/>
                    <a:p>
                      <a:r>
                        <a:rPr lang="en-GB" dirty="0" smtClean="0"/>
                        <a:t>Link</a:t>
                      </a:r>
                      <a:r>
                        <a:rPr lang="en-GB" baseline="0" dirty="0" smtClean="0"/>
                        <a:t> </a:t>
                      </a:r>
                      <a:r>
                        <a:rPr lang="en-GB" baseline="0" dirty="0" err="1" smtClean="0"/>
                        <a:t>sản</a:t>
                      </a:r>
                      <a:r>
                        <a:rPr lang="en-GB" baseline="0" dirty="0" smtClean="0"/>
                        <a:t> </a:t>
                      </a:r>
                      <a:r>
                        <a:rPr lang="en-GB" baseline="0" dirty="0" err="1" smtClean="0"/>
                        <a:t>phẩm</a:t>
                      </a:r>
                      <a:endParaRPr lang="en-GB" dirty="0"/>
                    </a:p>
                  </a:txBody>
                  <a:tcPr/>
                </a:tc>
                <a:extLst>
                  <a:ext uri="{0D108BD9-81ED-4DB2-BD59-A6C34878D82A}">
                    <a16:rowId xmlns:a16="http://schemas.microsoft.com/office/drawing/2014/main" val="2336937722"/>
                  </a:ext>
                </a:extLst>
              </a:tr>
              <a:tr h="727552">
                <a:tc>
                  <a:txBody>
                    <a:bodyPr/>
                    <a:lstStyle/>
                    <a:p>
                      <a:r>
                        <a:rPr lang="en-US" sz="2000" dirty="0" smtClean="0">
                          <a:latin typeface="Arial" panose="020B0604020202020204" pitchFamily="34" charset="0"/>
                          <a:cs typeface="Arial" panose="020B0604020202020204" pitchFamily="34" charset="0"/>
                        </a:rPr>
                        <a:t>Kit </a:t>
                      </a:r>
                      <a:r>
                        <a:rPr lang="en-US" sz="2000" dirty="0" err="1" smtClean="0">
                          <a:latin typeface="Arial" panose="020B0604020202020204" pitchFamily="34" charset="0"/>
                          <a:cs typeface="Arial" panose="020B0604020202020204" pitchFamily="34" charset="0"/>
                        </a:rPr>
                        <a:t>Nexys</a:t>
                      </a:r>
                      <a:r>
                        <a:rPr lang="en-US" sz="2000" baseline="0" dirty="0" smtClean="0">
                          <a:latin typeface="Arial" panose="020B0604020202020204" pitchFamily="34" charset="0"/>
                          <a:cs typeface="Arial" panose="020B0604020202020204" pitchFamily="34" charset="0"/>
                        </a:rPr>
                        <a:t> 3</a:t>
                      </a:r>
                      <a:endParaRPr lang="en-US" sz="2000" dirty="0">
                        <a:latin typeface="Arial" panose="020B0604020202020204" pitchFamily="34" charset="0"/>
                        <a:cs typeface="Arial" panose="020B0604020202020204" pitchFamily="34" charset="0"/>
                      </a:endParaRPr>
                    </a:p>
                  </a:txBody>
                  <a:tcPr/>
                </a:tc>
                <a:tc>
                  <a:txBody>
                    <a:bodyPr/>
                    <a:lstStyle/>
                    <a:p>
                      <a:r>
                        <a:rPr lang="en-US" sz="2000" dirty="0" err="1" smtClean="0">
                          <a:latin typeface="Arial" panose="020B0604020202020204" pitchFamily="34" charset="0"/>
                          <a:cs typeface="Arial" panose="020B0604020202020204" pitchFamily="34" charset="0"/>
                        </a:rPr>
                        <a:t>Khoảng</a:t>
                      </a:r>
                      <a:r>
                        <a:rPr lang="en-US" sz="2000" baseline="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213.00$</a:t>
                      </a:r>
                    </a:p>
                    <a:p>
                      <a:r>
                        <a:rPr lang="en-US" sz="2000" dirty="0" smtClean="0">
                          <a:latin typeface="Arial" panose="020B0604020202020204" pitchFamily="34" charset="0"/>
                          <a:cs typeface="Arial" panose="020B0604020202020204" pitchFamily="34" charset="0"/>
                        </a:rPr>
                        <a:t> = 4,899,000</a:t>
                      </a:r>
                      <a:r>
                        <a:rPr lang="en-US" sz="2000" baseline="0" dirty="0" smtClean="0">
                          <a:latin typeface="Arial" panose="020B0604020202020204" pitchFamily="34" charset="0"/>
                          <a:cs typeface="Arial" panose="020B0604020202020204" pitchFamily="34" charset="0"/>
                        </a:rPr>
                        <a:t> </a:t>
                      </a:r>
                      <a:r>
                        <a:rPr lang="en-US" sz="2000" baseline="0" dirty="0" err="1" smtClean="0">
                          <a:latin typeface="Arial" panose="020B0604020202020204" pitchFamily="34" charset="0"/>
                          <a:cs typeface="Arial" panose="020B0604020202020204" pitchFamily="34" charset="0"/>
                        </a:rPr>
                        <a:t>đồng</a:t>
                      </a:r>
                      <a:endParaRPr lang="en-US" sz="2000" dirty="0">
                        <a:latin typeface="Arial" panose="020B0604020202020204" pitchFamily="34" charset="0"/>
                        <a:cs typeface="Arial" panose="020B0604020202020204" pitchFamily="34" charset="0"/>
                      </a:endParaRPr>
                    </a:p>
                  </a:txBody>
                  <a:tcPr/>
                </a:tc>
                <a:tc>
                  <a:txBody>
                    <a:bodyPr/>
                    <a:lstStyle/>
                    <a:p>
                      <a:r>
                        <a:rPr lang="en-GB" dirty="0" smtClean="0">
                          <a:hlinkClick r:id="rId2"/>
                        </a:rPr>
                        <a:t>http://kitboardmach.blogspot.com/2015/06/kit-nexys3-spartan-6-fpga-board-digilent-gia-re.html</a:t>
                      </a:r>
                      <a:endParaRPr lang="en-GB" dirty="0"/>
                    </a:p>
                  </a:txBody>
                  <a:tcPr/>
                </a:tc>
                <a:extLst>
                  <a:ext uri="{0D108BD9-81ED-4DB2-BD59-A6C34878D82A}">
                    <a16:rowId xmlns:a16="http://schemas.microsoft.com/office/drawing/2014/main" val="2137830112"/>
                  </a:ext>
                </a:extLst>
              </a:tr>
              <a:tr h="691320">
                <a:tc>
                  <a:txBody>
                    <a:bodyPr/>
                    <a:lstStyle/>
                    <a:p>
                      <a:r>
                        <a:rPr lang="en-US" sz="2000" dirty="0" smtClean="0">
                          <a:latin typeface="Arial" panose="020B0604020202020204" pitchFamily="34" charset="0"/>
                          <a:cs typeface="Arial" panose="020B0604020202020204" pitchFamily="34" charset="0"/>
                        </a:rPr>
                        <a:t>Transducer</a:t>
                      </a:r>
                      <a:endParaRPr lang="en-US" sz="2000" dirty="0">
                        <a:latin typeface="Arial" panose="020B0604020202020204" pitchFamily="34" charset="0"/>
                        <a:cs typeface="Arial" panose="020B0604020202020204" pitchFamily="34" charset="0"/>
                      </a:endParaRPr>
                    </a:p>
                  </a:txBody>
                  <a:tcPr/>
                </a:tc>
                <a:tc>
                  <a:txBody>
                    <a:bodyPr/>
                    <a:lstStyle/>
                    <a:p>
                      <a:r>
                        <a:rPr lang="en-US" sz="2000" dirty="0" smtClean="0">
                          <a:latin typeface="Arial" panose="020B0604020202020204" pitchFamily="34" charset="0"/>
                          <a:cs typeface="Arial" panose="020B0604020202020204" pitchFamily="34" charset="0"/>
                        </a:rPr>
                        <a:t>130,000 </a:t>
                      </a:r>
                      <a:r>
                        <a:rPr lang="en-US" sz="2000" dirty="0" err="1" smtClean="0">
                          <a:latin typeface="Arial" panose="020B0604020202020204" pitchFamily="34" charset="0"/>
                          <a:cs typeface="Arial" panose="020B0604020202020204" pitchFamily="34" charset="0"/>
                        </a:rPr>
                        <a:t>đồng</a:t>
                      </a:r>
                      <a:endParaRPr lang="en-US" sz="2000" dirty="0">
                        <a:latin typeface="Arial" panose="020B0604020202020204" pitchFamily="34" charset="0"/>
                        <a:cs typeface="Arial" panose="020B0604020202020204" pitchFamily="34" charset="0"/>
                      </a:endParaRPr>
                    </a:p>
                  </a:txBody>
                  <a:tcPr/>
                </a:tc>
                <a:tc>
                  <a:txBody>
                    <a:bodyPr/>
                    <a:lstStyle/>
                    <a:p>
                      <a:r>
                        <a:rPr lang="en-GB" dirty="0" smtClean="0">
                          <a:hlinkClick r:id="rId3"/>
                        </a:rPr>
                        <a:t>https://www.calibrator.vn/tin-tuc-cong-nghe/transducer-tu-van-mua-sam-va-cung-cap-thiet-bi-chuyen-doi/</a:t>
                      </a:r>
                      <a:endParaRPr lang="en-GB" dirty="0"/>
                    </a:p>
                  </a:txBody>
                  <a:tcPr/>
                </a:tc>
                <a:extLst>
                  <a:ext uri="{0D108BD9-81ED-4DB2-BD59-A6C34878D82A}">
                    <a16:rowId xmlns:a16="http://schemas.microsoft.com/office/drawing/2014/main" val="3607037666"/>
                  </a:ext>
                </a:extLst>
              </a:tr>
              <a:tr h="545306">
                <a:tc>
                  <a:txBody>
                    <a:bodyPr/>
                    <a:lstStyle/>
                    <a:p>
                      <a:r>
                        <a:rPr lang="en-US" sz="2000" dirty="0" err="1" smtClean="0">
                          <a:latin typeface="Arial" panose="020B0604020202020204" pitchFamily="34" charset="0"/>
                          <a:cs typeface="Arial" panose="020B0604020202020204" pitchFamily="34" charset="0"/>
                        </a:rPr>
                        <a:t>transitor</a:t>
                      </a:r>
                      <a:r>
                        <a:rPr lang="en-US" sz="2000" dirty="0" smtClean="0">
                          <a:latin typeface="Arial" panose="020B0604020202020204" pitchFamily="34" charset="0"/>
                          <a:cs typeface="Arial" panose="020B0604020202020204" pitchFamily="34" charset="0"/>
                        </a:rPr>
                        <a:t> BC547</a:t>
                      </a:r>
                      <a:endParaRPr lang="en-US" sz="2000" dirty="0">
                        <a:latin typeface="Arial" panose="020B0604020202020204" pitchFamily="34" charset="0"/>
                        <a:cs typeface="Arial" panose="020B0604020202020204" pitchFamily="34" charset="0"/>
                      </a:endParaRPr>
                    </a:p>
                  </a:txBody>
                  <a:tcPr/>
                </a:tc>
                <a:tc>
                  <a:txBody>
                    <a:bodyPr/>
                    <a:lstStyle/>
                    <a:p>
                      <a:r>
                        <a:rPr lang="en-US" sz="2000" dirty="0" smtClean="0">
                          <a:latin typeface="Arial" panose="020B0604020202020204" pitchFamily="34" charset="0"/>
                          <a:cs typeface="Arial" panose="020B0604020202020204" pitchFamily="34" charset="0"/>
                        </a:rPr>
                        <a:t>500 </a:t>
                      </a:r>
                      <a:r>
                        <a:rPr lang="en-US" sz="2000" dirty="0" err="1" smtClean="0">
                          <a:latin typeface="Arial" panose="020B0604020202020204" pitchFamily="34" charset="0"/>
                          <a:cs typeface="Arial" panose="020B0604020202020204" pitchFamily="34" charset="0"/>
                        </a:rPr>
                        <a:t>đồng</a:t>
                      </a:r>
                      <a:endParaRPr lang="en-US" sz="2000" dirty="0">
                        <a:latin typeface="Arial" panose="020B0604020202020204" pitchFamily="34" charset="0"/>
                        <a:cs typeface="Arial" panose="020B0604020202020204" pitchFamily="34" charset="0"/>
                      </a:endParaRPr>
                    </a:p>
                  </a:txBody>
                  <a:tcPr/>
                </a:tc>
                <a:tc>
                  <a:txBody>
                    <a:bodyPr/>
                    <a:lstStyle/>
                    <a:p>
                      <a:r>
                        <a:rPr lang="en-GB" dirty="0" smtClean="0">
                          <a:hlinkClick r:id="rId4"/>
                        </a:rPr>
                        <a:t>https://dientutuonglai.com/bc547.html</a:t>
                      </a:r>
                      <a:endParaRPr lang="en-GB" dirty="0"/>
                    </a:p>
                  </a:txBody>
                  <a:tcPr/>
                </a:tc>
                <a:extLst>
                  <a:ext uri="{0D108BD9-81ED-4DB2-BD59-A6C34878D82A}">
                    <a16:rowId xmlns:a16="http://schemas.microsoft.com/office/drawing/2014/main" val="3220844540"/>
                  </a:ext>
                </a:extLst>
              </a:tr>
              <a:tr h="54530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Arial" panose="020B0604020202020204" pitchFamily="34" charset="0"/>
                          <a:cs typeface="Arial" panose="020B0604020202020204" pitchFamily="34" charset="0"/>
                        </a:rPr>
                        <a:t>Op-Amp  LF356N</a:t>
                      </a:r>
                    </a:p>
                  </a:txBody>
                  <a:tcPr/>
                </a:tc>
                <a:tc>
                  <a:txBody>
                    <a:bodyPr/>
                    <a:lstStyle/>
                    <a:p>
                      <a:r>
                        <a:rPr lang="en-US" sz="2000" dirty="0" smtClean="0">
                          <a:latin typeface="Arial" panose="020B0604020202020204" pitchFamily="34" charset="0"/>
                          <a:cs typeface="Arial" panose="020B0604020202020204" pitchFamily="34" charset="0"/>
                        </a:rPr>
                        <a:t>15,000 </a:t>
                      </a:r>
                      <a:r>
                        <a:rPr lang="en-US" sz="2000" dirty="0" err="1" smtClean="0">
                          <a:latin typeface="Arial" panose="020B0604020202020204" pitchFamily="34" charset="0"/>
                          <a:cs typeface="Arial" panose="020B0604020202020204" pitchFamily="34" charset="0"/>
                        </a:rPr>
                        <a:t>đồng</a:t>
                      </a:r>
                      <a:endParaRPr lang="en-US" sz="2000" dirty="0">
                        <a:latin typeface="Arial" panose="020B0604020202020204" pitchFamily="34" charset="0"/>
                        <a:cs typeface="Arial" panose="020B0604020202020204" pitchFamily="34" charset="0"/>
                      </a:endParaRPr>
                    </a:p>
                  </a:txBody>
                  <a:tcPr/>
                </a:tc>
                <a:tc>
                  <a:txBody>
                    <a:bodyPr/>
                    <a:lstStyle/>
                    <a:p>
                      <a:r>
                        <a:rPr lang="en-GB" dirty="0" smtClean="0">
                          <a:hlinkClick r:id="rId5"/>
                        </a:rPr>
                        <a:t>https://dientuphuongdung.com/lf356n-dip8</a:t>
                      </a:r>
                      <a:endParaRPr lang="en-GB" dirty="0"/>
                    </a:p>
                  </a:txBody>
                  <a:tcPr/>
                </a:tc>
                <a:extLst>
                  <a:ext uri="{0D108BD9-81ED-4DB2-BD59-A6C34878D82A}">
                    <a16:rowId xmlns:a16="http://schemas.microsoft.com/office/drawing/2014/main" val="2285869218"/>
                  </a:ext>
                </a:extLst>
              </a:tr>
              <a:tr h="779008">
                <a:tc>
                  <a:txBody>
                    <a:bodyPr/>
                    <a:lstStyle/>
                    <a:p>
                      <a:r>
                        <a:rPr lang="en-US" sz="2000" dirty="0" err="1" smtClean="0">
                          <a:latin typeface="Arial" panose="020B0604020202020204" pitchFamily="34" charset="0"/>
                          <a:cs typeface="Arial" panose="020B0604020202020204" pitchFamily="34" charset="0"/>
                        </a:rPr>
                        <a:t>Tụ</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điện</a:t>
                      </a:r>
                      <a:r>
                        <a:rPr lang="en-US" sz="2000" baseline="0" dirty="0" smtClean="0">
                          <a:latin typeface="Arial" panose="020B0604020202020204" pitchFamily="34" charset="0"/>
                          <a:cs typeface="Arial" panose="020B0604020202020204" pitchFamily="34" charset="0"/>
                        </a:rPr>
                        <a:t>, </a:t>
                      </a:r>
                      <a:r>
                        <a:rPr lang="en-US" sz="2000" baseline="0" dirty="0" err="1" smtClean="0">
                          <a:latin typeface="Arial" panose="020B0604020202020204" pitchFamily="34" charset="0"/>
                          <a:cs typeface="Arial" panose="020B0604020202020204" pitchFamily="34" charset="0"/>
                        </a:rPr>
                        <a:t>điện</a:t>
                      </a:r>
                      <a:r>
                        <a:rPr lang="en-US" sz="2000" baseline="0" dirty="0" smtClean="0">
                          <a:latin typeface="Arial" panose="020B0604020202020204" pitchFamily="34" charset="0"/>
                          <a:cs typeface="Arial" panose="020B0604020202020204" pitchFamily="34" charset="0"/>
                        </a:rPr>
                        <a:t> </a:t>
                      </a:r>
                      <a:r>
                        <a:rPr lang="en-US" sz="2000" baseline="0" dirty="0" err="1" smtClean="0">
                          <a:latin typeface="Arial" panose="020B0604020202020204" pitchFamily="34" charset="0"/>
                          <a:cs typeface="Arial" panose="020B0604020202020204" pitchFamily="34" charset="0"/>
                        </a:rPr>
                        <a:t>trở</a:t>
                      </a:r>
                      <a:endParaRPr lang="en-US" sz="2000" dirty="0">
                        <a:latin typeface="Arial" panose="020B0604020202020204" pitchFamily="34" charset="0"/>
                        <a:cs typeface="Arial" panose="020B0604020202020204" pitchFamily="34" charset="0"/>
                      </a:endParaRPr>
                    </a:p>
                  </a:txBody>
                  <a:tcPr/>
                </a:tc>
                <a:tc>
                  <a:txBody>
                    <a:bodyPr/>
                    <a:lstStyle/>
                    <a:p>
                      <a:r>
                        <a:rPr lang="en-US" sz="2000" dirty="0" smtClean="0">
                          <a:latin typeface="Arial" panose="020B0604020202020204" pitchFamily="34" charset="0"/>
                          <a:cs typeface="Arial" panose="020B0604020202020204" pitchFamily="34" charset="0"/>
                        </a:rPr>
                        <a:t>2,000 </a:t>
                      </a:r>
                      <a:r>
                        <a:rPr lang="en-US" sz="2000" dirty="0" err="1" smtClean="0">
                          <a:latin typeface="Arial" panose="020B0604020202020204" pitchFamily="34" charset="0"/>
                          <a:cs typeface="Arial" panose="020B0604020202020204" pitchFamily="34" charset="0"/>
                        </a:rPr>
                        <a:t>đồng</a:t>
                      </a:r>
                      <a:endParaRPr lang="en-US" sz="2000" dirty="0">
                        <a:latin typeface="Arial" panose="020B0604020202020204" pitchFamily="34" charset="0"/>
                        <a:cs typeface="Arial" panose="020B0604020202020204" pitchFamily="34" charset="0"/>
                      </a:endParaRPr>
                    </a:p>
                  </a:txBody>
                  <a:tcPr/>
                </a:tc>
                <a:tc>
                  <a:txBody>
                    <a:bodyPr/>
                    <a:lstStyle/>
                    <a:p>
                      <a:r>
                        <a:rPr lang="en-GB" dirty="0" smtClean="0">
                          <a:hlinkClick r:id="rId6"/>
                        </a:rPr>
                        <a:t>https://shopee.vn/shop/27117857/search?page=0&amp;shopCollection=102463985</a:t>
                      </a:r>
                      <a:endParaRPr lang="en-GB" dirty="0"/>
                    </a:p>
                  </a:txBody>
                  <a:tcPr/>
                </a:tc>
                <a:extLst>
                  <a:ext uri="{0D108BD9-81ED-4DB2-BD59-A6C34878D82A}">
                    <a16:rowId xmlns:a16="http://schemas.microsoft.com/office/drawing/2014/main" val="3610606975"/>
                  </a:ext>
                </a:extLst>
              </a:tr>
              <a:tr h="647157">
                <a:tc>
                  <a:txBody>
                    <a:bodyPr/>
                    <a:lstStyle/>
                    <a:p>
                      <a:r>
                        <a:rPr lang="en-US" sz="2000" dirty="0" smtClean="0">
                          <a:latin typeface="Arial" panose="020B0604020202020204" pitchFamily="34" charset="0"/>
                          <a:cs typeface="Arial" panose="020B0604020202020204" pitchFamily="34" charset="0"/>
                        </a:rPr>
                        <a:t>DAC MCP 4921</a:t>
                      </a:r>
                      <a:endParaRPr lang="en-US" sz="2000" dirty="0">
                        <a:latin typeface="Arial" panose="020B0604020202020204" pitchFamily="34" charset="0"/>
                        <a:cs typeface="Arial" panose="020B0604020202020204" pitchFamily="34" charset="0"/>
                      </a:endParaRPr>
                    </a:p>
                  </a:txBody>
                  <a:tcPr/>
                </a:tc>
                <a:tc>
                  <a:txBody>
                    <a:bodyPr/>
                    <a:lstStyle/>
                    <a:p>
                      <a:r>
                        <a:rPr lang="en-US" sz="2000" dirty="0" smtClean="0">
                          <a:latin typeface="Arial" panose="020B0604020202020204" pitchFamily="34" charset="0"/>
                          <a:cs typeface="Arial" panose="020B0604020202020204" pitchFamily="34" charset="0"/>
                        </a:rPr>
                        <a:t>40,000 </a:t>
                      </a:r>
                      <a:r>
                        <a:rPr lang="en-US" sz="2000" dirty="0" err="1" smtClean="0">
                          <a:latin typeface="Arial" panose="020B0604020202020204" pitchFamily="34" charset="0"/>
                          <a:cs typeface="Arial" panose="020B0604020202020204" pitchFamily="34" charset="0"/>
                        </a:rPr>
                        <a:t>đồng</a:t>
                      </a:r>
                      <a:endParaRPr lang="en-US" sz="2000" dirty="0">
                        <a:latin typeface="Arial" panose="020B0604020202020204" pitchFamily="34" charset="0"/>
                        <a:cs typeface="Arial" panose="020B0604020202020204" pitchFamily="34" charset="0"/>
                      </a:endParaRPr>
                    </a:p>
                  </a:txBody>
                  <a:tcPr/>
                </a:tc>
                <a:tc>
                  <a:txBody>
                    <a:bodyPr/>
                    <a:lstStyle/>
                    <a:p>
                      <a:r>
                        <a:rPr lang="en-GB" dirty="0" smtClean="0">
                          <a:hlinkClick r:id="rId7"/>
                        </a:rPr>
                        <a:t>http://linhkienviet.vn/mcp4921-4921e-dip8-dac-12-bit-d-a-converter-spi-interface</a:t>
                      </a:r>
                      <a:endParaRPr lang="en-GB" dirty="0"/>
                    </a:p>
                  </a:txBody>
                  <a:tcPr/>
                </a:tc>
                <a:extLst>
                  <a:ext uri="{0D108BD9-81ED-4DB2-BD59-A6C34878D82A}">
                    <a16:rowId xmlns:a16="http://schemas.microsoft.com/office/drawing/2014/main" val="2179645028"/>
                  </a:ext>
                </a:extLst>
              </a:tr>
              <a:tr h="3206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err="1" smtClean="0">
                          <a:latin typeface="Arial" panose="020B0604020202020204" pitchFamily="34" charset="0"/>
                          <a:cs typeface="Arial" panose="020B0604020202020204" pitchFamily="34" charset="0"/>
                        </a:rPr>
                        <a:t>Tổng</a:t>
                      </a:r>
                      <a:r>
                        <a:rPr lang="en-US" sz="1800" baseline="0" dirty="0" smtClean="0">
                          <a:latin typeface="Arial" panose="020B0604020202020204" pitchFamily="34" charset="0"/>
                          <a:cs typeface="Arial" panose="020B0604020202020204" pitchFamily="34" charset="0"/>
                        </a:rPr>
                        <a:t> chi </a:t>
                      </a:r>
                      <a:r>
                        <a:rPr lang="en-US" sz="1800" baseline="0" dirty="0" err="1" smtClean="0">
                          <a:latin typeface="Arial" panose="020B0604020202020204" pitchFamily="34" charset="0"/>
                          <a:cs typeface="Arial" panose="020B0604020202020204" pitchFamily="34" charset="0"/>
                        </a:rPr>
                        <a:t>phí</a:t>
                      </a:r>
                      <a:endParaRPr lang="en-US" sz="1800" dirty="0" smtClean="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latin typeface="Arial" panose="020B0604020202020204" pitchFamily="34" charset="0"/>
                          <a:cs typeface="Arial" panose="020B0604020202020204" pitchFamily="34" charset="0"/>
                        </a:rPr>
                        <a:t>4,956,500</a:t>
                      </a:r>
                      <a:r>
                        <a:rPr lang="en-US" sz="1800" baseline="0" dirty="0" smtClean="0">
                          <a:latin typeface="Arial" panose="020B0604020202020204" pitchFamily="34" charset="0"/>
                          <a:cs typeface="Arial" panose="020B0604020202020204" pitchFamily="34" charset="0"/>
                        </a:rPr>
                        <a:t> </a:t>
                      </a:r>
                      <a:r>
                        <a:rPr lang="en-US" sz="1800" baseline="0" dirty="0" err="1" smtClean="0">
                          <a:latin typeface="Arial" panose="020B0604020202020204" pitchFamily="34" charset="0"/>
                          <a:cs typeface="Arial" panose="020B0604020202020204" pitchFamily="34" charset="0"/>
                        </a:rPr>
                        <a:t>đồng</a:t>
                      </a:r>
                      <a:endParaRPr lang="en-US" sz="1800" dirty="0" smtClean="0">
                        <a:latin typeface="Arial" panose="020B0604020202020204" pitchFamily="34" charset="0"/>
                        <a:cs typeface="Arial" panose="020B0604020202020204" pitchFamily="34" charset="0"/>
                      </a:endParaRPr>
                    </a:p>
                  </a:txBody>
                  <a:tcPr/>
                </a:tc>
                <a:tc>
                  <a:txBody>
                    <a:bodyPr/>
                    <a:lstStyle/>
                    <a:p>
                      <a:endParaRPr lang="en-GB" dirty="0"/>
                    </a:p>
                  </a:txBody>
                  <a:tcPr/>
                </a:tc>
                <a:extLst>
                  <a:ext uri="{0D108BD9-81ED-4DB2-BD59-A6C34878D82A}">
                    <a16:rowId xmlns:a16="http://schemas.microsoft.com/office/drawing/2014/main" val="177658903"/>
                  </a:ext>
                </a:extLst>
              </a:tr>
            </a:tbl>
          </a:graphicData>
        </a:graphic>
      </p:graphicFrame>
    </p:spTree>
    <p:extLst>
      <p:ext uri="{BB962C8B-B14F-4D97-AF65-F5344CB8AC3E}">
        <p14:creationId xmlns:p14="http://schemas.microsoft.com/office/powerpoint/2010/main" val="14434928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EA1A72A0-0182-42E9-9F9B-66837437F814}"/>
              </a:ext>
            </a:extLst>
          </p:cNvPr>
          <p:cNvSpPr>
            <a:spLocks noGrp="1"/>
          </p:cNvSpPr>
          <p:nvPr>
            <p:ph type="title"/>
          </p:nvPr>
        </p:nvSpPr>
        <p:spPr>
          <a:xfrm>
            <a:off x="581025" y="730250"/>
            <a:ext cx="11029950" cy="987425"/>
          </a:xfrm>
        </p:spPr>
        <p:txBody>
          <a:bodyPr vert="horz" lIns="91440" tIns="45720" rIns="91440" bIns="45720" rtlCol="0" anchor="ctr" anchorCtr="0">
            <a:normAutofit/>
          </a:bodyPr>
          <a:lstStyle/>
          <a:p>
            <a:r>
              <a:rPr lang="en-US" b="0" kern="1200" cap="all" dirty="0" err="1" smtClean="0"/>
              <a:t>Kết</a:t>
            </a:r>
            <a:r>
              <a:rPr lang="en-US" b="0" kern="1200" cap="all" dirty="0" smtClean="0"/>
              <a:t> </a:t>
            </a:r>
            <a:r>
              <a:rPr lang="en-US" b="0" kern="1200" cap="all" dirty="0" err="1" smtClean="0"/>
              <a:t>quả</a:t>
            </a:r>
            <a:endParaRPr lang="en-US" b="0" kern="1200" cap="all" dirty="0"/>
          </a:p>
        </p:txBody>
      </p:sp>
      <p:sp>
        <p:nvSpPr>
          <p:cNvPr id="4" name="Content Placeholder 3">
            <a:extLst>
              <a:ext uri="{FF2B5EF4-FFF2-40B4-BE49-F238E27FC236}">
                <a16:creationId xmlns:a16="http://schemas.microsoft.com/office/drawing/2014/main" id="{6CF9F7C1-B334-45B2-94B7-1F8FE8F78DE4}"/>
              </a:ext>
            </a:extLst>
          </p:cNvPr>
          <p:cNvSpPr>
            <a:spLocks noGrp="1"/>
          </p:cNvSpPr>
          <p:nvPr>
            <p:ph sz="half" idx="1"/>
          </p:nvPr>
        </p:nvSpPr>
        <p:spPr>
          <a:xfrm>
            <a:off x="581193" y="2228003"/>
            <a:ext cx="4673559" cy="429853"/>
          </a:xfrm>
        </p:spPr>
        <p:txBody>
          <a:bodyPr anchor="t">
            <a:normAutofit fontScale="92500" lnSpcReduction="10000"/>
          </a:bodyPr>
          <a:lstStyle/>
          <a:p>
            <a:r>
              <a:rPr lang="en-US" sz="2000" dirty="0" err="1"/>
              <a:t>Kết</a:t>
            </a:r>
            <a:r>
              <a:rPr lang="en-US" sz="2000" dirty="0"/>
              <a:t> </a:t>
            </a:r>
            <a:r>
              <a:rPr lang="en-US" sz="2000" dirty="0" err="1"/>
              <a:t>quả</a:t>
            </a:r>
            <a:r>
              <a:rPr lang="en-US" sz="2000" dirty="0"/>
              <a:t> </a:t>
            </a:r>
            <a:r>
              <a:rPr lang="en-US" sz="2000" dirty="0" err="1"/>
              <a:t>mô</a:t>
            </a:r>
            <a:r>
              <a:rPr lang="en-US" sz="2000" dirty="0"/>
              <a:t> </a:t>
            </a:r>
            <a:r>
              <a:rPr lang="en-US" sz="2000" dirty="0" err="1"/>
              <a:t>phỏng</a:t>
            </a:r>
            <a:r>
              <a:rPr lang="en-US" sz="2000" dirty="0"/>
              <a:t> </a:t>
            </a:r>
            <a:r>
              <a:rPr lang="en-US" sz="2000" dirty="0" err="1"/>
              <a:t>trên</a:t>
            </a:r>
            <a:r>
              <a:rPr lang="en-US" sz="2000" dirty="0"/>
              <a:t> </a:t>
            </a:r>
            <a:r>
              <a:rPr lang="en-US" sz="2000" dirty="0" err="1" smtClean="0"/>
              <a:t>ModelSim</a:t>
            </a:r>
            <a:endParaRPr lang="en-US" sz="2000" dirty="0" smtClean="0"/>
          </a:p>
          <a:p>
            <a:endParaRPr lang="en-US" sz="2000" dirty="0"/>
          </a:p>
        </p:txBody>
      </p:sp>
      <p:sp>
        <p:nvSpPr>
          <p:cNvPr id="5" name="Slide Number Placeholder 4">
            <a:extLst>
              <a:ext uri="{FF2B5EF4-FFF2-40B4-BE49-F238E27FC236}">
                <a16:creationId xmlns:a16="http://schemas.microsoft.com/office/drawing/2014/main" id="{7D9037BE-E08D-472D-BF5D-141C7A1EF740}"/>
              </a:ext>
            </a:extLst>
          </p:cNvPr>
          <p:cNvSpPr>
            <a:spLocks noGrp="1"/>
          </p:cNvSpPr>
          <p:nvPr>
            <p:ph type="sldNum" sz="quarter" idx="12"/>
          </p:nvPr>
        </p:nvSpPr>
        <p:spPr>
          <a:xfrm>
            <a:off x="10558300" y="5956137"/>
            <a:ext cx="1052510" cy="365125"/>
          </a:xfrm>
        </p:spPr>
        <p:txBody>
          <a:bodyPr anchor="ctr">
            <a:normAutofit/>
          </a:bodyPr>
          <a:lstStyle/>
          <a:p>
            <a:pPr>
              <a:spcAft>
                <a:spcPts val="600"/>
              </a:spcAft>
            </a:pPr>
            <a:fld id="{C5C3056E-1632-4A65-A24F-3F10A1450A6E}" type="slidenum">
              <a:rPr lang="en-US" noProof="0" smtClean="0"/>
              <a:pPr>
                <a:spcAft>
                  <a:spcPts val="600"/>
                </a:spcAft>
              </a:pPr>
              <a:t>31</a:t>
            </a:fld>
            <a:endParaRPr lang="en-US" noProof="0"/>
          </a:p>
        </p:txBody>
      </p:sp>
      <p:pic>
        <p:nvPicPr>
          <p:cNvPr id="8" name="Content Placeholder 7"/>
          <p:cNvPicPr>
            <a:picLocks noGrp="1"/>
          </p:cNvPicPr>
          <p:nvPr>
            <p:ph sz="half" idx="2"/>
          </p:nvPr>
        </p:nvPicPr>
        <p:blipFill>
          <a:blip r:embed="rId2"/>
          <a:stretch>
            <a:fillRect/>
          </a:stretch>
        </p:blipFill>
        <p:spPr>
          <a:xfrm>
            <a:off x="905691" y="2657856"/>
            <a:ext cx="10583364" cy="2351479"/>
          </a:xfrm>
          <a:prstGeom prst="rect">
            <a:avLst/>
          </a:prstGeom>
        </p:spPr>
      </p:pic>
      <p:sp>
        <p:nvSpPr>
          <p:cNvPr id="10" name="Content Placeholder 3">
            <a:extLst>
              <a:ext uri="{FF2B5EF4-FFF2-40B4-BE49-F238E27FC236}">
                <a16:creationId xmlns:a16="http://schemas.microsoft.com/office/drawing/2014/main" id="{6CF9F7C1-B334-45B2-94B7-1F8FE8F78DE4}"/>
              </a:ext>
            </a:extLst>
          </p:cNvPr>
          <p:cNvSpPr txBox="1">
            <a:spLocks/>
          </p:cNvSpPr>
          <p:nvPr/>
        </p:nvSpPr>
        <p:spPr>
          <a:xfrm>
            <a:off x="581025" y="5088770"/>
            <a:ext cx="8558453" cy="1599414"/>
          </a:xfrm>
          <a:prstGeom prst="rect">
            <a:avLst/>
          </a:prstGeom>
        </p:spPr>
        <p:txBody>
          <a:bodyPr vert="horz" lIns="91440" tIns="45720" rIns="91440" bIns="45720" rtlCol="0" anchor="t" anchorCtr="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err="1"/>
              <a:t>Từ</a:t>
            </a:r>
            <a:r>
              <a:rPr lang="en-US" dirty="0"/>
              <a:t> </a:t>
            </a:r>
            <a:r>
              <a:rPr lang="en-US" dirty="0" err="1"/>
              <a:t>hình</a:t>
            </a:r>
            <a:r>
              <a:rPr lang="en-US" dirty="0"/>
              <a:t> </a:t>
            </a:r>
            <a:r>
              <a:rPr lang="en-US" dirty="0" err="1"/>
              <a:t>ảnh</a:t>
            </a:r>
            <a:r>
              <a:rPr lang="en-US" dirty="0"/>
              <a:t> </a:t>
            </a:r>
            <a:r>
              <a:rPr lang="en-US" dirty="0" err="1"/>
              <a:t>mô</a:t>
            </a:r>
            <a:r>
              <a:rPr lang="en-US" dirty="0"/>
              <a:t> </a:t>
            </a:r>
            <a:r>
              <a:rPr lang="en-US" dirty="0" err="1"/>
              <a:t>phỏng</a:t>
            </a:r>
            <a:r>
              <a:rPr lang="en-US" dirty="0"/>
              <a:t> </a:t>
            </a:r>
            <a:r>
              <a:rPr lang="en-US" dirty="0" err="1"/>
              <a:t>có</a:t>
            </a:r>
            <a:r>
              <a:rPr lang="en-US" dirty="0"/>
              <a:t> </a:t>
            </a:r>
            <a:r>
              <a:rPr lang="en-US" dirty="0" err="1"/>
              <a:t>thể</a:t>
            </a:r>
            <a:r>
              <a:rPr lang="en-US" dirty="0"/>
              <a:t> </a:t>
            </a:r>
            <a:r>
              <a:rPr lang="en-US" dirty="0" err="1"/>
              <a:t>thấy</a:t>
            </a:r>
            <a:r>
              <a:rPr lang="en-US" dirty="0"/>
              <a:t> </a:t>
            </a:r>
            <a:r>
              <a:rPr lang="en-US" dirty="0" err="1"/>
              <a:t>tín</a:t>
            </a:r>
            <a:r>
              <a:rPr lang="en-US" dirty="0"/>
              <a:t> </a:t>
            </a:r>
            <a:r>
              <a:rPr lang="en-US" dirty="0" err="1"/>
              <a:t>hiệu</a:t>
            </a:r>
            <a:r>
              <a:rPr lang="en-US" dirty="0"/>
              <a:t> </a:t>
            </a:r>
            <a:r>
              <a:rPr lang="en-US" dirty="0" err="1"/>
              <a:t>vào</a:t>
            </a:r>
            <a:r>
              <a:rPr lang="en-US" dirty="0"/>
              <a:t> </a:t>
            </a:r>
            <a:r>
              <a:rPr lang="en-US" dirty="0" err="1"/>
              <a:t>w_data</a:t>
            </a:r>
            <a:r>
              <a:rPr lang="en-US" dirty="0"/>
              <a:t> </a:t>
            </a:r>
            <a:r>
              <a:rPr lang="en-US" dirty="0" err="1"/>
              <a:t>và</a:t>
            </a:r>
            <a:r>
              <a:rPr lang="en-US" dirty="0"/>
              <a:t> </a:t>
            </a:r>
            <a:r>
              <a:rPr lang="en-US" dirty="0" err="1"/>
              <a:t>tín</a:t>
            </a:r>
            <a:r>
              <a:rPr lang="en-US" dirty="0"/>
              <a:t> </a:t>
            </a:r>
            <a:r>
              <a:rPr lang="en-US" dirty="0" err="1"/>
              <a:t>hiệu</a:t>
            </a:r>
            <a:r>
              <a:rPr lang="en-US" dirty="0"/>
              <a:t> </a:t>
            </a:r>
            <a:r>
              <a:rPr lang="en-US" dirty="0" err="1"/>
              <a:t>r_data</a:t>
            </a:r>
            <a:r>
              <a:rPr lang="en-US" dirty="0"/>
              <a:t> </a:t>
            </a:r>
            <a:r>
              <a:rPr lang="en-US" dirty="0" err="1"/>
              <a:t>của</a:t>
            </a:r>
            <a:r>
              <a:rPr lang="en-US" dirty="0"/>
              <a:t> UART </a:t>
            </a:r>
            <a:r>
              <a:rPr lang="en-US" dirty="0" err="1"/>
              <a:t>là</a:t>
            </a:r>
            <a:r>
              <a:rPr lang="en-US" dirty="0"/>
              <a:t> </a:t>
            </a:r>
            <a:r>
              <a:rPr lang="en-US" dirty="0" err="1"/>
              <a:t>giống</a:t>
            </a:r>
            <a:r>
              <a:rPr lang="en-US" dirty="0"/>
              <a:t> </a:t>
            </a:r>
            <a:r>
              <a:rPr lang="en-US" dirty="0" err="1"/>
              <a:t>nhau</a:t>
            </a:r>
            <a:r>
              <a:rPr lang="en-US" dirty="0"/>
              <a:t>, qua </a:t>
            </a:r>
            <a:r>
              <a:rPr lang="en-US" dirty="0" err="1"/>
              <a:t>đó</a:t>
            </a:r>
            <a:r>
              <a:rPr lang="en-US" dirty="0"/>
              <a:t> </a:t>
            </a:r>
            <a:r>
              <a:rPr lang="en-US" dirty="0" err="1"/>
              <a:t>khẳng</a:t>
            </a:r>
            <a:r>
              <a:rPr lang="en-US" dirty="0"/>
              <a:t> </a:t>
            </a:r>
            <a:r>
              <a:rPr lang="en-US" dirty="0" err="1"/>
              <a:t>định</a:t>
            </a:r>
            <a:r>
              <a:rPr lang="en-US" dirty="0"/>
              <a:t> </a:t>
            </a:r>
            <a:r>
              <a:rPr lang="en-US" dirty="0" err="1"/>
              <a:t>khối</a:t>
            </a:r>
            <a:r>
              <a:rPr lang="en-US" dirty="0"/>
              <a:t> </a:t>
            </a:r>
            <a:r>
              <a:rPr lang="en-US" dirty="0" err="1"/>
              <a:t>chuẩn</a:t>
            </a:r>
            <a:r>
              <a:rPr lang="en-US" dirty="0"/>
              <a:t> </a:t>
            </a:r>
            <a:r>
              <a:rPr lang="en-US" dirty="0" err="1"/>
              <a:t>giao</a:t>
            </a:r>
            <a:r>
              <a:rPr lang="en-US" dirty="0"/>
              <a:t> </a:t>
            </a:r>
            <a:r>
              <a:rPr lang="en-US" dirty="0" err="1"/>
              <a:t>tiếp</a:t>
            </a:r>
            <a:r>
              <a:rPr lang="en-US" dirty="0"/>
              <a:t> UART </a:t>
            </a:r>
            <a:r>
              <a:rPr lang="en-US" dirty="0" err="1"/>
              <a:t>là</a:t>
            </a:r>
            <a:r>
              <a:rPr lang="en-US" dirty="0"/>
              <a:t> </a:t>
            </a:r>
            <a:r>
              <a:rPr lang="en-US" dirty="0" err="1"/>
              <a:t>đúng</a:t>
            </a:r>
            <a:r>
              <a:rPr lang="en-US" dirty="0"/>
              <a:t>.</a:t>
            </a:r>
            <a:endParaRPr lang="en-GB" dirty="0"/>
          </a:p>
          <a:p>
            <a:r>
              <a:rPr lang="en-US" dirty="0" err="1"/>
              <a:t>Tín</a:t>
            </a:r>
            <a:r>
              <a:rPr lang="en-US" dirty="0"/>
              <a:t> </a:t>
            </a:r>
            <a:r>
              <a:rPr lang="en-US" dirty="0" err="1"/>
              <a:t>hiệu</a:t>
            </a:r>
            <a:r>
              <a:rPr lang="en-US" dirty="0"/>
              <a:t> </a:t>
            </a:r>
            <a:r>
              <a:rPr lang="en-US" dirty="0" err="1"/>
              <a:t>data_sin</a:t>
            </a:r>
            <a:r>
              <a:rPr lang="en-US" dirty="0"/>
              <a:t> </a:t>
            </a:r>
            <a:r>
              <a:rPr lang="en-US" dirty="0" err="1"/>
              <a:t>khi</a:t>
            </a:r>
            <a:r>
              <a:rPr lang="en-US" dirty="0"/>
              <a:t> </a:t>
            </a:r>
            <a:r>
              <a:rPr lang="en-US" dirty="0" err="1"/>
              <a:t>đi</a:t>
            </a:r>
            <a:r>
              <a:rPr lang="en-US" dirty="0"/>
              <a:t> qua </a:t>
            </a:r>
            <a:r>
              <a:rPr lang="en-US" dirty="0" err="1"/>
              <a:t>khối</a:t>
            </a:r>
            <a:r>
              <a:rPr lang="en-US" dirty="0"/>
              <a:t> </a:t>
            </a:r>
            <a:r>
              <a:rPr lang="en-US" dirty="0" err="1"/>
              <a:t>FSK_Mod</a:t>
            </a:r>
            <a:r>
              <a:rPr lang="en-US" dirty="0"/>
              <a:t> </a:t>
            </a:r>
            <a:r>
              <a:rPr lang="en-US" dirty="0" err="1"/>
              <a:t>cũng</a:t>
            </a:r>
            <a:r>
              <a:rPr lang="en-US" dirty="0"/>
              <a:t> </a:t>
            </a:r>
            <a:r>
              <a:rPr lang="en-US" dirty="0" err="1"/>
              <a:t>ra</a:t>
            </a:r>
            <a:r>
              <a:rPr lang="en-US" dirty="0"/>
              <a:t> </a:t>
            </a:r>
            <a:r>
              <a:rPr lang="en-US" dirty="0" err="1"/>
              <a:t>kết</a:t>
            </a:r>
            <a:r>
              <a:rPr lang="en-US" dirty="0"/>
              <a:t> </a:t>
            </a:r>
            <a:r>
              <a:rPr lang="en-US" dirty="0" err="1"/>
              <a:t>quả</a:t>
            </a:r>
            <a:r>
              <a:rPr lang="en-US" dirty="0"/>
              <a:t> </a:t>
            </a:r>
            <a:r>
              <a:rPr lang="en-US" dirty="0" err="1"/>
              <a:t>với</a:t>
            </a:r>
            <a:r>
              <a:rPr lang="en-US" dirty="0"/>
              <a:t> </a:t>
            </a:r>
            <a:r>
              <a:rPr lang="en-US" dirty="0" err="1"/>
              <a:t>tần</a:t>
            </a:r>
            <a:r>
              <a:rPr lang="en-US" dirty="0"/>
              <a:t> </a:t>
            </a:r>
            <a:r>
              <a:rPr lang="en-US" dirty="0" err="1"/>
              <a:t>số</a:t>
            </a:r>
            <a:r>
              <a:rPr lang="en-US" dirty="0"/>
              <a:t> </a:t>
            </a:r>
            <a:r>
              <a:rPr lang="en-US" dirty="0" err="1"/>
              <a:t>cao</a:t>
            </a:r>
            <a:r>
              <a:rPr lang="en-US" dirty="0"/>
              <a:t> </a:t>
            </a:r>
            <a:r>
              <a:rPr lang="en-US" dirty="0" err="1"/>
              <a:t>ứng</a:t>
            </a:r>
            <a:r>
              <a:rPr lang="en-US" dirty="0"/>
              <a:t> </a:t>
            </a:r>
            <a:r>
              <a:rPr lang="en-US" dirty="0" err="1"/>
              <a:t>với</a:t>
            </a:r>
            <a:r>
              <a:rPr lang="en-US" dirty="0"/>
              <a:t> bit 1, </a:t>
            </a:r>
            <a:r>
              <a:rPr lang="en-US" dirty="0" err="1"/>
              <a:t>tần</a:t>
            </a:r>
            <a:r>
              <a:rPr lang="en-US" dirty="0"/>
              <a:t> </a:t>
            </a:r>
            <a:r>
              <a:rPr lang="en-US" dirty="0" err="1"/>
              <a:t>số</a:t>
            </a:r>
            <a:r>
              <a:rPr lang="en-US" dirty="0"/>
              <a:t> </a:t>
            </a:r>
            <a:r>
              <a:rPr lang="en-US" dirty="0" err="1"/>
              <a:t>thấp</a:t>
            </a:r>
            <a:r>
              <a:rPr lang="en-US" dirty="0"/>
              <a:t> </a:t>
            </a:r>
            <a:r>
              <a:rPr lang="en-US" dirty="0" err="1"/>
              <a:t>ứng</a:t>
            </a:r>
            <a:r>
              <a:rPr lang="en-US" dirty="0"/>
              <a:t> </a:t>
            </a:r>
            <a:r>
              <a:rPr lang="en-US" dirty="0" err="1"/>
              <a:t>với</a:t>
            </a:r>
            <a:r>
              <a:rPr lang="en-US" dirty="0"/>
              <a:t> bit 0, </a:t>
            </a:r>
            <a:r>
              <a:rPr lang="en-US" dirty="0" err="1"/>
              <a:t>đúng</a:t>
            </a:r>
            <a:r>
              <a:rPr lang="en-US" dirty="0"/>
              <a:t> </a:t>
            </a:r>
            <a:r>
              <a:rPr lang="en-US" dirty="0" err="1"/>
              <a:t>như</a:t>
            </a:r>
            <a:r>
              <a:rPr lang="en-US" dirty="0"/>
              <a:t> </a:t>
            </a:r>
            <a:r>
              <a:rPr lang="en-US" dirty="0" err="1"/>
              <a:t>lý</a:t>
            </a:r>
            <a:r>
              <a:rPr lang="en-US" dirty="0"/>
              <a:t> </a:t>
            </a:r>
            <a:r>
              <a:rPr lang="en-US" dirty="0" err="1"/>
              <a:t>thuyết</a:t>
            </a:r>
            <a:endParaRPr lang="en-US" sz="2000" dirty="0"/>
          </a:p>
        </p:txBody>
      </p:sp>
    </p:spTree>
    <p:extLst>
      <p:ext uri="{BB962C8B-B14F-4D97-AF65-F5344CB8AC3E}">
        <p14:creationId xmlns:p14="http://schemas.microsoft.com/office/powerpoint/2010/main" val="9400847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Ý TƯỞNG PHÁT TRIỂN HỆ THỐNG</a:t>
            </a:r>
            <a:endParaRPr lang="en-US"/>
          </a:p>
        </p:txBody>
      </p:sp>
      <p:sp>
        <p:nvSpPr>
          <p:cNvPr id="3" name="Content Placeholder 2"/>
          <p:cNvSpPr>
            <a:spLocks noGrp="1"/>
          </p:cNvSpPr>
          <p:nvPr>
            <p:ph sz="half" idx="1"/>
          </p:nvPr>
        </p:nvSpPr>
        <p:spPr>
          <a:xfrm>
            <a:off x="581192" y="2228003"/>
            <a:ext cx="6026871" cy="3633047"/>
          </a:xfrm>
        </p:spPr>
        <p:txBody>
          <a:bodyPr>
            <a:normAutofit/>
          </a:bodyPr>
          <a:lstStyle/>
          <a:p>
            <a:r>
              <a:rPr lang="en-US" sz="2800" b="1" smtClean="0">
                <a:latin typeface="Times New Roman" panose="02020603050405020304" pitchFamily="18" charset="0"/>
                <a:cs typeface="Times New Roman" panose="02020603050405020304" pitchFamily="18" charset="0"/>
              </a:rPr>
              <a:t>Phát triển giải điều chế cho bên thu:</a:t>
            </a:r>
          </a:p>
          <a:p>
            <a:pP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Giải điều chế </a:t>
            </a:r>
            <a:r>
              <a:rPr lang="en-US" sz="2800" smtClean="0">
                <a:latin typeface="Times New Roman" panose="02020603050405020304" pitchFamily="18" charset="0"/>
                <a:cs typeface="Times New Roman" panose="02020603050405020304" pitchFamily="18" charset="0"/>
              </a:rPr>
              <a:t>còn </a:t>
            </a:r>
            <a:r>
              <a:rPr lang="en-US" sz="2800">
                <a:latin typeface="Times New Roman" panose="02020603050405020304" pitchFamily="18" charset="0"/>
                <a:cs typeface="Times New Roman" panose="02020603050405020304" pitchFamily="18" charset="0"/>
              </a:rPr>
              <a:t>gọi là tách sóng </a:t>
            </a:r>
            <a:r>
              <a:rPr lang="en-US" sz="2800" smtClean="0">
                <a:latin typeface="Times New Roman" panose="02020603050405020304" pitchFamily="18" charset="0"/>
                <a:cs typeface="Times New Roman" panose="02020603050405020304" pitchFamily="18" charset="0"/>
              </a:rPr>
              <a:t>là </a:t>
            </a:r>
            <a:r>
              <a:rPr lang="en-US" sz="2800">
                <a:latin typeface="Times New Roman" panose="02020603050405020304" pitchFamily="18" charset="0"/>
                <a:cs typeface="Times New Roman" panose="02020603050405020304" pitchFamily="18" charset="0"/>
              </a:rPr>
              <a:t>quá trình tách lấy tín hiệu thông tin ra khỏi </a:t>
            </a:r>
            <a:r>
              <a:rPr lang="en-US" sz="2800" smtClean="0">
                <a:latin typeface="Times New Roman" panose="02020603050405020304" pitchFamily="18" charset="0"/>
                <a:cs typeface="Times New Roman" panose="02020603050405020304" pitchFamily="18" charset="0"/>
              </a:rPr>
              <a:t>sóng </a:t>
            </a:r>
            <a:r>
              <a:rPr lang="en-US" sz="2800">
                <a:latin typeface="Times New Roman" panose="02020603050405020304" pitchFamily="18" charset="0"/>
                <a:cs typeface="Times New Roman" panose="02020603050405020304" pitchFamily="18" charset="0"/>
              </a:rPr>
              <a:t>mang </a:t>
            </a:r>
            <a:endParaRPr lang="en-US" sz="280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smtClean="0">
                <a:latin typeface="Times New Roman" panose="02020603050405020304" pitchFamily="18" charset="0"/>
                <a:cs typeface="Times New Roman" panose="02020603050405020304" pitchFamily="18" charset="0"/>
              </a:rPr>
              <a:t>Sử dụng FPGA cho bên thu trong phiên bản nghiên cứu</a:t>
            </a:r>
          </a:p>
        </p:txBody>
      </p:sp>
      <p:sp>
        <p:nvSpPr>
          <p:cNvPr id="5" name="Slide Number Placeholder 4"/>
          <p:cNvSpPr>
            <a:spLocks noGrp="1"/>
          </p:cNvSpPr>
          <p:nvPr>
            <p:ph type="sldNum" sz="quarter" idx="12"/>
          </p:nvPr>
        </p:nvSpPr>
        <p:spPr/>
        <p:txBody>
          <a:bodyPr/>
          <a:lstStyle/>
          <a:p>
            <a:fld id="{C5C3056E-1632-4A65-A24F-3F10A1450A6E}" type="slidenum">
              <a:rPr lang="en-US" noProof="0" smtClean="0"/>
              <a:t>32</a:t>
            </a:fld>
            <a:endParaRPr lang="en-US" noProof="0" dirty="0"/>
          </a:p>
        </p:txBody>
      </p:sp>
      <p:pic>
        <p:nvPicPr>
          <p:cNvPr id="6" name="Picture 5"/>
          <p:cNvPicPr>
            <a:picLocks noChangeAspect="1"/>
          </p:cNvPicPr>
          <p:nvPr/>
        </p:nvPicPr>
        <p:blipFill>
          <a:blip r:embed="rId2"/>
          <a:stretch>
            <a:fillRect/>
          </a:stretch>
        </p:blipFill>
        <p:spPr>
          <a:xfrm>
            <a:off x="6788681" y="2412494"/>
            <a:ext cx="4546585" cy="3025138"/>
          </a:xfrm>
          <a:prstGeom prst="rect">
            <a:avLst/>
          </a:prstGeom>
        </p:spPr>
      </p:pic>
    </p:spTree>
    <p:extLst>
      <p:ext uri="{BB962C8B-B14F-4D97-AF65-F5344CB8AC3E}">
        <p14:creationId xmlns:p14="http://schemas.microsoft.com/office/powerpoint/2010/main" val="39813216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Ý TƯỞNG PHÁT TRIỂN HỆ THỐNG</a:t>
            </a:r>
            <a:endParaRPr lang="en-US"/>
          </a:p>
        </p:txBody>
      </p:sp>
      <p:sp>
        <p:nvSpPr>
          <p:cNvPr id="3" name="Content Placeholder 2"/>
          <p:cNvSpPr>
            <a:spLocks noGrp="1"/>
          </p:cNvSpPr>
          <p:nvPr>
            <p:ph sz="half" idx="1"/>
          </p:nvPr>
        </p:nvSpPr>
        <p:spPr>
          <a:xfrm>
            <a:off x="581192" y="2228003"/>
            <a:ext cx="7502104" cy="3633047"/>
          </a:xfrm>
        </p:spPr>
        <p:txBody>
          <a:bodyPr>
            <a:normAutofit lnSpcReduction="10000"/>
          </a:bodyPr>
          <a:lstStyle/>
          <a:p>
            <a:r>
              <a:rPr lang="en-US" sz="2800" b="1" smtClean="0">
                <a:latin typeface="Times New Roman" panose="02020603050405020304" pitchFamily="18" charset="0"/>
                <a:cs typeface="Times New Roman" panose="02020603050405020304" pitchFamily="18" charset="0"/>
              </a:rPr>
              <a:t>Mục đích thương mại hóa sản phẩm:</a:t>
            </a:r>
          </a:p>
          <a:p>
            <a:pPr>
              <a:buFont typeface="Arial" panose="020B0604020202020204" pitchFamily="34" charset="0"/>
              <a:buChar char="•"/>
            </a:pPr>
            <a:r>
              <a:rPr lang="en-US" sz="2800" smtClean="0">
                <a:latin typeface="Times New Roman" panose="02020603050405020304" pitchFamily="18" charset="0"/>
                <a:cs typeface="Times New Roman" panose="02020603050405020304" pitchFamily="18" charset="0"/>
              </a:rPr>
              <a:t>Sử dụng </a:t>
            </a:r>
            <a:r>
              <a:rPr lang="en-US" sz="2800">
                <a:latin typeface="Times New Roman" panose="02020603050405020304" pitchFamily="18" charset="0"/>
                <a:cs typeface="Times New Roman" panose="02020603050405020304" pitchFamily="18" charset="0"/>
              </a:rPr>
              <a:t>ATA8510, Atmel ATA5780 </a:t>
            </a:r>
            <a:r>
              <a:rPr lang="en-US" sz="2800" smtClean="0">
                <a:latin typeface="Times New Roman" panose="02020603050405020304" pitchFamily="18" charset="0"/>
                <a:cs typeface="Times New Roman" panose="02020603050405020304" pitchFamily="18" charset="0"/>
              </a:rPr>
              <a:t>với giá thành rẻ hơn FPGA gấp 10 lần</a:t>
            </a:r>
          </a:p>
          <a:p>
            <a:pPr>
              <a:buFont typeface="Arial" panose="020B0604020202020204" pitchFamily="34" charset="0"/>
              <a:buChar char="•"/>
            </a:pPr>
            <a:r>
              <a:rPr lang="en-US" sz="2800" smtClean="0">
                <a:latin typeface="Times New Roman" panose="02020603050405020304" pitchFamily="18" charset="0"/>
                <a:cs typeface="Times New Roman" panose="02020603050405020304" pitchFamily="18" charset="0"/>
              </a:rPr>
              <a:t>Tốc độ điều chế thấp hơn FPGA</a:t>
            </a:r>
          </a:p>
          <a:p>
            <a:pPr>
              <a:buFont typeface="Arial" panose="020B0604020202020204" pitchFamily="34" charset="0"/>
              <a:buChar char="•"/>
            </a:pPr>
            <a:r>
              <a:rPr lang="en-US" sz="2800" smtClean="0">
                <a:latin typeface="Times New Roman" panose="02020603050405020304" pitchFamily="18" charset="0"/>
                <a:cs typeface="Times New Roman" panose="02020603050405020304" pitchFamily="18" charset="0"/>
              </a:rPr>
              <a:t>Kích thước </a:t>
            </a:r>
            <a:r>
              <a:rPr lang="en-US" sz="2800">
                <a:latin typeface="Times New Roman" panose="02020603050405020304" pitchFamily="18" charset="0"/>
                <a:cs typeface="Times New Roman" panose="02020603050405020304" pitchFamily="18" charset="0"/>
              </a:rPr>
              <a:t>ATA8510 </a:t>
            </a:r>
            <a:r>
              <a:rPr lang="en-US" sz="2800" smtClean="0">
                <a:latin typeface="Times New Roman" panose="02020603050405020304" pitchFamily="18" charset="0"/>
                <a:cs typeface="Times New Roman" panose="02020603050405020304" pitchFamily="18" charset="0"/>
              </a:rPr>
              <a:t>gọn nhẹ hơn FPGA </a:t>
            </a:r>
            <a:endParaRPr lang="en-US" sz="2800">
              <a:latin typeface="Times New Roman" panose="02020603050405020304" pitchFamily="18" charset="0"/>
              <a:cs typeface="Times New Roman" panose="02020603050405020304" pitchFamily="18" charset="0"/>
            </a:endParaRPr>
          </a:p>
          <a:p>
            <a:pPr marL="0" indent="0">
              <a:buNone/>
            </a:pPr>
            <a:r>
              <a:rPr lang="en-US" sz="2800" smtClean="0">
                <a:latin typeface="Times New Roman" panose="02020603050405020304" pitchFamily="18" charset="0"/>
                <a:cs typeface="Times New Roman" panose="02020603050405020304" pitchFamily="18" charset="0"/>
              </a:rPr>
              <a:t>=&gt; Tiếp kiệm chi phí sản xuất hàng loạt, tối ưu được kích thước sản phẩm</a:t>
            </a:r>
            <a:endParaRPr lang="en-US" sz="28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5C3056E-1632-4A65-A24F-3F10A1450A6E}" type="slidenum">
              <a:rPr lang="en-US" noProof="0" smtClean="0"/>
              <a:t>33</a:t>
            </a:fld>
            <a:endParaRPr lang="en-US" noProof="0" dirty="0"/>
          </a:p>
        </p:txBody>
      </p:sp>
      <p:pic>
        <p:nvPicPr>
          <p:cNvPr id="3074" name="Picture 2" descr="product primary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6304" y="2130467"/>
            <a:ext cx="3040918" cy="2737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5093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5C3056E-1632-4A65-A24F-3F10A1450A6E}" type="slidenum">
              <a:rPr lang="en-US" noProof="0" smtClean="0"/>
              <a:t>34</a:t>
            </a:fld>
            <a:endParaRPr lang="en-US" noProof="0" dirty="0"/>
          </a:p>
        </p:txBody>
      </p:sp>
      <p:sp>
        <p:nvSpPr>
          <p:cNvPr id="6" name="Title 1"/>
          <p:cNvSpPr>
            <a:spLocks noGrp="1"/>
          </p:cNvSpPr>
          <p:nvPr>
            <p:ph type="title"/>
          </p:nvPr>
        </p:nvSpPr>
        <p:spPr>
          <a:xfrm>
            <a:off x="979932" y="866393"/>
            <a:ext cx="10456164" cy="697230"/>
          </a:xfrm>
        </p:spPr>
        <p:txBody>
          <a:bodyPr>
            <a:normAutofit fontScale="90000"/>
          </a:bodyPr>
          <a:lstStyle/>
          <a:p>
            <a:pPr algn="ctr"/>
            <a:r>
              <a:rPr lang="vi-VN" sz="4000" b="1">
                <a:latin typeface="+mj-lt"/>
              </a:rPr>
              <a:t>Xin </a:t>
            </a:r>
            <a:r>
              <a:rPr lang="en-US" sz="4000" b="1">
                <a:latin typeface="+mj-lt"/>
              </a:rPr>
              <a:t>CẢM </a:t>
            </a:r>
            <a:r>
              <a:rPr lang="en-US" sz="4000" b="1" dirty="0">
                <a:latin typeface="+mj-lt"/>
              </a:rPr>
              <a:t>ƠN THẦY VÀ CÁC BẠN ĐÃ LẮNG NGHE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0146" y="2412423"/>
            <a:ext cx="1628942" cy="1578846"/>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9470" y="2412423"/>
            <a:ext cx="1628942" cy="1578846"/>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8794" y="2412423"/>
            <a:ext cx="1628942" cy="1578846"/>
          </a:xfrm>
          <a:prstGeom prst="rect">
            <a:avLst/>
          </a:prstGeo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20430" r="16210" b="16601"/>
          <a:stretch/>
        </p:blipFill>
        <p:spPr>
          <a:xfrm>
            <a:off x="3511296" y="3879423"/>
            <a:ext cx="1415120" cy="1658794"/>
          </a:xfrm>
          <a:prstGeom prst="rect">
            <a:avLst/>
          </a:prstGeom>
        </p:spPr>
      </p:pic>
      <p:sp>
        <p:nvSpPr>
          <p:cNvPr id="11" name="Chỗ dành sẵn cho Số hiệu Bản chiếu 3">
            <a:extLst>
              <a:ext uri="{FF2B5EF4-FFF2-40B4-BE49-F238E27FC236}">
                <a16:creationId xmlns:a16="http://schemas.microsoft.com/office/drawing/2014/main" id="{A2A97E88-F3FA-4886-8232-544B5F9A031E}"/>
              </a:ext>
            </a:extLst>
          </p:cNvPr>
          <p:cNvSpPr txBox="1">
            <a:spLocks/>
          </p:cNvSpPr>
          <p:nvPr/>
        </p:nvSpPr>
        <p:spPr>
          <a:xfrm>
            <a:off x="5696711" y="6909003"/>
            <a:ext cx="239129" cy="177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34</a:t>
            </a:fld>
            <a:endParaRPr lang="en-US" dirty="0"/>
          </a:p>
        </p:txBody>
      </p:sp>
    </p:spTree>
    <p:extLst>
      <p:ext uri="{BB962C8B-B14F-4D97-AF65-F5344CB8AC3E}">
        <p14:creationId xmlns:p14="http://schemas.microsoft.com/office/powerpoint/2010/main" val="15942399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5C3056E-1632-4A65-A24F-3F10A1450A6E}" type="slidenum">
              <a:rPr lang="en-US" noProof="0" smtClean="0"/>
              <a:t>4</a:t>
            </a:fld>
            <a:endParaRPr lang="en-US" noProof="0" dirty="0"/>
          </a:p>
        </p:txBody>
      </p:sp>
      <p:sp>
        <p:nvSpPr>
          <p:cNvPr id="4" name="Title 3"/>
          <p:cNvSpPr>
            <a:spLocks noGrp="1"/>
          </p:cNvSpPr>
          <p:nvPr>
            <p:ph type="title"/>
          </p:nvPr>
        </p:nvSpPr>
        <p:spPr/>
        <p:txBody>
          <a:bodyPr/>
          <a:lstStyle/>
          <a:p>
            <a:r>
              <a:rPr lang="en-GB" dirty="0" err="1" smtClean="0"/>
              <a:t>Kế</a:t>
            </a:r>
            <a:r>
              <a:rPr lang="en-GB" dirty="0" smtClean="0"/>
              <a:t> </a:t>
            </a:r>
            <a:r>
              <a:rPr lang="en-GB" dirty="0" err="1" smtClean="0"/>
              <a:t>hoạch</a:t>
            </a:r>
            <a:r>
              <a:rPr lang="en-GB" dirty="0" smtClean="0"/>
              <a:t> </a:t>
            </a:r>
            <a:r>
              <a:rPr lang="en-GB" dirty="0" err="1" smtClean="0"/>
              <a:t>thực</a:t>
            </a:r>
            <a:r>
              <a:rPr lang="en-GB" dirty="0" smtClean="0"/>
              <a:t> </a:t>
            </a:r>
            <a:r>
              <a:rPr lang="en-GB" dirty="0" err="1" smtClean="0"/>
              <a:t>hiện</a:t>
            </a:r>
            <a:endParaRPr lang="en-GB" dirty="0"/>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2407311434"/>
              </p:ext>
            </p:extLst>
          </p:nvPr>
        </p:nvGraphicFramePr>
        <p:xfrm>
          <a:off x="65315" y="1929894"/>
          <a:ext cx="12061371" cy="4861338"/>
        </p:xfrm>
        <a:graphic>
          <a:graphicData uri="http://schemas.openxmlformats.org/drawingml/2006/table">
            <a:tbl>
              <a:tblPr firstRow="1" firstCol="1" bandRow="1">
                <a:tableStyleId>{5C22544A-7EE6-4342-B048-85BDC9FD1C3A}</a:tableStyleId>
              </a:tblPr>
              <a:tblGrid>
                <a:gridCol w="5572813">
                  <a:extLst>
                    <a:ext uri="{9D8B030D-6E8A-4147-A177-3AD203B41FA5}">
                      <a16:colId xmlns:a16="http://schemas.microsoft.com/office/drawing/2014/main" val="2167702867"/>
                    </a:ext>
                  </a:extLst>
                </a:gridCol>
                <a:gridCol w="2277207">
                  <a:extLst>
                    <a:ext uri="{9D8B030D-6E8A-4147-A177-3AD203B41FA5}">
                      <a16:colId xmlns:a16="http://schemas.microsoft.com/office/drawing/2014/main" val="3979190818"/>
                    </a:ext>
                  </a:extLst>
                </a:gridCol>
                <a:gridCol w="2342042">
                  <a:extLst>
                    <a:ext uri="{9D8B030D-6E8A-4147-A177-3AD203B41FA5}">
                      <a16:colId xmlns:a16="http://schemas.microsoft.com/office/drawing/2014/main" val="884925985"/>
                    </a:ext>
                  </a:extLst>
                </a:gridCol>
                <a:gridCol w="1869309">
                  <a:extLst>
                    <a:ext uri="{9D8B030D-6E8A-4147-A177-3AD203B41FA5}">
                      <a16:colId xmlns:a16="http://schemas.microsoft.com/office/drawing/2014/main" val="768635889"/>
                    </a:ext>
                  </a:extLst>
                </a:gridCol>
              </a:tblGrid>
              <a:tr h="489142">
                <a:tc>
                  <a:txBody>
                    <a:bodyPr/>
                    <a:lstStyle/>
                    <a:p>
                      <a:pPr algn="ctr">
                        <a:lnSpc>
                          <a:spcPct val="120000"/>
                        </a:lnSpc>
                        <a:spcBef>
                          <a:spcPts val="600"/>
                        </a:spcBef>
                        <a:spcAft>
                          <a:spcPts val="0"/>
                        </a:spcAft>
                        <a:tabLst>
                          <a:tab pos="2219325" algn="l"/>
                        </a:tabLst>
                      </a:pPr>
                      <a:r>
                        <a:rPr lang="en-US" sz="1200" kern="100" dirty="0" err="1">
                          <a:effectLst/>
                        </a:rPr>
                        <a:t>Tên</a:t>
                      </a:r>
                      <a:r>
                        <a:rPr lang="en-US" sz="1200" kern="100" dirty="0">
                          <a:effectLst/>
                        </a:rPr>
                        <a:t> </a:t>
                      </a:r>
                      <a:r>
                        <a:rPr lang="en-US" sz="1200" kern="100" dirty="0" err="1">
                          <a:effectLst/>
                        </a:rPr>
                        <a:t>công</a:t>
                      </a:r>
                      <a:r>
                        <a:rPr lang="en-US" sz="1200" kern="100" dirty="0">
                          <a:effectLst/>
                        </a:rPr>
                        <a:t> </a:t>
                      </a:r>
                      <a:r>
                        <a:rPr lang="en-US" sz="1200" kern="100" dirty="0" err="1">
                          <a:effectLst/>
                        </a:rPr>
                        <a:t>việc</a:t>
                      </a:r>
                      <a:endParaRPr lang="en-GB" sz="1200" kern="100" dirty="0">
                        <a:effectLst/>
                        <a:latin typeface="Times New Roman" panose="02020603050405020304" pitchFamily="18" charset="0"/>
                        <a:ea typeface="Calibri" panose="020F0502020204030204" pitchFamily="34" charset="0"/>
                        <a:cs typeface="Angsana New"/>
                      </a:endParaRPr>
                    </a:p>
                  </a:txBody>
                  <a:tcPr marL="33078" marR="33078" marT="0" marB="0" anchor="ctr"/>
                </a:tc>
                <a:tc>
                  <a:txBody>
                    <a:bodyPr/>
                    <a:lstStyle/>
                    <a:p>
                      <a:pPr algn="ctr">
                        <a:lnSpc>
                          <a:spcPct val="120000"/>
                        </a:lnSpc>
                        <a:spcBef>
                          <a:spcPts val="600"/>
                        </a:spcBef>
                        <a:spcAft>
                          <a:spcPts val="0"/>
                        </a:spcAft>
                        <a:tabLst>
                          <a:tab pos="2219325" algn="l"/>
                        </a:tabLst>
                      </a:pPr>
                      <a:r>
                        <a:rPr lang="en-US" sz="1200" kern="100">
                          <a:effectLst/>
                        </a:rPr>
                        <a:t>Thời gian</a:t>
                      </a:r>
                      <a:endParaRPr lang="en-GB" sz="1200" kern="100">
                        <a:effectLst/>
                      </a:endParaRPr>
                    </a:p>
                    <a:p>
                      <a:pPr algn="ctr">
                        <a:lnSpc>
                          <a:spcPct val="120000"/>
                        </a:lnSpc>
                        <a:spcBef>
                          <a:spcPts val="600"/>
                        </a:spcBef>
                        <a:spcAft>
                          <a:spcPts val="0"/>
                        </a:spcAft>
                        <a:tabLst>
                          <a:tab pos="2219325" algn="l"/>
                        </a:tabLst>
                      </a:pPr>
                      <a:r>
                        <a:rPr lang="en-US" sz="1200" kern="100">
                          <a:effectLst/>
                        </a:rPr>
                        <a:t>thực hiện</a:t>
                      </a:r>
                      <a:endParaRPr lang="en-GB" sz="1200" kern="100">
                        <a:effectLst/>
                        <a:latin typeface="Times New Roman" panose="02020603050405020304" pitchFamily="18" charset="0"/>
                        <a:ea typeface="Calibri" panose="020F0502020204030204" pitchFamily="34" charset="0"/>
                        <a:cs typeface="Angsana New"/>
                      </a:endParaRPr>
                    </a:p>
                  </a:txBody>
                  <a:tcPr marL="33078" marR="33078" marT="0" marB="0" anchor="ctr"/>
                </a:tc>
                <a:tc>
                  <a:txBody>
                    <a:bodyPr/>
                    <a:lstStyle/>
                    <a:p>
                      <a:pPr algn="ctr">
                        <a:lnSpc>
                          <a:spcPct val="120000"/>
                        </a:lnSpc>
                        <a:spcBef>
                          <a:spcPts val="600"/>
                        </a:spcBef>
                        <a:spcAft>
                          <a:spcPts val="0"/>
                        </a:spcAft>
                        <a:tabLst>
                          <a:tab pos="2219325" algn="l"/>
                        </a:tabLst>
                      </a:pPr>
                      <a:r>
                        <a:rPr lang="en-US" sz="1200" kern="100">
                          <a:effectLst/>
                        </a:rPr>
                        <a:t>Người phụ trách</a:t>
                      </a:r>
                      <a:endParaRPr lang="en-GB" sz="1200" kern="100">
                        <a:effectLst/>
                        <a:latin typeface="Times New Roman" panose="02020603050405020304" pitchFamily="18" charset="0"/>
                        <a:ea typeface="Calibri" panose="020F0502020204030204" pitchFamily="34" charset="0"/>
                        <a:cs typeface="Angsana New"/>
                      </a:endParaRPr>
                    </a:p>
                  </a:txBody>
                  <a:tcPr marL="33078" marR="33078" marT="0" marB="0" anchor="ctr"/>
                </a:tc>
                <a:tc>
                  <a:txBody>
                    <a:bodyPr/>
                    <a:lstStyle/>
                    <a:p>
                      <a:pPr algn="ctr">
                        <a:lnSpc>
                          <a:spcPct val="120000"/>
                        </a:lnSpc>
                        <a:spcBef>
                          <a:spcPts val="600"/>
                        </a:spcBef>
                        <a:spcAft>
                          <a:spcPts val="0"/>
                        </a:spcAft>
                        <a:tabLst>
                          <a:tab pos="2219325" algn="l"/>
                        </a:tabLst>
                      </a:pPr>
                      <a:r>
                        <a:rPr lang="en-US" sz="1200" kern="100" dirty="0" err="1">
                          <a:effectLst/>
                        </a:rPr>
                        <a:t>Trạng</a:t>
                      </a:r>
                      <a:r>
                        <a:rPr lang="en-US" sz="1200" kern="100" dirty="0">
                          <a:effectLst/>
                        </a:rPr>
                        <a:t> </a:t>
                      </a:r>
                      <a:r>
                        <a:rPr lang="en-US" sz="1200" kern="100" dirty="0" err="1">
                          <a:effectLst/>
                        </a:rPr>
                        <a:t>thái</a:t>
                      </a:r>
                      <a:endParaRPr lang="en-GB" sz="1200" kern="100" dirty="0">
                        <a:effectLst/>
                        <a:latin typeface="Times New Roman" panose="02020603050405020304" pitchFamily="18" charset="0"/>
                        <a:ea typeface="Calibri" panose="020F0502020204030204" pitchFamily="34" charset="0"/>
                        <a:cs typeface="Angsana New"/>
                      </a:endParaRPr>
                    </a:p>
                  </a:txBody>
                  <a:tcPr marL="33078" marR="33078" marT="0" marB="0" anchor="ctr"/>
                </a:tc>
                <a:extLst>
                  <a:ext uri="{0D108BD9-81ED-4DB2-BD59-A6C34878D82A}">
                    <a16:rowId xmlns:a16="http://schemas.microsoft.com/office/drawing/2014/main" val="1817028524"/>
                  </a:ext>
                </a:extLst>
              </a:tr>
              <a:tr h="582364">
                <a:tc>
                  <a:txBody>
                    <a:bodyPr/>
                    <a:lstStyle/>
                    <a:p>
                      <a:pPr algn="just">
                        <a:lnSpc>
                          <a:spcPct val="120000"/>
                        </a:lnSpc>
                        <a:spcBef>
                          <a:spcPts val="600"/>
                        </a:spcBef>
                        <a:spcAft>
                          <a:spcPts val="0"/>
                        </a:spcAft>
                        <a:tabLst>
                          <a:tab pos="2219325" algn="l"/>
                        </a:tabLst>
                      </a:pPr>
                      <a:r>
                        <a:rPr lang="en-US" sz="1200" kern="100" dirty="0" err="1">
                          <a:effectLst/>
                        </a:rPr>
                        <a:t>Tìm</a:t>
                      </a:r>
                      <a:r>
                        <a:rPr lang="en-US" sz="1200" kern="100" dirty="0">
                          <a:effectLst/>
                        </a:rPr>
                        <a:t> </a:t>
                      </a:r>
                      <a:r>
                        <a:rPr lang="en-US" sz="1200" kern="100" dirty="0" err="1">
                          <a:effectLst/>
                        </a:rPr>
                        <a:t>kiếm</a:t>
                      </a:r>
                      <a:r>
                        <a:rPr lang="en-US" sz="1200" kern="100" dirty="0">
                          <a:effectLst/>
                        </a:rPr>
                        <a:t> </a:t>
                      </a:r>
                      <a:r>
                        <a:rPr lang="en-US" sz="1200" kern="100" dirty="0" err="1">
                          <a:effectLst/>
                        </a:rPr>
                        <a:t>đề</a:t>
                      </a:r>
                      <a:r>
                        <a:rPr lang="en-US" sz="1200" kern="100" dirty="0">
                          <a:effectLst/>
                        </a:rPr>
                        <a:t> </a:t>
                      </a:r>
                      <a:r>
                        <a:rPr lang="en-US" sz="1200" kern="100" dirty="0" err="1">
                          <a:effectLst/>
                        </a:rPr>
                        <a:t>tài</a:t>
                      </a:r>
                      <a:r>
                        <a:rPr lang="en-US" sz="1200" kern="100" dirty="0">
                          <a:effectLst/>
                        </a:rPr>
                        <a:t> </a:t>
                      </a:r>
                      <a:r>
                        <a:rPr lang="en-US" sz="1200" kern="100" dirty="0" err="1">
                          <a:effectLst/>
                        </a:rPr>
                        <a:t>thực</a:t>
                      </a:r>
                      <a:r>
                        <a:rPr lang="en-US" sz="1200" kern="100" dirty="0">
                          <a:effectLst/>
                        </a:rPr>
                        <a:t> </a:t>
                      </a:r>
                      <a:r>
                        <a:rPr lang="en-US" sz="1200" kern="100" dirty="0" err="1">
                          <a:effectLst/>
                        </a:rPr>
                        <a:t>tế</a:t>
                      </a:r>
                      <a:r>
                        <a:rPr lang="en-US" sz="1200" kern="100" dirty="0">
                          <a:effectLst/>
                        </a:rPr>
                        <a:t>, </a:t>
                      </a:r>
                      <a:r>
                        <a:rPr lang="en-US" sz="1200" kern="100" dirty="0" err="1">
                          <a:effectLst/>
                        </a:rPr>
                        <a:t>phân</a:t>
                      </a:r>
                      <a:r>
                        <a:rPr lang="en-US" sz="1200" kern="100" dirty="0">
                          <a:effectLst/>
                        </a:rPr>
                        <a:t> </a:t>
                      </a:r>
                      <a:r>
                        <a:rPr lang="en-US" sz="1200" kern="100" dirty="0" err="1">
                          <a:effectLst/>
                        </a:rPr>
                        <a:t>tích</a:t>
                      </a:r>
                      <a:r>
                        <a:rPr lang="en-US" sz="1200" kern="100" dirty="0">
                          <a:effectLst/>
                        </a:rPr>
                        <a:t> </a:t>
                      </a:r>
                      <a:r>
                        <a:rPr lang="en-US" sz="1200" kern="100" dirty="0" err="1">
                          <a:effectLst/>
                        </a:rPr>
                        <a:t>nhu</a:t>
                      </a:r>
                      <a:r>
                        <a:rPr lang="en-US" sz="1200" kern="100" dirty="0">
                          <a:effectLst/>
                        </a:rPr>
                        <a:t> </a:t>
                      </a:r>
                      <a:r>
                        <a:rPr lang="en-US" sz="1200" kern="100" dirty="0" err="1">
                          <a:effectLst/>
                        </a:rPr>
                        <a:t>cầu</a:t>
                      </a:r>
                      <a:r>
                        <a:rPr lang="en-US" sz="1200" kern="100" dirty="0">
                          <a:effectLst/>
                        </a:rPr>
                        <a:t> </a:t>
                      </a:r>
                      <a:r>
                        <a:rPr lang="en-US" sz="1200" kern="100" dirty="0" err="1">
                          <a:effectLst/>
                        </a:rPr>
                        <a:t>thị</a:t>
                      </a:r>
                      <a:r>
                        <a:rPr lang="en-US" sz="1200" kern="100" dirty="0">
                          <a:effectLst/>
                        </a:rPr>
                        <a:t> </a:t>
                      </a:r>
                      <a:r>
                        <a:rPr lang="en-US" sz="1200" kern="100" dirty="0" err="1">
                          <a:effectLst/>
                        </a:rPr>
                        <a:t>trường</a:t>
                      </a:r>
                      <a:r>
                        <a:rPr lang="en-US" sz="1200" kern="100" dirty="0">
                          <a:effectLst/>
                        </a:rPr>
                        <a:t>, </a:t>
                      </a:r>
                      <a:r>
                        <a:rPr lang="en-US" sz="1200" kern="100" dirty="0" err="1">
                          <a:effectLst/>
                        </a:rPr>
                        <a:t>tham</a:t>
                      </a:r>
                      <a:r>
                        <a:rPr lang="en-US" sz="1200" kern="100" dirty="0">
                          <a:effectLst/>
                        </a:rPr>
                        <a:t> </a:t>
                      </a:r>
                      <a:r>
                        <a:rPr lang="en-US" sz="1200" kern="100" dirty="0" err="1">
                          <a:effectLst/>
                        </a:rPr>
                        <a:t>khảo</a:t>
                      </a:r>
                      <a:r>
                        <a:rPr lang="en-US" sz="1200" kern="100" dirty="0">
                          <a:effectLst/>
                        </a:rPr>
                        <a:t> Project</a:t>
                      </a:r>
                      <a:endParaRPr lang="en-GB" sz="1200" kern="100" dirty="0">
                        <a:effectLst/>
                        <a:latin typeface="Times New Roman" panose="02020603050405020304" pitchFamily="18" charset="0"/>
                        <a:ea typeface="Calibri" panose="020F0502020204030204" pitchFamily="34" charset="0"/>
                        <a:cs typeface="Angsana New"/>
                      </a:endParaRPr>
                    </a:p>
                  </a:txBody>
                  <a:tcPr marL="33078" marR="33078" marT="0" marB="0" anchor="ctr"/>
                </a:tc>
                <a:tc>
                  <a:txBody>
                    <a:bodyPr/>
                    <a:lstStyle/>
                    <a:p>
                      <a:pPr algn="ctr">
                        <a:lnSpc>
                          <a:spcPct val="120000"/>
                        </a:lnSpc>
                        <a:spcBef>
                          <a:spcPts val="600"/>
                        </a:spcBef>
                        <a:spcAft>
                          <a:spcPts val="0"/>
                        </a:spcAft>
                        <a:tabLst>
                          <a:tab pos="2219325" algn="l"/>
                        </a:tabLst>
                      </a:pPr>
                      <a:r>
                        <a:rPr lang="en-US" sz="1200" kern="100">
                          <a:effectLst/>
                        </a:rPr>
                        <a:t>1 ngày</a:t>
                      </a:r>
                      <a:endParaRPr lang="en-GB" sz="1200" kern="100">
                        <a:effectLst/>
                      </a:endParaRPr>
                    </a:p>
                    <a:p>
                      <a:pPr algn="ctr">
                        <a:lnSpc>
                          <a:spcPct val="120000"/>
                        </a:lnSpc>
                        <a:spcBef>
                          <a:spcPts val="600"/>
                        </a:spcBef>
                        <a:spcAft>
                          <a:spcPts val="0"/>
                        </a:spcAft>
                        <a:tabLst>
                          <a:tab pos="2219325" algn="l"/>
                        </a:tabLst>
                      </a:pPr>
                      <a:r>
                        <a:rPr lang="en-US" sz="1200" kern="100">
                          <a:effectLst/>
                        </a:rPr>
                        <a:t>(22/3 -23/3)</a:t>
                      </a:r>
                      <a:endParaRPr lang="en-GB" sz="1200" kern="100">
                        <a:effectLst/>
                        <a:latin typeface="Times New Roman" panose="02020603050405020304" pitchFamily="18" charset="0"/>
                        <a:ea typeface="Calibri" panose="020F0502020204030204" pitchFamily="34" charset="0"/>
                        <a:cs typeface="Angsana New"/>
                      </a:endParaRPr>
                    </a:p>
                  </a:txBody>
                  <a:tcPr marL="33078" marR="33078" marT="0" marB="0" anchor="ctr"/>
                </a:tc>
                <a:tc>
                  <a:txBody>
                    <a:bodyPr/>
                    <a:lstStyle/>
                    <a:p>
                      <a:pPr algn="ctr">
                        <a:lnSpc>
                          <a:spcPct val="120000"/>
                        </a:lnSpc>
                        <a:spcBef>
                          <a:spcPts val="600"/>
                        </a:spcBef>
                        <a:spcAft>
                          <a:spcPts val="0"/>
                        </a:spcAft>
                        <a:tabLst>
                          <a:tab pos="2219325" algn="l"/>
                        </a:tabLst>
                      </a:pPr>
                      <a:r>
                        <a:rPr lang="en-US" sz="1200" kern="100">
                          <a:effectLst/>
                        </a:rPr>
                        <a:t>Đàm Thanh Sơn</a:t>
                      </a:r>
                      <a:endParaRPr lang="en-GB" sz="1200" kern="100">
                        <a:effectLst/>
                      </a:endParaRPr>
                    </a:p>
                    <a:p>
                      <a:pPr algn="ctr">
                        <a:lnSpc>
                          <a:spcPct val="120000"/>
                        </a:lnSpc>
                        <a:spcBef>
                          <a:spcPts val="600"/>
                        </a:spcBef>
                        <a:spcAft>
                          <a:spcPts val="0"/>
                        </a:spcAft>
                        <a:tabLst>
                          <a:tab pos="2219325" algn="l"/>
                        </a:tabLst>
                      </a:pPr>
                      <a:r>
                        <a:rPr lang="en-US" sz="1200" kern="100">
                          <a:effectLst/>
                        </a:rPr>
                        <a:t>Phạm Văn Chiến</a:t>
                      </a:r>
                      <a:endParaRPr lang="en-GB" sz="1200" kern="100">
                        <a:effectLst/>
                        <a:latin typeface="Times New Roman" panose="02020603050405020304" pitchFamily="18" charset="0"/>
                        <a:ea typeface="Calibri" panose="020F0502020204030204" pitchFamily="34" charset="0"/>
                        <a:cs typeface="Angsana New"/>
                      </a:endParaRPr>
                    </a:p>
                  </a:txBody>
                  <a:tcPr marL="33078" marR="33078" marT="0" marB="0" anchor="ctr"/>
                </a:tc>
                <a:tc>
                  <a:txBody>
                    <a:bodyPr/>
                    <a:lstStyle/>
                    <a:p>
                      <a:pPr algn="ctr">
                        <a:lnSpc>
                          <a:spcPct val="120000"/>
                        </a:lnSpc>
                        <a:spcBef>
                          <a:spcPts val="600"/>
                        </a:spcBef>
                        <a:spcAft>
                          <a:spcPts val="0"/>
                        </a:spcAft>
                        <a:tabLst>
                          <a:tab pos="2219325" algn="l"/>
                        </a:tabLst>
                      </a:pPr>
                      <a:r>
                        <a:rPr lang="en-US" sz="1200" kern="100">
                          <a:effectLst/>
                        </a:rPr>
                        <a:t>Xong</a:t>
                      </a:r>
                      <a:endParaRPr lang="en-GB" sz="1200" kern="100">
                        <a:effectLst/>
                        <a:latin typeface="Times New Roman" panose="02020603050405020304" pitchFamily="18" charset="0"/>
                        <a:ea typeface="Calibri" panose="020F0502020204030204" pitchFamily="34" charset="0"/>
                        <a:cs typeface="Angsana New"/>
                      </a:endParaRPr>
                    </a:p>
                  </a:txBody>
                  <a:tcPr marL="33078" marR="33078" marT="0" marB="0" anchor="ctr"/>
                </a:tc>
                <a:extLst>
                  <a:ext uri="{0D108BD9-81ED-4DB2-BD59-A6C34878D82A}">
                    <a16:rowId xmlns:a16="http://schemas.microsoft.com/office/drawing/2014/main" val="3992485516"/>
                  </a:ext>
                </a:extLst>
              </a:tr>
              <a:tr h="489142">
                <a:tc>
                  <a:txBody>
                    <a:bodyPr/>
                    <a:lstStyle/>
                    <a:p>
                      <a:pPr algn="just">
                        <a:lnSpc>
                          <a:spcPct val="120000"/>
                        </a:lnSpc>
                        <a:spcBef>
                          <a:spcPts val="600"/>
                        </a:spcBef>
                        <a:spcAft>
                          <a:spcPts val="0"/>
                        </a:spcAft>
                        <a:tabLst>
                          <a:tab pos="2219325" algn="l"/>
                        </a:tabLst>
                      </a:pPr>
                      <a:r>
                        <a:rPr lang="en-US" sz="1200" kern="100" dirty="0">
                          <a:effectLst/>
                        </a:rPr>
                        <a:t>So </a:t>
                      </a:r>
                      <a:r>
                        <a:rPr lang="en-US" sz="1200" kern="100" dirty="0" err="1">
                          <a:effectLst/>
                        </a:rPr>
                        <a:t>sánh</a:t>
                      </a:r>
                      <a:r>
                        <a:rPr lang="en-US" sz="1200" kern="100" dirty="0">
                          <a:effectLst/>
                        </a:rPr>
                        <a:t>, </a:t>
                      </a:r>
                      <a:r>
                        <a:rPr lang="en-US" sz="1200" kern="100" dirty="0" err="1">
                          <a:effectLst/>
                        </a:rPr>
                        <a:t>phân</a:t>
                      </a:r>
                      <a:r>
                        <a:rPr lang="en-US" sz="1200" kern="100" dirty="0">
                          <a:effectLst/>
                        </a:rPr>
                        <a:t> </a:t>
                      </a:r>
                      <a:r>
                        <a:rPr lang="en-US" sz="1200" kern="100" dirty="0" err="1">
                          <a:effectLst/>
                        </a:rPr>
                        <a:t>tích</a:t>
                      </a:r>
                      <a:r>
                        <a:rPr lang="en-US" sz="1200" kern="100" dirty="0">
                          <a:effectLst/>
                        </a:rPr>
                        <a:t>, </a:t>
                      </a:r>
                      <a:r>
                        <a:rPr lang="en-US" sz="1200" kern="100" dirty="0" err="1">
                          <a:effectLst/>
                        </a:rPr>
                        <a:t>đưa</a:t>
                      </a:r>
                      <a:r>
                        <a:rPr lang="en-US" sz="1200" kern="100" dirty="0">
                          <a:effectLst/>
                        </a:rPr>
                        <a:t> </a:t>
                      </a:r>
                      <a:r>
                        <a:rPr lang="en-US" sz="1200" kern="100" dirty="0" err="1">
                          <a:effectLst/>
                        </a:rPr>
                        <a:t>ra</a:t>
                      </a:r>
                      <a:r>
                        <a:rPr lang="en-US" sz="1200" kern="100" dirty="0">
                          <a:effectLst/>
                        </a:rPr>
                        <a:t> </a:t>
                      </a:r>
                      <a:r>
                        <a:rPr lang="en-US" sz="1200" kern="100" dirty="0" err="1">
                          <a:effectLst/>
                        </a:rPr>
                        <a:t>quyết</a:t>
                      </a:r>
                      <a:r>
                        <a:rPr lang="en-US" sz="1200" kern="100" dirty="0">
                          <a:effectLst/>
                        </a:rPr>
                        <a:t> </a:t>
                      </a:r>
                      <a:r>
                        <a:rPr lang="en-US" sz="1200" kern="100" dirty="0" err="1">
                          <a:effectLst/>
                        </a:rPr>
                        <a:t>định</a:t>
                      </a:r>
                      <a:r>
                        <a:rPr lang="en-US" sz="1200" kern="100" dirty="0">
                          <a:effectLst/>
                        </a:rPr>
                        <a:t> </a:t>
                      </a:r>
                      <a:r>
                        <a:rPr lang="en-US" sz="1200" kern="100" dirty="0" err="1">
                          <a:effectLst/>
                        </a:rPr>
                        <a:t>chọn</a:t>
                      </a:r>
                      <a:r>
                        <a:rPr lang="en-US" sz="1200" kern="100" dirty="0">
                          <a:effectLst/>
                        </a:rPr>
                        <a:t> </a:t>
                      </a:r>
                      <a:r>
                        <a:rPr lang="en-US" sz="1200" kern="100" dirty="0" err="1">
                          <a:effectLst/>
                        </a:rPr>
                        <a:t>đề</a:t>
                      </a:r>
                      <a:r>
                        <a:rPr lang="en-US" sz="1200" kern="100" dirty="0">
                          <a:effectLst/>
                        </a:rPr>
                        <a:t> </a:t>
                      </a:r>
                      <a:r>
                        <a:rPr lang="en-US" sz="1200" kern="100" dirty="0" err="1">
                          <a:effectLst/>
                        </a:rPr>
                        <a:t>tài</a:t>
                      </a:r>
                      <a:r>
                        <a:rPr lang="en-US" sz="1200" kern="100" dirty="0">
                          <a:effectLst/>
                        </a:rPr>
                        <a:t>: </a:t>
                      </a:r>
                      <a:r>
                        <a:rPr lang="en-US" sz="1200" kern="100" dirty="0" err="1">
                          <a:effectLst/>
                        </a:rPr>
                        <a:t>Điều</a:t>
                      </a:r>
                      <a:r>
                        <a:rPr lang="en-US" sz="1200" kern="100" dirty="0">
                          <a:effectLst/>
                        </a:rPr>
                        <a:t> </a:t>
                      </a:r>
                      <a:r>
                        <a:rPr lang="en-US" sz="1200" kern="100" dirty="0" err="1">
                          <a:effectLst/>
                        </a:rPr>
                        <a:t>chế</a:t>
                      </a:r>
                      <a:r>
                        <a:rPr lang="en-US" sz="1200" kern="100" dirty="0">
                          <a:effectLst/>
                        </a:rPr>
                        <a:t> FSK </a:t>
                      </a:r>
                      <a:r>
                        <a:rPr lang="en-US" sz="1200" kern="100" dirty="0" err="1">
                          <a:effectLst/>
                        </a:rPr>
                        <a:t>trên</a:t>
                      </a:r>
                      <a:r>
                        <a:rPr lang="en-US" sz="1200" kern="100" dirty="0">
                          <a:effectLst/>
                        </a:rPr>
                        <a:t> FPGA</a:t>
                      </a:r>
                      <a:endParaRPr lang="en-GB" sz="1200" kern="100" dirty="0">
                        <a:effectLst/>
                        <a:latin typeface="Times New Roman" panose="02020603050405020304" pitchFamily="18" charset="0"/>
                        <a:ea typeface="Calibri" panose="020F0502020204030204" pitchFamily="34" charset="0"/>
                        <a:cs typeface="Angsana New"/>
                      </a:endParaRPr>
                    </a:p>
                  </a:txBody>
                  <a:tcPr marL="33078" marR="33078" marT="0" marB="0" anchor="ctr"/>
                </a:tc>
                <a:tc>
                  <a:txBody>
                    <a:bodyPr/>
                    <a:lstStyle/>
                    <a:p>
                      <a:pPr algn="ctr">
                        <a:lnSpc>
                          <a:spcPct val="120000"/>
                        </a:lnSpc>
                        <a:spcBef>
                          <a:spcPts val="600"/>
                        </a:spcBef>
                        <a:spcAft>
                          <a:spcPts val="0"/>
                        </a:spcAft>
                        <a:tabLst>
                          <a:tab pos="2219325" algn="l"/>
                        </a:tabLst>
                      </a:pPr>
                      <a:r>
                        <a:rPr lang="en-US" sz="1200" kern="100">
                          <a:effectLst/>
                        </a:rPr>
                        <a:t>1 ngày</a:t>
                      </a:r>
                      <a:endParaRPr lang="en-GB" sz="1200" kern="100">
                        <a:effectLst/>
                      </a:endParaRPr>
                    </a:p>
                    <a:p>
                      <a:pPr algn="ctr">
                        <a:lnSpc>
                          <a:spcPct val="120000"/>
                        </a:lnSpc>
                        <a:spcBef>
                          <a:spcPts val="600"/>
                        </a:spcBef>
                        <a:spcAft>
                          <a:spcPts val="0"/>
                        </a:spcAft>
                        <a:tabLst>
                          <a:tab pos="2219325" algn="l"/>
                        </a:tabLst>
                      </a:pPr>
                      <a:r>
                        <a:rPr lang="en-US" sz="1200" kern="100">
                          <a:effectLst/>
                        </a:rPr>
                        <a:t>(23/3 - 23/3)</a:t>
                      </a:r>
                      <a:endParaRPr lang="en-GB" sz="1200" kern="100">
                        <a:effectLst/>
                        <a:latin typeface="Times New Roman" panose="02020603050405020304" pitchFamily="18" charset="0"/>
                        <a:ea typeface="Calibri" panose="020F0502020204030204" pitchFamily="34" charset="0"/>
                        <a:cs typeface="Angsana New"/>
                      </a:endParaRPr>
                    </a:p>
                  </a:txBody>
                  <a:tcPr marL="33078" marR="33078" marT="0" marB="0" anchor="ctr"/>
                </a:tc>
                <a:tc>
                  <a:txBody>
                    <a:bodyPr/>
                    <a:lstStyle/>
                    <a:p>
                      <a:pPr algn="ctr">
                        <a:lnSpc>
                          <a:spcPct val="120000"/>
                        </a:lnSpc>
                        <a:spcBef>
                          <a:spcPts val="600"/>
                        </a:spcBef>
                        <a:spcAft>
                          <a:spcPts val="0"/>
                        </a:spcAft>
                        <a:tabLst>
                          <a:tab pos="2219325" algn="l"/>
                        </a:tabLst>
                      </a:pPr>
                      <a:r>
                        <a:rPr lang="en-US" sz="1200" kern="100">
                          <a:effectLst/>
                        </a:rPr>
                        <a:t>Tất cả các thành viên</a:t>
                      </a:r>
                      <a:endParaRPr lang="en-GB" sz="1200" kern="100">
                        <a:effectLst/>
                        <a:latin typeface="Times New Roman" panose="02020603050405020304" pitchFamily="18" charset="0"/>
                        <a:ea typeface="Calibri" panose="020F0502020204030204" pitchFamily="34" charset="0"/>
                        <a:cs typeface="Angsana New"/>
                      </a:endParaRPr>
                    </a:p>
                  </a:txBody>
                  <a:tcPr marL="33078" marR="33078" marT="0" marB="0" anchor="ctr"/>
                </a:tc>
                <a:tc>
                  <a:txBody>
                    <a:bodyPr/>
                    <a:lstStyle/>
                    <a:p>
                      <a:pPr algn="ctr">
                        <a:lnSpc>
                          <a:spcPct val="120000"/>
                        </a:lnSpc>
                        <a:spcBef>
                          <a:spcPts val="600"/>
                        </a:spcBef>
                        <a:spcAft>
                          <a:spcPts val="0"/>
                        </a:spcAft>
                        <a:tabLst>
                          <a:tab pos="2219325" algn="l"/>
                        </a:tabLst>
                      </a:pPr>
                      <a:r>
                        <a:rPr lang="en-US" sz="1200" kern="100">
                          <a:effectLst/>
                        </a:rPr>
                        <a:t>Xong</a:t>
                      </a:r>
                      <a:endParaRPr lang="en-GB" sz="1200" kern="100">
                        <a:effectLst/>
                        <a:latin typeface="Times New Roman" panose="02020603050405020304" pitchFamily="18" charset="0"/>
                        <a:ea typeface="Calibri" panose="020F0502020204030204" pitchFamily="34" charset="0"/>
                        <a:cs typeface="Angsana New"/>
                      </a:endParaRPr>
                    </a:p>
                  </a:txBody>
                  <a:tcPr marL="33078" marR="33078" marT="0" marB="0" anchor="ctr"/>
                </a:tc>
                <a:extLst>
                  <a:ext uri="{0D108BD9-81ED-4DB2-BD59-A6C34878D82A}">
                    <a16:rowId xmlns:a16="http://schemas.microsoft.com/office/drawing/2014/main" val="1053470893"/>
                  </a:ext>
                </a:extLst>
              </a:tr>
              <a:tr h="2022791">
                <a:tc>
                  <a:txBody>
                    <a:bodyPr/>
                    <a:lstStyle/>
                    <a:p>
                      <a:pPr algn="just">
                        <a:lnSpc>
                          <a:spcPct val="120000"/>
                        </a:lnSpc>
                        <a:spcBef>
                          <a:spcPts val="600"/>
                        </a:spcBef>
                        <a:spcAft>
                          <a:spcPts val="0"/>
                        </a:spcAft>
                        <a:tabLst>
                          <a:tab pos="2219325" algn="l"/>
                        </a:tabLst>
                      </a:pPr>
                      <a:r>
                        <a:rPr lang="en-US" sz="1200" kern="100" dirty="0" err="1">
                          <a:effectLst/>
                        </a:rPr>
                        <a:t>Tìm</a:t>
                      </a:r>
                      <a:r>
                        <a:rPr lang="en-US" sz="1200" kern="100" dirty="0">
                          <a:effectLst/>
                        </a:rPr>
                        <a:t> </a:t>
                      </a:r>
                      <a:r>
                        <a:rPr lang="en-US" sz="1200" kern="100" dirty="0" err="1">
                          <a:effectLst/>
                        </a:rPr>
                        <a:t>hiểu</a:t>
                      </a:r>
                      <a:r>
                        <a:rPr lang="en-US" sz="1200" kern="100" dirty="0">
                          <a:effectLst/>
                        </a:rPr>
                        <a:t> </a:t>
                      </a:r>
                      <a:r>
                        <a:rPr lang="en-US" sz="1200" kern="100" dirty="0" err="1">
                          <a:effectLst/>
                        </a:rPr>
                        <a:t>lý</a:t>
                      </a:r>
                      <a:r>
                        <a:rPr lang="en-US" sz="1200" kern="100" dirty="0">
                          <a:effectLst/>
                        </a:rPr>
                        <a:t> </a:t>
                      </a:r>
                      <a:r>
                        <a:rPr lang="en-US" sz="1200" kern="100" dirty="0" err="1">
                          <a:effectLst/>
                        </a:rPr>
                        <a:t>thuyết</a:t>
                      </a:r>
                      <a:r>
                        <a:rPr lang="en-US" sz="1200" kern="100" dirty="0">
                          <a:effectLst/>
                        </a:rPr>
                        <a:t> </a:t>
                      </a:r>
                      <a:r>
                        <a:rPr lang="en-US" sz="1200" kern="100" dirty="0" err="1">
                          <a:effectLst/>
                        </a:rPr>
                        <a:t>về</a:t>
                      </a:r>
                      <a:r>
                        <a:rPr lang="en-US" sz="1200" kern="100" dirty="0">
                          <a:effectLst/>
                        </a:rPr>
                        <a:t> FSK</a:t>
                      </a:r>
                      <a:endParaRPr lang="en-GB" sz="1200" kern="100" dirty="0">
                        <a:effectLst/>
                      </a:endParaRPr>
                    </a:p>
                    <a:p>
                      <a:pPr marL="342900" lvl="0" indent="-342900" algn="l">
                        <a:lnSpc>
                          <a:spcPct val="120000"/>
                        </a:lnSpc>
                        <a:spcBef>
                          <a:spcPts val="600"/>
                        </a:spcBef>
                        <a:spcAft>
                          <a:spcPts val="0"/>
                        </a:spcAft>
                        <a:buFont typeface="Wingdings 2" panose="05020102010507070707" pitchFamily="18" charset="2"/>
                        <a:buChar char=""/>
                        <a:tabLst>
                          <a:tab pos="457200" algn="l"/>
                          <a:tab pos="2219325" algn="l"/>
                        </a:tabLst>
                      </a:pPr>
                      <a:r>
                        <a:rPr lang="en-US" sz="1200" kern="100" dirty="0">
                          <a:effectLst/>
                        </a:rPr>
                        <a:t>Frequency Shift Keying </a:t>
                      </a:r>
                      <a:r>
                        <a:rPr lang="vi-VN" sz="1200" kern="100" dirty="0">
                          <a:effectLst/>
                        </a:rPr>
                        <a:t>(FSK) </a:t>
                      </a:r>
                      <a:endParaRPr lang="en-GB" sz="1200" kern="100" dirty="0">
                        <a:effectLst/>
                      </a:endParaRPr>
                    </a:p>
                    <a:p>
                      <a:pPr marL="342900" lvl="0" indent="-342900" algn="l">
                        <a:lnSpc>
                          <a:spcPct val="120000"/>
                        </a:lnSpc>
                        <a:spcBef>
                          <a:spcPts val="600"/>
                        </a:spcBef>
                        <a:spcAft>
                          <a:spcPts val="0"/>
                        </a:spcAft>
                        <a:buFont typeface="Wingdings 2" panose="05020102010507070707" pitchFamily="18" charset="2"/>
                        <a:buChar char=""/>
                        <a:tabLst>
                          <a:tab pos="457200" algn="l"/>
                          <a:tab pos="2219325" algn="l"/>
                        </a:tabLst>
                      </a:pPr>
                      <a:r>
                        <a:rPr lang="vi-VN" sz="1200" kern="100" dirty="0">
                          <a:effectLst/>
                        </a:rPr>
                        <a:t>Tham khảo từng cách sử dụng cho các hệ thống thông tin liên lạc </a:t>
                      </a:r>
                      <a:r>
                        <a:rPr lang="en-US" sz="1200" kern="100" dirty="0" err="1">
                          <a:effectLst/>
                        </a:rPr>
                        <a:t>đi</a:t>
                      </a:r>
                      <a:r>
                        <a:rPr lang="en-US" sz="1200" kern="100" dirty="0">
                          <a:effectLst/>
                        </a:rPr>
                        <a:t> </a:t>
                      </a:r>
                      <a:r>
                        <a:rPr lang="vi-VN" sz="1200" kern="100" dirty="0">
                          <a:effectLst/>
                        </a:rPr>
                        <a:t>xa, radio , </a:t>
                      </a:r>
                      <a:r>
                        <a:rPr lang="en-US" sz="1200" kern="100" dirty="0">
                          <a:effectLst/>
                        </a:rPr>
                        <a:t>user ID</a:t>
                      </a:r>
                      <a:r>
                        <a:rPr lang="vi-VN" sz="1200" kern="100" dirty="0">
                          <a:effectLst/>
                        </a:rPr>
                        <a:t>, dụng cụ mở cửa nhà để xe và truyền vô tuyến tần số thấp. </a:t>
                      </a:r>
                      <a:endParaRPr lang="en-GB" sz="1200" kern="100" dirty="0">
                        <a:effectLst/>
                      </a:endParaRPr>
                    </a:p>
                    <a:p>
                      <a:pPr marL="342900" lvl="0" indent="-342900" algn="l">
                        <a:lnSpc>
                          <a:spcPct val="120000"/>
                        </a:lnSpc>
                        <a:spcBef>
                          <a:spcPts val="600"/>
                        </a:spcBef>
                        <a:spcAft>
                          <a:spcPts val="0"/>
                        </a:spcAft>
                        <a:buFont typeface="Wingdings 2" panose="05020102010507070707" pitchFamily="18" charset="2"/>
                        <a:buChar char=""/>
                        <a:tabLst>
                          <a:tab pos="457200" algn="l"/>
                          <a:tab pos="2219325" algn="l"/>
                        </a:tabLst>
                      </a:pPr>
                      <a:r>
                        <a:rPr lang="en-US" sz="1200" kern="100" dirty="0" err="1">
                          <a:effectLst/>
                        </a:rPr>
                        <a:t>Tìm</a:t>
                      </a:r>
                      <a:r>
                        <a:rPr lang="en-US" sz="1200" kern="100" dirty="0">
                          <a:effectLst/>
                        </a:rPr>
                        <a:t> </a:t>
                      </a:r>
                      <a:r>
                        <a:rPr lang="en-US" sz="1200" kern="100" dirty="0" err="1">
                          <a:effectLst/>
                        </a:rPr>
                        <a:t>hiểu</a:t>
                      </a:r>
                      <a:r>
                        <a:rPr lang="vi-VN" sz="1200" kern="100" dirty="0">
                          <a:effectLst/>
                        </a:rPr>
                        <a:t> FSK nhị phân (BFSK). BFSK truyền thông tin nhị phân (0 và 1). </a:t>
                      </a:r>
                      <a:endParaRPr lang="en-GB" sz="1200" kern="100" dirty="0">
                        <a:effectLst/>
                        <a:latin typeface="Times New Roman" panose="02020603050405020304" pitchFamily="18" charset="0"/>
                        <a:ea typeface="Calibri" panose="020F0502020204030204" pitchFamily="34" charset="0"/>
                        <a:cs typeface="Angsana New"/>
                      </a:endParaRPr>
                    </a:p>
                  </a:txBody>
                  <a:tcPr marL="33078" marR="33078" marT="0" marB="0" anchor="ctr"/>
                </a:tc>
                <a:tc>
                  <a:txBody>
                    <a:bodyPr/>
                    <a:lstStyle/>
                    <a:p>
                      <a:pPr algn="ctr">
                        <a:lnSpc>
                          <a:spcPct val="120000"/>
                        </a:lnSpc>
                        <a:spcBef>
                          <a:spcPts val="600"/>
                        </a:spcBef>
                        <a:spcAft>
                          <a:spcPts val="0"/>
                        </a:spcAft>
                        <a:tabLst>
                          <a:tab pos="2219325" algn="l"/>
                        </a:tabLst>
                      </a:pPr>
                      <a:r>
                        <a:rPr lang="en-US" sz="1200" kern="100" dirty="0">
                          <a:effectLst/>
                        </a:rPr>
                        <a:t>3 </a:t>
                      </a:r>
                      <a:r>
                        <a:rPr lang="en-US" sz="1200" kern="100" dirty="0" err="1">
                          <a:effectLst/>
                        </a:rPr>
                        <a:t>ngày</a:t>
                      </a:r>
                      <a:endParaRPr lang="en-GB" sz="1200" kern="100" dirty="0">
                        <a:effectLst/>
                      </a:endParaRPr>
                    </a:p>
                    <a:p>
                      <a:pPr algn="ctr">
                        <a:lnSpc>
                          <a:spcPct val="120000"/>
                        </a:lnSpc>
                        <a:spcBef>
                          <a:spcPts val="600"/>
                        </a:spcBef>
                        <a:spcAft>
                          <a:spcPts val="0"/>
                        </a:spcAft>
                        <a:tabLst>
                          <a:tab pos="2219325" algn="l"/>
                        </a:tabLst>
                      </a:pPr>
                      <a:r>
                        <a:rPr lang="en-US" sz="1200" kern="100" dirty="0">
                          <a:effectLst/>
                        </a:rPr>
                        <a:t>(23/3 - 26/3)</a:t>
                      </a:r>
                      <a:endParaRPr lang="en-GB" sz="1200" kern="100" dirty="0">
                        <a:effectLst/>
                        <a:latin typeface="Times New Roman" panose="02020603050405020304" pitchFamily="18" charset="0"/>
                        <a:ea typeface="Calibri" panose="020F0502020204030204" pitchFamily="34" charset="0"/>
                        <a:cs typeface="Angsana New"/>
                      </a:endParaRPr>
                    </a:p>
                  </a:txBody>
                  <a:tcPr marL="33078" marR="33078" marT="0" marB="0" anchor="ctr"/>
                </a:tc>
                <a:tc>
                  <a:txBody>
                    <a:bodyPr/>
                    <a:lstStyle/>
                    <a:p>
                      <a:pPr algn="ctr">
                        <a:lnSpc>
                          <a:spcPct val="120000"/>
                        </a:lnSpc>
                        <a:spcBef>
                          <a:spcPts val="600"/>
                        </a:spcBef>
                        <a:spcAft>
                          <a:spcPts val="600"/>
                        </a:spcAft>
                      </a:pPr>
                      <a:r>
                        <a:rPr lang="en-US" sz="1200" kern="100" dirty="0" err="1">
                          <a:effectLst/>
                        </a:rPr>
                        <a:t>Nguyễn</a:t>
                      </a:r>
                      <a:r>
                        <a:rPr lang="en-US" sz="1200" kern="100" dirty="0">
                          <a:effectLst/>
                        </a:rPr>
                        <a:t> </a:t>
                      </a:r>
                      <a:r>
                        <a:rPr lang="en-US" sz="1200" kern="100" dirty="0" err="1">
                          <a:effectLst/>
                        </a:rPr>
                        <a:t>Sĩ</a:t>
                      </a:r>
                      <a:r>
                        <a:rPr lang="en-US" sz="1200" kern="100" dirty="0">
                          <a:effectLst/>
                        </a:rPr>
                        <a:t> </a:t>
                      </a:r>
                      <a:r>
                        <a:rPr lang="en-US" sz="1200" kern="100" dirty="0" err="1">
                          <a:effectLst/>
                        </a:rPr>
                        <a:t>Linh</a:t>
                      </a:r>
                      <a:endParaRPr lang="en-GB" sz="1200" kern="100" dirty="0">
                        <a:effectLst/>
                      </a:endParaRPr>
                    </a:p>
                    <a:p>
                      <a:pPr algn="ctr">
                        <a:lnSpc>
                          <a:spcPct val="120000"/>
                        </a:lnSpc>
                        <a:spcBef>
                          <a:spcPts val="600"/>
                        </a:spcBef>
                        <a:spcAft>
                          <a:spcPts val="600"/>
                        </a:spcAft>
                      </a:pPr>
                      <a:r>
                        <a:rPr lang="en-US" sz="1200" kern="100" dirty="0" err="1">
                          <a:effectLst/>
                        </a:rPr>
                        <a:t>Lê</a:t>
                      </a:r>
                      <a:r>
                        <a:rPr lang="en-US" sz="1200" kern="100" dirty="0">
                          <a:effectLst/>
                        </a:rPr>
                        <a:t> </a:t>
                      </a:r>
                      <a:r>
                        <a:rPr lang="en-US" sz="1200" kern="100" dirty="0" err="1">
                          <a:effectLst/>
                        </a:rPr>
                        <a:t>Đắc</a:t>
                      </a:r>
                      <a:r>
                        <a:rPr lang="en-US" sz="1200" kern="100" dirty="0">
                          <a:effectLst/>
                        </a:rPr>
                        <a:t> </a:t>
                      </a:r>
                      <a:r>
                        <a:rPr lang="en-US" sz="1200" kern="100" dirty="0" err="1">
                          <a:effectLst/>
                        </a:rPr>
                        <a:t>Khánh</a:t>
                      </a:r>
                      <a:endParaRPr lang="en-GB" sz="1200" kern="100" dirty="0">
                        <a:effectLst/>
                      </a:endParaRPr>
                    </a:p>
                    <a:p>
                      <a:pPr algn="ctr">
                        <a:lnSpc>
                          <a:spcPct val="120000"/>
                        </a:lnSpc>
                        <a:spcBef>
                          <a:spcPts val="600"/>
                        </a:spcBef>
                        <a:spcAft>
                          <a:spcPts val="600"/>
                        </a:spcAft>
                      </a:pPr>
                      <a:r>
                        <a:rPr lang="en-US" sz="1200" kern="100" dirty="0" err="1">
                          <a:effectLst/>
                        </a:rPr>
                        <a:t>Phạm</a:t>
                      </a:r>
                      <a:r>
                        <a:rPr lang="en-US" sz="1200" kern="100" dirty="0">
                          <a:effectLst/>
                        </a:rPr>
                        <a:t> </a:t>
                      </a:r>
                      <a:r>
                        <a:rPr lang="en-US" sz="1200" kern="100" dirty="0" err="1">
                          <a:effectLst/>
                        </a:rPr>
                        <a:t>Văn</a:t>
                      </a:r>
                      <a:r>
                        <a:rPr lang="en-US" sz="1200" kern="100" dirty="0">
                          <a:effectLst/>
                        </a:rPr>
                        <a:t> </a:t>
                      </a:r>
                      <a:r>
                        <a:rPr lang="en-US" sz="1200" kern="100" dirty="0" err="1">
                          <a:effectLst/>
                        </a:rPr>
                        <a:t>Chiến</a:t>
                      </a:r>
                      <a:endParaRPr lang="en-GB" sz="1200" kern="100" dirty="0">
                        <a:effectLst/>
                        <a:latin typeface="Times New Roman" panose="02020603050405020304" pitchFamily="18" charset="0"/>
                        <a:ea typeface="Calibri" panose="020F0502020204030204" pitchFamily="34" charset="0"/>
                        <a:cs typeface="Angsana New"/>
                      </a:endParaRPr>
                    </a:p>
                  </a:txBody>
                  <a:tcPr marL="33078" marR="33078" marT="0" marB="0" anchor="ctr"/>
                </a:tc>
                <a:tc>
                  <a:txBody>
                    <a:bodyPr/>
                    <a:lstStyle/>
                    <a:p>
                      <a:pPr algn="ctr">
                        <a:lnSpc>
                          <a:spcPct val="120000"/>
                        </a:lnSpc>
                        <a:spcBef>
                          <a:spcPts val="600"/>
                        </a:spcBef>
                        <a:spcAft>
                          <a:spcPts val="0"/>
                        </a:spcAft>
                        <a:tabLst>
                          <a:tab pos="2219325" algn="l"/>
                        </a:tabLst>
                      </a:pPr>
                      <a:r>
                        <a:rPr lang="en-US" sz="1200" kern="100">
                          <a:effectLst/>
                        </a:rPr>
                        <a:t>Xong</a:t>
                      </a:r>
                      <a:endParaRPr lang="en-GB" sz="1200" kern="100">
                        <a:effectLst/>
                        <a:latin typeface="Times New Roman" panose="02020603050405020304" pitchFamily="18" charset="0"/>
                        <a:ea typeface="Calibri" panose="020F0502020204030204" pitchFamily="34" charset="0"/>
                        <a:cs typeface="Angsana New"/>
                      </a:endParaRPr>
                    </a:p>
                  </a:txBody>
                  <a:tcPr marL="33078" marR="33078" marT="0" marB="0" anchor="ctr"/>
                </a:tc>
                <a:extLst>
                  <a:ext uri="{0D108BD9-81ED-4DB2-BD59-A6C34878D82A}">
                    <a16:rowId xmlns:a16="http://schemas.microsoft.com/office/drawing/2014/main" val="2927060156"/>
                  </a:ext>
                </a:extLst>
              </a:tr>
              <a:tr h="1225959">
                <a:tc>
                  <a:txBody>
                    <a:bodyPr/>
                    <a:lstStyle/>
                    <a:p>
                      <a:pPr algn="just">
                        <a:lnSpc>
                          <a:spcPct val="120000"/>
                        </a:lnSpc>
                        <a:spcBef>
                          <a:spcPts val="600"/>
                        </a:spcBef>
                        <a:spcAft>
                          <a:spcPts val="0"/>
                        </a:spcAft>
                        <a:tabLst>
                          <a:tab pos="2219325" algn="l"/>
                        </a:tabLst>
                      </a:pPr>
                      <a:r>
                        <a:rPr lang="en-US" sz="1200" kern="100">
                          <a:effectLst/>
                        </a:rPr>
                        <a:t>Đánh giá và so sánh với ASK</a:t>
                      </a:r>
                      <a:endParaRPr lang="en-GB" sz="1200" kern="100">
                        <a:effectLst/>
                      </a:endParaRPr>
                    </a:p>
                    <a:p>
                      <a:pPr marL="342900" lvl="0" indent="-342900" algn="l">
                        <a:lnSpc>
                          <a:spcPct val="120000"/>
                        </a:lnSpc>
                        <a:spcBef>
                          <a:spcPts val="600"/>
                        </a:spcBef>
                        <a:spcAft>
                          <a:spcPts val="0"/>
                        </a:spcAft>
                        <a:buFont typeface="Wingdings" panose="05000000000000000000" pitchFamily="2" charset="2"/>
                        <a:buChar char=""/>
                        <a:tabLst>
                          <a:tab pos="2219325" algn="l"/>
                        </a:tabLst>
                      </a:pPr>
                      <a:r>
                        <a:rPr lang="en-US" sz="1200" kern="100">
                          <a:effectLst/>
                        </a:rPr>
                        <a:t>Về </a:t>
                      </a:r>
                      <a:r>
                        <a:rPr lang="vi-VN" sz="1200" kern="100">
                          <a:effectLst/>
                        </a:rPr>
                        <a:t>ư</a:t>
                      </a:r>
                      <a:r>
                        <a:rPr lang="en-US" sz="1200" kern="100">
                          <a:effectLst/>
                        </a:rPr>
                        <a:t>u điểm: Tại sao lại ít ảnh h</a:t>
                      </a:r>
                      <a:r>
                        <a:rPr lang="vi-VN" sz="1200" kern="100">
                          <a:effectLst/>
                        </a:rPr>
                        <a:t>ư</a:t>
                      </a:r>
                      <a:r>
                        <a:rPr lang="en-US" sz="1200" kern="100">
                          <a:effectLst/>
                        </a:rPr>
                        <a:t>ởng của nhiễu và ít lỗi h</a:t>
                      </a:r>
                      <a:r>
                        <a:rPr lang="vi-VN" sz="1200" kern="100">
                          <a:effectLst/>
                        </a:rPr>
                        <a:t>ơ</a:t>
                      </a:r>
                      <a:r>
                        <a:rPr lang="en-US" sz="1200" kern="100">
                          <a:effectLst/>
                        </a:rPr>
                        <a:t>n ASK.</a:t>
                      </a:r>
                      <a:endParaRPr lang="en-GB" sz="1200" kern="100">
                        <a:effectLst/>
                      </a:endParaRPr>
                    </a:p>
                    <a:p>
                      <a:pPr marL="342900" lvl="0" indent="-342900" algn="l">
                        <a:lnSpc>
                          <a:spcPct val="120000"/>
                        </a:lnSpc>
                        <a:spcAft>
                          <a:spcPts val="0"/>
                        </a:spcAft>
                        <a:buFont typeface="Wingdings" panose="05000000000000000000" pitchFamily="2" charset="2"/>
                        <a:buChar char=""/>
                        <a:tabLst>
                          <a:tab pos="2219325" algn="l"/>
                        </a:tabLst>
                      </a:pPr>
                      <a:r>
                        <a:rPr lang="en-US" sz="1200" kern="100">
                          <a:effectLst/>
                        </a:rPr>
                        <a:t>Về nh</a:t>
                      </a:r>
                      <a:r>
                        <a:rPr lang="vi-VN" sz="1200" kern="100">
                          <a:effectLst/>
                        </a:rPr>
                        <a:t>ư</a:t>
                      </a:r>
                      <a:r>
                        <a:rPr lang="en-US" sz="1200" kern="100">
                          <a:effectLst/>
                        </a:rPr>
                        <a:t>ợc điểm: Tại sao lại khó đồng bộ và hạn chế tốc độ truyền ở tần số cao.</a:t>
                      </a:r>
                      <a:endParaRPr lang="en-GB" sz="1200" kern="100">
                        <a:effectLst/>
                        <a:latin typeface="Times New Roman" panose="02020603050405020304" pitchFamily="18" charset="0"/>
                        <a:ea typeface="Calibri" panose="020F0502020204030204" pitchFamily="34" charset="0"/>
                        <a:cs typeface="Angsana New"/>
                      </a:endParaRPr>
                    </a:p>
                  </a:txBody>
                  <a:tcPr marL="33078" marR="33078" marT="0" marB="0" anchor="ctr"/>
                </a:tc>
                <a:tc>
                  <a:txBody>
                    <a:bodyPr/>
                    <a:lstStyle/>
                    <a:p>
                      <a:pPr algn="ctr">
                        <a:lnSpc>
                          <a:spcPct val="120000"/>
                        </a:lnSpc>
                        <a:spcBef>
                          <a:spcPts val="600"/>
                        </a:spcBef>
                        <a:spcAft>
                          <a:spcPts val="0"/>
                        </a:spcAft>
                        <a:tabLst>
                          <a:tab pos="2219325" algn="l"/>
                        </a:tabLst>
                      </a:pPr>
                      <a:r>
                        <a:rPr lang="en-US" sz="1200" kern="100">
                          <a:effectLst/>
                        </a:rPr>
                        <a:t>3 ngày</a:t>
                      </a:r>
                      <a:endParaRPr lang="en-GB" sz="1200" kern="100">
                        <a:effectLst/>
                      </a:endParaRPr>
                    </a:p>
                    <a:p>
                      <a:pPr algn="ctr">
                        <a:lnSpc>
                          <a:spcPct val="120000"/>
                        </a:lnSpc>
                        <a:spcBef>
                          <a:spcPts val="600"/>
                        </a:spcBef>
                        <a:spcAft>
                          <a:spcPts val="0"/>
                        </a:spcAft>
                        <a:tabLst>
                          <a:tab pos="2219325" algn="l"/>
                        </a:tabLst>
                      </a:pPr>
                      <a:r>
                        <a:rPr lang="en-US" sz="1200" kern="100">
                          <a:effectLst/>
                        </a:rPr>
                        <a:t>(23/3 - 26/3)</a:t>
                      </a:r>
                      <a:endParaRPr lang="en-GB" sz="1200" kern="100">
                        <a:effectLst/>
                        <a:latin typeface="Times New Roman" panose="02020603050405020304" pitchFamily="18" charset="0"/>
                        <a:ea typeface="Calibri" panose="020F0502020204030204" pitchFamily="34" charset="0"/>
                        <a:cs typeface="Angsana New"/>
                      </a:endParaRPr>
                    </a:p>
                  </a:txBody>
                  <a:tcPr marL="33078" marR="33078" marT="0" marB="0" anchor="ctr"/>
                </a:tc>
                <a:tc>
                  <a:txBody>
                    <a:bodyPr/>
                    <a:lstStyle/>
                    <a:p>
                      <a:pPr algn="ctr">
                        <a:lnSpc>
                          <a:spcPct val="120000"/>
                        </a:lnSpc>
                        <a:spcBef>
                          <a:spcPts val="600"/>
                        </a:spcBef>
                        <a:spcAft>
                          <a:spcPts val="0"/>
                        </a:spcAft>
                        <a:tabLst>
                          <a:tab pos="2219325" algn="l"/>
                        </a:tabLst>
                      </a:pPr>
                      <a:r>
                        <a:rPr lang="en-US" sz="1200" kern="100" dirty="0" err="1">
                          <a:effectLst/>
                        </a:rPr>
                        <a:t>Nguyễn</a:t>
                      </a:r>
                      <a:r>
                        <a:rPr lang="en-US" sz="1200" kern="100" dirty="0">
                          <a:effectLst/>
                        </a:rPr>
                        <a:t> </a:t>
                      </a:r>
                      <a:r>
                        <a:rPr lang="en-US" sz="1200" kern="100" dirty="0" err="1">
                          <a:effectLst/>
                        </a:rPr>
                        <a:t>Sỹ</a:t>
                      </a:r>
                      <a:r>
                        <a:rPr lang="en-US" sz="1200" kern="100" dirty="0">
                          <a:effectLst/>
                        </a:rPr>
                        <a:t> </a:t>
                      </a:r>
                      <a:r>
                        <a:rPr lang="en-US" sz="1200" kern="100" dirty="0" err="1">
                          <a:effectLst/>
                        </a:rPr>
                        <a:t>Linh</a:t>
                      </a:r>
                      <a:endParaRPr lang="en-GB" sz="1200" kern="100" dirty="0">
                        <a:effectLst/>
                      </a:endParaRPr>
                    </a:p>
                    <a:p>
                      <a:pPr algn="ctr">
                        <a:lnSpc>
                          <a:spcPct val="120000"/>
                        </a:lnSpc>
                        <a:spcBef>
                          <a:spcPts val="600"/>
                        </a:spcBef>
                        <a:spcAft>
                          <a:spcPts val="0"/>
                        </a:spcAft>
                        <a:tabLst>
                          <a:tab pos="2219325" algn="l"/>
                        </a:tabLst>
                      </a:pPr>
                      <a:r>
                        <a:rPr lang="en-US" sz="1200" kern="100" dirty="0" err="1">
                          <a:effectLst/>
                        </a:rPr>
                        <a:t>Vũ</a:t>
                      </a:r>
                      <a:r>
                        <a:rPr lang="en-US" sz="1200" kern="100" dirty="0">
                          <a:effectLst/>
                        </a:rPr>
                        <a:t> </a:t>
                      </a:r>
                      <a:r>
                        <a:rPr lang="en-US" sz="1200" kern="100" dirty="0" err="1">
                          <a:effectLst/>
                        </a:rPr>
                        <a:t>Văn</a:t>
                      </a:r>
                      <a:r>
                        <a:rPr lang="en-US" sz="1200" kern="100" dirty="0">
                          <a:effectLst/>
                        </a:rPr>
                        <a:t> </a:t>
                      </a:r>
                      <a:r>
                        <a:rPr lang="en-US" sz="1200" kern="100" dirty="0" err="1">
                          <a:effectLst/>
                        </a:rPr>
                        <a:t>Đại</a:t>
                      </a:r>
                      <a:endParaRPr lang="en-GB" sz="1200" kern="100" dirty="0">
                        <a:effectLst/>
                        <a:latin typeface="Times New Roman" panose="02020603050405020304" pitchFamily="18" charset="0"/>
                        <a:ea typeface="Calibri" panose="020F0502020204030204" pitchFamily="34" charset="0"/>
                        <a:cs typeface="Angsana New"/>
                      </a:endParaRPr>
                    </a:p>
                  </a:txBody>
                  <a:tcPr marL="33078" marR="33078" marT="0" marB="0" anchor="ctr"/>
                </a:tc>
                <a:tc>
                  <a:txBody>
                    <a:bodyPr/>
                    <a:lstStyle/>
                    <a:p>
                      <a:pPr algn="ctr">
                        <a:lnSpc>
                          <a:spcPct val="120000"/>
                        </a:lnSpc>
                        <a:spcBef>
                          <a:spcPts val="600"/>
                        </a:spcBef>
                        <a:spcAft>
                          <a:spcPts val="0"/>
                        </a:spcAft>
                        <a:tabLst>
                          <a:tab pos="2219325" algn="l"/>
                        </a:tabLst>
                      </a:pPr>
                      <a:r>
                        <a:rPr lang="en-US" sz="1200" kern="100" dirty="0" err="1">
                          <a:effectLst/>
                        </a:rPr>
                        <a:t>Xong</a:t>
                      </a:r>
                      <a:endParaRPr lang="en-GB" sz="1200" kern="100" dirty="0">
                        <a:effectLst/>
                        <a:latin typeface="Times New Roman" panose="02020603050405020304" pitchFamily="18" charset="0"/>
                        <a:ea typeface="Calibri" panose="020F0502020204030204" pitchFamily="34" charset="0"/>
                        <a:cs typeface="Angsana New"/>
                      </a:endParaRPr>
                    </a:p>
                  </a:txBody>
                  <a:tcPr marL="33078" marR="33078" marT="0" marB="0" anchor="ctr"/>
                </a:tc>
                <a:extLst>
                  <a:ext uri="{0D108BD9-81ED-4DB2-BD59-A6C34878D82A}">
                    <a16:rowId xmlns:a16="http://schemas.microsoft.com/office/drawing/2014/main" val="2101492224"/>
                  </a:ext>
                </a:extLst>
              </a:tr>
            </a:tbl>
          </a:graphicData>
        </a:graphic>
      </p:graphicFrame>
    </p:spTree>
    <p:extLst>
      <p:ext uri="{BB962C8B-B14F-4D97-AF65-F5344CB8AC3E}">
        <p14:creationId xmlns:p14="http://schemas.microsoft.com/office/powerpoint/2010/main" val="2846435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5C3056E-1632-4A65-A24F-3F10A1450A6E}" type="slidenum">
              <a:rPr lang="en-US" noProof="0" smtClean="0"/>
              <a:t>5</a:t>
            </a:fld>
            <a:endParaRPr lang="en-US" noProof="0" dirty="0"/>
          </a:p>
        </p:txBody>
      </p:sp>
      <p:sp>
        <p:nvSpPr>
          <p:cNvPr id="4" name="Title 3"/>
          <p:cNvSpPr>
            <a:spLocks noGrp="1"/>
          </p:cNvSpPr>
          <p:nvPr>
            <p:ph type="title"/>
          </p:nvPr>
        </p:nvSpPr>
        <p:spPr/>
        <p:txBody>
          <a:bodyPr/>
          <a:lstStyle/>
          <a:p>
            <a:r>
              <a:rPr lang="en-GB" dirty="0" err="1" smtClean="0"/>
              <a:t>Kế</a:t>
            </a:r>
            <a:r>
              <a:rPr lang="en-GB" dirty="0" smtClean="0"/>
              <a:t> </a:t>
            </a:r>
            <a:r>
              <a:rPr lang="en-GB" dirty="0" err="1" smtClean="0"/>
              <a:t>hoạch</a:t>
            </a:r>
            <a:r>
              <a:rPr lang="en-GB" dirty="0" smtClean="0"/>
              <a:t> </a:t>
            </a:r>
            <a:r>
              <a:rPr lang="en-GB" dirty="0" err="1" smtClean="0"/>
              <a:t>thực</a:t>
            </a:r>
            <a:r>
              <a:rPr lang="en-GB" dirty="0" smtClean="0"/>
              <a:t> </a:t>
            </a:r>
            <a:r>
              <a:rPr lang="en-GB" dirty="0" err="1" smtClean="0"/>
              <a:t>hiện</a:t>
            </a:r>
            <a:endParaRPr lang="en-GB"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42225690"/>
              </p:ext>
            </p:extLst>
          </p:nvPr>
        </p:nvGraphicFramePr>
        <p:xfrm>
          <a:off x="117566" y="1935728"/>
          <a:ext cx="11956869" cy="4852603"/>
        </p:xfrm>
        <a:graphic>
          <a:graphicData uri="http://schemas.openxmlformats.org/drawingml/2006/table">
            <a:tbl>
              <a:tblPr firstRow="1" firstCol="1" bandRow="1">
                <a:tableStyleId>{5C22544A-7EE6-4342-B048-85BDC9FD1C3A}</a:tableStyleId>
              </a:tblPr>
              <a:tblGrid>
                <a:gridCol w="5524529">
                  <a:extLst>
                    <a:ext uri="{9D8B030D-6E8A-4147-A177-3AD203B41FA5}">
                      <a16:colId xmlns:a16="http://schemas.microsoft.com/office/drawing/2014/main" val="4239567074"/>
                    </a:ext>
                  </a:extLst>
                </a:gridCol>
                <a:gridCol w="2257478">
                  <a:extLst>
                    <a:ext uri="{9D8B030D-6E8A-4147-A177-3AD203B41FA5}">
                      <a16:colId xmlns:a16="http://schemas.microsoft.com/office/drawing/2014/main" val="3654526643"/>
                    </a:ext>
                  </a:extLst>
                </a:gridCol>
                <a:gridCol w="2321749">
                  <a:extLst>
                    <a:ext uri="{9D8B030D-6E8A-4147-A177-3AD203B41FA5}">
                      <a16:colId xmlns:a16="http://schemas.microsoft.com/office/drawing/2014/main" val="3737107401"/>
                    </a:ext>
                  </a:extLst>
                </a:gridCol>
                <a:gridCol w="1853113">
                  <a:extLst>
                    <a:ext uri="{9D8B030D-6E8A-4147-A177-3AD203B41FA5}">
                      <a16:colId xmlns:a16="http://schemas.microsoft.com/office/drawing/2014/main" val="1301313532"/>
                    </a:ext>
                  </a:extLst>
                </a:gridCol>
              </a:tblGrid>
              <a:tr h="761356">
                <a:tc>
                  <a:txBody>
                    <a:bodyPr/>
                    <a:lstStyle/>
                    <a:p>
                      <a:pPr algn="just">
                        <a:lnSpc>
                          <a:spcPct val="120000"/>
                        </a:lnSpc>
                        <a:spcBef>
                          <a:spcPts val="600"/>
                        </a:spcBef>
                        <a:spcAft>
                          <a:spcPts val="0"/>
                        </a:spcAft>
                        <a:tabLst>
                          <a:tab pos="2219325" algn="l"/>
                        </a:tabLst>
                      </a:pPr>
                      <a:r>
                        <a:rPr lang="en-US" sz="1200" kern="100" dirty="0" err="1">
                          <a:effectLst/>
                        </a:rPr>
                        <a:t>Tìm</a:t>
                      </a:r>
                      <a:r>
                        <a:rPr lang="en-US" sz="1200" kern="100" dirty="0">
                          <a:effectLst/>
                        </a:rPr>
                        <a:t> </a:t>
                      </a:r>
                      <a:r>
                        <a:rPr lang="en-US" sz="1200" kern="100" dirty="0" err="1">
                          <a:effectLst/>
                        </a:rPr>
                        <a:t>hiểu</a:t>
                      </a:r>
                      <a:r>
                        <a:rPr lang="en-US" sz="1200" kern="100" dirty="0">
                          <a:effectLst/>
                        </a:rPr>
                        <a:t> </a:t>
                      </a:r>
                      <a:r>
                        <a:rPr lang="en-US" sz="1200" kern="100" dirty="0" err="1">
                          <a:effectLst/>
                        </a:rPr>
                        <a:t>về</a:t>
                      </a:r>
                      <a:r>
                        <a:rPr lang="en-US" sz="1200" kern="100" dirty="0">
                          <a:effectLst/>
                        </a:rPr>
                        <a:t> </a:t>
                      </a:r>
                      <a:r>
                        <a:rPr lang="en-US" sz="1200" kern="100" dirty="0" err="1">
                          <a:effectLst/>
                        </a:rPr>
                        <a:t>ứng</a:t>
                      </a:r>
                      <a:r>
                        <a:rPr lang="en-US" sz="1200" kern="100" dirty="0">
                          <a:effectLst/>
                        </a:rPr>
                        <a:t> </a:t>
                      </a:r>
                      <a:r>
                        <a:rPr lang="en-US" sz="1200" kern="100" dirty="0" err="1">
                          <a:effectLst/>
                        </a:rPr>
                        <a:t>dụng</a:t>
                      </a:r>
                      <a:r>
                        <a:rPr lang="en-US" sz="1200" kern="100" dirty="0">
                          <a:effectLst/>
                        </a:rPr>
                        <a:t> </a:t>
                      </a:r>
                      <a:r>
                        <a:rPr lang="en-US" sz="1200" kern="100" dirty="0" err="1">
                          <a:effectLst/>
                        </a:rPr>
                        <a:t>của</a:t>
                      </a:r>
                      <a:r>
                        <a:rPr lang="en-US" sz="1200" kern="100" dirty="0">
                          <a:effectLst/>
                        </a:rPr>
                        <a:t> FSK</a:t>
                      </a:r>
                      <a:endParaRPr lang="en-GB" sz="1200" kern="100" dirty="0">
                        <a:effectLst/>
                        <a:latin typeface="Times New Roman" panose="02020603050405020304" pitchFamily="18" charset="0"/>
                        <a:ea typeface="Calibri" panose="020F0502020204030204" pitchFamily="34" charset="0"/>
                        <a:cs typeface="Angsana New"/>
                      </a:endParaRPr>
                    </a:p>
                  </a:txBody>
                  <a:tcPr marL="47646" marR="47646" marT="0" marB="0" anchor="ctr"/>
                </a:tc>
                <a:tc>
                  <a:txBody>
                    <a:bodyPr/>
                    <a:lstStyle/>
                    <a:p>
                      <a:pPr algn="ctr">
                        <a:lnSpc>
                          <a:spcPct val="120000"/>
                        </a:lnSpc>
                        <a:spcBef>
                          <a:spcPts val="600"/>
                        </a:spcBef>
                        <a:spcAft>
                          <a:spcPts val="0"/>
                        </a:spcAft>
                        <a:tabLst>
                          <a:tab pos="2219325" algn="l"/>
                        </a:tabLst>
                      </a:pPr>
                      <a:r>
                        <a:rPr lang="en-US" sz="1200" kern="100">
                          <a:effectLst/>
                        </a:rPr>
                        <a:t>3 ngày</a:t>
                      </a:r>
                      <a:endParaRPr lang="en-GB" sz="1200" kern="100">
                        <a:effectLst/>
                      </a:endParaRPr>
                    </a:p>
                    <a:p>
                      <a:pPr algn="ctr">
                        <a:lnSpc>
                          <a:spcPct val="120000"/>
                        </a:lnSpc>
                        <a:spcBef>
                          <a:spcPts val="600"/>
                        </a:spcBef>
                        <a:spcAft>
                          <a:spcPts val="0"/>
                        </a:spcAft>
                        <a:tabLst>
                          <a:tab pos="2219325" algn="l"/>
                        </a:tabLst>
                      </a:pPr>
                      <a:r>
                        <a:rPr lang="en-US" sz="1200" kern="100">
                          <a:effectLst/>
                        </a:rPr>
                        <a:t>(23/3 - 26/3)</a:t>
                      </a:r>
                      <a:endParaRPr lang="en-GB" sz="1200" kern="100">
                        <a:effectLst/>
                        <a:latin typeface="Times New Roman" panose="02020603050405020304" pitchFamily="18" charset="0"/>
                        <a:ea typeface="Calibri" panose="020F0502020204030204" pitchFamily="34" charset="0"/>
                        <a:cs typeface="Angsana New"/>
                      </a:endParaRPr>
                    </a:p>
                  </a:txBody>
                  <a:tcPr marL="47646" marR="47646" marT="0" marB="0" anchor="ctr"/>
                </a:tc>
                <a:tc>
                  <a:txBody>
                    <a:bodyPr/>
                    <a:lstStyle/>
                    <a:p>
                      <a:pPr algn="ctr">
                        <a:lnSpc>
                          <a:spcPct val="120000"/>
                        </a:lnSpc>
                        <a:spcBef>
                          <a:spcPts val="600"/>
                        </a:spcBef>
                        <a:spcAft>
                          <a:spcPts val="0"/>
                        </a:spcAft>
                        <a:tabLst>
                          <a:tab pos="2219325" algn="l"/>
                        </a:tabLst>
                      </a:pPr>
                      <a:r>
                        <a:rPr lang="en-US" sz="1200" kern="100">
                          <a:effectLst/>
                        </a:rPr>
                        <a:t>Vũ Văn Đại</a:t>
                      </a:r>
                      <a:endParaRPr lang="en-GB" sz="1200" kern="100">
                        <a:effectLst/>
                      </a:endParaRPr>
                    </a:p>
                    <a:p>
                      <a:pPr algn="ctr">
                        <a:lnSpc>
                          <a:spcPct val="120000"/>
                        </a:lnSpc>
                        <a:spcBef>
                          <a:spcPts val="600"/>
                        </a:spcBef>
                        <a:spcAft>
                          <a:spcPts val="0"/>
                        </a:spcAft>
                        <a:tabLst>
                          <a:tab pos="2219325" algn="l"/>
                        </a:tabLst>
                      </a:pPr>
                      <a:r>
                        <a:rPr lang="en-US" sz="1200" kern="100">
                          <a:effectLst/>
                        </a:rPr>
                        <a:t>Phạm Văn Chiến</a:t>
                      </a:r>
                      <a:endParaRPr lang="en-GB" sz="1200" kern="100">
                        <a:effectLst/>
                        <a:latin typeface="Times New Roman" panose="02020603050405020304" pitchFamily="18" charset="0"/>
                        <a:ea typeface="Calibri" panose="020F0502020204030204" pitchFamily="34" charset="0"/>
                        <a:cs typeface="Angsana New"/>
                      </a:endParaRPr>
                    </a:p>
                  </a:txBody>
                  <a:tcPr marL="47646" marR="47646" marT="0" marB="0" anchor="ctr"/>
                </a:tc>
                <a:tc>
                  <a:txBody>
                    <a:bodyPr/>
                    <a:lstStyle/>
                    <a:p>
                      <a:pPr algn="ctr">
                        <a:lnSpc>
                          <a:spcPct val="120000"/>
                        </a:lnSpc>
                        <a:spcBef>
                          <a:spcPts val="600"/>
                        </a:spcBef>
                        <a:spcAft>
                          <a:spcPts val="0"/>
                        </a:spcAft>
                        <a:tabLst>
                          <a:tab pos="2219325" algn="l"/>
                        </a:tabLst>
                      </a:pPr>
                      <a:r>
                        <a:rPr lang="en-US" sz="1200" kern="100">
                          <a:effectLst/>
                        </a:rPr>
                        <a:t>Xong</a:t>
                      </a:r>
                      <a:endParaRPr lang="en-GB" sz="1200" kern="100">
                        <a:effectLst/>
                        <a:latin typeface="Times New Roman" panose="02020603050405020304" pitchFamily="18" charset="0"/>
                        <a:ea typeface="Calibri" panose="020F0502020204030204" pitchFamily="34" charset="0"/>
                        <a:cs typeface="Angsana New"/>
                      </a:endParaRPr>
                    </a:p>
                  </a:txBody>
                  <a:tcPr marL="47646" marR="47646" marT="0" marB="0" anchor="ctr"/>
                </a:tc>
                <a:extLst>
                  <a:ext uri="{0D108BD9-81ED-4DB2-BD59-A6C34878D82A}">
                    <a16:rowId xmlns:a16="http://schemas.microsoft.com/office/drawing/2014/main" val="3044399897"/>
                  </a:ext>
                </a:extLst>
              </a:tr>
              <a:tr h="533779">
                <a:tc>
                  <a:txBody>
                    <a:bodyPr/>
                    <a:lstStyle/>
                    <a:p>
                      <a:pPr algn="just">
                        <a:lnSpc>
                          <a:spcPct val="120000"/>
                        </a:lnSpc>
                        <a:spcBef>
                          <a:spcPts val="600"/>
                        </a:spcBef>
                        <a:spcAft>
                          <a:spcPts val="0"/>
                        </a:spcAft>
                        <a:tabLst>
                          <a:tab pos="2219325" algn="l"/>
                        </a:tabLst>
                      </a:pPr>
                      <a:r>
                        <a:rPr lang="en-US" sz="1200" kern="100" dirty="0" err="1">
                          <a:effectLst/>
                        </a:rPr>
                        <a:t>Tìm</a:t>
                      </a:r>
                      <a:r>
                        <a:rPr lang="en-US" sz="1200" kern="100" dirty="0">
                          <a:effectLst/>
                        </a:rPr>
                        <a:t> </a:t>
                      </a:r>
                      <a:r>
                        <a:rPr lang="en-US" sz="1200" kern="100" dirty="0" err="1">
                          <a:effectLst/>
                        </a:rPr>
                        <a:t>hiểu</a:t>
                      </a:r>
                      <a:r>
                        <a:rPr lang="en-US" sz="1200" kern="100" dirty="0">
                          <a:effectLst/>
                        </a:rPr>
                        <a:t> </a:t>
                      </a:r>
                      <a:r>
                        <a:rPr lang="en-US" sz="1200" kern="100" dirty="0" err="1">
                          <a:effectLst/>
                        </a:rPr>
                        <a:t>tổng</a:t>
                      </a:r>
                      <a:r>
                        <a:rPr lang="en-US" sz="1200" kern="100" dirty="0">
                          <a:effectLst/>
                        </a:rPr>
                        <a:t> </a:t>
                      </a:r>
                      <a:r>
                        <a:rPr lang="en-US" sz="1200" kern="100" dirty="0" err="1">
                          <a:effectLst/>
                        </a:rPr>
                        <a:t>quan</a:t>
                      </a:r>
                      <a:r>
                        <a:rPr lang="en-US" sz="1200" kern="100" dirty="0">
                          <a:effectLst/>
                        </a:rPr>
                        <a:t> </a:t>
                      </a:r>
                      <a:r>
                        <a:rPr lang="en-US" sz="1200" kern="100" dirty="0" err="1">
                          <a:effectLst/>
                        </a:rPr>
                        <a:t>hệ</a:t>
                      </a:r>
                      <a:r>
                        <a:rPr lang="en-US" sz="1200" kern="100" dirty="0">
                          <a:effectLst/>
                        </a:rPr>
                        <a:t> </a:t>
                      </a:r>
                      <a:r>
                        <a:rPr lang="en-US" sz="1200" kern="100" dirty="0" err="1">
                          <a:effectLst/>
                        </a:rPr>
                        <a:t>thống</a:t>
                      </a:r>
                      <a:r>
                        <a:rPr lang="en-US" sz="1200" kern="100" dirty="0">
                          <a:effectLst/>
                        </a:rPr>
                        <a:t>:</a:t>
                      </a:r>
                      <a:endParaRPr lang="en-GB" sz="1200" kern="100" dirty="0">
                        <a:effectLst/>
                      </a:endParaRPr>
                    </a:p>
                    <a:p>
                      <a:pPr algn="just">
                        <a:lnSpc>
                          <a:spcPct val="120000"/>
                        </a:lnSpc>
                        <a:spcBef>
                          <a:spcPts val="600"/>
                        </a:spcBef>
                        <a:spcAft>
                          <a:spcPts val="0"/>
                        </a:spcAft>
                        <a:tabLst>
                          <a:tab pos="2219325" algn="l"/>
                        </a:tabLst>
                      </a:pPr>
                      <a:r>
                        <a:rPr lang="en-US" sz="1200" kern="100" dirty="0" err="1">
                          <a:effectLst/>
                        </a:rPr>
                        <a:t>Các</a:t>
                      </a:r>
                      <a:r>
                        <a:rPr lang="en-US" sz="1200" kern="100" dirty="0">
                          <a:effectLst/>
                        </a:rPr>
                        <a:t> </a:t>
                      </a:r>
                      <a:r>
                        <a:rPr lang="en-US" sz="1200" kern="100" dirty="0" err="1">
                          <a:effectLst/>
                        </a:rPr>
                        <a:t>chỉ</a:t>
                      </a:r>
                      <a:r>
                        <a:rPr lang="en-US" sz="1200" kern="100" dirty="0">
                          <a:effectLst/>
                        </a:rPr>
                        <a:t> </a:t>
                      </a:r>
                      <a:r>
                        <a:rPr lang="en-US" sz="1200" kern="100" dirty="0" err="1">
                          <a:effectLst/>
                        </a:rPr>
                        <a:t>tiêu</a:t>
                      </a:r>
                      <a:r>
                        <a:rPr lang="en-US" sz="1200" kern="100" dirty="0">
                          <a:effectLst/>
                        </a:rPr>
                        <a:t> </a:t>
                      </a:r>
                      <a:r>
                        <a:rPr lang="en-US" sz="1200" kern="100" dirty="0" err="1">
                          <a:effectLst/>
                        </a:rPr>
                        <a:t>kỹ</a:t>
                      </a:r>
                      <a:r>
                        <a:rPr lang="en-US" sz="1200" kern="100" dirty="0">
                          <a:effectLst/>
                        </a:rPr>
                        <a:t> </a:t>
                      </a:r>
                      <a:r>
                        <a:rPr lang="en-US" sz="1200" kern="100" dirty="0" err="1">
                          <a:effectLst/>
                        </a:rPr>
                        <a:t>thuật</a:t>
                      </a:r>
                      <a:endParaRPr lang="en-GB" sz="1200" kern="100" dirty="0">
                        <a:effectLst/>
                        <a:latin typeface="Times New Roman" panose="02020603050405020304" pitchFamily="18" charset="0"/>
                        <a:ea typeface="Calibri" panose="020F0502020204030204" pitchFamily="34" charset="0"/>
                        <a:cs typeface="Angsana New"/>
                      </a:endParaRPr>
                    </a:p>
                  </a:txBody>
                  <a:tcPr marL="47646" marR="47646" marT="0" marB="0" anchor="ctr"/>
                </a:tc>
                <a:tc>
                  <a:txBody>
                    <a:bodyPr/>
                    <a:lstStyle/>
                    <a:p>
                      <a:pPr algn="ctr">
                        <a:lnSpc>
                          <a:spcPct val="120000"/>
                        </a:lnSpc>
                        <a:spcBef>
                          <a:spcPts val="600"/>
                        </a:spcBef>
                        <a:spcAft>
                          <a:spcPts val="0"/>
                        </a:spcAft>
                        <a:tabLst>
                          <a:tab pos="2219325" algn="l"/>
                        </a:tabLst>
                      </a:pPr>
                      <a:r>
                        <a:rPr lang="en-US" sz="1200" kern="100">
                          <a:effectLst/>
                        </a:rPr>
                        <a:t>3 ngày</a:t>
                      </a:r>
                      <a:endParaRPr lang="en-GB" sz="1200" kern="100">
                        <a:effectLst/>
                      </a:endParaRPr>
                    </a:p>
                    <a:p>
                      <a:pPr algn="ctr">
                        <a:lnSpc>
                          <a:spcPct val="120000"/>
                        </a:lnSpc>
                        <a:spcBef>
                          <a:spcPts val="600"/>
                        </a:spcBef>
                        <a:spcAft>
                          <a:spcPts val="0"/>
                        </a:spcAft>
                        <a:tabLst>
                          <a:tab pos="2219325" algn="l"/>
                        </a:tabLst>
                      </a:pPr>
                      <a:r>
                        <a:rPr lang="en-US" sz="1200" kern="100">
                          <a:effectLst/>
                        </a:rPr>
                        <a:t>(23/3-26/3)</a:t>
                      </a:r>
                      <a:endParaRPr lang="en-GB" sz="1200" kern="100">
                        <a:effectLst/>
                        <a:latin typeface="Times New Roman" panose="02020603050405020304" pitchFamily="18" charset="0"/>
                        <a:ea typeface="Calibri" panose="020F0502020204030204" pitchFamily="34" charset="0"/>
                        <a:cs typeface="Angsana New"/>
                      </a:endParaRPr>
                    </a:p>
                  </a:txBody>
                  <a:tcPr marL="47646" marR="47646" marT="0" marB="0" anchor="ctr"/>
                </a:tc>
                <a:tc>
                  <a:txBody>
                    <a:bodyPr/>
                    <a:lstStyle/>
                    <a:p>
                      <a:pPr algn="ctr">
                        <a:lnSpc>
                          <a:spcPct val="120000"/>
                        </a:lnSpc>
                        <a:spcBef>
                          <a:spcPts val="600"/>
                        </a:spcBef>
                        <a:spcAft>
                          <a:spcPts val="0"/>
                        </a:spcAft>
                        <a:tabLst>
                          <a:tab pos="2219325" algn="l"/>
                        </a:tabLst>
                      </a:pPr>
                      <a:r>
                        <a:rPr lang="en-US" sz="1200" kern="100">
                          <a:effectLst/>
                        </a:rPr>
                        <a:t>Đàm Thanh Sơn</a:t>
                      </a:r>
                      <a:endParaRPr lang="en-GB" sz="1200" kern="100">
                        <a:effectLst/>
                        <a:latin typeface="Times New Roman" panose="02020603050405020304" pitchFamily="18" charset="0"/>
                        <a:ea typeface="Calibri" panose="020F0502020204030204" pitchFamily="34" charset="0"/>
                        <a:cs typeface="Angsana New"/>
                      </a:endParaRPr>
                    </a:p>
                  </a:txBody>
                  <a:tcPr marL="47646" marR="47646" marT="0" marB="0" anchor="ctr"/>
                </a:tc>
                <a:tc>
                  <a:txBody>
                    <a:bodyPr/>
                    <a:lstStyle/>
                    <a:p>
                      <a:pPr algn="ctr">
                        <a:lnSpc>
                          <a:spcPct val="120000"/>
                        </a:lnSpc>
                        <a:spcBef>
                          <a:spcPts val="600"/>
                        </a:spcBef>
                        <a:spcAft>
                          <a:spcPts val="0"/>
                        </a:spcAft>
                        <a:tabLst>
                          <a:tab pos="2219325" algn="l"/>
                        </a:tabLst>
                      </a:pPr>
                      <a:r>
                        <a:rPr lang="en-US" sz="1200" kern="100">
                          <a:effectLst/>
                        </a:rPr>
                        <a:t>Xong</a:t>
                      </a:r>
                      <a:endParaRPr lang="en-GB" sz="1200" kern="100">
                        <a:effectLst/>
                        <a:latin typeface="Times New Roman" panose="02020603050405020304" pitchFamily="18" charset="0"/>
                        <a:ea typeface="Calibri" panose="020F0502020204030204" pitchFamily="34" charset="0"/>
                        <a:cs typeface="Angsana New"/>
                      </a:endParaRPr>
                    </a:p>
                  </a:txBody>
                  <a:tcPr marL="47646" marR="47646" marT="0" marB="0" anchor="ctr"/>
                </a:tc>
                <a:extLst>
                  <a:ext uri="{0D108BD9-81ED-4DB2-BD59-A6C34878D82A}">
                    <a16:rowId xmlns:a16="http://schemas.microsoft.com/office/drawing/2014/main" val="1150897267"/>
                  </a:ext>
                </a:extLst>
              </a:tr>
              <a:tr h="1083755">
                <a:tc>
                  <a:txBody>
                    <a:bodyPr/>
                    <a:lstStyle/>
                    <a:p>
                      <a:pPr algn="just">
                        <a:lnSpc>
                          <a:spcPct val="120000"/>
                        </a:lnSpc>
                        <a:spcBef>
                          <a:spcPts val="600"/>
                        </a:spcBef>
                        <a:spcAft>
                          <a:spcPts val="0"/>
                        </a:spcAft>
                        <a:tabLst>
                          <a:tab pos="2219325" algn="l"/>
                        </a:tabLst>
                      </a:pPr>
                      <a:r>
                        <a:rPr lang="en-US" sz="1200" kern="100" dirty="0" err="1">
                          <a:effectLst/>
                        </a:rPr>
                        <a:t>Thiết</a:t>
                      </a:r>
                      <a:r>
                        <a:rPr lang="en-US" sz="1200" kern="100" dirty="0">
                          <a:effectLst/>
                        </a:rPr>
                        <a:t> </a:t>
                      </a:r>
                      <a:r>
                        <a:rPr lang="en-US" sz="1200" kern="100" dirty="0" err="1">
                          <a:effectLst/>
                        </a:rPr>
                        <a:t>kế</a:t>
                      </a:r>
                      <a:r>
                        <a:rPr lang="en-US" sz="1200" kern="100" dirty="0">
                          <a:effectLst/>
                        </a:rPr>
                        <a:t> </a:t>
                      </a:r>
                      <a:r>
                        <a:rPr lang="en-US" sz="1200" kern="100" dirty="0" err="1">
                          <a:effectLst/>
                        </a:rPr>
                        <a:t>hệ</a:t>
                      </a:r>
                      <a:r>
                        <a:rPr lang="en-US" sz="1200" kern="100" dirty="0">
                          <a:effectLst/>
                        </a:rPr>
                        <a:t> </a:t>
                      </a:r>
                      <a:r>
                        <a:rPr lang="en-US" sz="1200" kern="100" dirty="0" err="1">
                          <a:effectLst/>
                        </a:rPr>
                        <a:t>thống</a:t>
                      </a:r>
                      <a:endParaRPr lang="en-GB" sz="1200" kern="100" dirty="0">
                        <a:effectLst/>
                        <a:latin typeface="Times New Roman" panose="02020603050405020304" pitchFamily="18" charset="0"/>
                        <a:ea typeface="Calibri" panose="020F0502020204030204" pitchFamily="34" charset="0"/>
                        <a:cs typeface="Angsana New"/>
                      </a:endParaRPr>
                    </a:p>
                  </a:txBody>
                  <a:tcPr marL="47646" marR="47646" marT="0" marB="0" anchor="ctr"/>
                </a:tc>
                <a:tc>
                  <a:txBody>
                    <a:bodyPr/>
                    <a:lstStyle/>
                    <a:p>
                      <a:pPr algn="ctr">
                        <a:lnSpc>
                          <a:spcPct val="120000"/>
                        </a:lnSpc>
                        <a:spcBef>
                          <a:spcPts val="600"/>
                        </a:spcBef>
                        <a:spcAft>
                          <a:spcPts val="0"/>
                        </a:spcAft>
                        <a:tabLst>
                          <a:tab pos="2219325" algn="l"/>
                        </a:tabLst>
                      </a:pPr>
                      <a:r>
                        <a:rPr lang="en-US" sz="1200" kern="100" dirty="0">
                          <a:effectLst/>
                        </a:rPr>
                        <a:t>1 </a:t>
                      </a:r>
                      <a:r>
                        <a:rPr lang="en-US" sz="1200" kern="100" dirty="0" err="1">
                          <a:effectLst/>
                        </a:rPr>
                        <a:t>tuần</a:t>
                      </a:r>
                      <a:endParaRPr lang="en-GB" sz="1200" kern="100" dirty="0">
                        <a:effectLst/>
                      </a:endParaRPr>
                    </a:p>
                    <a:p>
                      <a:pPr algn="ctr">
                        <a:lnSpc>
                          <a:spcPct val="120000"/>
                        </a:lnSpc>
                        <a:spcBef>
                          <a:spcPts val="600"/>
                        </a:spcBef>
                        <a:spcAft>
                          <a:spcPts val="0"/>
                        </a:spcAft>
                        <a:tabLst>
                          <a:tab pos="2219325" algn="l"/>
                        </a:tabLst>
                      </a:pPr>
                      <a:r>
                        <a:rPr lang="en-US" sz="1200" kern="100" dirty="0">
                          <a:effectLst/>
                        </a:rPr>
                        <a:t>(26/3 - 2/4)</a:t>
                      </a:r>
                      <a:endParaRPr lang="en-GB" sz="1200" kern="100" dirty="0">
                        <a:effectLst/>
                        <a:latin typeface="Times New Roman" panose="02020603050405020304" pitchFamily="18" charset="0"/>
                        <a:ea typeface="Calibri" panose="020F0502020204030204" pitchFamily="34" charset="0"/>
                        <a:cs typeface="Angsana New"/>
                      </a:endParaRPr>
                    </a:p>
                  </a:txBody>
                  <a:tcPr marL="47646" marR="47646" marT="0" marB="0" anchor="ctr"/>
                </a:tc>
                <a:tc>
                  <a:txBody>
                    <a:bodyPr/>
                    <a:lstStyle/>
                    <a:p>
                      <a:pPr algn="ctr">
                        <a:lnSpc>
                          <a:spcPct val="120000"/>
                        </a:lnSpc>
                        <a:spcBef>
                          <a:spcPts val="600"/>
                        </a:spcBef>
                        <a:spcAft>
                          <a:spcPts val="600"/>
                        </a:spcAft>
                      </a:pPr>
                      <a:r>
                        <a:rPr lang="en-US" sz="1200" kern="100">
                          <a:effectLst/>
                        </a:rPr>
                        <a:t>Đàm Thanh Sơn</a:t>
                      </a:r>
                      <a:endParaRPr lang="en-GB" sz="1200" kern="100">
                        <a:effectLst/>
                      </a:endParaRPr>
                    </a:p>
                    <a:p>
                      <a:pPr algn="ctr">
                        <a:lnSpc>
                          <a:spcPct val="120000"/>
                        </a:lnSpc>
                        <a:spcBef>
                          <a:spcPts val="600"/>
                        </a:spcBef>
                        <a:spcAft>
                          <a:spcPts val="600"/>
                        </a:spcAft>
                      </a:pPr>
                      <a:r>
                        <a:rPr lang="en-US" sz="1200" kern="100">
                          <a:effectLst/>
                        </a:rPr>
                        <a:t>Phạm Văn Chiến</a:t>
                      </a:r>
                      <a:endParaRPr lang="en-GB" sz="1200" kern="100">
                        <a:effectLst/>
                        <a:latin typeface="Times New Roman" panose="02020603050405020304" pitchFamily="18" charset="0"/>
                        <a:ea typeface="Calibri" panose="020F0502020204030204" pitchFamily="34" charset="0"/>
                        <a:cs typeface="Angsana New"/>
                      </a:endParaRPr>
                    </a:p>
                  </a:txBody>
                  <a:tcPr marL="47646" marR="47646" marT="0" marB="0" anchor="ctr"/>
                </a:tc>
                <a:tc>
                  <a:txBody>
                    <a:bodyPr/>
                    <a:lstStyle/>
                    <a:p>
                      <a:pPr algn="ctr">
                        <a:lnSpc>
                          <a:spcPct val="120000"/>
                        </a:lnSpc>
                        <a:spcBef>
                          <a:spcPts val="600"/>
                        </a:spcBef>
                        <a:spcAft>
                          <a:spcPts val="0"/>
                        </a:spcAft>
                        <a:tabLst>
                          <a:tab pos="2219325" algn="l"/>
                        </a:tabLst>
                      </a:pPr>
                      <a:r>
                        <a:rPr lang="en-US" sz="1200" kern="100">
                          <a:effectLst/>
                        </a:rPr>
                        <a:t>Xong</a:t>
                      </a:r>
                      <a:endParaRPr lang="en-GB" sz="1200" kern="100">
                        <a:effectLst/>
                        <a:latin typeface="Times New Roman" panose="02020603050405020304" pitchFamily="18" charset="0"/>
                        <a:ea typeface="Calibri" panose="020F0502020204030204" pitchFamily="34" charset="0"/>
                        <a:cs typeface="Angsana New"/>
                      </a:endParaRPr>
                    </a:p>
                  </a:txBody>
                  <a:tcPr marL="47646" marR="47646" marT="0" marB="0" anchor="ctr"/>
                </a:tc>
                <a:extLst>
                  <a:ext uri="{0D108BD9-81ED-4DB2-BD59-A6C34878D82A}">
                    <a16:rowId xmlns:a16="http://schemas.microsoft.com/office/drawing/2014/main" val="668200238"/>
                  </a:ext>
                </a:extLst>
              </a:tr>
              <a:tr h="533779">
                <a:tc>
                  <a:txBody>
                    <a:bodyPr/>
                    <a:lstStyle/>
                    <a:p>
                      <a:pPr algn="just">
                        <a:lnSpc>
                          <a:spcPct val="120000"/>
                        </a:lnSpc>
                        <a:spcBef>
                          <a:spcPts val="600"/>
                        </a:spcBef>
                        <a:spcAft>
                          <a:spcPts val="0"/>
                        </a:spcAft>
                        <a:tabLst>
                          <a:tab pos="2219325" algn="l"/>
                        </a:tabLst>
                      </a:pPr>
                      <a:r>
                        <a:rPr lang="en-US" sz="1200" kern="100">
                          <a:effectLst/>
                        </a:rPr>
                        <a:t>Thiết kế chuẩn giao tiếp UART</a:t>
                      </a:r>
                      <a:endParaRPr lang="en-GB" sz="1200" kern="100">
                        <a:effectLst/>
                        <a:latin typeface="Times New Roman" panose="02020603050405020304" pitchFamily="18" charset="0"/>
                        <a:ea typeface="Calibri" panose="020F0502020204030204" pitchFamily="34" charset="0"/>
                        <a:cs typeface="Angsana New"/>
                      </a:endParaRPr>
                    </a:p>
                  </a:txBody>
                  <a:tcPr marL="47646" marR="47646" marT="0" marB="0" anchor="ctr"/>
                </a:tc>
                <a:tc>
                  <a:txBody>
                    <a:bodyPr/>
                    <a:lstStyle/>
                    <a:p>
                      <a:pPr algn="ctr">
                        <a:lnSpc>
                          <a:spcPct val="120000"/>
                        </a:lnSpc>
                        <a:spcBef>
                          <a:spcPts val="600"/>
                        </a:spcBef>
                        <a:spcAft>
                          <a:spcPts val="0"/>
                        </a:spcAft>
                        <a:tabLst>
                          <a:tab pos="2219325" algn="l"/>
                        </a:tabLst>
                      </a:pPr>
                      <a:r>
                        <a:rPr lang="en-US" sz="1200" kern="100" dirty="0">
                          <a:effectLst/>
                        </a:rPr>
                        <a:t>1 </a:t>
                      </a:r>
                      <a:r>
                        <a:rPr lang="en-US" sz="1200" kern="100" dirty="0" err="1">
                          <a:effectLst/>
                        </a:rPr>
                        <a:t>tuần</a:t>
                      </a:r>
                      <a:endParaRPr lang="en-GB" sz="1200" kern="100" dirty="0">
                        <a:effectLst/>
                      </a:endParaRPr>
                    </a:p>
                    <a:p>
                      <a:pPr algn="ctr">
                        <a:lnSpc>
                          <a:spcPct val="120000"/>
                        </a:lnSpc>
                        <a:spcBef>
                          <a:spcPts val="600"/>
                        </a:spcBef>
                        <a:spcAft>
                          <a:spcPts val="0"/>
                        </a:spcAft>
                        <a:tabLst>
                          <a:tab pos="2219325" algn="l"/>
                        </a:tabLst>
                      </a:pPr>
                      <a:r>
                        <a:rPr lang="en-US" sz="1200" kern="100" dirty="0">
                          <a:effectLst/>
                        </a:rPr>
                        <a:t>(2/4 – 9/4)</a:t>
                      </a:r>
                      <a:endParaRPr lang="en-GB" sz="1200" kern="100" dirty="0">
                        <a:effectLst/>
                        <a:latin typeface="Times New Roman" panose="02020603050405020304" pitchFamily="18" charset="0"/>
                        <a:ea typeface="Calibri" panose="020F0502020204030204" pitchFamily="34" charset="0"/>
                        <a:cs typeface="Angsana New"/>
                      </a:endParaRPr>
                    </a:p>
                  </a:txBody>
                  <a:tcPr marL="47646" marR="47646" marT="0" marB="0" anchor="ctr"/>
                </a:tc>
                <a:tc>
                  <a:txBody>
                    <a:bodyPr/>
                    <a:lstStyle/>
                    <a:p>
                      <a:pPr algn="ctr">
                        <a:lnSpc>
                          <a:spcPct val="120000"/>
                        </a:lnSpc>
                        <a:spcBef>
                          <a:spcPts val="600"/>
                        </a:spcBef>
                        <a:spcAft>
                          <a:spcPts val="600"/>
                        </a:spcAft>
                      </a:pPr>
                      <a:r>
                        <a:rPr lang="en-US" sz="1200" kern="100">
                          <a:effectLst/>
                        </a:rPr>
                        <a:t>Đàm Thanh Sơn</a:t>
                      </a:r>
                      <a:endParaRPr lang="en-GB" sz="1200" kern="100">
                        <a:effectLst/>
                        <a:latin typeface="Times New Roman" panose="02020603050405020304" pitchFamily="18" charset="0"/>
                        <a:ea typeface="Calibri" panose="020F0502020204030204" pitchFamily="34" charset="0"/>
                        <a:cs typeface="Angsana New"/>
                      </a:endParaRPr>
                    </a:p>
                  </a:txBody>
                  <a:tcPr marL="47646" marR="47646" marT="0" marB="0" anchor="ctr"/>
                </a:tc>
                <a:tc>
                  <a:txBody>
                    <a:bodyPr/>
                    <a:lstStyle/>
                    <a:p>
                      <a:pPr algn="ctr">
                        <a:lnSpc>
                          <a:spcPct val="120000"/>
                        </a:lnSpc>
                        <a:spcBef>
                          <a:spcPts val="600"/>
                        </a:spcBef>
                        <a:spcAft>
                          <a:spcPts val="0"/>
                        </a:spcAft>
                        <a:tabLst>
                          <a:tab pos="2219325" algn="l"/>
                        </a:tabLst>
                      </a:pPr>
                      <a:r>
                        <a:rPr lang="en-US" sz="1200" kern="100">
                          <a:effectLst/>
                        </a:rPr>
                        <a:t>Xong</a:t>
                      </a:r>
                      <a:endParaRPr lang="en-GB" sz="1200" kern="100">
                        <a:effectLst/>
                        <a:latin typeface="Times New Roman" panose="02020603050405020304" pitchFamily="18" charset="0"/>
                        <a:ea typeface="Calibri" panose="020F0502020204030204" pitchFamily="34" charset="0"/>
                        <a:cs typeface="Angsana New"/>
                      </a:endParaRPr>
                    </a:p>
                  </a:txBody>
                  <a:tcPr marL="47646" marR="47646" marT="0" marB="0" anchor="ctr"/>
                </a:tc>
                <a:extLst>
                  <a:ext uri="{0D108BD9-81ED-4DB2-BD59-A6C34878D82A}">
                    <a16:rowId xmlns:a16="http://schemas.microsoft.com/office/drawing/2014/main" val="238676755"/>
                  </a:ext>
                </a:extLst>
              </a:tr>
              <a:tr h="856179">
                <a:tc>
                  <a:txBody>
                    <a:bodyPr/>
                    <a:lstStyle/>
                    <a:p>
                      <a:pPr algn="just">
                        <a:lnSpc>
                          <a:spcPct val="120000"/>
                        </a:lnSpc>
                        <a:spcBef>
                          <a:spcPts val="600"/>
                        </a:spcBef>
                        <a:spcAft>
                          <a:spcPts val="0"/>
                        </a:spcAft>
                        <a:tabLst>
                          <a:tab pos="2219325" algn="l"/>
                        </a:tabLst>
                      </a:pPr>
                      <a:r>
                        <a:rPr lang="en-US" sz="1200" kern="100">
                          <a:effectLst/>
                        </a:rPr>
                        <a:t>Thiết kế khối Bit_rate_1khz</a:t>
                      </a:r>
                      <a:endParaRPr lang="en-GB" sz="1200" kern="100">
                        <a:effectLst/>
                        <a:latin typeface="Times New Roman" panose="02020603050405020304" pitchFamily="18" charset="0"/>
                        <a:ea typeface="Calibri" panose="020F0502020204030204" pitchFamily="34" charset="0"/>
                        <a:cs typeface="Angsana New"/>
                      </a:endParaRPr>
                    </a:p>
                  </a:txBody>
                  <a:tcPr marL="47646" marR="47646" marT="0" marB="0" anchor="ctr"/>
                </a:tc>
                <a:tc>
                  <a:txBody>
                    <a:bodyPr/>
                    <a:lstStyle/>
                    <a:p>
                      <a:pPr algn="ctr">
                        <a:lnSpc>
                          <a:spcPct val="120000"/>
                        </a:lnSpc>
                        <a:spcBef>
                          <a:spcPts val="600"/>
                        </a:spcBef>
                        <a:spcAft>
                          <a:spcPts val="0"/>
                        </a:spcAft>
                        <a:tabLst>
                          <a:tab pos="2219325" algn="l"/>
                        </a:tabLst>
                      </a:pPr>
                      <a:r>
                        <a:rPr lang="en-US" sz="1200" kern="100" dirty="0">
                          <a:effectLst/>
                        </a:rPr>
                        <a:t>1 </a:t>
                      </a:r>
                      <a:r>
                        <a:rPr lang="en-US" sz="1200" kern="100" dirty="0" err="1">
                          <a:effectLst/>
                        </a:rPr>
                        <a:t>tuần</a:t>
                      </a:r>
                      <a:endParaRPr lang="en-GB" sz="1200" kern="100" dirty="0">
                        <a:effectLst/>
                      </a:endParaRPr>
                    </a:p>
                    <a:p>
                      <a:pPr algn="ctr">
                        <a:lnSpc>
                          <a:spcPct val="120000"/>
                        </a:lnSpc>
                        <a:spcBef>
                          <a:spcPts val="600"/>
                        </a:spcBef>
                        <a:spcAft>
                          <a:spcPts val="0"/>
                        </a:spcAft>
                        <a:tabLst>
                          <a:tab pos="2219325" algn="l"/>
                        </a:tabLst>
                      </a:pPr>
                      <a:r>
                        <a:rPr lang="en-US" sz="1200" kern="100" dirty="0">
                          <a:effectLst/>
                        </a:rPr>
                        <a:t>(9/4 - 16/4)</a:t>
                      </a:r>
                      <a:endParaRPr lang="en-GB" sz="1200" kern="100" dirty="0">
                        <a:effectLst/>
                        <a:latin typeface="Times New Roman" panose="02020603050405020304" pitchFamily="18" charset="0"/>
                        <a:ea typeface="Calibri" panose="020F0502020204030204" pitchFamily="34" charset="0"/>
                        <a:cs typeface="Angsana New"/>
                      </a:endParaRPr>
                    </a:p>
                  </a:txBody>
                  <a:tcPr marL="47646" marR="47646" marT="0" marB="0" anchor="ctr"/>
                </a:tc>
                <a:tc>
                  <a:txBody>
                    <a:bodyPr/>
                    <a:lstStyle/>
                    <a:p>
                      <a:pPr algn="ctr">
                        <a:lnSpc>
                          <a:spcPct val="120000"/>
                        </a:lnSpc>
                        <a:spcBef>
                          <a:spcPts val="600"/>
                        </a:spcBef>
                        <a:spcAft>
                          <a:spcPts val="600"/>
                        </a:spcAft>
                      </a:pPr>
                      <a:r>
                        <a:rPr lang="en-US" sz="1200" kern="100" dirty="0" err="1">
                          <a:effectLst/>
                        </a:rPr>
                        <a:t>Đàm</a:t>
                      </a:r>
                      <a:r>
                        <a:rPr lang="en-US" sz="1200" kern="100" dirty="0">
                          <a:effectLst/>
                        </a:rPr>
                        <a:t> Thanh </a:t>
                      </a:r>
                      <a:r>
                        <a:rPr lang="en-US" sz="1200" kern="100" dirty="0" err="1">
                          <a:effectLst/>
                        </a:rPr>
                        <a:t>Sơn</a:t>
                      </a:r>
                      <a:endParaRPr lang="en-GB" sz="1200" kern="100" dirty="0">
                        <a:effectLst/>
                      </a:endParaRPr>
                    </a:p>
                    <a:p>
                      <a:pPr algn="ctr">
                        <a:lnSpc>
                          <a:spcPct val="120000"/>
                        </a:lnSpc>
                        <a:spcBef>
                          <a:spcPts val="600"/>
                        </a:spcBef>
                        <a:spcAft>
                          <a:spcPts val="600"/>
                        </a:spcAft>
                      </a:pPr>
                      <a:r>
                        <a:rPr lang="en-US" sz="1200" kern="100" dirty="0" err="1">
                          <a:effectLst/>
                        </a:rPr>
                        <a:t>Vũ</a:t>
                      </a:r>
                      <a:r>
                        <a:rPr lang="en-US" sz="1200" kern="100" dirty="0">
                          <a:effectLst/>
                        </a:rPr>
                        <a:t> </a:t>
                      </a:r>
                      <a:r>
                        <a:rPr lang="en-US" sz="1200" kern="100" dirty="0" err="1">
                          <a:effectLst/>
                        </a:rPr>
                        <a:t>Văn</a:t>
                      </a:r>
                      <a:r>
                        <a:rPr lang="en-US" sz="1200" kern="100" dirty="0">
                          <a:effectLst/>
                        </a:rPr>
                        <a:t> </a:t>
                      </a:r>
                      <a:r>
                        <a:rPr lang="en-US" sz="1200" kern="100" dirty="0" err="1">
                          <a:effectLst/>
                        </a:rPr>
                        <a:t>Đại</a:t>
                      </a:r>
                      <a:endParaRPr lang="en-GB" sz="1200" kern="100" dirty="0">
                        <a:effectLst/>
                        <a:latin typeface="Times New Roman" panose="02020603050405020304" pitchFamily="18" charset="0"/>
                        <a:ea typeface="Calibri" panose="020F0502020204030204" pitchFamily="34" charset="0"/>
                        <a:cs typeface="Angsana New"/>
                      </a:endParaRPr>
                    </a:p>
                  </a:txBody>
                  <a:tcPr marL="47646" marR="47646" marT="0" marB="0" anchor="ctr"/>
                </a:tc>
                <a:tc>
                  <a:txBody>
                    <a:bodyPr/>
                    <a:lstStyle/>
                    <a:p>
                      <a:pPr algn="ctr">
                        <a:lnSpc>
                          <a:spcPct val="120000"/>
                        </a:lnSpc>
                        <a:spcBef>
                          <a:spcPts val="600"/>
                        </a:spcBef>
                        <a:spcAft>
                          <a:spcPts val="0"/>
                        </a:spcAft>
                        <a:tabLst>
                          <a:tab pos="2219325" algn="l"/>
                        </a:tabLst>
                      </a:pPr>
                      <a:r>
                        <a:rPr lang="en-US" sz="1200" kern="100">
                          <a:effectLst/>
                        </a:rPr>
                        <a:t>Xong</a:t>
                      </a:r>
                      <a:endParaRPr lang="en-GB" sz="1200" kern="100">
                        <a:effectLst/>
                        <a:latin typeface="Times New Roman" panose="02020603050405020304" pitchFamily="18" charset="0"/>
                        <a:ea typeface="Calibri" panose="020F0502020204030204" pitchFamily="34" charset="0"/>
                        <a:cs typeface="Angsana New"/>
                      </a:endParaRPr>
                    </a:p>
                  </a:txBody>
                  <a:tcPr marL="47646" marR="47646" marT="0" marB="0" anchor="ctr"/>
                </a:tc>
                <a:extLst>
                  <a:ext uri="{0D108BD9-81ED-4DB2-BD59-A6C34878D82A}">
                    <a16:rowId xmlns:a16="http://schemas.microsoft.com/office/drawing/2014/main" val="2312828476"/>
                  </a:ext>
                </a:extLst>
              </a:tr>
              <a:tr h="1083755">
                <a:tc>
                  <a:txBody>
                    <a:bodyPr/>
                    <a:lstStyle/>
                    <a:p>
                      <a:pPr algn="just">
                        <a:lnSpc>
                          <a:spcPct val="120000"/>
                        </a:lnSpc>
                        <a:spcBef>
                          <a:spcPts val="600"/>
                        </a:spcBef>
                        <a:spcAft>
                          <a:spcPts val="0"/>
                        </a:spcAft>
                        <a:tabLst>
                          <a:tab pos="2219325" algn="l"/>
                        </a:tabLst>
                      </a:pPr>
                      <a:r>
                        <a:rPr lang="en-US" sz="1200" kern="100" dirty="0" err="1">
                          <a:effectLst/>
                        </a:rPr>
                        <a:t>Thiết</a:t>
                      </a:r>
                      <a:r>
                        <a:rPr lang="en-US" sz="1200" kern="100" dirty="0">
                          <a:effectLst/>
                        </a:rPr>
                        <a:t> </a:t>
                      </a:r>
                      <a:r>
                        <a:rPr lang="en-US" sz="1200" kern="100" dirty="0" err="1">
                          <a:effectLst/>
                        </a:rPr>
                        <a:t>kế</a:t>
                      </a:r>
                      <a:r>
                        <a:rPr lang="en-US" sz="1200" kern="100" dirty="0">
                          <a:effectLst/>
                        </a:rPr>
                        <a:t> </a:t>
                      </a:r>
                      <a:r>
                        <a:rPr lang="en-US" sz="1200" kern="100" dirty="0" err="1">
                          <a:effectLst/>
                        </a:rPr>
                        <a:t>khối</a:t>
                      </a:r>
                      <a:r>
                        <a:rPr lang="en-US" sz="1200" kern="100" dirty="0">
                          <a:effectLst/>
                        </a:rPr>
                        <a:t> </a:t>
                      </a:r>
                      <a:r>
                        <a:rPr lang="en-US" sz="1200" kern="100" dirty="0" err="1">
                          <a:effectLst/>
                        </a:rPr>
                        <a:t>sin_data</a:t>
                      </a:r>
                      <a:endParaRPr lang="en-GB" sz="1200" kern="100" dirty="0">
                        <a:effectLst/>
                        <a:latin typeface="Times New Roman" panose="02020603050405020304" pitchFamily="18" charset="0"/>
                        <a:ea typeface="Calibri" panose="020F0502020204030204" pitchFamily="34" charset="0"/>
                        <a:cs typeface="Angsana New"/>
                      </a:endParaRPr>
                    </a:p>
                  </a:txBody>
                  <a:tcPr marL="47646" marR="47646" marT="0" marB="0" anchor="ctr"/>
                </a:tc>
                <a:tc>
                  <a:txBody>
                    <a:bodyPr/>
                    <a:lstStyle/>
                    <a:p>
                      <a:pPr algn="ctr">
                        <a:lnSpc>
                          <a:spcPct val="120000"/>
                        </a:lnSpc>
                        <a:spcBef>
                          <a:spcPts val="600"/>
                        </a:spcBef>
                        <a:spcAft>
                          <a:spcPts val="0"/>
                        </a:spcAft>
                        <a:tabLst>
                          <a:tab pos="2219325" algn="l"/>
                        </a:tabLst>
                      </a:pPr>
                      <a:r>
                        <a:rPr lang="en-US" sz="1200" kern="100">
                          <a:effectLst/>
                        </a:rPr>
                        <a:t>1 tuần</a:t>
                      </a:r>
                      <a:endParaRPr lang="en-GB" sz="1200" kern="100">
                        <a:effectLst/>
                      </a:endParaRPr>
                    </a:p>
                    <a:p>
                      <a:pPr algn="ctr">
                        <a:lnSpc>
                          <a:spcPct val="120000"/>
                        </a:lnSpc>
                        <a:spcBef>
                          <a:spcPts val="600"/>
                        </a:spcBef>
                        <a:spcAft>
                          <a:spcPts val="0"/>
                        </a:spcAft>
                        <a:tabLst>
                          <a:tab pos="2219325" algn="l"/>
                        </a:tabLst>
                      </a:pPr>
                      <a:r>
                        <a:rPr lang="en-US" sz="1200" kern="100">
                          <a:effectLst/>
                        </a:rPr>
                        <a:t>(16/4 - 23/4)</a:t>
                      </a:r>
                      <a:endParaRPr lang="en-GB" sz="1200" kern="100">
                        <a:effectLst/>
                        <a:latin typeface="Times New Roman" panose="02020603050405020304" pitchFamily="18" charset="0"/>
                        <a:ea typeface="Calibri" panose="020F0502020204030204" pitchFamily="34" charset="0"/>
                        <a:cs typeface="Angsana New"/>
                      </a:endParaRPr>
                    </a:p>
                  </a:txBody>
                  <a:tcPr marL="47646" marR="47646" marT="0" marB="0" anchor="ctr"/>
                </a:tc>
                <a:tc>
                  <a:txBody>
                    <a:bodyPr/>
                    <a:lstStyle/>
                    <a:p>
                      <a:pPr algn="ctr">
                        <a:lnSpc>
                          <a:spcPct val="120000"/>
                        </a:lnSpc>
                        <a:spcBef>
                          <a:spcPts val="600"/>
                        </a:spcBef>
                        <a:spcAft>
                          <a:spcPts val="600"/>
                        </a:spcAft>
                      </a:pPr>
                      <a:r>
                        <a:rPr lang="en-US" sz="1200" kern="100" dirty="0" err="1">
                          <a:effectLst/>
                        </a:rPr>
                        <a:t>Đàm</a:t>
                      </a:r>
                      <a:r>
                        <a:rPr lang="en-US" sz="1200" kern="100" dirty="0">
                          <a:effectLst/>
                        </a:rPr>
                        <a:t> Thanh </a:t>
                      </a:r>
                      <a:r>
                        <a:rPr lang="en-US" sz="1200" kern="100" dirty="0" err="1">
                          <a:effectLst/>
                        </a:rPr>
                        <a:t>Sơn</a:t>
                      </a:r>
                      <a:endParaRPr lang="en-GB" sz="1200" kern="100" dirty="0">
                        <a:effectLst/>
                      </a:endParaRPr>
                    </a:p>
                    <a:p>
                      <a:pPr algn="ctr">
                        <a:lnSpc>
                          <a:spcPct val="120000"/>
                        </a:lnSpc>
                        <a:spcBef>
                          <a:spcPts val="600"/>
                        </a:spcBef>
                        <a:spcAft>
                          <a:spcPts val="600"/>
                        </a:spcAft>
                      </a:pPr>
                      <a:r>
                        <a:rPr lang="en-US" sz="1200" kern="100" dirty="0" err="1">
                          <a:effectLst/>
                        </a:rPr>
                        <a:t>Nguyễn</a:t>
                      </a:r>
                      <a:r>
                        <a:rPr lang="en-US" sz="1200" kern="100" dirty="0">
                          <a:effectLst/>
                        </a:rPr>
                        <a:t> </a:t>
                      </a:r>
                      <a:r>
                        <a:rPr lang="en-US" sz="1200" kern="100" dirty="0" err="1">
                          <a:effectLst/>
                        </a:rPr>
                        <a:t>Sỹ</a:t>
                      </a:r>
                      <a:r>
                        <a:rPr lang="en-US" sz="1200" kern="100" dirty="0">
                          <a:effectLst/>
                        </a:rPr>
                        <a:t> </a:t>
                      </a:r>
                      <a:r>
                        <a:rPr lang="en-US" sz="1200" kern="100" dirty="0" err="1">
                          <a:effectLst/>
                        </a:rPr>
                        <a:t>Linh</a:t>
                      </a:r>
                      <a:endParaRPr lang="en-GB" sz="1200" kern="100" dirty="0">
                        <a:effectLst/>
                        <a:latin typeface="Times New Roman" panose="02020603050405020304" pitchFamily="18" charset="0"/>
                        <a:ea typeface="Calibri" panose="020F0502020204030204" pitchFamily="34" charset="0"/>
                        <a:cs typeface="Angsana New"/>
                      </a:endParaRPr>
                    </a:p>
                  </a:txBody>
                  <a:tcPr marL="47646" marR="47646" marT="0" marB="0" anchor="ctr"/>
                </a:tc>
                <a:tc>
                  <a:txBody>
                    <a:bodyPr/>
                    <a:lstStyle/>
                    <a:p>
                      <a:pPr algn="ctr">
                        <a:lnSpc>
                          <a:spcPct val="120000"/>
                        </a:lnSpc>
                        <a:spcBef>
                          <a:spcPts val="600"/>
                        </a:spcBef>
                        <a:spcAft>
                          <a:spcPts val="0"/>
                        </a:spcAft>
                        <a:tabLst>
                          <a:tab pos="2219325" algn="l"/>
                        </a:tabLst>
                      </a:pPr>
                      <a:r>
                        <a:rPr lang="en-US" sz="1200" kern="100" dirty="0" err="1">
                          <a:effectLst/>
                        </a:rPr>
                        <a:t>Xong</a:t>
                      </a:r>
                      <a:endParaRPr lang="en-GB" sz="1200" kern="100" dirty="0">
                        <a:effectLst/>
                        <a:latin typeface="Times New Roman" panose="02020603050405020304" pitchFamily="18" charset="0"/>
                        <a:ea typeface="Calibri" panose="020F0502020204030204" pitchFamily="34" charset="0"/>
                        <a:cs typeface="Angsana New"/>
                      </a:endParaRPr>
                    </a:p>
                  </a:txBody>
                  <a:tcPr marL="47646" marR="47646" marT="0" marB="0" anchor="ctr"/>
                </a:tc>
                <a:extLst>
                  <a:ext uri="{0D108BD9-81ED-4DB2-BD59-A6C34878D82A}">
                    <a16:rowId xmlns:a16="http://schemas.microsoft.com/office/drawing/2014/main" val="2015058978"/>
                  </a:ext>
                </a:extLst>
              </a:tr>
            </a:tbl>
          </a:graphicData>
        </a:graphic>
      </p:graphicFrame>
    </p:spTree>
    <p:extLst>
      <p:ext uri="{BB962C8B-B14F-4D97-AF65-F5344CB8AC3E}">
        <p14:creationId xmlns:p14="http://schemas.microsoft.com/office/powerpoint/2010/main" val="392973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160487020"/>
              </p:ext>
            </p:extLst>
          </p:nvPr>
        </p:nvGraphicFramePr>
        <p:xfrm>
          <a:off x="204653" y="2029348"/>
          <a:ext cx="11782695" cy="4667545"/>
        </p:xfrm>
        <a:graphic>
          <a:graphicData uri="http://schemas.openxmlformats.org/drawingml/2006/table">
            <a:tbl>
              <a:tblPr firstRow="1" firstCol="1" bandRow="1">
                <a:tableStyleId>{5C22544A-7EE6-4342-B048-85BDC9FD1C3A}</a:tableStyleId>
              </a:tblPr>
              <a:tblGrid>
                <a:gridCol w="5444053">
                  <a:extLst>
                    <a:ext uri="{9D8B030D-6E8A-4147-A177-3AD203B41FA5}">
                      <a16:colId xmlns:a16="http://schemas.microsoft.com/office/drawing/2014/main" val="493592585"/>
                    </a:ext>
                  </a:extLst>
                </a:gridCol>
                <a:gridCol w="2224593">
                  <a:extLst>
                    <a:ext uri="{9D8B030D-6E8A-4147-A177-3AD203B41FA5}">
                      <a16:colId xmlns:a16="http://schemas.microsoft.com/office/drawing/2014/main" val="419958025"/>
                    </a:ext>
                  </a:extLst>
                </a:gridCol>
                <a:gridCol w="2287929">
                  <a:extLst>
                    <a:ext uri="{9D8B030D-6E8A-4147-A177-3AD203B41FA5}">
                      <a16:colId xmlns:a16="http://schemas.microsoft.com/office/drawing/2014/main" val="2323086062"/>
                    </a:ext>
                  </a:extLst>
                </a:gridCol>
                <a:gridCol w="1826120">
                  <a:extLst>
                    <a:ext uri="{9D8B030D-6E8A-4147-A177-3AD203B41FA5}">
                      <a16:colId xmlns:a16="http://schemas.microsoft.com/office/drawing/2014/main" val="2707485033"/>
                    </a:ext>
                  </a:extLst>
                </a:gridCol>
              </a:tblGrid>
              <a:tr h="1262209">
                <a:tc>
                  <a:txBody>
                    <a:bodyPr/>
                    <a:lstStyle/>
                    <a:p>
                      <a:pPr algn="just">
                        <a:lnSpc>
                          <a:spcPct val="120000"/>
                        </a:lnSpc>
                        <a:spcBef>
                          <a:spcPts val="600"/>
                        </a:spcBef>
                        <a:spcAft>
                          <a:spcPts val="0"/>
                        </a:spcAft>
                        <a:tabLst>
                          <a:tab pos="2219325" algn="l"/>
                        </a:tabLst>
                      </a:pPr>
                      <a:r>
                        <a:rPr lang="en-US" sz="1200" kern="100" dirty="0" err="1">
                          <a:effectLst/>
                        </a:rPr>
                        <a:t>Thiết</a:t>
                      </a:r>
                      <a:r>
                        <a:rPr lang="en-US" sz="1200" kern="100" dirty="0">
                          <a:effectLst/>
                        </a:rPr>
                        <a:t> </a:t>
                      </a:r>
                      <a:r>
                        <a:rPr lang="en-US" sz="1200" kern="100" dirty="0" err="1">
                          <a:effectLst/>
                        </a:rPr>
                        <a:t>kế</a:t>
                      </a:r>
                      <a:r>
                        <a:rPr lang="en-US" sz="1200" kern="100" dirty="0">
                          <a:effectLst/>
                        </a:rPr>
                        <a:t> </a:t>
                      </a:r>
                      <a:r>
                        <a:rPr lang="en-US" sz="1200" kern="100" dirty="0" err="1">
                          <a:effectLst/>
                        </a:rPr>
                        <a:t>khối</a:t>
                      </a:r>
                      <a:r>
                        <a:rPr lang="en-US" sz="1200" kern="100" dirty="0">
                          <a:effectLst/>
                        </a:rPr>
                        <a:t> </a:t>
                      </a:r>
                      <a:r>
                        <a:rPr lang="en-US" sz="1200" kern="100" dirty="0" err="1">
                          <a:effectLst/>
                        </a:rPr>
                        <a:t>dac_out</a:t>
                      </a:r>
                      <a:endParaRPr lang="en-GB" sz="1100" kern="100" dirty="0">
                        <a:effectLst/>
                        <a:latin typeface="Times New Roman" panose="02020603050405020304" pitchFamily="18" charset="0"/>
                        <a:ea typeface="Calibri" panose="020F0502020204030204" pitchFamily="34" charset="0"/>
                        <a:cs typeface="Angsana New" panose="02020603050405020304"/>
                      </a:endParaRPr>
                    </a:p>
                  </a:txBody>
                  <a:tcPr marL="57673" marR="57673" marT="0" marB="0" anchor="ctr"/>
                </a:tc>
                <a:tc>
                  <a:txBody>
                    <a:bodyPr/>
                    <a:lstStyle/>
                    <a:p>
                      <a:pPr algn="ctr">
                        <a:lnSpc>
                          <a:spcPct val="120000"/>
                        </a:lnSpc>
                        <a:spcBef>
                          <a:spcPts val="600"/>
                        </a:spcBef>
                        <a:spcAft>
                          <a:spcPts val="0"/>
                        </a:spcAft>
                        <a:tabLst>
                          <a:tab pos="2219325" algn="l"/>
                        </a:tabLst>
                      </a:pPr>
                      <a:r>
                        <a:rPr lang="en-US" sz="1200" kern="100">
                          <a:effectLst/>
                        </a:rPr>
                        <a:t>1 tuần</a:t>
                      </a:r>
                      <a:endParaRPr lang="en-GB" sz="1100" kern="100">
                        <a:effectLst/>
                      </a:endParaRPr>
                    </a:p>
                    <a:p>
                      <a:pPr algn="ctr">
                        <a:lnSpc>
                          <a:spcPct val="120000"/>
                        </a:lnSpc>
                        <a:spcBef>
                          <a:spcPts val="600"/>
                        </a:spcBef>
                        <a:spcAft>
                          <a:spcPts val="0"/>
                        </a:spcAft>
                        <a:tabLst>
                          <a:tab pos="2219325" algn="l"/>
                        </a:tabLst>
                      </a:pPr>
                      <a:r>
                        <a:rPr lang="en-US" sz="1200" kern="100">
                          <a:effectLst/>
                        </a:rPr>
                        <a:t>(23/4 - 30/4)</a:t>
                      </a:r>
                      <a:endParaRPr lang="en-GB" sz="1100" kern="100">
                        <a:effectLst/>
                        <a:latin typeface="Times New Roman" panose="02020603050405020304" pitchFamily="18" charset="0"/>
                        <a:ea typeface="Calibri" panose="020F0502020204030204" pitchFamily="34" charset="0"/>
                        <a:cs typeface="Angsana New" panose="02020603050405020304"/>
                      </a:endParaRPr>
                    </a:p>
                  </a:txBody>
                  <a:tcPr marL="57673" marR="57673" marT="0" marB="0" anchor="ctr"/>
                </a:tc>
                <a:tc>
                  <a:txBody>
                    <a:bodyPr/>
                    <a:lstStyle/>
                    <a:p>
                      <a:pPr algn="ctr">
                        <a:lnSpc>
                          <a:spcPct val="120000"/>
                        </a:lnSpc>
                        <a:spcBef>
                          <a:spcPts val="600"/>
                        </a:spcBef>
                        <a:spcAft>
                          <a:spcPts val="600"/>
                        </a:spcAft>
                      </a:pPr>
                      <a:r>
                        <a:rPr lang="en-US" sz="1200" kern="100">
                          <a:effectLst/>
                        </a:rPr>
                        <a:t>Đàm Thanh Sơn</a:t>
                      </a:r>
                      <a:endParaRPr lang="en-GB" sz="1100" kern="100">
                        <a:effectLst/>
                      </a:endParaRPr>
                    </a:p>
                    <a:p>
                      <a:pPr algn="ctr">
                        <a:lnSpc>
                          <a:spcPct val="120000"/>
                        </a:lnSpc>
                        <a:spcBef>
                          <a:spcPts val="600"/>
                        </a:spcBef>
                        <a:spcAft>
                          <a:spcPts val="600"/>
                        </a:spcAft>
                      </a:pPr>
                      <a:r>
                        <a:rPr lang="en-US" sz="1200" kern="100">
                          <a:effectLst/>
                        </a:rPr>
                        <a:t>Phạm Văn Chiến</a:t>
                      </a:r>
                      <a:endParaRPr lang="en-GB" sz="1100" kern="100">
                        <a:effectLst/>
                        <a:latin typeface="Times New Roman" panose="02020603050405020304" pitchFamily="18" charset="0"/>
                        <a:ea typeface="Calibri" panose="020F0502020204030204" pitchFamily="34" charset="0"/>
                        <a:cs typeface="Angsana New" panose="02020603050405020304"/>
                      </a:endParaRPr>
                    </a:p>
                  </a:txBody>
                  <a:tcPr marL="57673" marR="57673" marT="0" marB="0" anchor="ctr"/>
                </a:tc>
                <a:tc>
                  <a:txBody>
                    <a:bodyPr/>
                    <a:lstStyle/>
                    <a:p>
                      <a:pPr algn="ctr">
                        <a:lnSpc>
                          <a:spcPct val="120000"/>
                        </a:lnSpc>
                        <a:spcBef>
                          <a:spcPts val="600"/>
                        </a:spcBef>
                        <a:spcAft>
                          <a:spcPts val="0"/>
                        </a:spcAft>
                        <a:tabLst>
                          <a:tab pos="2219325" algn="l"/>
                        </a:tabLst>
                      </a:pPr>
                      <a:r>
                        <a:rPr lang="en-US" sz="1200" kern="100">
                          <a:effectLst/>
                        </a:rPr>
                        <a:t>Xong</a:t>
                      </a:r>
                      <a:endParaRPr lang="en-GB" sz="1100" kern="100">
                        <a:effectLst/>
                        <a:latin typeface="Times New Roman" panose="02020603050405020304" pitchFamily="18" charset="0"/>
                        <a:ea typeface="Calibri" panose="020F0502020204030204" pitchFamily="34" charset="0"/>
                        <a:cs typeface="Angsana New" panose="02020603050405020304"/>
                      </a:endParaRPr>
                    </a:p>
                  </a:txBody>
                  <a:tcPr marL="57673" marR="57673" marT="0" marB="0" anchor="ctr"/>
                </a:tc>
                <a:extLst>
                  <a:ext uri="{0D108BD9-81ED-4DB2-BD59-A6C34878D82A}">
                    <a16:rowId xmlns:a16="http://schemas.microsoft.com/office/drawing/2014/main" val="3462080481"/>
                  </a:ext>
                </a:extLst>
              </a:tr>
              <a:tr h="631105">
                <a:tc>
                  <a:txBody>
                    <a:bodyPr/>
                    <a:lstStyle/>
                    <a:p>
                      <a:pPr algn="just">
                        <a:lnSpc>
                          <a:spcPct val="120000"/>
                        </a:lnSpc>
                        <a:spcBef>
                          <a:spcPts val="600"/>
                        </a:spcBef>
                        <a:spcAft>
                          <a:spcPts val="0"/>
                        </a:spcAft>
                        <a:tabLst>
                          <a:tab pos="2219325" algn="l"/>
                        </a:tabLst>
                      </a:pPr>
                      <a:r>
                        <a:rPr lang="en-US" sz="1200" kern="100" dirty="0" err="1">
                          <a:effectLst/>
                        </a:rPr>
                        <a:t>Mô</a:t>
                      </a:r>
                      <a:r>
                        <a:rPr lang="en-US" sz="1200" kern="100" dirty="0">
                          <a:effectLst/>
                        </a:rPr>
                        <a:t> </a:t>
                      </a:r>
                      <a:r>
                        <a:rPr lang="en-US" sz="1200" kern="100" dirty="0" err="1">
                          <a:effectLst/>
                        </a:rPr>
                        <a:t>phỏng</a:t>
                      </a:r>
                      <a:r>
                        <a:rPr lang="en-US" sz="1200" kern="100" dirty="0">
                          <a:effectLst/>
                        </a:rPr>
                        <a:t> </a:t>
                      </a:r>
                      <a:r>
                        <a:rPr lang="en-US" sz="1200" kern="100" dirty="0" err="1">
                          <a:effectLst/>
                        </a:rPr>
                        <a:t>trên</a:t>
                      </a:r>
                      <a:r>
                        <a:rPr lang="en-US" sz="1200" kern="100" dirty="0">
                          <a:effectLst/>
                        </a:rPr>
                        <a:t> </a:t>
                      </a:r>
                      <a:r>
                        <a:rPr lang="en-US" sz="1200" kern="100" dirty="0" err="1">
                          <a:effectLst/>
                        </a:rPr>
                        <a:t>ModelSim</a:t>
                      </a:r>
                      <a:endParaRPr lang="en-GB" sz="1100" kern="100" dirty="0">
                        <a:effectLst/>
                        <a:latin typeface="Times New Roman" panose="02020603050405020304" pitchFamily="18" charset="0"/>
                        <a:ea typeface="Calibri" panose="020F0502020204030204" pitchFamily="34" charset="0"/>
                        <a:cs typeface="Angsana New" panose="02020603050405020304"/>
                      </a:endParaRPr>
                    </a:p>
                  </a:txBody>
                  <a:tcPr marL="57673" marR="57673" marT="0" marB="0" anchor="ctr"/>
                </a:tc>
                <a:tc>
                  <a:txBody>
                    <a:bodyPr/>
                    <a:lstStyle/>
                    <a:p>
                      <a:pPr algn="ctr">
                        <a:lnSpc>
                          <a:spcPct val="120000"/>
                        </a:lnSpc>
                        <a:spcBef>
                          <a:spcPts val="600"/>
                        </a:spcBef>
                        <a:spcAft>
                          <a:spcPts val="0"/>
                        </a:spcAft>
                        <a:tabLst>
                          <a:tab pos="2219325" algn="l"/>
                        </a:tabLst>
                      </a:pPr>
                      <a:r>
                        <a:rPr lang="en-US" sz="1200" kern="100">
                          <a:effectLst/>
                        </a:rPr>
                        <a:t>1 tuần</a:t>
                      </a:r>
                      <a:endParaRPr lang="en-GB" sz="1100" kern="100">
                        <a:effectLst/>
                      </a:endParaRPr>
                    </a:p>
                    <a:p>
                      <a:pPr algn="ctr">
                        <a:lnSpc>
                          <a:spcPct val="120000"/>
                        </a:lnSpc>
                        <a:spcBef>
                          <a:spcPts val="600"/>
                        </a:spcBef>
                        <a:spcAft>
                          <a:spcPts val="0"/>
                        </a:spcAft>
                        <a:tabLst>
                          <a:tab pos="2219325" algn="l"/>
                        </a:tabLst>
                      </a:pPr>
                      <a:r>
                        <a:rPr lang="en-US" sz="1200" kern="100">
                          <a:effectLst/>
                        </a:rPr>
                        <a:t>(30/4 - 7/5)</a:t>
                      </a:r>
                      <a:endParaRPr lang="en-GB" sz="1100" kern="100">
                        <a:effectLst/>
                        <a:latin typeface="Times New Roman" panose="02020603050405020304" pitchFamily="18" charset="0"/>
                        <a:ea typeface="Calibri" panose="020F0502020204030204" pitchFamily="34" charset="0"/>
                        <a:cs typeface="Angsana New" panose="02020603050405020304"/>
                      </a:endParaRPr>
                    </a:p>
                  </a:txBody>
                  <a:tcPr marL="57673" marR="57673" marT="0" marB="0" anchor="ctr"/>
                </a:tc>
                <a:tc>
                  <a:txBody>
                    <a:bodyPr/>
                    <a:lstStyle/>
                    <a:p>
                      <a:pPr algn="ctr">
                        <a:lnSpc>
                          <a:spcPct val="120000"/>
                        </a:lnSpc>
                        <a:spcBef>
                          <a:spcPts val="600"/>
                        </a:spcBef>
                        <a:spcAft>
                          <a:spcPts val="0"/>
                        </a:spcAft>
                        <a:tabLst>
                          <a:tab pos="2219325" algn="l"/>
                        </a:tabLst>
                      </a:pPr>
                      <a:r>
                        <a:rPr lang="en-US" sz="1200" kern="100">
                          <a:effectLst/>
                        </a:rPr>
                        <a:t>Đàm Thanh Sơn</a:t>
                      </a:r>
                      <a:endParaRPr lang="en-GB" sz="1100" kern="100">
                        <a:effectLst/>
                        <a:latin typeface="Times New Roman" panose="02020603050405020304" pitchFamily="18" charset="0"/>
                        <a:ea typeface="Calibri" panose="020F0502020204030204" pitchFamily="34" charset="0"/>
                        <a:cs typeface="Angsana New" panose="02020603050405020304"/>
                      </a:endParaRPr>
                    </a:p>
                  </a:txBody>
                  <a:tcPr marL="57673" marR="57673" marT="0" marB="0" anchor="ctr"/>
                </a:tc>
                <a:tc>
                  <a:txBody>
                    <a:bodyPr/>
                    <a:lstStyle/>
                    <a:p>
                      <a:pPr algn="ctr">
                        <a:lnSpc>
                          <a:spcPct val="120000"/>
                        </a:lnSpc>
                        <a:spcBef>
                          <a:spcPts val="600"/>
                        </a:spcBef>
                        <a:spcAft>
                          <a:spcPts val="0"/>
                        </a:spcAft>
                        <a:tabLst>
                          <a:tab pos="2219325" algn="l"/>
                        </a:tabLst>
                      </a:pPr>
                      <a:r>
                        <a:rPr lang="en-US" sz="1200" kern="100">
                          <a:effectLst/>
                        </a:rPr>
                        <a:t>Xong</a:t>
                      </a:r>
                      <a:endParaRPr lang="en-GB" sz="1100" kern="100">
                        <a:effectLst/>
                        <a:latin typeface="Times New Roman" panose="02020603050405020304" pitchFamily="18" charset="0"/>
                        <a:ea typeface="Calibri" panose="020F0502020204030204" pitchFamily="34" charset="0"/>
                        <a:cs typeface="Angsana New" panose="02020603050405020304"/>
                      </a:endParaRPr>
                    </a:p>
                  </a:txBody>
                  <a:tcPr marL="57673" marR="57673" marT="0" marB="0" anchor="ctr"/>
                </a:tc>
                <a:extLst>
                  <a:ext uri="{0D108BD9-81ED-4DB2-BD59-A6C34878D82A}">
                    <a16:rowId xmlns:a16="http://schemas.microsoft.com/office/drawing/2014/main" val="1243700077"/>
                  </a:ext>
                </a:extLst>
              </a:tr>
              <a:tr h="787559">
                <a:tc>
                  <a:txBody>
                    <a:bodyPr/>
                    <a:lstStyle/>
                    <a:p>
                      <a:pPr algn="just">
                        <a:lnSpc>
                          <a:spcPct val="120000"/>
                        </a:lnSpc>
                        <a:spcBef>
                          <a:spcPts val="600"/>
                        </a:spcBef>
                        <a:spcAft>
                          <a:spcPts val="0"/>
                        </a:spcAft>
                        <a:tabLst>
                          <a:tab pos="2219325" algn="l"/>
                        </a:tabLst>
                      </a:pPr>
                      <a:r>
                        <a:rPr lang="en-US" sz="1200" kern="100">
                          <a:effectLst/>
                        </a:rPr>
                        <a:t>Triển khai trên FPGA</a:t>
                      </a:r>
                      <a:endParaRPr lang="en-GB" sz="1100" kern="100">
                        <a:effectLst/>
                        <a:latin typeface="Times New Roman" panose="02020603050405020304" pitchFamily="18" charset="0"/>
                        <a:ea typeface="Calibri" panose="020F0502020204030204" pitchFamily="34" charset="0"/>
                        <a:cs typeface="Angsana New" panose="02020603050405020304"/>
                      </a:endParaRPr>
                    </a:p>
                  </a:txBody>
                  <a:tcPr marL="57673" marR="57673" marT="0" marB="0" anchor="ctr"/>
                </a:tc>
                <a:tc>
                  <a:txBody>
                    <a:bodyPr/>
                    <a:lstStyle/>
                    <a:p>
                      <a:pPr algn="ctr">
                        <a:lnSpc>
                          <a:spcPct val="120000"/>
                        </a:lnSpc>
                        <a:spcBef>
                          <a:spcPts val="600"/>
                        </a:spcBef>
                        <a:spcAft>
                          <a:spcPts val="0"/>
                        </a:spcAft>
                        <a:tabLst>
                          <a:tab pos="2219325" algn="l"/>
                        </a:tabLst>
                      </a:pPr>
                      <a:r>
                        <a:rPr lang="en-US" sz="1200" kern="100">
                          <a:effectLst/>
                        </a:rPr>
                        <a:t>2 tuần</a:t>
                      </a:r>
                      <a:endParaRPr lang="en-GB" sz="1100" kern="100">
                        <a:effectLst/>
                      </a:endParaRPr>
                    </a:p>
                    <a:p>
                      <a:pPr algn="ctr">
                        <a:lnSpc>
                          <a:spcPct val="120000"/>
                        </a:lnSpc>
                        <a:spcBef>
                          <a:spcPts val="600"/>
                        </a:spcBef>
                        <a:spcAft>
                          <a:spcPts val="0"/>
                        </a:spcAft>
                        <a:tabLst>
                          <a:tab pos="2219325" algn="l"/>
                        </a:tabLst>
                      </a:pPr>
                      <a:r>
                        <a:rPr lang="en-US" sz="1200" kern="100">
                          <a:effectLst/>
                        </a:rPr>
                        <a:t>(7/5 - 21/5)</a:t>
                      </a:r>
                      <a:endParaRPr lang="en-GB" sz="1100" kern="100">
                        <a:effectLst/>
                        <a:latin typeface="Times New Roman" panose="02020603050405020304" pitchFamily="18" charset="0"/>
                        <a:ea typeface="Calibri" panose="020F0502020204030204" pitchFamily="34" charset="0"/>
                        <a:cs typeface="Angsana New" panose="02020603050405020304"/>
                      </a:endParaRPr>
                    </a:p>
                  </a:txBody>
                  <a:tcPr marL="57673" marR="57673" marT="0" marB="0" anchor="ctr"/>
                </a:tc>
                <a:tc>
                  <a:txBody>
                    <a:bodyPr/>
                    <a:lstStyle/>
                    <a:p>
                      <a:pPr algn="ctr">
                        <a:lnSpc>
                          <a:spcPct val="120000"/>
                        </a:lnSpc>
                        <a:spcBef>
                          <a:spcPts val="600"/>
                        </a:spcBef>
                        <a:spcAft>
                          <a:spcPts val="0"/>
                        </a:spcAft>
                        <a:tabLst>
                          <a:tab pos="2219325" algn="l"/>
                        </a:tabLst>
                      </a:pPr>
                      <a:r>
                        <a:rPr lang="en-US" sz="1200" kern="100">
                          <a:effectLst/>
                        </a:rPr>
                        <a:t>Đàm Thanh Sơn</a:t>
                      </a:r>
                      <a:endParaRPr lang="en-GB" sz="1100" kern="100">
                        <a:effectLst/>
                        <a:latin typeface="Times New Roman" panose="02020603050405020304" pitchFamily="18" charset="0"/>
                        <a:ea typeface="Calibri" panose="020F0502020204030204" pitchFamily="34" charset="0"/>
                        <a:cs typeface="Angsana New" panose="02020603050405020304"/>
                      </a:endParaRPr>
                    </a:p>
                  </a:txBody>
                  <a:tcPr marL="57673" marR="57673" marT="0" marB="0" anchor="ctr"/>
                </a:tc>
                <a:tc>
                  <a:txBody>
                    <a:bodyPr/>
                    <a:lstStyle/>
                    <a:p>
                      <a:pPr algn="ctr">
                        <a:lnSpc>
                          <a:spcPct val="120000"/>
                        </a:lnSpc>
                        <a:spcBef>
                          <a:spcPts val="600"/>
                        </a:spcBef>
                        <a:spcAft>
                          <a:spcPts val="0"/>
                        </a:spcAft>
                        <a:tabLst>
                          <a:tab pos="2219325" algn="l"/>
                        </a:tabLst>
                      </a:pPr>
                      <a:r>
                        <a:rPr lang="en-US" sz="1200" kern="100">
                          <a:effectLst/>
                        </a:rPr>
                        <a:t>Chưa h/t do dịch Covid-19</a:t>
                      </a:r>
                      <a:endParaRPr lang="en-GB" sz="1100" kern="100">
                        <a:effectLst/>
                        <a:latin typeface="Times New Roman" panose="02020603050405020304" pitchFamily="18" charset="0"/>
                        <a:ea typeface="Calibri" panose="020F0502020204030204" pitchFamily="34" charset="0"/>
                        <a:cs typeface="Angsana New" panose="02020603050405020304"/>
                      </a:endParaRPr>
                    </a:p>
                  </a:txBody>
                  <a:tcPr marL="57673" marR="57673" marT="0" marB="0" anchor="ctr"/>
                </a:tc>
                <a:extLst>
                  <a:ext uri="{0D108BD9-81ED-4DB2-BD59-A6C34878D82A}">
                    <a16:rowId xmlns:a16="http://schemas.microsoft.com/office/drawing/2014/main" val="2385387741"/>
                  </a:ext>
                </a:extLst>
              </a:tr>
              <a:tr h="1986672">
                <a:tc>
                  <a:txBody>
                    <a:bodyPr/>
                    <a:lstStyle/>
                    <a:p>
                      <a:pPr algn="just">
                        <a:lnSpc>
                          <a:spcPct val="120000"/>
                        </a:lnSpc>
                        <a:spcBef>
                          <a:spcPts val="600"/>
                        </a:spcBef>
                        <a:spcAft>
                          <a:spcPts val="0"/>
                        </a:spcAft>
                        <a:tabLst>
                          <a:tab pos="2219325" algn="l"/>
                        </a:tabLst>
                      </a:pPr>
                      <a:r>
                        <a:rPr lang="en-US" sz="1200" kern="100" dirty="0" err="1">
                          <a:effectLst/>
                        </a:rPr>
                        <a:t>Hoàn</a:t>
                      </a:r>
                      <a:r>
                        <a:rPr lang="en-US" sz="1200" kern="100" dirty="0">
                          <a:effectLst/>
                        </a:rPr>
                        <a:t> </a:t>
                      </a:r>
                      <a:r>
                        <a:rPr lang="en-US" sz="1200" kern="100" dirty="0" err="1">
                          <a:effectLst/>
                        </a:rPr>
                        <a:t>thiện</a:t>
                      </a:r>
                      <a:r>
                        <a:rPr lang="en-US" sz="1200" kern="100" dirty="0">
                          <a:effectLst/>
                        </a:rPr>
                        <a:t> </a:t>
                      </a:r>
                      <a:r>
                        <a:rPr lang="en-US" sz="1200" kern="100" dirty="0" err="1">
                          <a:effectLst/>
                        </a:rPr>
                        <a:t>báo</a:t>
                      </a:r>
                      <a:r>
                        <a:rPr lang="en-US" sz="1200" kern="100" dirty="0">
                          <a:effectLst/>
                        </a:rPr>
                        <a:t> </a:t>
                      </a:r>
                      <a:r>
                        <a:rPr lang="en-US" sz="1200" kern="100" dirty="0" err="1">
                          <a:effectLst/>
                        </a:rPr>
                        <a:t>cáo</a:t>
                      </a:r>
                      <a:r>
                        <a:rPr lang="en-US" sz="1200" kern="100" dirty="0">
                          <a:effectLst/>
                        </a:rPr>
                        <a:t> slide </a:t>
                      </a:r>
                      <a:r>
                        <a:rPr lang="en-US" sz="1200" kern="100" dirty="0" err="1">
                          <a:effectLst/>
                        </a:rPr>
                        <a:t>và</a:t>
                      </a:r>
                      <a:r>
                        <a:rPr lang="en-US" sz="1200" kern="100" dirty="0">
                          <a:effectLst/>
                        </a:rPr>
                        <a:t> word</a:t>
                      </a:r>
                      <a:endParaRPr lang="en-GB" sz="1100" kern="100" dirty="0">
                        <a:effectLst/>
                        <a:latin typeface="Times New Roman" panose="02020603050405020304" pitchFamily="18" charset="0"/>
                        <a:ea typeface="Calibri" panose="020F0502020204030204" pitchFamily="34" charset="0"/>
                        <a:cs typeface="Angsana New" panose="02020603050405020304"/>
                      </a:endParaRPr>
                    </a:p>
                  </a:txBody>
                  <a:tcPr marL="57673" marR="57673" marT="0" marB="0" anchor="ctr"/>
                </a:tc>
                <a:tc>
                  <a:txBody>
                    <a:bodyPr/>
                    <a:lstStyle/>
                    <a:p>
                      <a:pPr algn="ctr">
                        <a:lnSpc>
                          <a:spcPct val="120000"/>
                        </a:lnSpc>
                        <a:spcBef>
                          <a:spcPts val="600"/>
                        </a:spcBef>
                        <a:spcAft>
                          <a:spcPts val="0"/>
                        </a:spcAft>
                        <a:tabLst>
                          <a:tab pos="2219325" algn="l"/>
                        </a:tabLst>
                      </a:pPr>
                      <a:r>
                        <a:rPr lang="en-US" sz="1200" kern="100">
                          <a:effectLst/>
                        </a:rPr>
                        <a:t>20 ngày</a:t>
                      </a:r>
                      <a:endParaRPr lang="en-GB" sz="1100" kern="100">
                        <a:effectLst/>
                      </a:endParaRPr>
                    </a:p>
                    <a:p>
                      <a:pPr algn="ctr">
                        <a:lnSpc>
                          <a:spcPct val="120000"/>
                        </a:lnSpc>
                        <a:spcBef>
                          <a:spcPts val="600"/>
                        </a:spcBef>
                        <a:spcAft>
                          <a:spcPts val="0"/>
                        </a:spcAft>
                        <a:tabLst>
                          <a:tab pos="2219325" algn="l"/>
                        </a:tabLst>
                      </a:pPr>
                      <a:r>
                        <a:rPr lang="en-US" sz="1200" kern="100">
                          <a:effectLst/>
                        </a:rPr>
                        <a:t>(21/5 - 10/6)</a:t>
                      </a:r>
                      <a:endParaRPr lang="en-GB" sz="1100" kern="100">
                        <a:effectLst/>
                        <a:latin typeface="Times New Roman" panose="02020603050405020304" pitchFamily="18" charset="0"/>
                        <a:ea typeface="Calibri" panose="020F0502020204030204" pitchFamily="34" charset="0"/>
                        <a:cs typeface="Angsana New" panose="02020603050405020304"/>
                      </a:endParaRPr>
                    </a:p>
                  </a:txBody>
                  <a:tcPr marL="57673" marR="57673" marT="0" marB="0" anchor="ctr"/>
                </a:tc>
                <a:tc>
                  <a:txBody>
                    <a:bodyPr/>
                    <a:lstStyle/>
                    <a:p>
                      <a:pPr algn="ctr">
                        <a:lnSpc>
                          <a:spcPct val="120000"/>
                        </a:lnSpc>
                        <a:spcBef>
                          <a:spcPts val="600"/>
                        </a:spcBef>
                        <a:spcAft>
                          <a:spcPts val="600"/>
                        </a:spcAft>
                      </a:pPr>
                      <a:r>
                        <a:rPr lang="en-US" sz="1200" kern="100" dirty="0" err="1">
                          <a:effectLst/>
                        </a:rPr>
                        <a:t>Đàm</a:t>
                      </a:r>
                      <a:r>
                        <a:rPr lang="en-US" sz="1200" kern="100" dirty="0">
                          <a:effectLst/>
                        </a:rPr>
                        <a:t> Thanh </a:t>
                      </a:r>
                      <a:r>
                        <a:rPr lang="en-US" sz="1200" kern="100" dirty="0" err="1">
                          <a:effectLst/>
                        </a:rPr>
                        <a:t>Sơn</a:t>
                      </a:r>
                      <a:endParaRPr lang="en-GB" sz="1100" kern="100" dirty="0">
                        <a:effectLst/>
                      </a:endParaRPr>
                    </a:p>
                    <a:p>
                      <a:pPr algn="ctr">
                        <a:lnSpc>
                          <a:spcPct val="120000"/>
                        </a:lnSpc>
                        <a:spcBef>
                          <a:spcPts val="600"/>
                        </a:spcBef>
                        <a:spcAft>
                          <a:spcPts val="600"/>
                        </a:spcAft>
                      </a:pPr>
                      <a:r>
                        <a:rPr lang="en-US" sz="1200" kern="100" dirty="0" err="1">
                          <a:effectLst/>
                        </a:rPr>
                        <a:t>Lê</a:t>
                      </a:r>
                      <a:r>
                        <a:rPr lang="en-US" sz="1200" kern="100" dirty="0">
                          <a:effectLst/>
                        </a:rPr>
                        <a:t> </a:t>
                      </a:r>
                      <a:r>
                        <a:rPr lang="en-US" sz="1200" kern="100" dirty="0" err="1">
                          <a:effectLst/>
                        </a:rPr>
                        <a:t>Đắc</a:t>
                      </a:r>
                      <a:r>
                        <a:rPr lang="en-US" sz="1200" kern="100" dirty="0">
                          <a:effectLst/>
                        </a:rPr>
                        <a:t> </a:t>
                      </a:r>
                      <a:r>
                        <a:rPr lang="en-US" sz="1200" kern="100" dirty="0" err="1">
                          <a:effectLst/>
                        </a:rPr>
                        <a:t>Khánh</a:t>
                      </a:r>
                      <a:endParaRPr lang="en-GB" sz="1100" kern="100" dirty="0">
                        <a:effectLst/>
                      </a:endParaRPr>
                    </a:p>
                    <a:p>
                      <a:pPr algn="ctr">
                        <a:lnSpc>
                          <a:spcPct val="120000"/>
                        </a:lnSpc>
                        <a:spcBef>
                          <a:spcPts val="600"/>
                        </a:spcBef>
                        <a:spcAft>
                          <a:spcPts val="600"/>
                        </a:spcAft>
                      </a:pPr>
                      <a:r>
                        <a:rPr lang="en-US" sz="1200" kern="100" dirty="0" err="1">
                          <a:effectLst/>
                        </a:rPr>
                        <a:t>Phạm</a:t>
                      </a:r>
                      <a:r>
                        <a:rPr lang="en-US" sz="1200" kern="100" dirty="0">
                          <a:effectLst/>
                        </a:rPr>
                        <a:t> </a:t>
                      </a:r>
                      <a:r>
                        <a:rPr lang="en-US" sz="1200" kern="100" dirty="0" err="1">
                          <a:effectLst/>
                        </a:rPr>
                        <a:t>Văn</a:t>
                      </a:r>
                      <a:r>
                        <a:rPr lang="en-US" sz="1200" kern="100" dirty="0">
                          <a:effectLst/>
                        </a:rPr>
                        <a:t> </a:t>
                      </a:r>
                      <a:r>
                        <a:rPr lang="en-US" sz="1200" kern="100" dirty="0" err="1">
                          <a:effectLst/>
                        </a:rPr>
                        <a:t>Chiến</a:t>
                      </a:r>
                      <a:endParaRPr lang="en-GB" sz="1100" kern="100" dirty="0">
                        <a:effectLst/>
                        <a:latin typeface="Times New Roman" panose="02020603050405020304" pitchFamily="18" charset="0"/>
                        <a:ea typeface="Calibri" panose="020F0502020204030204" pitchFamily="34" charset="0"/>
                        <a:cs typeface="Angsana New" panose="02020603050405020304"/>
                      </a:endParaRPr>
                    </a:p>
                  </a:txBody>
                  <a:tcPr marL="57673" marR="57673" marT="0" marB="0" anchor="ctr"/>
                </a:tc>
                <a:tc>
                  <a:txBody>
                    <a:bodyPr/>
                    <a:lstStyle/>
                    <a:p>
                      <a:pPr algn="ctr">
                        <a:lnSpc>
                          <a:spcPct val="120000"/>
                        </a:lnSpc>
                        <a:spcBef>
                          <a:spcPts val="600"/>
                        </a:spcBef>
                        <a:spcAft>
                          <a:spcPts val="0"/>
                        </a:spcAft>
                        <a:tabLst>
                          <a:tab pos="2219325" algn="l"/>
                        </a:tabLst>
                      </a:pPr>
                      <a:r>
                        <a:rPr lang="en-US" sz="1200" kern="100" dirty="0" err="1">
                          <a:effectLst/>
                        </a:rPr>
                        <a:t>Xong</a:t>
                      </a:r>
                      <a:endParaRPr lang="en-GB" sz="1100" kern="100" dirty="0">
                        <a:effectLst/>
                        <a:latin typeface="Times New Roman" panose="02020603050405020304" pitchFamily="18" charset="0"/>
                        <a:ea typeface="Calibri" panose="020F0502020204030204" pitchFamily="34" charset="0"/>
                        <a:cs typeface="Angsana New" panose="02020603050405020304"/>
                      </a:endParaRPr>
                    </a:p>
                  </a:txBody>
                  <a:tcPr marL="57673" marR="57673" marT="0" marB="0" anchor="ctr"/>
                </a:tc>
                <a:extLst>
                  <a:ext uri="{0D108BD9-81ED-4DB2-BD59-A6C34878D82A}">
                    <a16:rowId xmlns:a16="http://schemas.microsoft.com/office/drawing/2014/main" val="2461904337"/>
                  </a:ext>
                </a:extLst>
              </a:tr>
            </a:tbl>
          </a:graphicData>
        </a:graphic>
      </p:graphicFrame>
      <p:sp>
        <p:nvSpPr>
          <p:cNvPr id="3" name="Slide Number Placeholder 2"/>
          <p:cNvSpPr>
            <a:spLocks noGrp="1"/>
          </p:cNvSpPr>
          <p:nvPr>
            <p:ph type="sldNum" sz="quarter" idx="12"/>
          </p:nvPr>
        </p:nvSpPr>
        <p:spPr/>
        <p:txBody>
          <a:bodyPr/>
          <a:lstStyle/>
          <a:p>
            <a:fld id="{C5C3056E-1632-4A65-A24F-3F10A1450A6E}" type="slidenum">
              <a:rPr lang="en-US" noProof="0" smtClean="0"/>
              <a:t>6</a:t>
            </a:fld>
            <a:endParaRPr lang="en-US" noProof="0" dirty="0"/>
          </a:p>
        </p:txBody>
      </p:sp>
      <p:sp>
        <p:nvSpPr>
          <p:cNvPr id="4" name="Title 3"/>
          <p:cNvSpPr>
            <a:spLocks noGrp="1"/>
          </p:cNvSpPr>
          <p:nvPr>
            <p:ph type="title"/>
          </p:nvPr>
        </p:nvSpPr>
        <p:spPr/>
        <p:txBody>
          <a:bodyPr/>
          <a:lstStyle/>
          <a:p>
            <a:r>
              <a:rPr lang="en-GB" dirty="0" err="1" smtClean="0"/>
              <a:t>Kế</a:t>
            </a:r>
            <a:r>
              <a:rPr lang="en-GB" dirty="0" smtClean="0"/>
              <a:t> </a:t>
            </a:r>
            <a:r>
              <a:rPr lang="en-GB" dirty="0" err="1" smtClean="0"/>
              <a:t>hoạch</a:t>
            </a:r>
            <a:r>
              <a:rPr lang="en-GB" dirty="0" smtClean="0"/>
              <a:t> </a:t>
            </a:r>
            <a:r>
              <a:rPr lang="en-GB" dirty="0" err="1" smtClean="0"/>
              <a:t>thực</a:t>
            </a:r>
            <a:r>
              <a:rPr lang="en-GB" dirty="0" smtClean="0"/>
              <a:t> </a:t>
            </a:r>
            <a:r>
              <a:rPr lang="en-GB" dirty="0" err="1" smtClean="0"/>
              <a:t>hiện</a:t>
            </a:r>
            <a:endParaRPr lang="en-GB" dirty="0"/>
          </a:p>
        </p:txBody>
      </p:sp>
    </p:spTree>
    <p:extLst>
      <p:ext uri="{BB962C8B-B14F-4D97-AF65-F5344CB8AC3E}">
        <p14:creationId xmlns:p14="http://schemas.microsoft.com/office/powerpoint/2010/main" val="589307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475E3F-976D-4381-8A53-4E11F5EA503D}"/>
              </a:ext>
            </a:extLst>
          </p:cNvPr>
          <p:cNvSpPr>
            <a:spLocks noGrp="1"/>
          </p:cNvSpPr>
          <p:nvPr>
            <p:ph idx="1"/>
          </p:nvPr>
        </p:nvSpPr>
        <p:spPr>
          <a:xfrm>
            <a:off x="1717061" y="1935376"/>
            <a:ext cx="9011899" cy="3678303"/>
          </a:xfrm>
        </p:spPr>
        <p:txBody>
          <a:bodyPr>
            <a:normAutofit/>
          </a:bodyPr>
          <a:lstStyle/>
          <a:p>
            <a:r>
              <a:rPr lang="en-US" sz="2400" b="1" dirty="0" err="1">
                <a:latin typeface="Times New Roman" panose="02020603050405020304" pitchFamily="18" charset="0"/>
                <a:cs typeface="Times New Roman" panose="02020603050405020304" pitchFamily="18" charset="0"/>
              </a:rPr>
              <a:t>Nhu</a:t>
            </a:r>
            <a:r>
              <a:rPr lang="en-US" sz="2400" b="1" dirty="0">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cầu</a:t>
            </a:r>
            <a:r>
              <a:rPr lang="en-US" sz="2400" b="1">
                <a:latin typeface="Times New Roman" panose="02020603050405020304" pitchFamily="18" charset="0"/>
                <a:cs typeface="Times New Roman" panose="02020603050405020304" pitchFamily="18" charset="0"/>
              </a:rPr>
              <a:t> </a:t>
            </a:r>
            <a:r>
              <a:rPr lang="en-US" sz="2400" b="1" smtClean="0">
                <a:latin typeface="Times New Roman" panose="02020603050405020304" pitchFamily="18" charset="0"/>
                <a:cs typeface="Times New Roman" panose="02020603050405020304" pitchFamily="18" charset="0"/>
              </a:rPr>
              <a:t>thị trường: </a:t>
            </a:r>
            <a:endParaRPr lang="vi-VN"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smtClean="0">
                <a:latin typeface="Times New Roman" panose="02020603050405020304" pitchFamily="18" charset="0"/>
                <a:cs typeface="Times New Roman" panose="02020603050405020304" pitchFamily="18" charset="0"/>
              </a:rPr>
              <a:t>Việc thế kế vô tuyến bằng cấu hình phần mềm đang phát triển mạnh</a:t>
            </a:r>
          </a:p>
          <a:p>
            <a:pPr>
              <a:buFont typeface="Wingdings" panose="05000000000000000000" pitchFamily="2" charset="2"/>
              <a:buChar char="Ø"/>
            </a:pPr>
            <a:r>
              <a:rPr lang="en-US" sz="2400" smtClean="0">
                <a:latin typeface="Times New Roman" panose="02020603050405020304" pitchFamily="18" charset="0"/>
                <a:cs typeface="Times New Roman" panose="02020603050405020304" pitchFamily="18" charset="0"/>
              </a:rPr>
              <a:t>Khả năng thích ứng, tái sử dụng cao, cấu hình lại theo yêu cầu </a:t>
            </a:r>
          </a:p>
          <a:p>
            <a:pPr>
              <a:buFont typeface="Wingdings" panose="05000000000000000000" pitchFamily="2" charset="2"/>
              <a:buChar char="Ø"/>
            </a:pPr>
            <a:r>
              <a:rPr lang="vi-VN" sz="2400" smtClean="0">
                <a:latin typeface="Times New Roman" panose="02020603050405020304" pitchFamily="18" charset="0"/>
                <a:cs typeface="Times New Roman" panose="02020603050405020304" pitchFamily="18" charset="0"/>
              </a:rPr>
              <a:t>Điều chế tín hiệu trước khi truyền đi xa trong môi trường nước</a:t>
            </a:r>
            <a:endParaRPr lang="en-US" sz="2400" smtClean="0">
              <a:latin typeface="Times New Roman" panose="02020603050405020304" pitchFamily="18" charset="0"/>
              <a:cs typeface="Times New Roman" panose="02020603050405020304" pitchFamily="18" charset="0"/>
            </a:endParaRPr>
          </a:p>
          <a:p>
            <a:r>
              <a:rPr lang="vi-VN" sz="2400" b="1" smtClean="0">
                <a:latin typeface="Times New Roman" panose="02020603050405020304" pitchFamily="18" charset="0"/>
                <a:cs typeface="Times New Roman" panose="02020603050405020304" pitchFamily="18" charset="0"/>
              </a:rPr>
              <a:t>Đối </a:t>
            </a:r>
            <a:r>
              <a:rPr lang="vi-VN" sz="2400" b="1">
                <a:latin typeface="Times New Roman" panose="02020603050405020304" pitchFamily="18" charset="0"/>
                <a:cs typeface="Times New Roman" panose="02020603050405020304" pitchFamily="18" charset="0"/>
              </a:rPr>
              <a:t>tượng:</a:t>
            </a:r>
          </a:p>
          <a:p>
            <a:pPr>
              <a:buFont typeface="Wingdings" panose="05000000000000000000" pitchFamily="2" charset="2"/>
              <a:buChar char="Ø"/>
            </a:pPr>
            <a:r>
              <a:rPr lang="vi-VN" sz="2400" smtClean="0">
                <a:latin typeface="Times New Roman" panose="02020603050405020304" pitchFamily="18" charset="0"/>
                <a:cs typeface="Times New Roman" panose="02020603050405020304" pitchFamily="18" charset="0"/>
              </a:rPr>
              <a:t>Tàu </a:t>
            </a:r>
            <a:r>
              <a:rPr lang="vi-VN" sz="2400">
                <a:latin typeface="Times New Roman" panose="02020603050405020304" pitchFamily="18" charset="0"/>
                <a:cs typeface="Times New Roman" panose="02020603050405020304" pitchFamily="18" charset="0"/>
              </a:rPr>
              <a:t>ngầm, </a:t>
            </a:r>
            <a:r>
              <a:rPr lang="vi-VN" sz="2400" smtClean="0">
                <a:latin typeface="Times New Roman" panose="02020603050405020304" pitchFamily="18" charset="0"/>
                <a:cs typeface="Times New Roman" panose="02020603050405020304" pitchFamily="18" charset="0"/>
              </a:rPr>
              <a:t>tàu thuyền</a:t>
            </a:r>
            <a:r>
              <a:rPr lang="en-US" sz="2400" smtClean="0">
                <a:latin typeface="Times New Roman" panose="02020603050405020304" pitchFamily="18" charset="0"/>
                <a:cs typeface="Times New Roman" panose="02020603050405020304" pitchFamily="18" charset="0"/>
              </a:rPr>
              <a:t>, cá nhân</a:t>
            </a:r>
            <a:r>
              <a:rPr lang="vi-VN" sz="2400" smtClean="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có nhu cầu truyền và giao tiếp thông tin trong môi trường nước</a:t>
            </a:r>
          </a:p>
        </p:txBody>
      </p:sp>
      <p:sp>
        <p:nvSpPr>
          <p:cNvPr id="3" name="Slide Number Placeholder 2">
            <a:extLst>
              <a:ext uri="{FF2B5EF4-FFF2-40B4-BE49-F238E27FC236}">
                <a16:creationId xmlns:a16="http://schemas.microsoft.com/office/drawing/2014/main" id="{EEB996EA-0C9B-47FC-873B-33860A601093}"/>
              </a:ext>
            </a:extLst>
          </p:cNvPr>
          <p:cNvSpPr>
            <a:spLocks noGrp="1"/>
          </p:cNvSpPr>
          <p:nvPr>
            <p:ph type="sldNum" sz="quarter" idx="12"/>
          </p:nvPr>
        </p:nvSpPr>
        <p:spPr/>
        <p:txBody>
          <a:bodyPr/>
          <a:lstStyle/>
          <a:p>
            <a:fld id="{C5C3056E-1632-4A65-A24F-3F10A1450A6E}" type="slidenum">
              <a:rPr lang="en-US" noProof="0" smtClean="0"/>
              <a:t>7</a:t>
            </a:fld>
            <a:endParaRPr lang="en-US" noProof="0" dirty="0"/>
          </a:p>
        </p:txBody>
      </p:sp>
      <p:sp>
        <p:nvSpPr>
          <p:cNvPr id="4" name="Title 3">
            <a:extLst>
              <a:ext uri="{FF2B5EF4-FFF2-40B4-BE49-F238E27FC236}">
                <a16:creationId xmlns:a16="http://schemas.microsoft.com/office/drawing/2014/main" id="{C9AA6147-9C0C-436B-B008-17BD73D16905}"/>
              </a:ext>
            </a:extLst>
          </p:cNvPr>
          <p:cNvSpPr>
            <a:spLocks noGrp="1"/>
          </p:cNvSpPr>
          <p:nvPr>
            <p:ph type="title"/>
          </p:nvPr>
        </p:nvSpPr>
        <p:spPr/>
        <p:txBody>
          <a:bodyPr/>
          <a:lstStyle/>
          <a:p>
            <a:r>
              <a:rPr lang="en-US"/>
              <a:t>Nhu cầu thực tế và ứng dụng</a:t>
            </a:r>
            <a:endParaRPr lang="en-US" dirty="0"/>
          </a:p>
        </p:txBody>
      </p:sp>
      <p:sp>
        <p:nvSpPr>
          <p:cNvPr id="5" name="TextBox 4"/>
          <p:cNvSpPr txBox="1"/>
          <p:nvPr/>
        </p:nvSpPr>
        <p:spPr>
          <a:xfrm>
            <a:off x="1717061" y="5317500"/>
            <a:ext cx="7170907" cy="1277273"/>
          </a:xfrm>
          <a:prstGeom prst="rect">
            <a:avLst/>
          </a:prstGeom>
          <a:noFill/>
        </p:spPr>
        <p:txBody>
          <a:bodyPr wrap="square" rtlCol="0">
            <a:spAutoFit/>
          </a:bodyPr>
          <a:lstStyle/>
          <a:p>
            <a:pPr marL="306000" indent="-306000">
              <a:spcBef>
                <a:spcPct val="20000"/>
              </a:spcBef>
              <a:spcAft>
                <a:spcPts val="600"/>
              </a:spcAft>
              <a:buClr>
                <a:schemeClr val="accent2"/>
              </a:buClr>
              <a:buSzPct val="92000"/>
              <a:buFont typeface="Wingdings 2" panose="05020102010507070707" pitchFamily="18" charset="2"/>
              <a:buChar char=""/>
            </a:pPr>
            <a:r>
              <a:rPr lang="en-US" sz="2400" b="1">
                <a:solidFill>
                  <a:schemeClr val="tx2"/>
                </a:solidFill>
                <a:latin typeface="Times New Roman" panose="02020603050405020304" pitchFamily="18" charset="0"/>
                <a:cs typeface="Times New Roman" panose="02020603050405020304" pitchFamily="18" charset="0"/>
              </a:rPr>
              <a:t>Ứng dụng: </a:t>
            </a:r>
            <a:endParaRPr lang="vi-VN" sz="2400" b="1">
              <a:solidFill>
                <a:schemeClr val="tx2"/>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vi-VN" sz="2400" smtClean="0">
                <a:latin typeface="Times New Roman" panose="02020603050405020304" pitchFamily="18" charset="0"/>
                <a:cs typeface="Times New Roman" panose="02020603050405020304" pitchFamily="18" charset="0"/>
              </a:rPr>
              <a:t>Để điều chế và t</a:t>
            </a:r>
            <a:r>
              <a:rPr lang="en-US" sz="2400" smtClean="0">
                <a:latin typeface="Times New Roman" panose="02020603050405020304" pitchFamily="18" charset="0"/>
                <a:cs typeface="Times New Roman" panose="02020603050405020304" pitchFamily="18" charset="0"/>
              </a:rPr>
              <a:t>ruyền phát thông tin dưới nước</a:t>
            </a:r>
          </a:p>
          <a:p>
            <a:endParaRPr lang="en-US" sz="2400"/>
          </a:p>
        </p:txBody>
      </p:sp>
    </p:spTree>
    <p:extLst>
      <p:ext uri="{BB962C8B-B14F-4D97-AF65-F5344CB8AC3E}">
        <p14:creationId xmlns:p14="http://schemas.microsoft.com/office/powerpoint/2010/main" val="16336381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Lý do </a:t>
            </a:r>
            <a:r>
              <a:rPr lang="en-US"/>
              <a:t>LựA CHỌN FPGA</a:t>
            </a:r>
          </a:p>
        </p:txBody>
      </p:sp>
      <p:sp>
        <p:nvSpPr>
          <p:cNvPr id="3" name="Content Placeholder 2"/>
          <p:cNvSpPr>
            <a:spLocks noGrp="1"/>
          </p:cNvSpPr>
          <p:nvPr>
            <p:ph sz="half" idx="1"/>
          </p:nvPr>
        </p:nvSpPr>
        <p:spPr>
          <a:xfrm>
            <a:off x="581193" y="2386499"/>
            <a:ext cx="5422390" cy="3633047"/>
          </a:xfrm>
        </p:spPr>
        <p:txBody>
          <a:bodyPr/>
          <a:lstStyle/>
          <a:p>
            <a:pPr>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Khả năng xử lý song song:</a:t>
            </a:r>
          </a:p>
          <a:p>
            <a:pPr marL="0" indent="0">
              <a:buNone/>
            </a:pPr>
            <a:r>
              <a:rPr lang="en-US">
                <a:latin typeface="Times New Roman" panose="02020603050405020304" pitchFamily="18" charset="0"/>
                <a:cs typeface="Times New Roman" panose="02020603050405020304" pitchFamily="18" charset="0"/>
              </a:rPr>
              <a:t>Chỉ cẩn 1 IC xung nhịp thấp có thể xử lý bài toán điều chế thay vì các dòng DSP, ARM cần có tốc độ làm việc cao hơn nhiều lần.</a:t>
            </a:r>
          </a:p>
          <a:p>
            <a:pPr marL="0" indent="0">
              <a:buNone/>
            </a:pPr>
            <a:r>
              <a:rPr lang="en-US">
                <a:latin typeface="Times New Roman" panose="02020603050405020304" pitchFamily="18" charset="0"/>
                <a:cs typeface="Times New Roman" panose="02020603050405020304" pitchFamily="18" charset="0"/>
              </a:rPr>
              <a:t>VD: FPGA có tốc độ clock 300Mhz</a:t>
            </a:r>
            <a:r>
              <a:rPr lang="vi-VN">
                <a:latin typeface="Times New Roman" panose="02020603050405020304" pitchFamily="18" charset="0"/>
                <a:cs typeface="Times New Roman" panose="02020603050405020304" pitchFamily="18" charset="0"/>
              </a:rPr>
              <a:t> đủ năng lực thiết kế phần số của máy thu phát với trung tần lên đến 60Mhz và băng thông 8Mhz thay vì dùng DSP phải cần đến bộ xử lý tốc độ 1Ghz, nếu dùng ARM thì tốc độ còn cao hơn nữa.</a:t>
            </a:r>
            <a:endParaRPr lang="en-US">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096001" y="2386499"/>
            <a:ext cx="5422392" cy="2648797"/>
          </a:xfrm>
        </p:spPr>
        <p:txBody>
          <a:bodyPr/>
          <a:lstStyle/>
          <a:p>
            <a:pPr>
              <a:buFont typeface="Wingdings" panose="05000000000000000000" pitchFamily="2" charset="2"/>
              <a:buChar char="Ø"/>
            </a:pPr>
            <a:r>
              <a:rPr lang="vi-VN" sz="2000" b="1">
                <a:latin typeface="Times New Roman" panose="02020603050405020304" pitchFamily="18" charset="0"/>
                <a:cs typeface="Times New Roman" panose="02020603050405020304" pitchFamily="18" charset="0"/>
              </a:rPr>
              <a:t>Khả năng can thiệp sâu vào phần cứng:</a:t>
            </a:r>
          </a:p>
          <a:p>
            <a:pPr marL="0" indent="0">
              <a:buNone/>
            </a:pPr>
            <a:r>
              <a:rPr lang="vi-VN">
                <a:latin typeface="Times New Roman" panose="02020603050405020304" pitchFamily="18" charset="0"/>
                <a:cs typeface="Times New Roman" panose="02020603050405020304" pitchFamily="18" charset="0"/>
              </a:rPr>
              <a:t>Thiết kế mạch số ở phần thu cần xử lý loại bỏ nhiễu, quyết định ngưỡng, mạch trễ, ... Nếu không can thiệp sâu vào phần cứng thì sự tối ưu của bộ giải điều chế sẽ giảm đi gây ảnh hưởng độ nhạy</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5C3056E-1632-4A65-A24F-3F10A1450A6E}" type="slidenum">
              <a:rPr lang="en-US" noProof="0" smtClean="0"/>
              <a:t>8</a:t>
            </a:fld>
            <a:endParaRPr lang="en-US" noProof="0" dirty="0"/>
          </a:p>
        </p:txBody>
      </p:sp>
      <p:pic>
        <p:nvPicPr>
          <p:cNvPr id="6" name="Picture 4" descr="FSK Modulation And Demodulation Trainer, Model Name/Number: XL-255, Rs 4000  /piece | ID: 21477139848"/>
          <p:cNvPicPr>
            <a:picLocks noChangeAspect="1" noChangeArrowheads="1"/>
          </p:cNvPicPr>
          <p:nvPr/>
        </p:nvPicPr>
        <p:blipFill rotWithShape="1">
          <a:blip r:embed="rId2">
            <a:extLst>
              <a:ext uri="{28A0092B-C50C-407E-A947-70E740481C1C}">
                <a14:useLocalDpi xmlns:a14="http://schemas.microsoft.com/office/drawing/2010/main" val="0"/>
              </a:ext>
            </a:extLst>
          </a:blip>
          <a:srcRect l="3134" t="8245" r="1635" b="3056"/>
          <a:stretch/>
        </p:blipFill>
        <p:spPr bwMode="auto">
          <a:xfrm>
            <a:off x="6803136" y="4133696"/>
            <a:ext cx="3377184" cy="2233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42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2D77-0E7E-4221-904B-DFEB53656064}"/>
              </a:ext>
            </a:extLst>
          </p:cNvPr>
          <p:cNvSpPr>
            <a:spLocks noGrp="1"/>
          </p:cNvSpPr>
          <p:nvPr>
            <p:ph type="title"/>
          </p:nvPr>
        </p:nvSpPr>
        <p:spPr/>
        <p:txBody>
          <a:bodyPr>
            <a:normAutofit/>
          </a:bodyPr>
          <a:lstStyle/>
          <a:p>
            <a:r>
              <a:rPr lang="vi-VN" sz="3600"/>
              <a:t>Yêu cầu chức </a:t>
            </a:r>
            <a:r>
              <a:rPr lang="vi-VN" sz="3600" smtClean="0"/>
              <a:t>năng</a:t>
            </a:r>
            <a:endParaRPr lang="en-US" sz="3600"/>
          </a:p>
        </p:txBody>
      </p:sp>
      <p:sp>
        <p:nvSpPr>
          <p:cNvPr id="3" name="Content Placeholder 2">
            <a:extLst>
              <a:ext uri="{FF2B5EF4-FFF2-40B4-BE49-F238E27FC236}">
                <a16:creationId xmlns:a16="http://schemas.microsoft.com/office/drawing/2014/main" id="{8A0C0CD8-A3B6-4976-BF2F-BB8DA1EEF834}"/>
              </a:ext>
            </a:extLst>
          </p:cNvPr>
          <p:cNvSpPr>
            <a:spLocks noGrp="1"/>
          </p:cNvSpPr>
          <p:nvPr>
            <p:ph sz="half" idx="1"/>
          </p:nvPr>
        </p:nvSpPr>
        <p:spPr>
          <a:xfrm>
            <a:off x="1020105" y="2495372"/>
            <a:ext cx="5422390" cy="2980430"/>
          </a:xfrm>
        </p:spPr>
        <p:txBody>
          <a:bodyPr>
            <a:normAutofit/>
          </a:bodyPr>
          <a:lstStyle/>
          <a:p>
            <a:r>
              <a:rPr lang="en-US" sz="2600" b="1" dirty="0" err="1">
                <a:latin typeface="Times New Roman" panose="02020603050405020304" pitchFamily="18" charset="0"/>
                <a:cs typeface="Times New Roman" panose="02020603050405020304" pitchFamily="18" charset="0"/>
              </a:rPr>
              <a:t>Yêu</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cầu</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chức</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năng</a:t>
            </a:r>
            <a:r>
              <a:rPr lang="en-US" sz="2600" b="1" dirty="0">
                <a:latin typeface="Times New Roman" panose="02020603050405020304" pitchFamily="18" charset="0"/>
                <a:cs typeface="Times New Roman" panose="02020603050405020304" pitchFamily="18" charset="0"/>
              </a:rPr>
              <a:t>:</a:t>
            </a:r>
          </a:p>
          <a:p>
            <a:pPr marL="0" indent="0">
              <a:spcBef>
                <a:spcPts val="1200"/>
              </a:spcBef>
              <a:spcAft>
                <a:spcPts val="0"/>
              </a:spcAft>
              <a:buNone/>
            </a:pPr>
            <a:r>
              <a:rPr lang="en-US" sz="2400" dirty="0">
                <a:latin typeface="Times New Roman" panose="02020603050405020304" pitchFamily="18" charset="0"/>
                <a:cs typeface="Times New Roman" panose="02020603050405020304" pitchFamily="18" charset="0"/>
              </a:rPr>
              <a:t>- Data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8 bit.</a:t>
            </a:r>
          </a:p>
          <a:p>
            <a:pPr marL="0" indent="0">
              <a:spcBef>
                <a:spcPts val="1200"/>
              </a:spcBef>
              <a:spcAft>
                <a:spcPts val="0"/>
              </a:spcAft>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bit: 1Kbps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Bef>
                <a:spcPts val="1200"/>
              </a:spcBef>
              <a:spcAft>
                <a:spcPts val="0"/>
              </a:spcAft>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sóng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bit 1: 16 </a:t>
            </a:r>
            <a:r>
              <a:rPr lang="en-US" sz="2400" dirty="0" err="1">
                <a:latin typeface="Times New Roman" panose="02020603050405020304" pitchFamily="18" charset="0"/>
                <a:cs typeface="Times New Roman" panose="02020603050405020304" pitchFamily="18" charset="0"/>
              </a:rPr>
              <a:t>Khz</a:t>
            </a:r>
            <a:endParaRPr lang="en-US" sz="2400" dirty="0">
              <a:latin typeface="Times New Roman" panose="02020603050405020304" pitchFamily="18" charset="0"/>
              <a:cs typeface="Times New Roman" panose="02020603050405020304" pitchFamily="18" charset="0"/>
            </a:endParaRPr>
          </a:p>
          <a:p>
            <a:pPr marL="0" indent="0">
              <a:spcBef>
                <a:spcPts val="1200"/>
              </a:spcBef>
              <a:spcAft>
                <a:spcPts val="0"/>
              </a:spcAft>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sóng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bit 0: 13 </a:t>
            </a:r>
            <a:r>
              <a:rPr lang="en-US" sz="2400" dirty="0" err="1">
                <a:latin typeface="Times New Roman" panose="02020603050405020304" pitchFamily="18" charset="0"/>
                <a:cs typeface="Times New Roman" panose="02020603050405020304" pitchFamily="18" charset="0"/>
              </a:rPr>
              <a:t>Khz</a:t>
            </a:r>
            <a:endParaRPr lang="en-US" sz="2400" dirty="0">
              <a:latin typeface="Times New Roman" panose="02020603050405020304" pitchFamily="18" charset="0"/>
              <a:cs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id="{7B6A73DB-52C5-49D4-A2C0-574378245D38}"/>
              </a:ext>
            </a:extLst>
          </p:cNvPr>
          <p:cNvSpPr>
            <a:spLocks noGrp="1"/>
          </p:cNvSpPr>
          <p:nvPr>
            <p:ph type="sldNum" sz="quarter" idx="12"/>
          </p:nvPr>
        </p:nvSpPr>
        <p:spPr/>
        <p:txBody>
          <a:bodyPr/>
          <a:lstStyle/>
          <a:p>
            <a:fld id="{C5C3056E-1632-4A65-A24F-3F10A1450A6E}" type="slidenum">
              <a:rPr lang="en-US" noProof="0" smtClean="0"/>
              <a:t>9</a:t>
            </a:fld>
            <a:endParaRPr lang="en-US" noProof="0" dirty="0"/>
          </a:p>
        </p:txBody>
      </p:sp>
      <p:sp>
        <p:nvSpPr>
          <p:cNvPr id="4" name="AutoShape 2" descr="FSK Modulation Demodulation Trainer, एम्प्लीट्यूड मॉड्यूलेशन एंड  डीमॉड्यूलेशन किट - Mother Electric Works, Kolkata | ID: 8706664273"/>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FSK Modulation Demodulation Trainer"/>
          <p:cNvPicPr>
            <a:picLocks noChangeAspect="1" noChangeArrowheads="1"/>
          </p:cNvPicPr>
          <p:nvPr/>
        </p:nvPicPr>
        <p:blipFill rotWithShape="1">
          <a:blip r:embed="rId2">
            <a:extLst>
              <a:ext uri="{28A0092B-C50C-407E-A947-70E740481C1C}">
                <a14:useLocalDpi xmlns:a14="http://schemas.microsoft.com/office/drawing/2010/main" val="0"/>
              </a:ext>
            </a:extLst>
          </a:blip>
          <a:srcRect t="16745" b="16951"/>
          <a:stretch/>
        </p:blipFill>
        <p:spPr bwMode="auto">
          <a:xfrm>
            <a:off x="6322055" y="2406723"/>
            <a:ext cx="4762500" cy="315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76016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Custom 11">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Custom 2">
      <a:majorFont>
        <a:latin typeface="Candara"/>
        <a:ea typeface=""/>
        <a:cs typeface=""/>
      </a:majorFont>
      <a:minorFont>
        <a:latin typeface="Candara"/>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spDef>
      <a:spPr>
        <a:ln>
          <a:noFill/>
        </a:ln>
      </a:spPr>
      <a:bodyPr rtlCol="0" anchor="ctr"/>
      <a:lstStyle>
        <a:defPPr algn="ctr">
          <a:defRPr/>
        </a:defPPr>
      </a:lstStyle>
      <a:style>
        <a:lnRef idx="2">
          <a:schemeClr val="accent2">
            <a:shade val="50000"/>
          </a:schemeClr>
        </a:lnRef>
        <a:fillRef idx="1">
          <a:schemeClr val="accent2"/>
        </a:fillRef>
        <a:effectRef idx="0">
          <a:schemeClr val="accent2"/>
        </a:effectRef>
        <a:fontRef idx="minor">
          <a:schemeClr val="lt1"/>
        </a:fontRef>
      </a:style>
    </a:spDef>
  </a:objectDefaults>
  <a:extraClrSchemeLst/>
  <a:extLst>
    <a:ext uri="{05A4C25C-085E-4340-85A3-A5531E510DB2}">
      <thm15:themeFamily xmlns:thm15="http://schemas.microsoft.com/office/thememl/2012/main" name="Presentation1" id="{F529A05C-9967-417B-A795-0EE2DA56A977}" vid="{B371D623-29EC-4410-98F2-D4F69349AE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531C3B7-F137-4B62-A714-55F90281BDA7}">
  <ds:schemaRefs>
    <ds:schemaRef ds:uri="http://schemas.microsoft.com/sharepoint/v3/contenttype/forms"/>
  </ds:schemaRefs>
</ds:datastoreItem>
</file>

<file path=customXml/itemProps2.xml><?xml version="1.0" encoding="utf-8"?>
<ds:datastoreItem xmlns:ds="http://schemas.openxmlformats.org/officeDocument/2006/customXml" ds:itemID="{0B8FDF75-6DB0-420B-9CE9-4E2094004A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5732F72-BAE4-4D8F-B5A8-4D4D584BF69E}">
  <ds:schemaRefs>
    <ds:schemaRef ds:uri="http://purl.org/dc/terms/"/>
    <ds:schemaRef ds:uri="http://schemas.microsoft.com/office/2006/documentManagement/types"/>
    <ds:schemaRef ds:uri="http://purl.org/dc/dcmitype/"/>
    <ds:schemaRef ds:uri="71af3243-3dd4-4a8d-8c0d-dd76da1f02a5"/>
    <ds:schemaRef ds:uri="16c05727-aa75-4e4a-9b5f-8a80a1165891"/>
    <ds:schemaRef ds:uri="http://purl.org/dc/elements/1.1/"/>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0</TotalTime>
  <Words>2436</Words>
  <Application>Microsoft Office PowerPoint</Application>
  <PresentationFormat>Widescreen</PresentationFormat>
  <Paragraphs>384</Paragraphs>
  <Slides>34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Angsana New</vt:lpstr>
      <vt:lpstr>Arial</vt:lpstr>
      <vt:lpstr>Calibri</vt:lpstr>
      <vt:lpstr>Candara</vt:lpstr>
      <vt:lpstr>Times New Roman</vt:lpstr>
      <vt:lpstr>Wingdings</vt:lpstr>
      <vt:lpstr>Wingdings 2</vt:lpstr>
      <vt:lpstr>Dividend</vt:lpstr>
      <vt:lpstr> Đề tài: Thiết kế hệ thống Điều chế thông tin FSK sử dụng tranducer trên FPGA</vt:lpstr>
      <vt:lpstr>Lời nói đầu</vt:lpstr>
      <vt:lpstr>Các nội dung chính</vt:lpstr>
      <vt:lpstr>Kế hoạch thực hiện</vt:lpstr>
      <vt:lpstr>Kế hoạch thực hiện</vt:lpstr>
      <vt:lpstr>Kế hoạch thực hiện</vt:lpstr>
      <vt:lpstr>Nhu cầu thực tế và ứng dụng</vt:lpstr>
      <vt:lpstr>Lý do LựA CHỌN FPGA</vt:lpstr>
      <vt:lpstr>Yêu cầu chức năng</vt:lpstr>
      <vt:lpstr>Yêu cầu phi chức năng</vt:lpstr>
      <vt:lpstr> Mô hình hệ thống</vt:lpstr>
      <vt:lpstr>Lý thuyết về fsk</vt:lpstr>
      <vt:lpstr>Lý thuyết về fsk</vt:lpstr>
      <vt:lpstr>Lý thuyết về fsk</vt:lpstr>
      <vt:lpstr>Thiết kế hệ thống</vt:lpstr>
      <vt:lpstr>Thiết kế hệ thống</vt:lpstr>
      <vt:lpstr>Thiết kế hệ thống</vt:lpstr>
      <vt:lpstr>Thiết kế hệ thống</vt:lpstr>
      <vt:lpstr>Thiết kế hệ thống</vt:lpstr>
      <vt:lpstr>Thiết kế hệ thống</vt:lpstr>
      <vt:lpstr>Thiết kế hệ thống</vt:lpstr>
      <vt:lpstr>Thiết kế hệ thống</vt:lpstr>
      <vt:lpstr>Thiết kế hệ thống</vt:lpstr>
      <vt:lpstr>Thiết kế hệ thống</vt:lpstr>
      <vt:lpstr>Linh kiện và Vi điều khiển</vt:lpstr>
      <vt:lpstr>Lựa chọn kit Fpga</vt:lpstr>
      <vt:lpstr>Kit Nexys 3</vt:lpstr>
      <vt:lpstr>Họat động MẠch khuếch đại </vt:lpstr>
      <vt:lpstr>Transducer</vt:lpstr>
      <vt:lpstr>Giá thành</vt:lpstr>
      <vt:lpstr>Kết quả</vt:lpstr>
      <vt:lpstr>Ý TƯỞNG PHÁT TRIỂN HỆ THỐNG</vt:lpstr>
      <vt:lpstr>Ý TƯỞNG PHÁT TRIỂN HỆ THỐNG</vt:lpstr>
      <vt:lpstr>Xin 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2019-11-29T13:30:36Z</dcterms:created>
  <dcterms:modified xsi:type="dcterms:W3CDTF">2021-09-13T14:32:31Z</dcterms:modified>
</cp:coreProperties>
</file>