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77650" cy="13716000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Lato Black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640" cy="3428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2656b4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472656b4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472656b497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2656b49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472656b49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472656b497_0_135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2656b49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472656b49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472656b497_0_144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2656b49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472656b49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472656b497_0_152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2656b49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472656b49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472656b497_0_15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26eafb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4726eafb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4726eafb52_0_4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2656b4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680" y="685800"/>
            <a:ext cx="60927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472656b4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472656b497_2_1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7125079/metrics#metrics" TargetMode="External"/><Relationship Id="rId3" Type="http://schemas.openxmlformats.org/officeDocument/2006/relationships/hyperlink" Target="https://ieeexplore.ieee.org/document/7125079/citations?tabFilter=papers#citations" TargetMode="External"/><Relationship Id="rId7" Type="http://schemas.openxmlformats.org/officeDocument/2006/relationships/hyperlink" Target="https://pdfs.semanticscholar.org/9afb/8b6ee449e1ddf1268ace8efb4b69578b94f6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stamp/stamp.jsp?tp=&amp;arnumber=5876943" TargetMode="External"/><Relationship Id="rId11" Type="http://schemas.openxmlformats.org/officeDocument/2006/relationships/hyperlink" Target="https://www.robots.ox.ac.uk/~mobile/Theses/rjs_thesis.pdf" TargetMode="External"/><Relationship Id="rId5" Type="http://schemas.openxmlformats.org/officeDocument/2006/relationships/hyperlink" Target="https://answers.ros.org/question/205521/robot-coordinates-in-map/" TargetMode="External"/><Relationship Id="rId10" Type="http://schemas.openxmlformats.org/officeDocument/2006/relationships/hyperlink" Target="http://msl.cs.illinois.edu/~lavalle/papers/TovGuiLav04.pdf" TargetMode="External"/><Relationship Id="rId4" Type="http://schemas.openxmlformats.org/officeDocument/2006/relationships/hyperlink" Target="https://ieeexplore-ieee-org.ezproxy1.lib.asu.edu/stamp/stamp.jsp?tp=&amp;arnumber=5509725" TargetMode="External"/><Relationship Id="rId9" Type="http://schemas.openxmlformats.org/officeDocument/2006/relationships/hyperlink" Target="https://lamor.fer.hr/images/50020776/Maurovic201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60" y="0"/>
            <a:ext cx="24377400" cy="1371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10800">
            <a:off x="879840" y="497880"/>
            <a:ext cx="7130520" cy="51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3840480" y="6142680"/>
            <a:ext cx="17793001" cy="4098600"/>
            <a:chOff x="3840480" y="6142680"/>
            <a:chExt cx="17793001" cy="4098600"/>
          </a:xfrm>
        </p:grpSpPr>
        <p:sp>
          <p:nvSpPr>
            <p:cNvPr id="68" name="Google Shape;68;p14"/>
            <p:cNvSpPr/>
            <p:nvPr/>
          </p:nvSpPr>
          <p:spPr>
            <a:xfrm>
              <a:off x="3840480" y="6142680"/>
              <a:ext cx="17793001" cy="2284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>
                  <a:latin typeface="Lato Black"/>
                  <a:ea typeface="Lato Black"/>
                  <a:cs typeface="Lato Black"/>
                  <a:sym typeface="Lato Black"/>
                </a:rPr>
                <a:t>ACTIVE SLAM AND PATH PLANNING FOR ROBOT NAVIGATION</a:t>
              </a:r>
              <a:endParaRPr sz="7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572960" y="9602280"/>
              <a:ext cx="10328040" cy="6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91440" y="0"/>
            <a:ext cx="24377400" cy="1371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737350" y="4297669"/>
            <a:ext cx="21214200" cy="7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25" tIns="108700" rIns="217425" bIns="108700" anchor="t" anchorCtr="0">
            <a:noAutofit/>
          </a:bodyPr>
          <a:lstStyle/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General SLAM methods are passive.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Active slam deliberately sets goal points to gather more sensor data.</a:t>
            </a: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This is an offline mapping technique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Uses the online SLAM techniques along with a strategy to select goal positions.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Improves coverage and reduces uncertainty in maps.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Applications: Exploration robots, rescue robots and survey/monitoring robots. </a:t>
            </a: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710360" y="1836360"/>
            <a:ext cx="10762200" cy="100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ACTIVE SLAM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752935" y="1110635"/>
            <a:ext cx="107622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latin typeface="Lato Black"/>
                <a:ea typeface="Lato Black"/>
                <a:cs typeface="Lato Black"/>
                <a:sym typeface="Lato Black"/>
              </a:rPr>
              <a:t>FLOW DIAGRAM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738" y="2951525"/>
            <a:ext cx="18166826" cy="1028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673050" y="3463100"/>
            <a:ext cx="21214200" cy="4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25" tIns="108700" rIns="217425" bIns="108700" anchor="t" anchorCtr="0">
            <a:noAutofit/>
          </a:bodyPr>
          <a:lstStyle/>
          <a:p>
            <a:pPr marL="0" marR="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Robotic Operating System (ROS)</a:t>
            </a:r>
            <a:endParaRPr sz="3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ROS uses a modular approach by dividing the complex problem into nodes.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Nodes communicate with each other using publisher and subscriber mechanism.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Easy to switch between simulation and real world environments.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Ex: one node is used in path planning, one is used gather sensor data, one  to monitor the odometry ...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710360" y="1836360"/>
            <a:ext cx="107622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latin typeface="Lato Black"/>
                <a:ea typeface="Lato Black"/>
                <a:cs typeface="Lato Black"/>
                <a:sym typeface="Lato Black"/>
              </a:rPr>
              <a:t>Simulation Environment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581725" y="7661298"/>
            <a:ext cx="21214200" cy="4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25" tIns="108700" rIns="217425" bIns="108700" anchor="t" anchorCtr="0">
            <a:noAutofit/>
          </a:bodyPr>
          <a:lstStyle/>
          <a:p>
            <a:pPr marL="0" marR="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Gazebo Simulator</a:t>
            </a:r>
            <a:endParaRPr sz="3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3D world simulator which has proper integration packages with ros.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Turtlebot3 Simulated Robot</a:t>
            </a:r>
            <a:endParaRPr sz="3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Directly available open source robot model for gazebo and well documented ROS packages to control the robot.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All the testing is done on Google cloud virtual machine instance.</a:t>
            </a:r>
            <a:endParaRPr sz="3600"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673050" y="3463100"/>
            <a:ext cx="22184700" cy="8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25" tIns="108700" rIns="217425" bIns="108700" anchor="t" anchorCtr="0">
            <a:noAutofit/>
          </a:bodyPr>
          <a:lstStyle/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Sense the environment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Run SLAM iteration and build global map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Scan global map to update the </a:t>
            </a:r>
            <a:r>
              <a:rPr lang="en-US" sz="3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hidden</a:t>
            </a: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3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frontier</a:t>
            </a: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states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Search among hidden states (if set not empty) otherwise search among frontier states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Choose the state which has optimal cost  and good correlation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Move to that location and repeat the process until no unexplored space is left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Lato"/>
                <a:ea typeface="Lato"/>
                <a:cs typeface="Lato"/>
                <a:sym typeface="Lato"/>
              </a:rPr>
              <a:t>Few important aspects of the algorithm</a:t>
            </a:r>
            <a:r>
              <a:rPr lang="en-US" sz="3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the robot is not able to move to a specific location twice, it is removed from stack.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the coverage is not good after moving to a specific location, it tries again and then removes from stack 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global planner (A*) is used to plan the motion to the goal and local planner (dynamic window approach) is used to avoid local obstacles.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10349" y="1836350"/>
            <a:ext cx="12078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latin typeface="Lato Black"/>
                <a:ea typeface="Lato Black"/>
                <a:cs typeface="Lato Black"/>
                <a:sym typeface="Lato Black"/>
              </a:rPr>
              <a:t>High Level working of algorithm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673050" y="3463100"/>
            <a:ext cx="22184700" cy="8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7425" tIns="108700" rIns="217425" bIns="108700" anchor="t" anchorCtr="0">
            <a:noAutofit/>
          </a:bodyPr>
          <a:lstStyle/>
          <a:p>
            <a:pPr marL="457200" marR="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Global Planner: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○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* 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○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Dijkstra's 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Coverage assignment: Defined metrics for low and high coverage classification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Tested with different map resolutions and the optimal found to be 0.075m/grid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Used random frontier goal selection for reducing computation time.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Used threshold method to select goal from hidden states.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Included a mechanism to first check if the paths are feasible without having to physically move the robot.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Additionally had to finetune other ros package parameters like the global planner’s cost factor, simulation time for local planner, obstacle avoidance factor and many others.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4567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5678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710349" y="1836350"/>
            <a:ext cx="12078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Experimented </a:t>
            </a:r>
            <a:r>
              <a:rPr lang="en-US" sz="6000" b="1">
                <a:latin typeface="Lato Black"/>
                <a:ea typeface="Lato Black"/>
                <a:cs typeface="Lato Black"/>
                <a:sym typeface="Lato Black"/>
              </a:rPr>
              <a:t>Methods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710349" y="1836350"/>
            <a:ext cx="12078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Results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l="19146" t="11150"/>
          <a:stretch/>
        </p:blipFill>
        <p:spPr>
          <a:xfrm>
            <a:off x="1451925" y="3938725"/>
            <a:ext cx="9450125" cy="58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l="19607" t="11150"/>
          <a:stretch/>
        </p:blipFill>
        <p:spPr>
          <a:xfrm>
            <a:off x="12233175" y="3421738"/>
            <a:ext cx="11059300" cy="68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710349" y="1836350"/>
            <a:ext cx="12078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Results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75" y="3624200"/>
            <a:ext cx="22984896" cy="80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91440" y="0"/>
            <a:ext cx="24377400" cy="13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710349" y="1836350"/>
            <a:ext cx="12078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References</a:t>
            </a:r>
            <a:endParaRPr sz="6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542150" y="3429000"/>
            <a:ext cx="21354000" cy="9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3"/>
              </a:rPr>
              <a:t>https://ieeexplore.ieee.org/document/7125079/citations?tabFilter=papers#citations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4"/>
              </a:rPr>
              <a:t>https://ieeexplore-ieee-org.ezproxy1.lib.asu.edu/stamp/stamp.jsp?tp=&amp;arnumber=5509725</a:t>
            </a:r>
            <a:r>
              <a:rPr lang="en-US" sz="3600" u="sng">
                <a:solidFill>
                  <a:srgbClr val="1155CC"/>
                </a:solidFill>
                <a:hlinkClick r:id="rId5"/>
              </a:rPr>
              <a:t>https://answers.ros.org/question/205521/robot-coordinates-in-map/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6"/>
              </a:rPr>
              <a:t>https://ieeexplore.ieee.org/stamp/stamp.jsp?tp=&amp;arnumber=5876943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7"/>
              </a:rPr>
              <a:t>https://pdfs.semanticscholar.org/9afb/8b6ee449e1ddf1268ace8efb4b69578b94f6.pdf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8"/>
              </a:rPr>
              <a:t>https://ieeexplore.ieee.org/document/7125079/metrics#metrics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9"/>
              </a:rPr>
              <a:t>https://lamor.fer.hr/images/50020776/Maurovic2017.pdf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10"/>
              </a:rPr>
              <a:t>http://msl.cs.illinois.edu/~lavalle/papers/TovGuiLav04.pdf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 u="sng">
                <a:solidFill>
                  <a:srgbClr val="1155CC"/>
                </a:solidFill>
                <a:hlinkClick r:id="rId11"/>
              </a:rPr>
              <a:t>https://www.robots.ox.ac.uk/~mobile/Theses/rjs_thesis.pdf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E9D2"/>
      </a:accent1>
      <a:accent2>
        <a:srgbClr val="F5F1BC"/>
      </a:accent2>
      <a:accent3>
        <a:srgbClr val="EAD1E2"/>
      </a:accent3>
      <a:accent4>
        <a:srgbClr val="78C8E9"/>
      </a:accent4>
      <a:accent5>
        <a:srgbClr val="DBD6D2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E9D2"/>
      </a:accent1>
      <a:accent2>
        <a:srgbClr val="F5F1BC"/>
      </a:accent2>
      <a:accent3>
        <a:srgbClr val="EAD1E2"/>
      </a:accent3>
      <a:accent4>
        <a:srgbClr val="78C8E9"/>
      </a:accent4>
      <a:accent5>
        <a:srgbClr val="DBD6D2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Lato Black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 Krishna Bashetty (Student)</cp:lastModifiedBy>
  <cp:revision>1</cp:revision>
  <dcterms:modified xsi:type="dcterms:W3CDTF">2019-06-25T22:38:52Z</dcterms:modified>
</cp:coreProperties>
</file>