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5" r:id="rId10"/>
    <p:sldId id="270" r:id="rId11"/>
    <p:sldId id="267" r:id="rId12"/>
    <p:sldId id="271" r:id="rId13"/>
    <p:sldId id="272" r:id="rId14"/>
    <p:sldId id="273" r:id="rId15"/>
    <p:sldId id="274" r:id="rId16"/>
    <p:sldId id="276" r:id="rId17"/>
    <p:sldId id="275" r:id="rId18"/>
    <p:sldId id="277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87E005F-EDFE-4C2C-8C8A-345227C7E1F7}">
          <p14:sldIdLst>
            <p14:sldId id="256"/>
            <p14:sldId id="257"/>
            <p14:sldId id="258"/>
            <p14:sldId id="259"/>
            <p14:sldId id="260"/>
            <p14:sldId id="264"/>
            <p14:sldId id="262"/>
            <p14:sldId id="263"/>
            <p14:sldId id="265"/>
            <p14:sldId id="270"/>
          </p14:sldIdLst>
        </p14:section>
        <p14:section name="Section sans titre" id="{9A27D44B-7047-4C3B-930A-36576433944B}">
          <p14:sldIdLst>
            <p14:sldId id="267"/>
          </p14:sldIdLst>
        </p14:section>
        <p14:section name="Section sans titre" id="{C21878FC-7862-4428-BF5F-ABC8D5764136}">
          <p14:sldIdLst>
            <p14:sldId id="271"/>
          </p14:sldIdLst>
        </p14:section>
        <p14:section name="Section sans titre" id="{13BD7641-2432-4561-B83B-81CF51CF89B3}">
          <p14:sldIdLst>
            <p14:sldId id="272"/>
          </p14:sldIdLst>
        </p14:section>
        <p14:section name="Section sans titre" id="{74AC6B08-4B25-46E1-A43B-FC814C405513}">
          <p14:sldIdLst>
            <p14:sldId id="273"/>
          </p14:sldIdLst>
        </p14:section>
        <p14:section name="Section sans titre" id="{4167B26C-F5D0-4F9A-ADB5-32EF33F5100A}">
          <p14:sldIdLst>
            <p14:sldId id="274"/>
          </p14:sldIdLst>
        </p14:section>
        <p14:section name="Section sans titre" id="{03442B9E-D543-4047-83AB-C1EC1E980F6D}">
          <p14:sldIdLst>
            <p14:sldId id="276"/>
          </p14:sldIdLst>
        </p14:section>
        <p14:section name="Section sans titre" id="{964FDC79-F93C-486F-8BBA-B692AC3A6B31}">
          <p14:sldIdLst>
            <p14:sldId id="275"/>
          </p14:sldIdLst>
        </p14:section>
        <p14:section name="Section sans titre" id="{7F67BDFB-3E32-4D26-8AE1-A4EDC3462DCC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F70DE-F7E8-4D02-8F47-B725C15407E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333FF18-A5A7-4485-8A6C-3C9177895CDB}">
      <dgm:prSet phldrT="[Texte]"/>
      <dgm:spPr>
        <a:effectLst>
          <a:outerShdw dist="76200" dir="2700000" algn="tl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/>
            <a:t>1h30 par semaine</a:t>
          </a:r>
        </a:p>
      </dgm:t>
    </dgm:pt>
    <dgm:pt modelId="{442658DE-7B1E-45EA-B1DA-32FDCAD63649}" type="parTrans" cxnId="{E982CA0E-037D-4CE9-9334-30BA01D3C1A5}">
      <dgm:prSet/>
      <dgm:spPr/>
      <dgm:t>
        <a:bodyPr/>
        <a:lstStyle/>
        <a:p>
          <a:endParaRPr lang="fr-FR"/>
        </a:p>
      </dgm:t>
    </dgm:pt>
    <dgm:pt modelId="{8218E839-02DD-4273-BE64-2D141FFC5650}" type="sibTrans" cxnId="{E982CA0E-037D-4CE9-9334-30BA01D3C1A5}">
      <dgm:prSet/>
      <dgm:spPr/>
      <dgm:t>
        <a:bodyPr/>
        <a:lstStyle/>
        <a:p>
          <a:endParaRPr lang="fr-FR"/>
        </a:p>
      </dgm:t>
    </dgm:pt>
    <dgm:pt modelId="{470C55DA-755F-4388-B128-3FEFD7860E62}" type="pres">
      <dgm:prSet presAssocID="{F0BF70DE-F7E8-4D02-8F47-B725C15407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9C2E338-7C28-4375-9327-C86CAAEACBDD}" type="pres">
      <dgm:prSet presAssocID="{7333FF18-A5A7-4485-8A6C-3C9177895CDB}" presName="hierRoot1" presStyleCnt="0">
        <dgm:presLayoutVars>
          <dgm:hierBranch val="init"/>
        </dgm:presLayoutVars>
      </dgm:prSet>
      <dgm:spPr/>
    </dgm:pt>
    <dgm:pt modelId="{700349DA-765E-4321-B575-15F1555378DE}" type="pres">
      <dgm:prSet presAssocID="{7333FF18-A5A7-4485-8A6C-3C9177895CDB}" presName="rootComposite1" presStyleCnt="0"/>
      <dgm:spPr/>
    </dgm:pt>
    <dgm:pt modelId="{61937573-089F-49AD-938C-09C9C39128A8}" type="pres">
      <dgm:prSet presAssocID="{7333FF18-A5A7-4485-8A6C-3C9177895CDB}" presName="rootText1" presStyleLbl="node0" presStyleIdx="0" presStyleCnt="1">
        <dgm:presLayoutVars>
          <dgm:chPref val="3"/>
        </dgm:presLayoutVars>
      </dgm:prSet>
      <dgm:spPr/>
    </dgm:pt>
    <dgm:pt modelId="{42D6DA78-EA96-4996-9E65-20303CE09193}" type="pres">
      <dgm:prSet presAssocID="{7333FF18-A5A7-4485-8A6C-3C9177895CDB}" presName="rootConnector1" presStyleLbl="node1" presStyleIdx="0" presStyleCnt="0"/>
      <dgm:spPr/>
    </dgm:pt>
    <dgm:pt modelId="{F16CA8F9-D1B3-4FD8-85E2-1F44417191CE}" type="pres">
      <dgm:prSet presAssocID="{7333FF18-A5A7-4485-8A6C-3C9177895CDB}" presName="hierChild2" presStyleCnt="0"/>
      <dgm:spPr/>
    </dgm:pt>
    <dgm:pt modelId="{18B13289-D17E-4A1F-9B41-A98A808C7FEF}" type="pres">
      <dgm:prSet presAssocID="{7333FF18-A5A7-4485-8A6C-3C9177895CDB}" presName="hierChild3" presStyleCnt="0"/>
      <dgm:spPr/>
    </dgm:pt>
  </dgm:ptLst>
  <dgm:cxnLst>
    <dgm:cxn modelId="{E982CA0E-037D-4CE9-9334-30BA01D3C1A5}" srcId="{F0BF70DE-F7E8-4D02-8F47-B725C15407E9}" destId="{7333FF18-A5A7-4485-8A6C-3C9177895CDB}" srcOrd="0" destOrd="0" parTransId="{442658DE-7B1E-45EA-B1DA-32FDCAD63649}" sibTransId="{8218E839-02DD-4273-BE64-2D141FFC5650}"/>
    <dgm:cxn modelId="{6CF3F1A6-9360-4755-898D-6344CFEEE69F}" type="presOf" srcId="{F0BF70DE-F7E8-4D02-8F47-B725C15407E9}" destId="{470C55DA-755F-4388-B128-3FEFD7860E62}" srcOrd="0" destOrd="0" presId="urn:microsoft.com/office/officeart/2005/8/layout/orgChart1"/>
    <dgm:cxn modelId="{8BBA37B3-1C71-4550-A6D7-A04CB9B38EDE}" type="presOf" srcId="{7333FF18-A5A7-4485-8A6C-3C9177895CDB}" destId="{42D6DA78-EA96-4996-9E65-20303CE09193}" srcOrd="1" destOrd="0" presId="urn:microsoft.com/office/officeart/2005/8/layout/orgChart1"/>
    <dgm:cxn modelId="{4F1251FE-D609-4208-A4D3-03765441F83B}" type="presOf" srcId="{7333FF18-A5A7-4485-8A6C-3C9177895CDB}" destId="{61937573-089F-49AD-938C-09C9C39128A8}" srcOrd="0" destOrd="0" presId="urn:microsoft.com/office/officeart/2005/8/layout/orgChart1"/>
    <dgm:cxn modelId="{21BB44AD-31B5-4F2C-92DE-4FC781CD9E6B}" type="presParOf" srcId="{470C55DA-755F-4388-B128-3FEFD7860E62}" destId="{39C2E338-7C28-4375-9327-C86CAAEACBDD}" srcOrd="0" destOrd="0" presId="urn:microsoft.com/office/officeart/2005/8/layout/orgChart1"/>
    <dgm:cxn modelId="{5ECF3556-9AC7-429C-9EFD-7AE9FA702886}" type="presParOf" srcId="{39C2E338-7C28-4375-9327-C86CAAEACBDD}" destId="{700349DA-765E-4321-B575-15F1555378DE}" srcOrd="0" destOrd="0" presId="urn:microsoft.com/office/officeart/2005/8/layout/orgChart1"/>
    <dgm:cxn modelId="{6AD71795-161A-413C-B3D7-E7613BB692A9}" type="presParOf" srcId="{700349DA-765E-4321-B575-15F1555378DE}" destId="{61937573-089F-49AD-938C-09C9C39128A8}" srcOrd="0" destOrd="0" presId="urn:microsoft.com/office/officeart/2005/8/layout/orgChart1"/>
    <dgm:cxn modelId="{C77EBA8D-8430-487D-AF64-D08A4B93031D}" type="presParOf" srcId="{700349DA-765E-4321-B575-15F1555378DE}" destId="{42D6DA78-EA96-4996-9E65-20303CE09193}" srcOrd="1" destOrd="0" presId="urn:microsoft.com/office/officeart/2005/8/layout/orgChart1"/>
    <dgm:cxn modelId="{FFC596F7-AE58-462B-8003-B06EEBFAAFA1}" type="presParOf" srcId="{39C2E338-7C28-4375-9327-C86CAAEACBDD}" destId="{F16CA8F9-D1B3-4FD8-85E2-1F44417191CE}" srcOrd="1" destOrd="0" presId="urn:microsoft.com/office/officeart/2005/8/layout/orgChart1"/>
    <dgm:cxn modelId="{6794A74C-B4B0-43F5-A7E0-A5B25EC5B605}" type="presParOf" srcId="{39C2E338-7C28-4375-9327-C86CAAEACBDD}" destId="{18B13289-D17E-4A1F-9B41-A98A808C7FEF}" srcOrd="2" destOrd="0" presId="urn:microsoft.com/office/officeart/2005/8/layout/orgChart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37573-089F-49AD-938C-09C9C39128A8}">
      <dsp:nvSpPr>
        <dsp:cNvPr id="0" name=""/>
        <dsp:cNvSpPr/>
      </dsp:nvSpPr>
      <dsp:spPr>
        <a:xfrm>
          <a:off x="969" y="344675"/>
          <a:ext cx="7941191" cy="39705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76200" dir="2700000" algn="tl" rotWithShape="0">
            <a:prstClr val="black">
              <a:alpha val="2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1h30 par semaine</a:t>
          </a:r>
        </a:p>
      </dsp:txBody>
      <dsp:txXfrm>
        <a:off x="969" y="344675"/>
        <a:ext cx="7941191" cy="3970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1C7D7-72D6-485C-8B44-8AC7AFD5705B}" type="datetimeFigureOut">
              <a:rPr lang="fr-FR" smtClean="0"/>
              <a:pPr/>
              <a:t>22/06/2023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7305F-0254-46C4-BB4F-2733BCA9E16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13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7305F-0254-46C4-BB4F-2733BCA9E161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65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>
          <a:gsLst>
            <a:gs pos="0">
              <a:schemeClr val="bg2">
                <a:tint val="94000"/>
                <a:shade val="98000"/>
                <a:satMod val="130000"/>
                <a:lumMod val="102000"/>
              </a:schemeClr>
            </a:gs>
            <a:gs pos="100000">
              <a:schemeClr val="bg1"/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930" y="241298"/>
            <a:ext cx="10600796" cy="1349377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088" y="1970617"/>
            <a:ext cx="10613638" cy="1134533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C6ADA0D-83F6-4EFA-9C72-6BC3E5CF9D9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1220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142" y="3081532"/>
            <a:ext cx="3387530" cy="3387530"/>
          </a:xfrm>
          <a:prstGeom prst="rect">
            <a:avLst/>
          </a:prstGeom>
          <a:ln>
            <a:noFill/>
          </a:ln>
          <a:effectLst>
            <a:outerShdw dist="762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Présentation SNT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27" y="169334"/>
            <a:ext cx="770400" cy="770400"/>
          </a:xfrm>
          <a:prstGeom prst="rect">
            <a:avLst/>
          </a:prstGeom>
          <a:effectLst>
            <a:outerShdw dist="762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11" name="Ellipse 10"/>
          <p:cNvSpPr/>
          <p:nvPr/>
        </p:nvSpPr>
        <p:spPr>
          <a:xfrm>
            <a:off x="467709" y="561579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1220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142" y="3081532"/>
            <a:ext cx="3387530" cy="3387530"/>
          </a:xfrm>
          <a:prstGeom prst="rect">
            <a:avLst/>
          </a:prstGeom>
          <a:ln>
            <a:noFill/>
          </a:ln>
          <a:effectLst>
            <a:outerShdw dist="762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27" y="169334"/>
            <a:ext cx="770400" cy="770400"/>
          </a:xfrm>
          <a:prstGeom prst="rect">
            <a:avLst/>
          </a:prstGeom>
          <a:effectLst>
            <a:outerShdw dist="762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15" name="Ellipse 14"/>
          <p:cNvSpPr/>
          <p:nvPr userDrawn="1"/>
        </p:nvSpPr>
        <p:spPr>
          <a:xfrm>
            <a:off x="467709" y="561579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867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49400" y="381000"/>
            <a:ext cx="6946900" cy="5897562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A0D-83F6-4EFA-9C72-6BC3E5CF9D9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34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dist="889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SNT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A0D-83F6-4EFA-9C72-6BC3E5CF9D9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31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117603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360333"/>
            <a:ext cx="9418320" cy="2131907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SNT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A0D-83F6-4EFA-9C72-6BC3E5CF9D9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747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4732" y="1109134"/>
            <a:ext cx="4480560" cy="557106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6104" y="1109134"/>
            <a:ext cx="4480560" cy="557106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A0D-83F6-4EFA-9C72-6BC3E5CF9D9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49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732" y="1188722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074333"/>
            <a:ext cx="4480560" cy="409786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188722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151703"/>
            <a:ext cx="4480560" cy="402049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A0D-83F6-4EFA-9C72-6BC3E5CF9D9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51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A0D-83F6-4EFA-9C72-6BC3E5CF9D9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27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982" y="203200"/>
            <a:ext cx="3341284" cy="1727200"/>
          </a:xfrm>
        </p:spPr>
        <p:txBody>
          <a:bodyPr anchor="t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867" y="203199"/>
            <a:ext cx="6079066" cy="64769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9981" y="2074334"/>
            <a:ext cx="3341285" cy="4605865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A0D-83F6-4EFA-9C72-6BC3E5CF9D9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49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 cstate="print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0" y="4929189"/>
            <a:ext cx="1904999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A0D-83F6-4EFA-9C72-6BC3E5CF9D9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11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A0D-83F6-4EFA-9C72-6BC3E5CF9D9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71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188488"/>
            <a:ext cx="9692640" cy="7687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dist="88900" dir="2700000" algn="tl" rotWithShape="0">
              <a:prstClr val="black">
                <a:alpha val="1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105746"/>
            <a:ext cx="9692640" cy="5660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1220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Imag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3" y="188491"/>
            <a:ext cx="768770" cy="768770"/>
          </a:xfrm>
          <a:prstGeom prst="rect">
            <a:avLst/>
          </a:prstGeom>
          <a:effectLst>
            <a:outerShdw dist="762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1428254" y="3695319"/>
            <a:ext cx="3958274" cy="779592"/>
          </a:xfrm>
          <a:prstGeom prst="roundRect">
            <a:avLst>
              <a:gd name="adj" fmla="val 50000"/>
            </a:avLst>
          </a:prstGeom>
          <a:ln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8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fr-FR"/>
              <a:t>Présentation SNT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0" y="1148717"/>
            <a:ext cx="768773" cy="768773"/>
          </a:xfrm>
          <a:prstGeom prst="rect">
            <a:avLst/>
          </a:prstGeom>
          <a:effectLst>
            <a:outerShdw dist="76200" dir="270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40" y="6172200"/>
            <a:ext cx="765938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8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fld id="{CC6ADA0D-83F6-4EFA-9C72-6BC3E5CF9D9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467709" y="561579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0"/>
            <a:ext cx="11220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3" y="188491"/>
            <a:ext cx="768770" cy="768770"/>
          </a:xfrm>
          <a:prstGeom prst="rect">
            <a:avLst/>
          </a:prstGeom>
          <a:effectLst>
            <a:outerShdw dist="762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0" y="1148717"/>
            <a:ext cx="768773" cy="768773"/>
          </a:xfrm>
          <a:prstGeom prst="rect">
            <a:avLst/>
          </a:prstGeom>
          <a:effectLst>
            <a:outerShdw dist="76200" dir="270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5" name="Ellipse 14"/>
          <p:cNvSpPr/>
          <p:nvPr userDrawn="1"/>
        </p:nvSpPr>
        <p:spPr>
          <a:xfrm>
            <a:off x="467709" y="561579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62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tx1">
              <a:lumMod val="65000"/>
              <a:lumOff val="3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b="1" u="none" kern="1200" spc="1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anose="020B0604020202020204" pitchFamily="34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+mn-lt"/>
              </a:rPr>
              <a:t>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6ADA0D-83F6-4EFA-9C72-6BC3E5CF9D9B}" type="slidenum">
              <a:rPr lang="fr-FR" smtClean="0">
                <a:solidFill>
                  <a:schemeClr val="tx1"/>
                </a:solidFill>
              </a:rPr>
              <a:pPr/>
              <a:t>1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SNT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28" y="1101469"/>
            <a:ext cx="10058400" cy="2009018"/>
          </a:xfrm>
          <a:prstGeom prst="rect">
            <a:avLst/>
          </a:prstGeom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3179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84732" y="1109134"/>
            <a:ext cx="3528808" cy="5571065"/>
          </a:xfrm>
        </p:spPr>
        <p:txBody>
          <a:bodyPr>
            <a:normAutofit/>
          </a:bodyPr>
          <a:lstStyle/>
          <a:p>
            <a:r>
              <a:rPr lang="fr-FR" sz="2400" dirty="0"/>
              <a:t>Evaluation en contrôle continu :</a:t>
            </a:r>
          </a:p>
          <a:p>
            <a:pPr lvl="1"/>
            <a:r>
              <a:rPr lang="fr-FR" sz="2000" dirty="0"/>
              <a:t>Note des activités</a:t>
            </a:r>
          </a:p>
          <a:p>
            <a:pPr lvl="1"/>
            <a:r>
              <a:rPr lang="fr-FR" sz="2000" dirty="0"/>
              <a:t>Mini-projets</a:t>
            </a:r>
          </a:p>
          <a:p>
            <a:pPr lvl="1"/>
            <a:r>
              <a:rPr lang="fr-FR" sz="2000" dirty="0"/>
              <a:t>Présentation orales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9980" y="3547535"/>
            <a:ext cx="3563285" cy="1560493"/>
          </a:xfrm>
        </p:spPr>
        <p:txBody>
          <a:bodyPr/>
          <a:lstStyle/>
          <a:p>
            <a:r>
              <a:rPr lang="fr-FR" sz="2000" dirty="0"/>
              <a:t>Evaluation de connaissances :</a:t>
            </a:r>
          </a:p>
          <a:p>
            <a:pPr lvl="1"/>
            <a:r>
              <a:rPr lang="fr-FR" sz="1800" dirty="0"/>
              <a:t>QCM </a:t>
            </a:r>
          </a:p>
          <a:p>
            <a:pPr lvl="1"/>
            <a:r>
              <a:rPr lang="fr-FR" sz="1800" dirty="0"/>
              <a:t>30 min sur table</a:t>
            </a:r>
            <a:endParaRPr lang="fr-FR" sz="2200" dirty="0"/>
          </a:p>
          <a:p>
            <a:pPr marL="274320" lvl="1" indent="0">
              <a:buNone/>
            </a:pP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SNT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A0D-83F6-4EFA-9C72-6BC3E5CF9D9B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390" y="3550688"/>
            <a:ext cx="1355785" cy="135578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210" y="1546315"/>
            <a:ext cx="1375611" cy="122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01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Internet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61872" y="1105746"/>
            <a:ext cx="5716898" cy="5660179"/>
          </a:xfrm>
        </p:spPr>
        <p:txBody>
          <a:bodyPr/>
          <a:lstStyle/>
          <a:p>
            <a:r>
              <a:rPr lang="fr-FR" dirty="0"/>
              <a:t>Internet est partout !  C’est devenu le moyen de communication principale entre les hommes et les machines. </a:t>
            </a:r>
          </a:p>
          <a:p>
            <a:r>
              <a:rPr lang="fr-FR" dirty="0"/>
              <a:t>Notions:</a:t>
            </a:r>
          </a:p>
          <a:p>
            <a:pPr lvl="1"/>
            <a:r>
              <a:rPr lang="fr-FR" dirty="0"/>
              <a:t>Réseaux</a:t>
            </a:r>
          </a:p>
          <a:p>
            <a:pPr lvl="1"/>
            <a:r>
              <a:rPr lang="fr-FR" dirty="0"/>
              <a:t>Adresses IP</a:t>
            </a:r>
          </a:p>
          <a:p>
            <a:pPr lvl="1"/>
            <a:r>
              <a:rPr lang="fr-FR" dirty="0"/>
              <a:t>Protocole TCP</a:t>
            </a:r>
          </a:p>
          <a:p>
            <a:pPr lvl="1"/>
            <a:r>
              <a:rPr lang="fr-FR" dirty="0"/>
              <a:t>Relation Serveur/Client</a:t>
            </a:r>
          </a:p>
          <a:p>
            <a:pPr lvl="1"/>
            <a:r>
              <a:rPr lang="fr-FR" dirty="0"/>
              <a:t>DNS</a:t>
            </a:r>
          </a:p>
          <a:p>
            <a:pPr lvl="1"/>
            <a:r>
              <a:rPr lang="fr-FR" dirty="0"/>
              <a:t>Les réseaux pair à pair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Présentation SNT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A0D-83F6-4EFA-9C72-6BC3E5CF9D9B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40" y="1336194"/>
            <a:ext cx="1681215" cy="16812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945" y="3165894"/>
            <a:ext cx="5222544" cy="369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32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61872" y="1105746"/>
            <a:ext cx="5518490" cy="5660179"/>
          </a:xfrm>
        </p:spPr>
        <p:txBody>
          <a:bodyPr/>
          <a:lstStyle/>
          <a:p>
            <a:r>
              <a:rPr lang="fr-FR" dirty="0"/>
              <a:t>le Web est un système permettant à l’humanité d’échanger des informations. Nous passons désormais un temps considérable sur le Web, pour consulter des sites, lire nos mails, écouter de la musique.</a:t>
            </a:r>
          </a:p>
          <a:p>
            <a:r>
              <a:rPr lang="fr-FR" dirty="0"/>
              <a:t>Notions:</a:t>
            </a:r>
          </a:p>
          <a:p>
            <a:pPr lvl="1"/>
            <a:r>
              <a:rPr lang="fr-FR" dirty="0"/>
              <a:t>L’URL</a:t>
            </a:r>
          </a:p>
          <a:p>
            <a:pPr lvl="1"/>
            <a:r>
              <a:rPr lang="fr-FR" dirty="0"/>
              <a:t>Requête HTTP</a:t>
            </a:r>
          </a:p>
          <a:p>
            <a:pPr lvl="1"/>
            <a:r>
              <a:rPr lang="fr-FR" dirty="0"/>
              <a:t>Langages du Web : HTML et CSS</a:t>
            </a:r>
          </a:p>
          <a:p>
            <a:pPr lvl="1"/>
            <a:r>
              <a:rPr lang="fr-FR" dirty="0"/>
              <a:t>Les moteurs de recherche</a:t>
            </a:r>
          </a:p>
          <a:p>
            <a:pPr lvl="1"/>
            <a:r>
              <a:rPr lang="fr-FR" dirty="0"/>
              <a:t>La navigation sur le Web</a:t>
            </a:r>
          </a:p>
          <a:p>
            <a:pPr lvl="1"/>
            <a:r>
              <a:rPr lang="fr-FR" dirty="0"/>
              <a:t>Droits d’auteur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A0D-83F6-4EFA-9C72-6BC3E5CF9D9B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40" y="1336194"/>
            <a:ext cx="1681215" cy="168121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22" y="3396342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7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27" y="2796735"/>
            <a:ext cx="6443727" cy="351546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réseaux sociaux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61872" y="1105746"/>
            <a:ext cx="5518490" cy="5660179"/>
          </a:xfrm>
        </p:spPr>
        <p:txBody>
          <a:bodyPr>
            <a:normAutofit/>
          </a:bodyPr>
          <a:lstStyle/>
          <a:p>
            <a:r>
              <a:rPr lang="fr-FR" sz="2000" dirty="0"/>
              <a:t>Comment ces géants du web se sont imposés dans notre quotidien ? Quel sont leur modèles économiques ? Que nous apportent-ils de bénéfique dans nos usages du numérique et en quoi ils sont important dans le monde de la communication ?</a:t>
            </a:r>
          </a:p>
          <a:p>
            <a:r>
              <a:rPr lang="fr-FR" dirty="0"/>
              <a:t>Notions:</a:t>
            </a:r>
          </a:p>
          <a:p>
            <a:pPr lvl="1"/>
            <a:r>
              <a:rPr lang="fr-FR" dirty="0"/>
              <a:t>Les graphes</a:t>
            </a:r>
          </a:p>
          <a:p>
            <a:pPr lvl="1"/>
            <a:r>
              <a:rPr lang="fr-FR" dirty="0"/>
              <a:t>Cyber-citoyenneté</a:t>
            </a:r>
          </a:p>
          <a:p>
            <a:pPr lvl="1"/>
            <a:r>
              <a:rPr lang="fr-FR" dirty="0"/>
              <a:t>Modèle économique</a:t>
            </a:r>
          </a:p>
          <a:p>
            <a:pPr lvl="1"/>
            <a:r>
              <a:rPr lang="fr-FR" dirty="0"/>
              <a:t>Notion de « petit monde »</a:t>
            </a:r>
          </a:p>
          <a:p>
            <a:pPr lvl="1"/>
            <a:r>
              <a:rPr lang="fr-FR" dirty="0"/>
              <a:t>Le cyber-harcèlement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A0D-83F6-4EFA-9C72-6BC3E5CF9D9B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191" y="1105746"/>
            <a:ext cx="1953548" cy="195354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90333" y="2931661"/>
            <a:ext cx="3751263" cy="363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17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données structurées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61872" y="1105746"/>
            <a:ext cx="5518490" cy="5660179"/>
          </a:xfrm>
        </p:spPr>
        <p:txBody>
          <a:bodyPr>
            <a:normAutofit/>
          </a:bodyPr>
          <a:lstStyle/>
          <a:p>
            <a:r>
              <a:rPr lang="fr-FR" sz="2000" dirty="0"/>
              <a:t>Qu’est ce qu’une donnée informatique ? Comment la stocke-t-on ? Comment la transforme-t-on ? Il y a 50 ans, on stockait encore nos informations sur des cartes perforées et maintenant c’est tout les livres de la bibliothèque de France qui tienne sur une puce pas plus grosse que mon ongle.</a:t>
            </a:r>
          </a:p>
          <a:p>
            <a:r>
              <a:rPr lang="fr-FR" dirty="0"/>
              <a:t>Notions:</a:t>
            </a:r>
          </a:p>
          <a:p>
            <a:pPr lvl="1"/>
            <a:r>
              <a:rPr lang="fr-FR" dirty="0"/>
              <a:t>Les principaux formats de données</a:t>
            </a:r>
          </a:p>
          <a:p>
            <a:pPr lvl="1"/>
            <a:r>
              <a:rPr lang="fr-FR" dirty="0"/>
              <a:t>Les données personnelles et leurs utilisations</a:t>
            </a:r>
          </a:p>
          <a:p>
            <a:pPr lvl="1"/>
            <a:r>
              <a:rPr lang="fr-FR" dirty="0"/>
              <a:t>Les métadonnées</a:t>
            </a:r>
          </a:p>
          <a:p>
            <a:pPr lvl="1"/>
            <a:r>
              <a:rPr lang="fr-FR" dirty="0"/>
              <a:t>Exploiter le </a:t>
            </a:r>
            <a:r>
              <a:rPr lang="fr-FR" dirty="0" err="1"/>
              <a:t>big</a:t>
            </a:r>
            <a:r>
              <a:rPr lang="fr-FR" dirty="0"/>
              <a:t>-data</a:t>
            </a:r>
          </a:p>
          <a:p>
            <a:pPr lvl="1"/>
            <a:r>
              <a:rPr lang="fr-FR" dirty="0"/>
              <a:t>Table : trier, filtrer</a:t>
            </a:r>
          </a:p>
          <a:p>
            <a:pPr lvl="1"/>
            <a:r>
              <a:rPr lang="fr-FR" dirty="0"/>
              <a:t>Stockage de l’information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A0D-83F6-4EFA-9C72-6BC3E5CF9D9B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124" y="1267013"/>
            <a:ext cx="2173321" cy="217332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10" y="3804249"/>
            <a:ext cx="4618902" cy="25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4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Localisation, cartographie et mobilité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61872" y="1105746"/>
            <a:ext cx="5518490" cy="5660179"/>
          </a:xfrm>
        </p:spPr>
        <p:txBody>
          <a:bodyPr>
            <a:normAutofit/>
          </a:bodyPr>
          <a:lstStyle/>
          <a:p>
            <a:r>
              <a:rPr lang="fr-FR" sz="2000" dirty="0"/>
              <a:t>La cartographie est essentielle pour beaucoup d’activités : agriculture, urbanisme, transports, loisirs, etc. Elle a été révolutionnée par l’arrivée des cartes numériques bien plus souples à l’usage que les cartes papier. Où que l’on soit sur la planète, nous pouvons désormais nous repérer grâce à la cartographie numérique.</a:t>
            </a:r>
          </a:p>
          <a:p>
            <a:r>
              <a:rPr lang="fr-FR" dirty="0"/>
              <a:t>Notions:</a:t>
            </a:r>
          </a:p>
          <a:p>
            <a:pPr lvl="1"/>
            <a:r>
              <a:rPr lang="fr-FR" dirty="0"/>
              <a:t>Fonctionnement de la géolocalisation</a:t>
            </a:r>
          </a:p>
          <a:p>
            <a:pPr lvl="1"/>
            <a:r>
              <a:rPr lang="fr-FR" dirty="0"/>
              <a:t>Système de coordonnées</a:t>
            </a:r>
          </a:p>
          <a:p>
            <a:pPr lvl="1"/>
            <a:r>
              <a:rPr lang="fr-FR" dirty="0"/>
              <a:t>GPS</a:t>
            </a:r>
          </a:p>
          <a:p>
            <a:pPr lvl="1"/>
            <a:r>
              <a:rPr lang="fr-FR" dirty="0"/>
              <a:t>Calcul d’itinéraire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A0D-83F6-4EFA-9C72-6BC3E5CF9D9B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124" y="1267013"/>
            <a:ext cx="2173321" cy="217332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362" y="4170796"/>
            <a:ext cx="4071668" cy="229826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591" y="3324611"/>
            <a:ext cx="3221193" cy="13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31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Photographie numérique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61872" y="1105747"/>
            <a:ext cx="5518490" cy="5363316"/>
          </a:xfrm>
        </p:spPr>
        <p:txBody>
          <a:bodyPr>
            <a:normAutofit/>
          </a:bodyPr>
          <a:lstStyle/>
          <a:p>
            <a:r>
              <a:rPr lang="fr-FR" sz="2000" dirty="0"/>
              <a:t>Sur le web ou les réseaux sociaux, nous sommes inondés de contenus multimédia, (photos, vidéos, films, </a:t>
            </a:r>
            <a:r>
              <a:rPr lang="fr-FR" sz="2000" dirty="0" err="1"/>
              <a:t>etc</a:t>
            </a:r>
            <a:r>
              <a:rPr lang="fr-FR" sz="2000" dirty="0"/>
              <a:t>).</a:t>
            </a:r>
          </a:p>
          <a:p>
            <a:r>
              <a:rPr lang="fr-FR" sz="2000" dirty="0"/>
              <a:t>Dans ce chapitre nous allons expliquer ce qu’est réellement une image numérique. Comment nos appareils photos numériques et nos caméras font pour enregistrer les images. </a:t>
            </a:r>
          </a:p>
          <a:p>
            <a:r>
              <a:rPr lang="fr-FR" dirty="0"/>
              <a:t>Notions:</a:t>
            </a:r>
          </a:p>
          <a:p>
            <a:pPr lvl="1"/>
            <a:r>
              <a:rPr lang="fr-FR" dirty="0"/>
              <a:t>Le codage de la couleur</a:t>
            </a:r>
          </a:p>
          <a:p>
            <a:pPr lvl="1"/>
            <a:r>
              <a:rPr lang="fr-FR" dirty="0"/>
              <a:t>Les formats d’images</a:t>
            </a:r>
          </a:p>
          <a:p>
            <a:pPr lvl="1"/>
            <a:r>
              <a:rPr lang="fr-FR" dirty="0"/>
              <a:t>Les métadonnées</a:t>
            </a:r>
          </a:p>
          <a:p>
            <a:pPr lvl="1"/>
            <a:r>
              <a:rPr lang="fr-FR" dirty="0"/>
              <a:t>Le pixel</a:t>
            </a:r>
          </a:p>
          <a:p>
            <a:pPr lvl="1"/>
            <a:r>
              <a:rPr lang="fr-FR" dirty="0"/>
              <a:t>Traitement de l’image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A0D-83F6-4EFA-9C72-6BC3E5CF9D9B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430" y="1219703"/>
            <a:ext cx="2173321" cy="217332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097" y="3817877"/>
            <a:ext cx="3976778" cy="265118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3589095"/>
            <a:ext cx="1737657" cy="203532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108" y="3534642"/>
            <a:ext cx="1595887" cy="159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39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677" y="4048125"/>
            <a:ext cx="2809875" cy="28098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Informatique embarquée et objets connectés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44749" y="1105746"/>
            <a:ext cx="5518490" cy="5363316"/>
          </a:xfrm>
        </p:spPr>
        <p:txBody>
          <a:bodyPr>
            <a:normAutofit/>
          </a:bodyPr>
          <a:lstStyle/>
          <a:p>
            <a:r>
              <a:rPr lang="fr-FR" sz="2000" dirty="0"/>
              <a:t>Vous serez amené à utiliser des cartes de programmation, à gérer des capteurs, des actionneurs pour imaginer ou réinventer un objet connecté.</a:t>
            </a:r>
          </a:p>
          <a:p>
            <a:r>
              <a:rPr lang="fr-FR" dirty="0"/>
              <a:t>Notions:</a:t>
            </a:r>
          </a:p>
          <a:p>
            <a:pPr lvl="1"/>
            <a:r>
              <a:rPr lang="fr-FR" dirty="0"/>
              <a:t>Programmation objet</a:t>
            </a:r>
          </a:p>
          <a:p>
            <a:pPr lvl="1"/>
            <a:r>
              <a:rPr lang="fr-FR" dirty="0"/>
              <a:t>Menée de projet</a:t>
            </a:r>
          </a:p>
          <a:p>
            <a:pPr lvl="1"/>
            <a:r>
              <a:rPr lang="fr-FR" dirty="0"/>
              <a:t>Capteurs, actionneurs</a:t>
            </a:r>
          </a:p>
          <a:p>
            <a:pPr lvl="1"/>
            <a:r>
              <a:rPr lang="fr-FR" dirty="0"/>
              <a:t>Connectivité</a:t>
            </a:r>
          </a:p>
          <a:p>
            <a:pPr lvl="1"/>
            <a:r>
              <a:rPr lang="fr-FR" dirty="0"/>
              <a:t>Interface Homme Machine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Présentation SNT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A0D-83F6-4EFA-9C72-6BC3E5CF9D9B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430" y="1219703"/>
            <a:ext cx="2173321" cy="217332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552" y="3787405"/>
            <a:ext cx="2446555" cy="203675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652" y="3131896"/>
            <a:ext cx="1906438" cy="190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70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conclure, la SNT c’est un enseignement ouvert à tous et pas nécessairement aux </a:t>
            </a:r>
            <a:r>
              <a:rPr lang="fr-FR"/>
              <a:t>geek férus </a:t>
            </a:r>
            <a:r>
              <a:rPr lang="fr-FR" dirty="0"/>
              <a:t>d’informatique.</a:t>
            </a:r>
          </a:p>
          <a:p>
            <a:r>
              <a:rPr lang="fr-FR" dirty="0"/>
              <a:t>Il va vous donner une bonne idée des métiers liées à l’univers du web et du numérique, ainsi qu’un petit aperçu des spécialités de premières,  Sciences de l’ingénieur (SI) et Numérique et Science Informatique (NSI)</a:t>
            </a:r>
          </a:p>
          <a:p>
            <a:r>
              <a:rPr lang="fr-FR" dirty="0"/>
              <a:t>Je vous souhaite à toutes à tous un bon enseignement en SNT !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A0D-83F6-4EFA-9C72-6BC3E5CF9D9B}" type="slidenum">
              <a:rPr lang="fr-FR" smtClean="0"/>
              <a:pPr/>
              <a:t>18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15" y="4085115"/>
            <a:ext cx="35560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latin typeface="+mn-lt"/>
              </a:rPr>
              <a:t>Présentation générale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L’enseignement de SNT à pour objectif de vous faire découvrir le monde du numérique, de l’informatique, du web, de l’internet et de la technologie.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Pour résumer, l’enseignement de SNT c’est avant tout comprendre un univers connecté qui nous entoure quotidiennement et les objets technologiques de notre quotidien.</a:t>
            </a:r>
            <a:br>
              <a:rPr lang="fr-FR" dirty="0"/>
            </a:br>
            <a:endParaRPr lang="fr-FR" dirty="0"/>
          </a:p>
          <a:p>
            <a:r>
              <a:rPr lang="fr-FR" dirty="0"/>
              <a:t>On peut dire qu’il fait suite à la technologie du collège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Présentation SNT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A0D-83F6-4EFA-9C72-6BC3E5CF9D9B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532" y="2238518"/>
            <a:ext cx="5081959" cy="19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7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latin typeface="+mn-lt"/>
              </a:rPr>
              <a:t>Les métiers du numérique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A0D-83F6-4EFA-9C72-6BC3E5CF9D9B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59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Organisation scolaire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162836"/>
              </p:ext>
            </p:extLst>
          </p:nvPr>
        </p:nvGraphicFramePr>
        <p:xfrm>
          <a:off x="1975449" y="1512253"/>
          <a:ext cx="7943131" cy="4659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A0D-83F6-4EFA-9C72-6BC3E5CF9D9B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57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latin typeface="+mn-lt"/>
              </a:rPr>
              <a:t>Organisation scolaire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43425" y="1105746"/>
            <a:ext cx="6411087" cy="5660179"/>
          </a:xfrm>
        </p:spPr>
        <p:txBody>
          <a:bodyPr>
            <a:noAutofit/>
          </a:bodyPr>
          <a:lstStyle/>
          <a:p>
            <a:r>
              <a:rPr lang="fr-FR" sz="2800" dirty="0">
                <a:latin typeface="+mn-lt"/>
              </a:rPr>
              <a:t>Activités débranchées:</a:t>
            </a:r>
          </a:p>
          <a:p>
            <a:pPr lvl="1"/>
            <a:r>
              <a:rPr lang="fr-FR" sz="2400" dirty="0">
                <a:latin typeface="+mn-lt"/>
              </a:rPr>
              <a:t>Exercices</a:t>
            </a:r>
          </a:p>
          <a:p>
            <a:pPr lvl="1"/>
            <a:r>
              <a:rPr lang="fr-FR" sz="2400" dirty="0">
                <a:latin typeface="+mn-lt"/>
              </a:rPr>
              <a:t>Etude de documents</a:t>
            </a:r>
          </a:p>
          <a:p>
            <a:pPr lvl="1"/>
            <a:r>
              <a:rPr lang="fr-FR" sz="2400" dirty="0">
                <a:latin typeface="+mn-lt"/>
              </a:rPr>
              <a:t>Débats</a:t>
            </a:r>
          </a:p>
          <a:p>
            <a:pPr lvl="1"/>
            <a:r>
              <a:rPr lang="fr-FR" sz="2400" dirty="0"/>
              <a:t>Exposés</a:t>
            </a:r>
            <a:endParaRPr lang="fr-FR" sz="2400" dirty="0">
              <a:latin typeface="+mn-lt"/>
            </a:endParaRPr>
          </a:p>
          <a:p>
            <a:pPr lvl="1"/>
            <a:r>
              <a:rPr lang="fr-FR" sz="2400" dirty="0">
                <a:latin typeface="+mn-lt"/>
              </a:rPr>
              <a:t>Cours</a:t>
            </a:r>
          </a:p>
          <a:p>
            <a:pPr lvl="1"/>
            <a:endParaRPr lang="fr-FR" sz="2400" dirty="0">
              <a:latin typeface="+mn-lt"/>
            </a:endParaRPr>
          </a:p>
          <a:p>
            <a:r>
              <a:rPr lang="fr-FR" sz="2800" dirty="0">
                <a:latin typeface="+mn-lt"/>
              </a:rPr>
              <a:t>Activités branchées</a:t>
            </a:r>
          </a:p>
          <a:p>
            <a:pPr lvl="1"/>
            <a:r>
              <a:rPr lang="fr-FR" sz="2400" dirty="0">
                <a:latin typeface="+mn-lt"/>
              </a:rPr>
              <a:t>Programmation</a:t>
            </a:r>
          </a:p>
          <a:p>
            <a:pPr lvl="1"/>
            <a:r>
              <a:rPr lang="fr-FR" sz="2400" dirty="0">
                <a:latin typeface="+mn-lt"/>
              </a:rPr>
              <a:t>Manipulation de logiciel</a:t>
            </a:r>
          </a:p>
          <a:p>
            <a:pPr lvl="1"/>
            <a:r>
              <a:rPr lang="fr-FR" sz="2400" dirty="0">
                <a:latin typeface="+mn-lt"/>
              </a:rPr>
              <a:t>Recherche documentaire</a:t>
            </a:r>
          </a:p>
          <a:p>
            <a:pPr lvl="1"/>
            <a:r>
              <a:rPr lang="fr-FR" sz="2400" dirty="0">
                <a:latin typeface="+mn-lt"/>
              </a:rPr>
              <a:t>Mini-Projet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A0D-83F6-4EFA-9C72-6BC3E5CF9D9B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016" y="1105746"/>
            <a:ext cx="2312207" cy="231220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016" y="3674386"/>
            <a:ext cx="2497814" cy="249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4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Organisation scolaire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 vidéos et des contenus à regarder chez soi pour progresser ou découvrir les notions …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A0D-83F6-4EFA-9C72-6BC3E5CF9D9B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30" y="3615221"/>
            <a:ext cx="1154524" cy="115452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r="16051"/>
          <a:stretch/>
        </p:blipFill>
        <p:spPr>
          <a:xfrm>
            <a:off x="2244669" y="2428276"/>
            <a:ext cx="5060021" cy="379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6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Organisation scolaire</a:t>
            </a:r>
            <a:endParaRPr lang="fr-FR" dirty="0"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Compétences attendues :</a:t>
            </a:r>
          </a:p>
          <a:p>
            <a:pPr lvl="1"/>
            <a:r>
              <a:rPr lang="fr-FR" dirty="0"/>
              <a:t>faire preuve d’autonomie, d’initiative et de créativité ; </a:t>
            </a:r>
          </a:p>
          <a:p>
            <a:pPr lvl="1"/>
            <a:r>
              <a:rPr lang="fr-FR" dirty="0"/>
              <a:t>présenter un problème ou sa solution, développer une argumentation dans le cadre d’un débat ; </a:t>
            </a:r>
          </a:p>
          <a:p>
            <a:pPr lvl="1"/>
            <a:r>
              <a:rPr lang="fr-FR" dirty="0"/>
              <a:t>coopérer au sein d’une équipe ; </a:t>
            </a:r>
          </a:p>
          <a:p>
            <a:pPr lvl="1"/>
            <a:r>
              <a:rPr lang="fr-FR" dirty="0"/>
              <a:t>rechercher de l’information, apprendre à utiliser des sources de qualité, partager des ressources ; </a:t>
            </a:r>
          </a:p>
          <a:p>
            <a:pPr lvl="1"/>
            <a:r>
              <a:rPr lang="fr-FR" dirty="0"/>
              <a:t>faire un usage responsable et critique des sciences et technologies numériques. 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A0D-83F6-4EFA-9C72-6BC3E5CF9D9B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496" y="4324080"/>
            <a:ext cx="5305425" cy="21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9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Matériel demandé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61871" y="1105746"/>
            <a:ext cx="9692641" cy="2767514"/>
          </a:xfrm>
        </p:spPr>
        <p:txBody>
          <a:bodyPr>
            <a:normAutofit/>
          </a:bodyPr>
          <a:lstStyle/>
          <a:p>
            <a:r>
              <a:rPr lang="fr-FR" dirty="0"/>
              <a:t>Matériel scolaire classique (trousse complète)</a:t>
            </a:r>
          </a:p>
          <a:p>
            <a:r>
              <a:rPr lang="fr-FR" dirty="0"/>
              <a:t>Porte-vue OU cahier</a:t>
            </a:r>
          </a:p>
          <a:p>
            <a:r>
              <a:rPr lang="fr-FR" dirty="0"/>
              <a:t>Un accès à un ordinateur connecté (domicile ou lycée)</a:t>
            </a:r>
          </a:p>
          <a:p>
            <a:r>
              <a:rPr lang="fr-FR" dirty="0"/>
              <a:t>Optionnel : un smartphone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A0D-83F6-4EFA-9C72-6BC3E5CF9D9B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018" y="3873260"/>
            <a:ext cx="2263356" cy="226335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848" y="3287180"/>
            <a:ext cx="3181882" cy="318188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14272" y="4362781"/>
            <a:ext cx="2106282" cy="210628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440" y="3209698"/>
            <a:ext cx="1569357" cy="111089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89" y="4154159"/>
            <a:ext cx="932551" cy="9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4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Programme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L’année va être découpé en 7 chapitres.</a:t>
            </a:r>
          </a:p>
          <a:p>
            <a:r>
              <a:rPr lang="fr-FR" dirty="0"/>
              <a:t>Notion transversale : la Programmation en Python</a:t>
            </a:r>
          </a:p>
          <a:p>
            <a:r>
              <a:rPr lang="fr-FR" dirty="0"/>
              <a:t>Pourquoi Python, car il s’agit d’un langage informatique clair, précis, gratuit.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A0D-83F6-4EFA-9C72-6BC3E5CF9D9B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646" y="3478960"/>
            <a:ext cx="8737092" cy="258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503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PP_SNT">
  <a:themeElements>
    <a:clrScheme name="SNT">
      <a:dk1>
        <a:sysClr val="windowText" lastClr="000000"/>
      </a:dk1>
      <a:lt1>
        <a:sysClr val="window" lastClr="FFFFFF"/>
      </a:lt1>
      <a:dk2>
        <a:srgbClr val="4B475D"/>
      </a:dk2>
      <a:lt2>
        <a:srgbClr val="ACCBF9"/>
      </a:lt2>
      <a:accent1>
        <a:srgbClr val="0A658C"/>
      </a:accent1>
      <a:accent2>
        <a:srgbClr val="77697A"/>
      </a:accent2>
      <a:accent3>
        <a:srgbClr val="77697A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PP_SNT" id="{CC41EE6B-FE53-47AF-A578-DF2983642482}" vid="{F5A24346-821A-4225-8DC3-CEC4713542B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ThèmePP_SNT</Template>
  <TotalTime>3828</TotalTime>
  <Words>814</Words>
  <Application>Microsoft Macintosh PowerPoint</Application>
  <PresentationFormat>Grand écran</PresentationFormat>
  <Paragraphs>151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Arial Rounded MT Bold</vt:lpstr>
      <vt:lpstr>Calibri</vt:lpstr>
      <vt:lpstr>Trebuchet MS</vt:lpstr>
      <vt:lpstr>Wingdings 2</vt:lpstr>
      <vt:lpstr>ThèmePP_SNT</vt:lpstr>
      <vt:lpstr>Présentation</vt:lpstr>
      <vt:lpstr>Présentation générale</vt:lpstr>
      <vt:lpstr>Les métiers du numérique</vt:lpstr>
      <vt:lpstr>Organisation scolaire</vt:lpstr>
      <vt:lpstr>Organisation scolaire</vt:lpstr>
      <vt:lpstr>Organisation scolaire</vt:lpstr>
      <vt:lpstr>Organisation scolaire</vt:lpstr>
      <vt:lpstr>Matériel demandé</vt:lpstr>
      <vt:lpstr>Programme</vt:lpstr>
      <vt:lpstr>Evaluation</vt:lpstr>
      <vt:lpstr>Internet</vt:lpstr>
      <vt:lpstr>Le Web</vt:lpstr>
      <vt:lpstr>Les réseaux sociaux</vt:lpstr>
      <vt:lpstr>Les données structurées</vt:lpstr>
      <vt:lpstr>Localisation, cartographie et mobilité</vt:lpstr>
      <vt:lpstr>Photographie numérique</vt:lpstr>
      <vt:lpstr>Informatique embarquée et objets connectés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Pablo</dc:creator>
  <cp:lastModifiedBy>Damien Provost</cp:lastModifiedBy>
  <cp:revision>95</cp:revision>
  <dcterms:created xsi:type="dcterms:W3CDTF">2018-09-30T19:08:36Z</dcterms:created>
  <dcterms:modified xsi:type="dcterms:W3CDTF">2023-06-22T14:04:27Z</dcterms:modified>
</cp:coreProperties>
</file>