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8" r:id="rId3"/>
    <p:sldId id="269" r:id="rId4"/>
    <p:sldId id="270" r:id="rId5"/>
    <p:sldId id="271" r:id="rId6"/>
    <p:sldId id="272" r:id="rId7"/>
    <p:sldId id="273" r:id="rId8"/>
    <p:sldId id="274" r:id="rId9"/>
    <p:sldId id="275" r:id="rId10"/>
    <p:sldId id="28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n HaiBo[潘海波]" initials="PH" lastIdx="0" clrIdx="0">
    <p:extLst>
      <p:ext uri="{19B8F6BF-5375-455C-9EA6-DF929625EA0E}">
        <p15:presenceInfo xmlns:p15="http://schemas.microsoft.com/office/powerpoint/2012/main" userId="S-1-5-21-438250839-1760714303-3161819173-175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7161E"/>
    <a:srgbClr val="C9161D"/>
    <a:srgbClr val="C00000"/>
    <a:srgbClr val="C1C1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A607F8-2F9A-4D48-ACC7-0BC03EBF2D28}" v="13" dt="2019-04-02T05:39:33.7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16" autoAdjust="0"/>
    <p:restoredTop sz="50656" autoAdjust="0"/>
  </p:normalViewPr>
  <p:slideViewPr>
    <p:cSldViewPr snapToGrid="0">
      <p:cViewPr varScale="1">
        <p:scale>
          <a:sx n="34" d="100"/>
          <a:sy n="34" d="100"/>
        </p:scale>
        <p:origin x="2220" y="52"/>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BA4A2-3218-4605-B5C9-6F17FF6FD4E8}" type="datetimeFigureOut">
              <a:rPr lang="zh-CN" altLang="en-US" smtClean="0"/>
              <a:t>2019/6/24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BF50F-C4EC-4862-81CA-7B4D76BC3F6C}" type="slidenum">
              <a:rPr lang="zh-CN" altLang="en-US" smtClean="0"/>
              <a:t>‹#›</a:t>
            </a:fld>
            <a:endParaRPr lang="zh-CN" altLang="en-US"/>
          </a:p>
        </p:txBody>
      </p:sp>
    </p:spTree>
    <p:extLst>
      <p:ext uri="{BB962C8B-B14F-4D97-AF65-F5344CB8AC3E}">
        <p14:creationId xmlns:p14="http://schemas.microsoft.com/office/powerpoint/2010/main" val="1251319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3BF50F-C4EC-4862-81CA-7B4D76BC3F6C}" type="slidenum">
              <a:rPr lang="zh-CN" altLang="en-US" smtClean="0"/>
              <a:t>1</a:t>
            </a:fld>
            <a:endParaRPr lang="zh-CN" altLang="en-US"/>
          </a:p>
        </p:txBody>
      </p:sp>
    </p:spTree>
    <p:extLst>
      <p:ext uri="{BB962C8B-B14F-4D97-AF65-F5344CB8AC3E}">
        <p14:creationId xmlns:p14="http://schemas.microsoft.com/office/powerpoint/2010/main" val="226459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2D54B5-D5AF-4997-A69E-0BAF893D4D8E}" type="slidenum">
              <a:rPr lang="zh-CN" altLang="en-US" smtClean="0"/>
              <a:pPr>
                <a:defRPr/>
              </a:pPr>
              <a:t>2</a:t>
            </a:fld>
            <a:endParaRPr lang="zh-CN" altLang="en-US"/>
          </a:p>
        </p:txBody>
      </p:sp>
    </p:spTree>
    <p:extLst>
      <p:ext uri="{BB962C8B-B14F-4D97-AF65-F5344CB8AC3E}">
        <p14:creationId xmlns:p14="http://schemas.microsoft.com/office/powerpoint/2010/main" val="3781588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2D54B5-D5AF-4997-A69E-0BAF893D4D8E}" type="slidenum">
              <a:rPr lang="zh-CN" altLang="en-US" smtClean="0"/>
              <a:pPr>
                <a:defRPr/>
              </a:pPr>
              <a:t>3</a:t>
            </a:fld>
            <a:endParaRPr lang="zh-CN" altLang="en-US"/>
          </a:p>
        </p:txBody>
      </p:sp>
    </p:spTree>
    <p:extLst>
      <p:ext uri="{BB962C8B-B14F-4D97-AF65-F5344CB8AC3E}">
        <p14:creationId xmlns:p14="http://schemas.microsoft.com/office/powerpoint/2010/main" val="266516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2D54B5-D5AF-4997-A69E-0BAF893D4D8E}" type="slidenum">
              <a:rPr lang="zh-CN" altLang="en-US" smtClean="0"/>
              <a:pPr>
                <a:defRPr/>
              </a:pPr>
              <a:t>4</a:t>
            </a:fld>
            <a:endParaRPr lang="zh-CN" altLang="en-US"/>
          </a:p>
        </p:txBody>
      </p:sp>
    </p:spTree>
    <p:extLst>
      <p:ext uri="{BB962C8B-B14F-4D97-AF65-F5344CB8AC3E}">
        <p14:creationId xmlns:p14="http://schemas.microsoft.com/office/powerpoint/2010/main" val="3959840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2D54B5-D5AF-4997-A69E-0BAF893D4D8E}" type="slidenum">
              <a:rPr lang="zh-CN" altLang="en-US" smtClean="0"/>
              <a:pPr>
                <a:defRPr/>
              </a:pPr>
              <a:t>5</a:t>
            </a:fld>
            <a:endParaRPr lang="zh-CN" altLang="en-US"/>
          </a:p>
        </p:txBody>
      </p:sp>
    </p:spTree>
    <p:extLst>
      <p:ext uri="{BB962C8B-B14F-4D97-AF65-F5344CB8AC3E}">
        <p14:creationId xmlns:p14="http://schemas.microsoft.com/office/powerpoint/2010/main" val="3469294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2D54B5-D5AF-4997-A69E-0BAF893D4D8E}" type="slidenum">
              <a:rPr lang="zh-CN" altLang="en-US" smtClean="0"/>
              <a:pPr>
                <a:defRPr/>
              </a:pPr>
              <a:t>6</a:t>
            </a:fld>
            <a:endParaRPr lang="zh-CN" altLang="en-US"/>
          </a:p>
        </p:txBody>
      </p:sp>
    </p:spTree>
    <p:extLst>
      <p:ext uri="{BB962C8B-B14F-4D97-AF65-F5344CB8AC3E}">
        <p14:creationId xmlns:p14="http://schemas.microsoft.com/office/powerpoint/2010/main" val="2440214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2D54B5-D5AF-4997-A69E-0BAF893D4D8E}" type="slidenum">
              <a:rPr lang="zh-CN" altLang="en-US" smtClean="0"/>
              <a:pPr>
                <a:defRPr/>
              </a:pPr>
              <a:t>7</a:t>
            </a:fld>
            <a:endParaRPr lang="zh-CN" altLang="en-US"/>
          </a:p>
        </p:txBody>
      </p:sp>
    </p:spTree>
    <p:extLst>
      <p:ext uri="{BB962C8B-B14F-4D97-AF65-F5344CB8AC3E}">
        <p14:creationId xmlns:p14="http://schemas.microsoft.com/office/powerpoint/2010/main" val="2563098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512D54B5-D5AF-4997-A69E-0BAF893D4D8E}" type="slidenum">
              <a:rPr lang="zh-CN" altLang="en-US" smtClean="0"/>
              <a:pPr>
                <a:defRPr/>
              </a:pPr>
              <a:t>8</a:t>
            </a:fld>
            <a:endParaRPr lang="zh-CN" altLang="en-US"/>
          </a:p>
        </p:txBody>
      </p:sp>
    </p:spTree>
    <p:extLst>
      <p:ext uri="{BB962C8B-B14F-4D97-AF65-F5344CB8AC3E}">
        <p14:creationId xmlns:p14="http://schemas.microsoft.com/office/powerpoint/2010/main" val="40969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2D54B5-D5AF-4997-A69E-0BAF893D4D8E}" type="slidenum">
              <a:rPr lang="zh-CN" altLang="en-US" smtClean="0"/>
              <a:pPr>
                <a:defRPr/>
              </a:pPr>
              <a:t>9</a:t>
            </a:fld>
            <a:endParaRPr lang="zh-CN" altLang="en-US"/>
          </a:p>
        </p:txBody>
      </p:sp>
    </p:spTree>
    <p:extLst>
      <p:ext uri="{BB962C8B-B14F-4D97-AF65-F5344CB8AC3E}">
        <p14:creationId xmlns:p14="http://schemas.microsoft.com/office/powerpoint/2010/main" val="19567281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jp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04BE7048-7A7B-4E77-A679-5C2F325F9777}"/>
              </a:ext>
            </a:extLst>
          </p:cNvPr>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996800" y="-1"/>
            <a:ext cx="10195200" cy="5734800"/>
          </a:xfrm>
          <a:prstGeom prst="rect">
            <a:avLst/>
          </a:prstGeom>
          <a:ln>
            <a:noFill/>
          </a:ln>
        </p:spPr>
      </p:pic>
      <p:sp>
        <p:nvSpPr>
          <p:cNvPr id="2" name="标题 1">
            <a:extLst>
              <a:ext uri="{FF2B5EF4-FFF2-40B4-BE49-F238E27FC236}">
                <a16:creationId xmlns:a16="http://schemas.microsoft.com/office/drawing/2014/main" id="{DF435A06-B93A-4BE1-957F-05672C2742B3}"/>
              </a:ext>
            </a:extLst>
          </p:cNvPr>
          <p:cNvSpPr>
            <a:spLocks noGrp="1"/>
          </p:cNvSpPr>
          <p:nvPr>
            <p:ph type="ctrTitle"/>
          </p:nvPr>
        </p:nvSpPr>
        <p:spPr>
          <a:xfrm>
            <a:off x="810381" y="1054630"/>
            <a:ext cx="10571238" cy="991885"/>
          </a:xfrm>
          <a:prstGeom prst="rect">
            <a:avLst/>
          </a:prstGeom>
        </p:spPr>
        <p:txBody>
          <a:bodyPr anchor="ctr">
            <a:normAutofit/>
          </a:bodyPr>
          <a:lstStyle>
            <a:lvl1pPr algn="l">
              <a:defRPr sz="52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6283C27F-C379-4506-9A7A-EC46AB352F49}"/>
              </a:ext>
            </a:extLst>
          </p:cNvPr>
          <p:cNvSpPr>
            <a:spLocks noGrp="1"/>
          </p:cNvSpPr>
          <p:nvPr>
            <p:ph type="subTitle" idx="1"/>
          </p:nvPr>
        </p:nvSpPr>
        <p:spPr>
          <a:xfrm>
            <a:off x="810381" y="2237695"/>
            <a:ext cx="10571238"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pic>
        <p:nvPicPr>
          <p:cNvPr id="8" name="图形 7">
            <a:extLst>
              <a:ext uri="{FF2B5EF4-FFF2-40B4-BE49-F238E27FC236}">
                <a16:creationId xmlns:a16="http://schemas.microsoft.com/office/drawing/2014/main" id="{C38FCC95-E180-49B0-A81F-0947C652252F}"/>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59405" y="6083074"/>
            <a:ext cx="1600200" cy="352425"/>
          </a:xfrm>
          <a:prstGeom prst="rect">
            <a:avLst/>
          </a:prstGeom>
        </p:spPr>
      </p:pic>
      <p:sp>
        <p:nvSpPr>
          <p:cNvPr id="9" name="标题 1">
            <a:extLst>
              <a:ext uri="{FF2B5EF4-FFF2-40B4-BE49-F238E27FC236}">
                <a16:creationId xmlns:a16="http://schemas.microsoft.com/office/drawing/2014/main" id="{15738B60-ADD7-4CE8-AB29-EFA3E5B36606}"/>
              </a:ext>
            </a:extLst>
          </p:cNvPr>
          <p:cNvSpPr txBox="1">
            <a:spLocks/>
          </p:cNvSpPr>
          <p:nvPr userDrawn="1"/>
        </p:nvSpPr>
        <p:spPr>
          <a:xfrm>
            <a:off x="10162420" y="6261327"/>
            <a:ext cx="1219199" cy="19836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5200" kern="1200">
                <a:solidFill>
                  <a:schemeClr val="bg1"/>
                </a:solidFill>
                <a:latin typeface="微软雅黑" panose="020B0503020204020204" pitchFamily="34" charset="-122"/>
                <a:ea typeface="微软雅黑" panose="020B0503020204020204" pitchFamily="34" charset="-122"/>
                <a:cs typeface="+mj-cs"/>
              </a:defRPr>
            </a:lvl1pPr>
          </a:lstStyle>
          <a:p>
            <a:r>
              <a:rPr lang="en-US" altLang="zh-CN" sz="1200" dirty="0">
                <a:solidFill>
                  <a:schemeClr val="tx1">
                    <a:lumMod val="50000"/>
                    <a:lumOff val="50000"/>
                  </a:schemeClr>
                </a:solidFill>
                <a:latin typeface="微软雅黑 Light" panose="020B0502040204020203" pitchFamily="34" charset="-122"/>
                <a:ea typeface="微软雅黑 Light" panose="020B0502040204020203" pitchFamily="34" charset="-122"/>
              </a:rPr>
              <a:t>www.arcsoft.com.cn</a:t>
            </a:r>
            <a:endParaRPr lang="zh-CN" altLang="en-US" sz="12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11" name="标题 1">
            <a:extLst>
              <a:ext uri="{FF2B5EF4-FFF2-40B4-BE49-F238E27FC236}">
                <a16:creationId xmlns:a16="http://schemas.microsoft.com/office/drawing/2014/main" id="{013A1886-D984-4C92-9206-6334B2678F1E}"/>
              </a:ext>
            </a:extLst>
          </p:cNvPr>
          <p:cNvSpPr txBox="1">
            <a:spLocks/>
          </p:cNvSpPr>
          <p:nvPr userDrawn="1"/>
        </p:nvSpPr>
        <p:spPr>
          <a:xfrm>
            <a:off x="2298095" y="6242858"/>
            <a:ext cx="1550697" cy="2168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200" kern="1200">
                <a:solidFill>
                  <a:schemeClr val="bg1"/>
                </a:solidFill>
                <a:latin typeface="微软雅黑" panose="020B0503020204020204" pitchFamily="34" charset="-122"/>
                <a:ea typeface="微软雅黑" panose="020B0503020204020204" pitchFamily="34" charset="-122"/>
                <a:cs typeface="+mj-cs"/>
              </a:defRPr>
            </a:lvl1pPr>
          </a:lstStyle>
          <a:p>
            <a:r>
              <a:rPr lang="en-US" altLang="zh-CN" sz="1100" dirty="0">
                <a:solidFill>
                  <a:schemeClr val="tx1">
                    <a:lumMod val="50000"/>
                    <a:lumOff val="50000"/>
                  </a:schemeClr>
                </a:solidFill>
                <a:latin typeface="思源宋体 CN SemiBold" panose="02020600000000000000" pitchFamily="18" charset="-122"/>
                <a:ea typeface="思源宋体 CN SemiBold" panose="02020600000000000000" pitchFamily="18" charset="-122"/>
              </a:rPr>
              <a:t>|</a:t>
            </a:r>
            <a:r>
              <a:rPr lang="zh-CN" altLang="en-US" sz="1100" dirty="0">
                <a:solidFill>
                  <a:schemeClr val="tx1">
                    <a:lumMod val="50000"/>
                    <a:lumOff val="50000"/>
                  </a:schemeClr>
                </a:solidFill>
                <a:latin typeface="思源宋体 CN SemiBold" panose="02020600000000000000" pitchFamily="18" charset="-122"/>
                <a:ea typeface="思源宋体 CN SemiBold" panose="02020600000000000000" pitchFamily="18" charset="-122"/>
              </a:rPr>
              <a:t>　让视界从此不同</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6800" y="0"/>
            <a:ext cx="10195200" cy="5734800"/>
          </a:xfrm>
          <a:prstGeom prst="rect">
            <a:avLst/>
          </a:prstGeom>
        </p:spPr>
      </p:pic>
      <p:pic>
        <p:nvPicPr>
          <p:cNvPr id="12" name="图片 11"/>
          <p:cNvPicPr>
            <a:picLocks noChangeAspect="1"/>
          </p:cNvPicPr>
          <p:nvPr userDrawn="1"/>
        </p:nvPicPr>
        <p:blipFill rotWithShape="1">
          <a:blip r:embed="rId5">
            <a:extLst>
              <a:ext uri="{28A0092B-C50C-407E-A947-70E740481C1C}">
                <a14:useLocalDpi xmlns:a14="http://schemas.microsoft.com/office/drawing/2010/main" val="0"/>
              </a:ext>
            </a:extLst>
          </a:blip>
          <a:srcRect l="6449"/>
          <a:stretch/>
        </p:blipFill>
        <p:spPr>
          <a:xfrm>
            <a:off x="-8314" y="0"/>
            <a:ext cx="12200313" cy="5734799"/>
          </a:xfrm>
          <a:prstGeom prst="rect">
            <a:avLst/>
          </a:prstGeom>
        </p:spPr>
      </p:pic>
    </p:spTree>
    <p:extLst>
      <p:ext uri="{BB962C8B-B14F-4D97-AF65-F5344CB8AC3E}">
        <p14:creationId xmlns:p14="http://schemas.microsoft.com/office/powerpoint/2010/main" val="30030830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08D44A26-1D39-41B3-9291-E47D645296B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0395" r="7799"/>
          <a:stretch/>
        </p:blipFill>
        <p:spPr>
          <a:xfrm>
            <a:off x="-1" y="-8915"/>
            <a:ext cx="2662041" cy="6866915"/>
          </a:xfrm>
          <a:prstGeom prst="rect">
            <a:avLst/>
          </a:prstGeom>
        </p:spPr>
      </p:pic>
      <p:sp>
        <p:nvSpPr>
          <p:cNvPr id="2" name="标题 1">
            <a:extLst>
              <a:ext uri="{FF2B5EF4-FFF2-40B4-BE49-F238E27FC236}">
                <a16:creationId xmlns:a16="http://schemas.microsoft.com/office/drawing/2014/main" id="{C3A189A4-AEF6-4B61-AB3E-DD954A89FFD9}"/>
              </a:ext>
            </a:extLst>
          </p:cNvPr>
          <p:cNvSpPr>
            <a:spLocks noGrp="1"/>
          </p:cNvSpPr>
          <p:nvPr>
            <p:ph type="title"/>
          </p:nvPr>
        </p:nvSpPr>
        <p:spPr>
          <a:xfrm>
            <a:off x="3154410" y="365125"/>
            <a:ext cx="8199390" cy="1325563"/>
          </a:xfrm>
          <a:prstGeom prst="rect">
            <a:avLst/>
          </a:prstGeom>
        </p:spPr>
        <p:txBody>
          <a:bodyPr anchor="ctr"/>
          <a:lstStyle>
            <a:lvl1pPr algn="l">
              <a:defRPr sz="36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4B0E9845-6D96-4D59-B3CC-191E74205084}"/>
              </a:ext>
            </a:extLst>
          </p:cNvPr>
          <p:cNvSpPr>
            <a:spLocks noGrp="1"/>
          </p:cNvSpPr>
          <p:nvPr>
            <p:ph idx="1"/>
          </p:nvPr>
        </p:nvSpPr>
        <p:spPr>
          <a:xfrm>
            <a:off x="3154410" y="1825625"/>
            <a:ext cx="8199390" cy="4158554"/>
          </a:xfrm>
          <a:prstGeom prst="rect">
            <a:avLst/>
          </a:prstGeom>
        </p:spPr>
        <p:txBody>
          <a:bodyPr/>
          <a:lstStyle>
            <a:lvl1pPr>
              <a:defRPr sz="2800">
                <a:latin typeface="微软雅黑 Light" panose="020B0502040204020203" pitchFamily="34" charset="-122"/>
                <a:ea typeface="微软雅黑 Light" panose="020B0502040204020203" pitchFamily="34" charset="-122"/>
              </a:defRPr>
            </a:lvl1pPr>
            <a:lvl2pPr>
              <a:defRPr sz="2400">
                <a:latin typeface="微软雅黑 Light" panose="020B0502040204020203" pitchFamily="34" charset="-122"/>
                <a:ea typeface="微软雅黑 Light" panose="020B0502040204020203" pitchFamily="34" charset="-122"/>
              </a:defRPr>
            </a:lvl2pPr>
            <a:lvl3pPr>
              <a:defRPr sz="2000">
                <a:latin typeface="微软雅黑 Light" panose="020B0502040204020203" pitchFamily="34" charset="-122"/>
                <a:ea typeface="微软雅黑 Light" panose="020B0502040204020203" pitchFamily="34" charset="-122"/>
              </a:defRPr>
            </a:lvl3pPr>
            <a:lvl4pPr>
              <a:defRPr sz="1800">
                <a:latin typeface="微软雅黑 Light" panose="020B0502040204020203" pitchFamily="34" charset="-122"/>
                <a:ea typeface="微软雅黑 Light" panose="020B0502040204020203" pitchFamily="34" charset="-122"/>
              </a:defRPr>
            </a:lvl4pPr>
            <a:lvl5pPr>
              <a:defRPr sz="1800">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pic>
        <p:nvPicPr>
          <p:cNvPr id="8" name="图形 7">
            <a:extLst>
              <a:ext uri="{FF2B5EF4-FFF2-40B4-BE49-F238E27FC236}">
                <a16:creationId xmlns:a16="http://schemas.microsoft.com/office/drawing/2014/main" id="{1F908691-E0DD-4FC8-82A7-F245CFF61DC8}"/>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59405" y="6083074"/>
            <a:ext cx="1600200" cy="352425"/>
          </a:xfrm>
          <a:prstGeom prst="rect">
            <a:avLst/>
          </a:prstGeom>
        </p:spPr>
      </p:pic>
      <p:cxnSp>
        <p:nvCxnSpPr>
          <p:cNvPr id="9" name="直接连接符 8">
            <a:extLst>
              <a:ext uri="{FF2B5EF4-FFF2-40B4-BE49-F238E27FC236}">
                <a16:creationId xmlns:a16="http://schemas.microsoft.com/office/drawing/2014/main" id="{CC29F057-A067-4CB6-BF76-18206AA19344}"/>
              </a:ext>
            </a:extLst>
          </p:cNvPr>
          <p:cNvCxnSpPr>
            <a:cxnSpLocks/>
          </p:cNvCxnSpPr>
          <p:nvPr userDrawn="1"/>
        </p:nvCxnSpPr>
        <p:spPr>
          <a:xfrm>
            <a:off x="2975858" y="6330466"/>
            <a:ext cx="8640809"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标题 1">
            <a:extLst>
              <a:ext uri="{FF2B5EF4-FFF2-40B4-BE49-F238E27FC236}">
                <a16:creationId xmlns:a16="http://schemas.microsoft.com/office/drawing/2014/main" id="{62EA424E-A903-4487-AD12-E6E0A117BDF3}"/>
              </a:ext>
            </a:extLst>
          </p:cNvPr>
          <p:cNvSpPr txBox="1">
            <a:spLocks/>
          </p:cNvSpPr>
          <p:nvPr userDrawn="1"/>
        </p:nvSpPr>
        <p:spPr>
          <a:xfrm>
            <a:off x="9188633" y="6434472"/>
            <a:ext cx="2437813" cy="198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200" kern="1200">
                <a:solidFill>
                  <a:schemeClr val="bg1"/>
                </a:solidFill>
                <a:latin typeface="微软雅黑" panose="020B0503020204020204" pitchFamily="34" charset="-122"/>
                <a:ea typeface="微软雅黑" panose="020B0503020204020204" pitchFamily="34" charset="-122"/>
                <a:cs typeface="+mj-cs"/>
              </a:defRPr>
            </a:lvl1pPr>
          </a:lstStyle>
          <a:p>
            <a:pPr algn="r"/>
            <a:r>
              <a:rPr lang="en-US" altLang="zh-CN" sz="700" dirty="0">
                <a:solidFill>
                  <a:schemeClr val="tx1">
                    <a:lumMod val="50000"/>
                    <a:lumOff val="50000"/>
                  </a:schemeClr>
                </a:solidFill>
                <a:latin typeface="微软雅黑 Light" panose="020B0502040204020203" pitchFamily="34" charset="-122"/>
                <a:ea typeface="微软雅黑 Light" panose="020B0502040204020203" pitchFamily="34" charset="-122"/>
              </a:rPr>
              <a:t>©2019 ArcSoft Corporation Limited. All rights reserved.</a:t>
            </a:r>
            <a:endParaRPr lang="zh-CN" altLang="en-US" sz="7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07230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14789" y="231511"/>
            <a:ext cx="764022" cy="196734"/>
          </a:xfrm>
          <a:prstGeom prst="rect">
            <a:avLst/>
          </a:prstGeom>
        </p:spPr>
      </p:pic>
      <p:pic>
        <p:nvPicPr>
          <p:cNvPr id="8" name="图形 7">
            <a:extLst>
              <a:ext uri="{FF2B5EF4-FFF2-40B4-BE49-F238E27FC236}">
                <a16:creationId xmlns:a16="http://schemas.microsoft.com/office/drawing/2014/main" id="{BA173669-47DD-4F43-8917-BD53314F847C}"/>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5554" y="0"/>
            <a:ext cx="942975" cy="409575"/>
          </a:xfrm>
          <a:prstGeom prst="rect">
            <a:avLst/>
          </a:prstGeom>
        </p:spPr>
      </p:pic>
      <p:cxnSp>
        <p:nvCxnSpPr>
          <p:cNvPr id="12" name="直接连接符 11">
            <a:extLst>
              <a:ext uri="{FF2B5EF4-FFF2-40B4-BE49-F238E27FC236}">
                <a16:creationId xmlns:a16="http://schemas.microsoft.com/office/drawing/2014/main" id="{0E63F567-FE0C-41DF-8628-CABF0B85591B}"/>
              </a:ext>
            </a:extLst>
          </p:cNvPr>
          <p:cNvCxnSpPr>
            <a:cxnSpLocks/>
          </p:cNvCxnSpPr>
          <p:nvPr userDrawn="1"/>
        </p:nvCxnSpPr>
        <p:spPr>
          <a:xfrm flipV="1">
            <a:off x="565554" y="6330466"/>
            <a:ext cx="11051113"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占位符 2"/>
          <p:cNvSpPr>
            <a:spLocks noGrp="1"/>
          </p:cNvSpPr>
          <p:nvPr>
            <p:ph type="body" sz="quarter" idx="10" hasCustomPrompt="1"/>
          </p:nvPr>
        </p:nvSpPr>
        <p:spPr>
          <a:xfrm>
            <a:off x="4577429" y="873125"/>
            <a:ext cx="3027362" cy="479425"/>
          </a:xfrm>
          <a:prstGeom prst="rect">
            <a:avLst/>
          </a:prstGeom>
        </p:spPr>
        <p:txBody>
          <a:bodyPr/>
          <a:lstStyle>
            <a:lvl1pPr marL="0" indent="0" algn="ctr">
              <a:buNone/>
              <a:defRPr b="1">
                <a:latin typeface="微软雅黑" panose="020B0503020204020204" pitchFamily="34" charset="-122"/>
                <a:ea typeface="微软雅黑" panose="020B0503020204020204" pitchFamily="34" charset="-122"/>
              </a:defRPr>
            </a:lvl1pPr>
          </a:lstStyle>
          <a:p>
            <a:pPr lvl="0"/>
            <a:r>
              <a:rPr lang="zh-CN" altLang="en-US" dirty="0" smtClean="0"/>
              <a:t>标题</a:t>
            </a:r>
            <a:endParaRPr lang="zh-CN" altLang="en-US" dirty="0"/>
          </a:p>
        </p:txBody>
      </p:sp>
      <p:sp>
        <p:nvSpPr>
          <p:cNvPr id="11" name="标题 1">
            <a:extLst>
              <a:ext uri="{FF2B5EF4-FFF2-40B4-BE49-F238E27FC236}">
                <a16:creationId xmlns:a16="http://schemas.microsoft.com/office/drawing/2014/main" id="{15738B60-ADD7-4CE8-AB29-EFA3E5B36606}"/>
              </a:ext>
            </a:extLst>
          </p:cNvPr>
          <p:cNvSpPr txBox="1">
            <a:spLocks/>
          </p:cNvSpPr>
          <p:nvPr userDrawn="1"/>
        </p:nvSpPr>
        <p:spPr>
          <a:xfrm>
            <a:off x="10162420" y="6434472"/>
            <a:ext cx="1219199" cy="19836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5200" kern="1200">
                <a:solidFill>
                  <a:schemeClr val="bg1"/>
                </a:solidFill>
                <a:latin typeface="微软雅黑" panose="020B0503020204020204" pitchFamily="34" charset="-122"/>
                <a:ea typeface="微软雅黑" panose="020B0503020204020204" pitchFamily="34" charset="-122"/>
                <a:cs typeface="+mj-cs"/>
              </a:defRPr>
            </a:lvl1pPr>
          </a:lstStyle>
          <a:p>
            <a:r>
              <a:rPr lang="en-US" altLang="zh-CN" sz="1200" dirty="0">
                <a:solidFill>
                  <a:schemeClr val="tx1">
                    <a:lumMod val="50000"/>
                    <a:lumOff val="50000"/>
                  </a:schemeClr>
                </a:solidFill>
                <a:latin typeface="微软雅黑 Light" panose="020B0502040204020203" pitchFamily="34" charset="-122"/>
                <a:ea typeface="微软雅黑 Light" panose="020B0502040204020203" pitchFamily="34" charset="-122"/>
              </a:rPr>
              <a:t>www.arcsoft.com.cn</a:t>
            </a:r>
            <a:endParaRPr lang="zh-CN" altLang="en-US" sz="12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39789506"/>
      </p:ext>
    </p:extLst>
  </p:cSld>
  <p:clrMapOvr>
    <a:masterClrMapping/>
  </p:clrMapOvr>
  <p:extLst mod="1">
    <p:ext uri="{DCECCB84-F9BA-43D5-87BE-67443E8EF086}">
      <p15:sldGuideLst xmlns:p15="http://schemas.microsoft.com/office/powerpoint/2012/main">
        <p15:guide id="1" orient="horz" pos="550" userDrawn="1">
          <p15:clr>
            <a:srgbClr val="FBAE40"/>
          </p15:clr>
        </p15:guide>
        <p15:guide id="2" pos="347" userDrawn="1">
          <p15:clr>
            <a:srgbClr val="FBAE40"/>
          </p15:clr>
        </p15:guide>
        <p15:guide id="3" pos="7310" userDrawn="1">
          <p15:clr>
            <a:srgbClr val="FBAE40"/>
          </p15:clr>
        </p15:guide>
        <p15:guide id="4" orient="horz" pos="381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5" name="图形 7">
            <a:extLst>
              <a:ext uri="{FF2B5EF4-FFF2-40B4-BE49-F238E27FC236}">
                <a16:creationId xmlns:a16="http://schemas.microsoft.com/office/drawing/2014/main" id="{BA173669-47DD-4F43-8917-BD53314F847C}"/>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65554" y="0"/>
            <a:ext cx="942975" cy="409575"/>
          </a:xfrm>
          <a:prstGeom prst="rect">
            <a:avLst/>
          </a:prstGeom>
        </p:spPr>
      </p:pic>
      <p:sp>
        <p:nvSpPr>
          <p:cNvPr id="7" name="标题 1">
            <a:extLst>
              <a:ext uri="{FF2B5EF4-FFF2-40B4-BE49-F238E27FC236}">
                <a16:creationId xmlns:a16="http://schemas.microsoft.com/office/drawing/2014/main" id="{3C91A5FC-342F-47FB-8A6F-6AEFB4F541AE}"/>
              </a:ext>
            </a:extLst>
          </p:cNvPr>
          <p:cNvSpPr txBox="1">
            <a:spLocks/>
          </p:cNvSpPr>
          <p:nvPr userDrawn="1"/>
        </p:nvSpPr>
        <p:spPr>
          <a:xfrm>
            <a:off x="1573461" y="231220"/>
            <a:ext cx="942975" cy="1567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sz="700" dirty="0">
                <a:solidFill>
                  <a:schemeClr val="tx1">
                    <a:lumMod val="50000"/>
                    <a:lumOff val="50000"/>
                  </a:schemeClr>
                </a:solidFill>
                <a:latin typeface="思源宋体 CN Medium" panose="02020500000000000000" pitchFamily="18" charset="-122"/>
                <a:ea typeface="思源宋体 CN Medium" panose="02020500000000000000" pitchFamily="18" charset="-122"/>
              </a:rPr>
              <a:t>让视界从此不同</a:t>
            </a:r>
          </a:p>
        </p:txBody>
      </p:sp>
      <p:cxnSp>
        <p:nvCxnSpPr>
          <p:cNvPr id="8" name="直接连接符 7">
            <a:extLst>
              <a:ext uri="{FF2B5EF4-FFF2-40B4-BE49-F238E27FC236}">
                <a16:creationId xmlns:a16="http://schemas.microsoft.com/office/drawing/2014/main" id="{0E63F567-FE0C-41DF-8628-CABF0B85591B}"/>
              </a:ext>
            </a:extLst>
          </p:cNvPr>
          <p:cNvCxnSpPr>
            <a:cxnSpLocks/>
          </p:cNvCxnSpPr>
          <p:nvPr userDrawn="1"/>
        </p:nvCxnSpPr>
        <p:spPr>
          <a:xfrm flipV="1">
            <a:off x="565554" y="6330466"/>
            <a:ext cx="11051113"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标题 1">
            <a:extLst>
              <a:ext uri="{FF2B5EF4-FFF2-40B4-BE49-F238E27FC236}">
                <a16:creationId xmlns:a16="http://schemas.microsoft.com/office/drawing/2014/main" id="{DE207BE3-FB7C-448A-8EB1-46C0B6E5CA20}"/>
              </a:ext>
            </a:extLst>
          </p:cNvPr>
          <p:cNvSpPr txBox="1">
            <a:spLocks/>
          </p:cNvSpPr>
          <p:nvPr userDrawn="1"/>
        </p:nvSpPr>
        <p:spPr>
          <a:xfrm>
            <a:off x="565554" y="6434472"/>
            <a:ext cx="1219199" cy="19836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5200" kern="1200">
                <a:solidFill>
                  <a:schemeClr val="bg1"/>
                </a:solidFill>
                <a:latin typeface="微软雅黑" panose="020B0503020204020204" pitchFamily="34" charset="-122"/>
                <a:ea typeface="微软雅黑" panose="020B0503020204020204" pitchFamily="34" charset="-122"/>
                <a:cs typeface="+mj-cs"/>
              </a:defRPr>
            </a:lvl1pPr>
          </a:lstStyle>
          <a:p>
            <a:pPr algn="l"/>
            <a:r>
              <a:rPr lang="en-US" altLang="zh-CN" sz="1200" dirty="0">
                <a:solidFill>
                  <a:schemeClr val="tx1">
                    <a:lumMod val="50000"/>
                    <a:lumOff val="50000"/>
                  </a:schemeClr>
                </a:solidFill>
                <a:latin typeface="微软雅黑 Light" panose="020B0502040204020203" pitchFamily="34" charset="-122"/>
                <a:ea typeface="微软雅黑 Light" panose="020B0502040204020203" pitchFamily="34" charset="-122"/>
              </a:rPr>
              <a:t>www.arcsoft.com.cn</a:t>
            </a:r>
            <a:endParaRPr lang="zh-CN" altLang="en-US" sz="12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10" name="标题 1">
            <a:extLst>
              <a:ext uri="{FF2B5EF4-FFF2-40B4-BE49-F238E27FC236}">
                <a16:creationId xmlns:a16="http://schemas.microsoft.com/office/drawing/2014/main" id="{C2631059-5E1E-43FD-A007-E987AC56BF9A}"/>
              </a:ext>
            </a:extLst>
          </p:cNvPr>
          <p:cNvSpPr txBox="1">
            <a:spLocks/>
          </p:cNvSpPr>
          <p:nvPr userDrawn="1"/>
        </p:nvSpPr>
        <p:spPr>
          <a:xfrm>
            <a:off x="9188633" y="6434472"/>
            <a:ext cx="2437813" cy="198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200" kern="1200">
                <a:solidFill>
                  <a:schemeClr val="bg1"/>
                </a:solidFill>
                <a:latin typeface="微软雅黑" panose="020B0503020204020204" pitchFamily="34" charset="-122"/>
                <a:ea typeface="微软雅黑" panose="020B0503020204020204" pitchFamily="34" charset="-122"/>
                <a:cs typeface="+mj-cs"/>
              </a:defRPr>
            </a:lvl1pPr>
          </a:lstStyle>
          <a:p>
            <a:pPr algn="r"/>
            <a:r>
              <a:rPr lang="en-US" altLang="zh-CN" sz="700" dirty="0">
                <a:solidFill>
                  <a:schemeClr val="tx1">
                    <a:lumMod val="50000"/>
                    <a:lumOff val="50000"/>
                  </a:schemeClr>
                </a:solidFill>
                <a:latin typeface="微软雅黑 Light" panose="020B0502040204020203" pitchFamily="34" charset="-122"/>
                <a:ea typeface="微软雅黑 Light" panose="020B0502040204020203" pitchFamily="34" charset="-122"/>
              </a:rPr>
              <a:t>©2019 ArcSoft Corporation Limited. All rights reserved.</a:t>
            </a:r>
            <a:endParaRPr lang="zh-CN" altLang="en-US" sz="7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3" name="文本占位符 2"/>
          <p:cNvSpPr>
            <a:spLocks noGrp="1"/>
          </p:cNvSpPr>
          <p:nvPr>
            <p:ph type="body" sz="quarter" idx="10" hasCustomPrompt="1"/>
          </p:nvPr>
        </p:nvSpPr>
        <p:spPr>
          <a:xfrm>
            <a:off x="4577429" y="705058"/>
            <a:ext cx="3027362" cy="479425"/>
          </a:xfrm>
          <a:prstGeom prst="rect">
            <a:avLst/>
          </a:prstGeom>
        </p:spPr>
        <p:txBody>
          <a:bodyPr/>
          <a:lstStyle>
            <a:lvl1pPr marL="0" indent="0" algn="ctr">
              <a:buNone/>
              <a:defRPr b="1">
                <a:latin typeface="微软雅黑" panose="020B0503020204020204" pitchFamily="34" charset="-122"/>
                <a:ea typeface="微软雅黑" panose="020B0503020204020204" pitchFamily="34" charset="-122"/>
              </a:defRPr>
            </a:lvl1pPr>
          </a:lstStyle>
          <a:p>
            <a:pPr lvl="0"/>
            <a:r>
              <a:rPr lang="zh-CN" altLang="en-US" dirty="0" smtClean="0"/>
              <a:t>标题</a:t>
            </a:r>
            <a:endParaRPr lang="zh-CN" altLang="en-US" dirty="0"/>
          </a:p>
        </p:txBody>
      </p:sp>
    </p:spTree>
    <p:extLst>
      <p:ext uri="{BB962C8B-B14F-4D97-AF65-F5344CB8AC3E}">
        <p14:creationId xmlns:p14="http://schemas.microsoft.com/office/powerpoint/2010/main" val="142427414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862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21.png"/><Relationship Id="rId4" Type="http://schemas.openxmlformats.org/officeDocument/2006/relationships/image" Target="../media/image20.png"/><Relationship Id="rId9"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1.jpg"/><Relationship Id="rId4" Type="http://schemas.openxmlformats.org/officeDocument/2006/relationships/image" Target="../media/image30.jp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1F3C62-60AE-4A45-81A3-61E74A94407C}"/>
              </a:ext>
            </a:extLst>
          </p:cNvPr>
          <p:cNvSpPr>
            <a:spLocks noGrp="1"/>
          </p:cNvSpPr>
          <p:nvPr>
            <p:ph type="ctrTitle"/>
          </p:nvPr>
        </p:nvSpPr>
        <p:spPr>
          <a:xfrm>
            <a:off x="207818" y="2364451"/>
            <a:ext cx="6630086" cy="991885"/>
          </a:xfrm>
        </p:spPr>
        <p:txBody>
          <a:bodyPr>
            <a:normAutofit/>
          </a:bodyPr>
          <a:lstStyle/>
          <a:p>
            <a:pPr algn="ctr"/>
            <a:r>
              <a:rPr lang="zh-CN" altLang="en-US" sz="3500" b="1" spc="1000" dirty="0" smtClean="0"/>
              <a:t>虹软 </a:t>
            </a:r>
            <a:r>
              <a:rPr lang="zh-CN" altLang="en-US" sz="3500" spc="1000" dirty="0" smtClean="0"/>
              <a:t>让视界从此不同</a:t>
            </a:r>
            <a:endParaRPr lang="zh-CN" altLang="en-US" sz="3500" spc="1000" dirty="0"/>
          </a:p>
        </p:txBody>
      </p:sp>
      <p:sp>
        <p:nvSpPr>
          <p:cNvPr id="3" name="矩形 2"/>
          <p:cNvSpPr/>
          <p:nvPr/>
        </p:nvSpPr>
        <p:spPr>
          <a:xfrm>
            <a:off x="2299063" y="6165669"/>
            <a:ext cx="1358537" cy="339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5306911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50521" y="2844597"/>
            <a:ext cx="5049780" cy="1477328"/>
          </a:xfrm>
          <a:prstGeom prst="rect">
            <a:avLst/>
          </a:prstGeom>
          <a:noFill/>
        </p:spPr>
        <p:txBody>
          <a:bodyPr wrap="none" rtlCol="0">
            <a:spAutoFit/>
          </a:bodyPr>
          <a:lstStyle/>
          <a:p>
            <a:pPr>
              <a:lnSpc>
                <a:spcPct val="150000"/>
              </a:lnSpc>
            </a:pPr>
            <a:r>
              <a:rPr kumimoji="1" lang="zh-CN" altLang="en-US" sz="1500" dirty="0" smtClean="0">
                <a:solidFill>
                  <a:schemeClr val="bg1"/>
                </a:solidFill>
                <a:latin typeface="Microsoft YaHei" charset="-122"/>
                <a:ea typeface="Microsoft YaHei" charset="-122"/>
                <a:cs typeface="Microsoft YaHei" charset="-122"/>
              </a:rPr>
              <a:t>公司地址</a:t>
            </a:r>
            <a:r>
              <a:rPr kumimoji="1" lang="zh-CN" altLang="en-US" sz="1500" dirty="0">
                <a:solidFill>
                  <a:schemeClr val="bg1"/>
                </a:solidFill>
                <a:latin typeface="Microsoft YaHei" charset="-122"/>
                <a:ea typeface="Microsoft YaHei" charset="-122"/>
                <a:cs typeface="Microsoft YaHei" charset="-122"/>
              </a:rPr>
              <a:t>：</a:t>
            </a:r>
            <a:r>
              <a:rPr kumimoji="1" lang="zh-CN" altLang="en-US" sz="1500" dirty="0" smtClean="0">
                <a:solidFill>
                  <a:schemeClr val="bg1"/>
                </a:solidFill>
                <a:latin typeface="Microsoft YaHei" charset="-122"/>
                <a:ea typeface="Microsoft YaHei" charset="-122"/>
                <a:cs typeface="Microsoft YaHei" charset="-122"/>
              </a:rPr>
              <a:t>中国 </a:t>
            </a:r>
            <a:r>
              <a:rPr kumimoji="1" lang="en-US" altLang="zh-CN" sz="1500" dirty="0" smtClean="0">
                <a:solidFill>
                  <a:schemeClr val="bg1"/>
                </a:solidFill>
                <a:latin typeface="Microsoft YaHei" charset="-122"/>
                <a:ea typeface="Microsoft YaHei" charset="-122"/>
                <a:cs typeface="Microsoft YaHei" charset="-122"/>
              </a:rPr>
              <a:t>·</a:t>
            </a:r>
            <a:r>
              <a:rPr kumimoji="1" lang="zh-CN" altLang="en-US" sz="1500" dirty="0" smtClean="0">
                <a:solidFill>
                  <a:schemeClr val="bg1"/>
                </a:solidFill>
                <a:latin typeface="Microsoft YaHei" charset="-122"/>
                <a:ea typeface="Microsoft YaHei" charset="-122"/>
                <a:cs typeface="Microsoft YaHei" charset="-122"/>
              </a:rPr>
              <a:t> 杭州市西斗门路</a:t>
            </a:r>
            <a:r>
              <a:rPr kumimoji="1" lang="en-US" altLang="zh-CN" sz="1500" dirty="0" smtClean="0">
                <a:solidFill>
                  <a:schemeClr val="bg1"/>
                </a:solidFill>
                <a:latin typeface="Microsoft YaHei" charset="-122"/>
                <a:ea typeface="Microsoft YaHei" charset="-122"/>
                <a:cs typeface="Microsoft YaHei" charset="-122"/>
              </a:rPr>
              <a:t>3</a:t>
            </a:r>
            <a:r>
              <a:rPr kumimoji="1" lang="zh-CN" altLang="en-US" sz="1500" dirty="0" smtClean="0">
                <a:solidFill>
                  <a:schemeClr val="bg1"/>
                </a:solidFill>
                <a:latin typeface="Microsoft YaHei" charset="-122"/>
                <a:ea typeface="Microsoft YaHei" charset="-122"/>
                <a:cs typeface="Microsoft YaHei" charset="-122"/>
              </a:rPr>
              <a:t>号天堂软件园</a:t>
            </a:r>
            <a:r>
              <a:rPr kumimoji="1" lang="en-US" altLang="zh-CN" sz="1500" dirty="0" smtClean="0">
                <a:solidFill>
                  <a:schemeClr val="bg1"/>
                </a:solidFill>
                <a:latin typeface="Microsoft YaHei" charset="-122"/>
                <a:ea typeface="Microsoft YaHei" charset="-122"/>
                <a:cs typeface="Microsoft YaHei" charset="-122"/>
              </a:rPr>
              <a:t>A</a:t>
            </a:r>
            <a:r>
              <a:rPr kumimoji="1" lang="zh-CN" altLang="en-US" sz="1500" dirty="0" smtClean="0">
                <a:solidFill>
                  <a:schemeClr val="bg1"/>
                </a:solidFill>
                <a:latin typeface="Microsoft YaHei" charset="-122"/>
                <a:ea typeface="Microsoft YaHei" charset="-122"/>
                <a:cs typeface="Microsoft YaHei" charset="-122"/>
              </a:rPr>
              <a:t>幢</a:t>
            </a:r>
            <a:r>
              <a:rPr kumimoji="1" lang="en-US" altLang="zh-CN" sz="1500" dirty="0" smtClean="0">
                <a:solidFill>
                  <a:schemeClr val="bg1"/>
                </a:solidFill>
                <a:latin typeface="Microsoft YaHei" charset="-122"/>
                <a:ea typeface="Microsoft YaHei" charset="-122"/>
                <a:cs typeface="Microsoft YaHei" charset="-122"/>
              </a:rPr>
              <a:t>23</a:t>
            </a:r>
            <a:r>
              <a:rPr kumimoji="1" lang="zh-CN" altLang="en-US" sz="1500" dirty="0" smtClean="0">
                <a:solidFill>
                  <a:schemeClr val="bg1"/>
                </a:solidFill>
                <a:latin typeface="Microsoft YaHei" charset="-122"/>
                <a:ea typeface="Microsoft YaHei" charset="-122"/>
                <a:cs typeface="Microsoft YaHei" charset="-122"/>
              </a:rPr>
              <a:t>楼</a:t>
            </a:r>
            <a:endParaRPr kumimoji="1" lang="en-US" altLang="zh-CN" sz="1500" dirty="0" smtClean="0">
              <a:solidFill>
                <a:schemeClr val="bg1"/>
              </a:solidFill>
              <a:latin typeface="Microsoft YaHei" charset="-122"/>
              <a:ea typeface="Microsoft YaHei" charset="-122"/>
              <a:cs typeface="Microsoft YaHei" charset="-122"/>
            </a:endParaRPr>
          </a:p>
          <a:p>
            <a:pPr>
              <a:lnSpc>
                <a:spcPct val="150000"/>
              </a:lnSpc>
            </a:pPr>
            <a:r>
              <a:rPr kumimoji="1" lang="zh-CN" altLang="en-US" sz="1500" dirty="0" smtClean="0">
                <a:solidFill>
                  <a:schemeClr val="bg1"/>
                </a:solidFill>
                <a:latin typeface="Microsoft YaHei" charset="-122"/>
                <a:ea typeface="Microsoft YaHei" charset="-122"/>
                <a:cs typeface="Microsoft YaHei" charset="-122"/>
              </a:rPr>
              <a:t>商务电话：</a:t>
            </a:r>
            <a:r>
              <a:rPr kumimoji="1" lang="en-US" altLang="zh-CN" sz="1500" dirty="0" smtClean="0">
                <a:solidFill>
                  <a:schemeClr val="bg1"/>
                </a:solidFill>
                <a:latin typeface="Microsoft YaHei" charset="-122"/>
                <a:ea typeface="Microsoft YaHei" charset="-122"/>
                <a:cs typeface="Microsoft YaHei" charset="-122"/>
              </a:rPr>
              <a:t>0571-28121115</a:t>
            </a:r>
          </a:p>
          <a:p>
            <a:pPr>
              <a:lnSpc>
                <a:spcPct val="150000"/>
              </a:lnSpc>
            </a:pPr>
            <a:r>
              <a:rPr kumimoji="1" lang="zh-CN" altLang="en-US" sz="1500" dirty="0" smtClean="0">
                <a:solidFill>
                  <a:schemeClr val="bg1"/>
                </a:solidFill>
                <a:latin typeface="Microsoft YaHei" charset="-122"/>
                <a:ea typeface="Microsoft YaHei" charset="-122"/>
                <a:cs typeface="Microsoft YaHei" charset="-122"/>
              </a:rPr>
              <a:t>商务邮箱：</a:t>
            </a:r>
            <a:r>
              <a:rPr kumimoji="1" lang="en-US" altLang="zh-CN" sz="1500" dirty="0" err="1" smtClean="0">
                <a:solidFill>
                  <a:schemeClr val="bg1"/>
                </a:solidFill>
                <a:latin typeface="Microsoft YaHei" charset="-122"/>
                <a:ea typeface="Microsoft YaHei" charset="-122"/>
                <a:cs typeface="Microsoft YaHei" charset="-122"/>
              </a:rPr>
              <a:t>partners@arcsoft.com</a:t>
            </a:r>
            <a:endParaRPr kumimoji="1" lang="en-US" altLang="zh-CN" sz="1500" dirty="0" smtClean="0">
              <a:solidFill>
                <a:schemeClr val="bg1"/>
              </a:solidFill>
              <a:latin typeface="Microsoft YaHei" charset="-122"/>
              <a:ea typeface="Microsoft YaHei" charset="-122"/>
              <a:cs typeface="Microsoft YaHei" charset="-122"/>
            </a:endParaRPr>
          </a:p>
          <a:p>
            <a:pPr>
              <a:lnSpc>
                <a:spcPct val="150000"/>
              </a:lnSpc>
            </a:pPr>
            <a:r>
              <a:rPr kumimoji="1" lang="en-US" altLang="zh-CN" sz="1500" dirty="0" err="1" smtClean="0">
                <a:solidFill>
                  <a:schemeClr val="bg1"/>
                </a:solidFill>
                <a:latin typeface="Microsoft YaHei" charset="-122"/>
                <a:ea typeface="Microsoft YaHei" charset="-122"/>
                <a:cs typeface="Microsoft YaHei" charset="-122"/>
              </a:rPr>
              <a:t>www.arcsoft.com.cn</a:t>
            </a:r>
            <a:endParaRPr kumimoji="1" lang="zh-CN" altLang="en-US" sz="1500" dirty="0">
              <a:solidFill>
                <a:schemeClr val="bg1"/>
              </a:solidFill>
              <a:latin typeface="Microsoft YaHei" charset="-122"/>
              <a:ea typeface="Microsoft YaHei" charset="-122"/>
              <a:cs typeface="Microsoft YaHei" charset="-122"/>
            </a:endParaRPr>
          </a:p>
        </p:txBody>
      </p:sp>
      <p:sp>
        <p:nvSpPr>
          <p:cNvPr id="6" name="文本框 5"/>
          <p:cNvSpPr txBox="1"/>
          <p:nvPr/>
        </p:nvSpPr>
        <p:spPr>
          <a:xfrm>
            <a:off x="650521" y="2146607"/>
            <a:ext cx="2170787" cy="553998"/>
          </a:xfrm>
          <a:prstGeom prst="rect">
            <a:avLst/>
          </a:prstGeom>
          <a:noFill/>
        </p:spPr>
        <p:txBody>
          <a:bodyPr wrap="none" rtlCol="0">
            <a:spAutoFit/>
          </a:bodyPr>
          <a:lstStyle/>
          <a:p>
            <a:r>
              <a:rPr kumimoji="1" lang="en-US" altLang="zh-CN" sz="3000" b="1" dirty="0" smtClean="0">
                <a:solidFill>
                  <a:schemeClr val="bg1"/>
                </a:solidFill>
                <a:latin typeface="Arial" charset="0"/>
                <a:ea typeface="Arial" charset="0"/>
                <a:cs typeface="Arial" charset="0"/>
              </a:rPr>
              <a:t>THANKS</a:t>
            </a:r>
            <a:r>
              <a:rPr kumimoji="1" lang="zh-CN" altLang="en-US" sz="3000" b="1" dirty="0" smtClean="0">
                <a:solidFill>
                  <a:schemeClr val="bg1"/>
                </a:solidFill>
                <a:latin typeface="Arial" charset="0"/>
                <a:ea typeface="Arial" charset="0"/>
                <a:cs typeface="Arial" charset="0"/>
              </a:rPr>
              <a:t>！</a:t>
            </a:r>
            <a:endParaRPr kumimoji="1" lang="zh-CN" altLang="en-US" sz="3000" b="1" dirty="0">
              <a:solidFill>
                <a:schemeClr val="bg1"/>
              </a:solidFill>
              <a:latin typeface="Arial" charset="0"/>
              <a:ea typeface="Arial" charset="0"/>
              <a:cs typeface="Arial" charset="0"/>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1468" t="2999"/>
          <a:stretch/>
        </p:blipFill>
        <p:spPr>
          <a:xfrm>
            <a:off x="10107881" y="3896054"/>
            <a:ext cx="1253140" cy="1233666"/>
          </a:xfrm>
          <a:prstGeom prst="rect">
            <a:avLst/>
          </a:prstGeom>
        </p:spPr>
      </p:pic>
      <p:sp>
        <p:nvSpPr>
          <p:cNvPr id="8" name="文本框 7"/>
          <p:cNvSpPr txBox="1"/>
          <p:nvPr/>
        </p:nvSpPr>
        <p:spPr>
          <a:xfrm>
            <a:off x="9990734" y="5079565"/>
            <a:ext cx="1441420" cy="382669"/>
          </a:xfrm>
          <a:prstGeom prst="rect">
            <a:avLst/>
          </a:prstGeom>
          <a:noFill/>
        </p:spPr>
        <p:txBody>
          <a:bodyPr wrap="none" rtlCol="0">
            <a:spAutoFit/>
          </a:bodyPr>
          <a:lstStyle/>
          <a:p>
            <a:pPr>
              <a:lnSpc>
                <a:spcPct val="150000"/>
              </a:lnSpc>
            </a:pPr>
            <a:r>
              <a:rPr kumimoji="1" lang="zh-CN" altLang="en-US" sz="1400" smtClean="0">
                <a:solidFill>
                  <a:schemeClr val="bg1"/>
                </a:solidFill>
                <a:latin typeface="DengXian" charset="-122"/>
                <a:ea typeface="DengXian" charset="-122"/>
                <a:cs typeface="DengXian" charset="-122"/>
              </a:rPr>
              <a:t>官方微信二维码</a:t>
            </a:r>
            <a:endParaRPr kumimoji="1" lang="zh-CN" altLang="en-US" sz="1400" dirty="0">
              <a:solidFill>
                <a:schemeClr val="bg1"/>
              </a:solidFill>
              <a:latin typeface="DengXian" charset="-122"/>
              <a:ea typeface="DengXian" charset="-122"/>
              <a:cs typeface="DengXian" charset="-122"/>
            </a:endParaRPr>
          </a:p>
        </p:txBody>
      </p:sp>
    </p:spTree>
    <p:extLst>
      <p:ext uri="{BB962C8B-B14F-4D97-AF65-F5344CB8AC3E}">
        <p14:creationId xmlns:p14="http://schemas.microsoft.com/office/powerpoint/2010/main" val="1337274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8886264" y="2522808"/>
            <a:ext cx="2718361" cy="27895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14" name="矩形 13"/>
          <p:cNvSpPr/>
          <p:nvPr/>
        </p:nvSpPr>
        <p:spPr>
          <a:xfrm>
            <a:off x="559550" y="3485825"/>
            <a:ext cx="898293" cy="900878"/>
          </a:xfrm>
          <a:prstGeom prst="rect">
            <a:avLst/>
          </a:prstGeom>
          <a:solidFill>
            <a:srgbClr val="A10F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矩形 14"/>
          <p:cNvSpPr/>
          <p:nvPr/>
        </p:nvSpPr>
        <p:spPr>
          <a:xfrm>
            <a:off x="1481831" y="3483329"/>
            <a:ext cx="898293" cy="900878"/>
          </a:xfrm>
          <a:prstGeom prst="rect">
            <a:avLst/>
          </a:prstGeom>
          <a:solidFill>
            <a:srgbClr val="A10F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矩形 15"/>
          <p:cNvSpPr/>
          <p:nvPr/>
        </p:nvSpPr>
        <p:spPr>
          <a:xfrm>
            <a:off x="559550" y="4411435"/>
            <a:ext cx="898293" cy="900878"/>
          </a:xfrm>
          <a:prstGeom prst="rect">
            <a:avLst/>
          </a:prstGeom>
          <a:solidFill>
            <a:srgbClr val="A10F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矩形 16"/>
          <p:cNvSpPr/>
          <p:nvPr/>
        </p:nvSpPr>
        <p:spPr>
          <a:xfrm>
            <a:off x="2404112" y="3483329"/>
            <a:ext cx="898293" cy="900878"/>
          </a:xfrm>
          <a:prstGeom prst="rect">
            <a:avLst/>
          </a:prstGeom>
          <a:solidFill>
            <a:srgbClr val="A10F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矩形 17"/>
          <p:cNvSpPr/>
          <p:nvPr/>
        </p:nvSpPr>
        <p:spPr>
          <a:xfrm>
            <a:off x="1481831" y="4411435"/>
            <a:ext cx="898293" cy="900878"/>
          </a:xfrm>
          <a:prstGeom prst="rect">
            <a:avLst/>
          </a:prstGeom>
          <a:solidFill>
            <a:srgbClr val="A10F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矩形 18"/>
          <p:cNvSpPr/>
          <p:nvPr/>
        </p:nvSpPr>
        <p:spPr>
          <a:xfrm>
            <a:off x="2404111" y="4411434"/>
            <a:ext cx="898293" cy="900878"/>
          </a:xfrm>
          <a:prstGeom prst="rect">
            <a:avLst/>
          </a:prstGeom>
          <a:solidFill>
            <a:srgbClr val="A10F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0" name="矩形 19"/>
          <p:cNvSpPr/>
          <p:nvPr/>
        </p:nvSpPr>
        <p:spPr>
          <a:xfrm>
            <a:off x="6129719" y="2522808"/>
            <a:ext cx="2736194" cy="935948"/>
          </a:xfrm>
          <a:prstGeom prst="rect">
            <a:avLst/>
          </a:prstGeom>
          <a:solidFill>
            <a:srgbClr val="A10F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21" name="矩形 20"/>
          <p:cNvSpPr/>
          <p:nvPr/>
        </p:nvSpPr>
        <p:spPr>
          <a:xfrm>
            <a:off x="3329964" y="2522808"/>
            <a:ext cx="2766785" cy="27882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23" name="矩形 22"/>
          <p:cNvSpPr/>
          <p:nvPr/>
        </p:nvSpPr>
        <p:spPr>
          <a:xfrm>
            <a:off x="550863" y="2522810"/>
            <a:ext cx="2751541" cy="935946"/>
          </a:xfrm>
          <a:prstGeom prst="rect">
            <a:avLst/>
          </a:prstGeom>
          <a:solidFill>
            <a:srgbClr val="A10F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24" name="文本框 40"/>
          <p:cNvSpPr txBox="1"/>
          <p:nvPr/>
        </p:nvSpPr>
        <p:spPr>
          <a:xfrm>
            <a:off x="824959" y="2662581"/>
            <a:ext cx="2212989" cy="669414"/>
          </a:xfrm>
          <a:prstGeom prst="rect">
            <a:avLst/>
          </a:prstGeom>
          <a:noFill/>
        </p:spPr>
        <p:txBody>
          <a:bodyPr wrap="square" rtlCol="0">
            <a:spAutoFit/>
          </a:bodyPr>
          <a:lstStyle/>
          <a:p>
            <a:pPr algn="ctr">
              <a:lnSpc>
                <a:spcPct val="125000"/>
              </a:lnSpc>
            </a:pPr>
            <a:r>
              <a:rPr lang="zh-CN" altLang="en-US" sz="1500" b="1" dirty="0" smtClean="0">
                <a:solidFill>
                  <a:schemeClr val="bg1"/>
                </a:solidFill>
                <a:latin typeface="微软雅黑 Light" panose="020B0502040204020203" pitchFamily="34" charset="-122"/>
                <a:ea typeface="微软雅黑 Light" panose="020B0502040204020203" pitchFamily="34" charset="-122"/>
                <a:sym typeface="+mn-ea"/>
              </a:rPr>
              <a:t>为行业客户提供</a:t>
            </a:r>
            <a:endParaRPr lang="en-US" altLang="zh-CN" sz="1500" b="1" dirty="0" smtClean="0">
              <a:solidFill>
                <a:schemeClr val="bg1"/>
              </a:solidFill>
              <a:latin typeface="微软雅黑 Light" panose="020B0502040204020203" pitchFamily="34" charset="-122"/>
              <a:ea typeface="微软雅黑 Light" panose="020B0502040204020203" pitchFamily="34" charset="-122"/>
              <a:sym typeface="+mn-ea"/>
            </a:endParaRPr>
          </a:p>
          <a:p>
            <a:pPr algn="ctr">
              <a:lnSpc>
                <a:spcPct val="125000"/>
              </a:lnSpc>
            </a:pPr>
            <a:r>
              <a:rPr lang="zh-CN" altLang="en-US" sz="1500" b="1" dirty="0" smtClean="0">
                <a:solidFill>
                  <a:schemeClr val="bg1"/>
                </a:solidFill>
                <a:latin typeface="微软雅黑 Light" panose="020B0502040204020203" pitchFamily="34" charset="-122"/>
                <a:ea typeface="微软雅黑 Light" panose="020B0502040204020203" pitchFamily="34" charset="-122"/>
                <a:sym typeface="+mn-ea"/>
              </a:rPr>
              <a:t>一</a:t>
            </a:r>
            <a:r>
              <a:rPr lang="zh-CN" altLang="en-US" sz="1500" b="1" dirty="0">
                <a:solidFill>
                  <a:schemeClr val="bg1"/>
                </a:solidFill>
                <a:latin typeface="微软雅黑 Light" panose="020B0502040204020203" pitchFamily="34" charset="-122"/>
                <a:ea typeface="微软雅黑 Light" panose="020B0502040204020203" pitchFamily="34" charset="-122"/>
                <a:sym typeface="+mn-ea"/>
              </a:rPr>
              <a:t>站</a:t>
            </a:r>
            <a:r>
              <a:rPr lang="zh-CN" altLang="en-US" sz="1500" b="1" dirty="0" smtClean="0">
                <a:solidFill>
                  <a:schemeClr val="bg1"/>
                </a:solidFill>
                <a:latin typeface="微软雅黑 Light" panose="020B0502040204020203" pitchFamily="34" charset="-122"/>
                <a:ea typeface="微软雅黑 Light" panose="020B0502040204020203" pitchFamily="34" charset="-122"/>
                <a:sym typeface="+mn-ea"/>
              </a:rPr>
              <a:t>式视觉解决</a:t>
            </a:r>
            <a:r>
              <a:rPr lang="zh-CN" altLang="en-US" sz="1500" b="1" dirty="0">
                <a:solidFill>
                  <a:schemeClr val="bg1"/>
                </a:solidFill>
                <a:latin typeface="微软雅黑 Light" panose="020B0502040204020203" pitchFamily="34" charset="-122"/>
                <a:ea typeface="微软雅黑 Light" panose="020B0502040204020203" pitchFamily="34" charset="-122"/>
                <a:sym typeface="+mn-ea"/>
              </a:rPr>
              <a:t>方案</a:t>
            </a:r>
          </a:p>
        </p:txBody>
      </p:sp>
      <p:sp>
        <p:nvSpPr>
          <p:cNvPr id="25" name="文本框 43"/>
          <p:cNvSpPr txBox="1"/>
          <p:nvPr/>
        </p:nvSpPr>
        <p:spPr>
          <a:xfrm>
            <a:off x="9241726" y="2662581"/>
            <a:ext cx="1969250" cy="643061"/>
          </a:xfrm>
          <a:prstGeom prst="rect">
            <a:avLst/>
          </a:prstGeom>
          <a:noFill/>
        </p:spPr>
        <p:txBody>
          <a:bodyPr wrap="square" rtlCol="0">
            <a:spAutoFit/>
          </a:bodyPr>
          <a:lstStyle/>
          <a:p>
            <a:pPr algn="ctr">
              <a:lnSpc>
                <a:spcPct val="125000"/>
              </a:lnSpc>
            </a:pPr>
            <a:r>
              <a:rPr sz="1500" b="1" dirty="0" err="1">
                <a:solidFill>
                  <a:schemeClr val="tx1">
                    <a:lumMod val="65000"/>
                    <a:lumOff val="35000"/>
                  </a:schemeClr>
                </a:solidFill>
                <a:latin typeface="微软雅黑 Light" panose="020B0502040204020203" pitchFamily="34" charset="-122"/>
                <a:ea typeface="微软雅黑 Light" panose="020B0502040204020203" pitchFamily="34" charset="-122"/>
                <a:sym typeface="+mn-ea"/>
              </a:rPr>
              <a:t>技术、人才、</a:t>
            </a:r>
            <a:r>
              <a:rPr sz="1500" b="1" dirty="0" err="1" smtClean="0">
                <a:solidFill>
                  <a:schemeClr val="tx1">
                    <a:lumMod val="65000"/>
                    <a:lumOff val="35000"/>
                  </a:schemeClr>
                </a:solidFill>
                <a:latin typeface="微软雅黑 Light" panose="020B0502040204020203" pitchFamily="34" charset="-122"/>
                <a:ea typeface="微软雅黑 Light" panose="020B0502040204020203" pitchFamily="34" charset="-122"/>
                <a:sym typeface="+mn-ea"/>
              </a:rPr>
              <a:t>专利</a:t>
            </a:r>
            <a:endParaRPr lang="en-US" sz="1500" b="1" dirty="0" smtClean="0">
              <a:solidFill>
                <a:schemeClr val="tx1">
                  <a:lumMod val="65000"/>
                  <a:lumOff val="35000"/>
                </a:schemeClr>
              </a:solidFill>
              <a:latin typeface="微软雅黑 Light" panose="020B0502040204020203" pitchFamily="34" charset="-122"/>
              <a:ea typeface="微软雅黑 Light" panose="020B0502040204020203" pitchFamily="34" charset="-122"/>
              <a:sym typeface="+mn-ea"/>
            </a:endParaRPr>
          </a:p>
          <a:p>
            <a:pPr algn="ctr">
              <a:lnSpc>
                <a:spcPct val="125000"/>
              </a:lnSpc>
            </a:pPr>
            <a:r>
              <a:rPr sz="1500" b="1" dirty="0" err="1" smtClean="0">
                <a:solidFill>
                  <a:schemeClr val="tx1">
                    <a:lumMod val="65000"/>
                    <a:lumOff val="35000"/>
                  </a:schemeClr>
                </a:solidFill>
                <a:latin typeface="微软雅黑 Light" panose="020B0502040204020203" pitchFamily="34" charset="-122"/>
                <a:ea typeface="微软雅黑 Light" panose="020B0502040204020203" pitchFamily="34" charset="-122"/>
                <a:sym typeface="+mn-ea"/>
              </a:rPr>
              <a:t>二十余年沉淀</a:t>
            </a:r>
            <a:endParaRPr lang="zh-CN" altLang="en-US" sz="1500" b="1" dirty="0">
              <a:solidFill>
                <a:schemeClr val="tx1">
                  <a:lumMod val="65000"/>
                  <a:lumOff val="35000"/>
                </a:schemeClr>
              </a:solidFill>
              <a:latin typeface="微软雅黑 Light" panose="020B0502040204020203" pitchFamily="34" charset="-122"/>
              <a:ea typeface="微软雅黑 Light" panose="020B0502040204020203" pitchFamily="34" charset="-122"/>
              <a:sym typeface="+mn-ea"/>
            </a:endParaRPr>
          </a:p>
        </p:txBody>
      </p:sp>
      <p:sp>
        <p:nvSpPr>
          <p:cNvPr id="26" name="文本框 48"/>
          <p:cNvSpPr txBox="1"/>
          <p:nvPr/>
        </p:nvSpPr>
        <p:spPr>
          <a:xfrm>
            <a:off x="3371513" y="2662581"/>
            <a:ext cx="2712529" cy="643061"/>
          </a:xfrm>
          <a:prstGeom prst="rect">
            <a:avLst/>
          </a:prstGeom>
          <a:noFill/>
        </p:spPr>
        <p:txBody>
          <a:bodyPr wrap="square" rtlCol="0">
            <a:spAutoFit/>
          </a:bodyPr>
          <a:lstStyle/>
          <a:p>
            <a:pPr algn="ctr">
              <a:lnSpc>
                <a:spcPct val="125000"/>
              </a:lnSpc>
            </a:pPr>
            <a:r>
              <a:rPr lang="zh-CN" altLang="en-US" sz="1500" b="1" dirty="0">
                <a:solidFill>
                  <a:schemeClr val="tx1">
                    <a:lumMod val="65000"/>
                    <a:lumOff val="35000"/>
                  </a:schemeClr>
                </a:solidFill>
                <a:latin typeface="微软雅黑 Light" panose="020B0502040204020203" pitchFamily="34" charset="-122"/>
                <a:ea typeface="微软雅黑 Light" panose="020B0502040204020203" pitchFamily="34" charset="-122"/>
                <a:sym typeface="+mn-ea"/>
              </a:rPr>
              <a:t>服务</a:t>
            </a:r>
            <a:r>
              <a:rPr lang="zh-CN" altLang="en-US" sz="1500" b="1" dirty="0" smtClean="0">
                <a:solidFill>
                  <a:schemeClr val="tx1">
                    <a:lumMod val="65000"/>
                    <a:lumOff val="35000"/>
                  </a:schemeClr>
                </a:solidFill>
                <a:latin typeface="微软雅黑 Light" panose="020B0502040204020203" pitchFamily="34" charset="-122"/>
                <a:ea typeface="微软雅黑 Light" panose="020B0502040204020203" pitchFamily="34" charset="-122"/>
                <a:sym typeface="+mn-ea"/>
              </a:rPr>
              <a:t>全球化</a:t>
            </a:r>
            <a:endParaRPr lang="en-US" altLang="zh-CN" sz="1500" b="1" dirty="0" smtClean="0">
              <a:solidFill>
                <a:schemeClr val="tx1">
                  <a:lumMod val="65000"/>
                  <a:lumOff val="35000"/>
                </a:schemeClr>
              </a:solidFill>
              <a:latin typeface="微软雅黑 Light" panose="020B0502040204020203" pitchFamily="34" charset="-122"/>
              <a:ea typeface="微软雅黑 Light" panose="020B0502040204020203" pitchFamily="34" charset="-122"/>
              <a:sym typeface="+mn-ea"/>
            </a:endParaRPr>
          </a:p>
          <a:p>
            <a:pPr algn="ctr">
              <a:lnSpc>
                <a:spcPct val="125000"/>
              </a:lnSpc>
            </a:pPr>
            <a:r>
              <a:rPr lang="zh-CN" altLang="en-US" sz="1500" b="1" dirty="0" smtClean="0">
                <a:solidFill>
                  <a:schemeClr val="tx1">
                    <a:lumMod val="65000"/>
                    <a:lumOff val="35000"/>
                  </a:schemeClr>
                </a:solidFill>
                <a:latin typeface="微软雅黑 Light" panose="020B0502040204020203" pitchFamily="34" charset="-122"/>
                <a:ea typeface="微软雅黑 Light" panose="020B0502040204020203" pitchFamily="34" charset="-122"/>
                <a:sym typeface="+mn-ea"/>
              </a:rPr>
              <a:t>多</a:t>
            </a:r>
            <a:r>
              <a:rPr lang="zh-CN" altLang="en-US" sz="1500" b="1" dirty="0">
                <a:solidFill>
                  <a:schemeClr val="tx1">
                    <a:lumMod val="65000"/>
                    <a:lumOff val="35000"/>
                  </a:schemeClr>
                </a:solidFill>
                <a:latin typeface="微软雅黑 Light" panose="020B0502040204020203" pitchFamily="34" charset="-122"/>
                <a:ea typeface="微软雅黑 Light" panose="020B0502040204020203" pitchFamily="34" charset="-122"/>
                <a:sym typeface="+mn-ea"/>
              </a:rPr>
              <a:t>区域研发中心与商业中心</a:t>
            </a:r>
          </a:p>
        </p:txBody>
      </p:sp>
      <p:sp>
        <p:nvSpPr>
          <p:cNvPr id="27" name="文本框 49"/>
          <p:cNvSpPr txBox="1"/>
          <p:nvPr/>
        </p:nvSpPr>
        <p:spPr>
          <a:xfrm>
            <a:off x="6550722" y="2793251"/>
            <a:ext cx="1877091" cy="354521"/>
          </a:xfrm>
          <a:prstGeom prst="rect">
            <a:avLst/>
          </a:prstGeom>
          <a:noFill/>
        </p:spPr>
        <p:txBody>
          <a:bodyPr wrap="square" rtlCol="0">
            <a:spAutoFit/>
          </a:bodyPr>
          <a:lstStyle/>
          <a:p>
            <a:pPr algn="ctr">
              <a:lnSpc>
                <a:spcPct val="125000"/>
              </a:lnSpc>
            </a:pPr>
            <a:r>
              <a:rPr lang="zh-CN" altLang="en-US" sz="1500" b="1" dirty="0" smtClean="0">
                <a:solidFill>
                  <a:schemeClr val="bg1"/>
                </a:solidFill>
                <a:latin typeface="微软雅黑 Light" panose="020B0502040204020203" pitchFamily="34" charset="-122"/>
                <a:ea typeface="微软雅黑 Light" panose="020B0502040204020203" pitchFamily="34" charset="-122"/>
                <a:sym typeface="+mn-ea"/>
              </a:rPr>
              <a:t>市场认可度高</a:t>
            </a:r>
            <a:endParaRPr lang="zh-CN" altLang="en-US" sz="1500" b="1" dirty="0">
              <a:solidFill>
                <a:schemeClr val="bg1"/>
              </a:solidFill>
              <a:latin typeface="微软雅黑 Light" panose="020B0502040204020203" pitchFamily="34" charset="-122"/>
              <a:ea typeface="微软雅黑 Light" panose="020B0502040204020203" pitchFamily="34" charset="-122"/>
              <a:sym typeface="+mn-ea"/>
            </a:endParaRPr>
          </a:p>
        </p:txBody>
      </p:sp>
      <p:pic>
        <p:nvPicPr>
          <p:cNvPr id="30" name="Picture 3" descr="F:\宣传册\素材\冰箱.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809718" y="4668123"/>
            <a:ext cx="242518" cy="387497"/>
          </a:xfrm>
          <a:prstGeom prst="rect">
            <a:avLst/>
          </a:prstGeom>
          <a:noFill/>
          <a:extLst>
            <a:ext uri="{909E8E84-426E-40DD-AFC4-6F175D3DCCD1}">
              <a14:hiddenFill xmlns:a14="http://schemas.microsoft.com/office/drawing/2010/main">
                <a:solidFill>
                  <a:srgbClr val="FFFFFF"/>
                </a:solidFill>
              </a14:hiddenFill>
            </a:ext>
          </a:extLst>
        </p:spPr>
      </p:pic>
      <p:pic>
        <p:nvPicPr>
          <p:cNvPr id="38" name="图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8769" y="3734743"/>
            <a:ext cx="431555" cy="432797"/>
          </a:xfrm>
          <a:prstGeom prst="rect">
            <a:avLst/>
          </a:prstGeom>
          <a:noFill/>
          <a:ln>
            <a:noFill/>
          </a:ln>
        </p:spPr>
      </p:pic>
      <p:sp>
        <p:nvSpPr>
          <p:cNvPr id="47" name="矩形 46"/>
          <p:cNvSpPr/>
          <p:nvPr/>
        </p:nvSpPr>
        <p:spPr>
          <a:xfrm>
            <a:off x="6130328" y="3485825"/>
            <a:ext cx="898293" cy="900878"/>
          </a:xfrm>
          <a:prstGeom prst="rect">
            <a:avLst/>
          </a:prstGeom>
          <a:solidFill>
            <a:srgbClr val="A10F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latin typeface="微软雅黑" panose="020B0503020204020204" pitchFamily="34" charset="-122"/>
                <a:ea typeface="微软雅黑" panose="020B0503020204020204" pitchFamily="34" charset="-122"/>
              </a:rPr>
              <a:t>三星</a:t>
            </a:r>
          </a:p>
        </p:txBody>
      </p:sp>
      <p:sp>
        <p:nvSpPr>
          <p:cNvPr id="48" name="矩形 47"/>
          <p:cNvSpPr/>
          <p:nvPr/>
        </p:nvSpPr>
        <p:spPr>
          <a:xfrm>
            <a:off x="7048973" y="3485825"/>
            <a:ext cx="898293" cy="900878"/>
          </a:xfrm>
          <a:prstGeom prst="rect">
            <a:avLst/>
          </a:prstGeom>
          <a:solidFill>
            <a:srgbClr val="A10F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smtClean="0">
                <a:latin typeface="微软雅黑" panose="020B0503020204020204" pitchFamily="34" charset="-122"/>
                <a:ea typeface="微软雅黑" panose="020B0503020204020204" pitchFamily="34" charset="-122"/>
              </a:rPr>
              <a:t>华为</a:t>
            </a:r>
            <a:endParaRPr lang="zh-CN" altLang="en-US" sz="1500" dirty="0">
              <a:latin typeface="微软雅黑" panose="020B0503020204020204" pitchFamily="34" charset="-122"/>
              <a:ea typeface="微软雅黑" panose="020B0503020204020204" pitchFamily="34" charset="-122"/>
            </a:endParaRPr>
          </a:p>
        </p:txBody>
      </p:sp>
      <p:sp>
        <p:nvSpPr>
          <p:cNvPr id="49" name="矩形 48"/>
          <p:cNvSpPr/>
          <p:nvPr/>
        </p:nvSpPr>
        <p:spPr>
          <a:xfrm>
            <a:off x="6130327" y="4410204"/>
            <a:ext cx="898293" cy="900878"/>
          </a:xfrm>
          <a:prstGeom prst="rect">
            <a:avLst/>
          </a:prstGeom>
          <a:solidFill>
            <a:srgbClr val="A10F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smtClean="0">
                <a:latin typeface="微软雅黑" panose="020B0503020204020204" pitchFamily="34" charset="-122"/>
                <a:ea typeface="微软雅黑" panose="020B0503020204020204" pitchFamily="34" charset="-122"/>
              </a:rPr>
              <a:t>Sony</a:t>
            </a:r>
            <a:endParaRPr lang="zh-CN" altLang="en-US" sz="1500" dirty="0">
              <a:latin typeface="微软雅黑" panose="020B0503020204020204" pitchFamily="34" charset="-122"/>
              <a:ea typeface="微软雅黑" panose="020B0503020204020204" pitchFamily="34" charset="-122"/>
            </a:endParaRPr>
          </a:p>
        </p:txBody>
      </p:sp>
      <p:sp>
        <p:nvSpPr>
          <p:cNvPr id="50" name="矩形 49"/>
          <p:cNvSpPr/>
          <p:nvPr/>
        </p:nvSpPr>
        <p:spPr>
          <a:xfrm>
            <a:off x="7967619" y="3485825"/>
            <a:ext cx="898293" cy="900878"/>
          </a:xfrm>
          <a:prstGeom prst="rect">
            <a:avLst/>
          </a:prstGeom>
          <a:solidFill>
            <a:srgbClr val="A10F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smtClean="0">
                <a:latin typeface="微软雅黑" panose="020B0503020204020204" pitchFamily="34" charset="-122"/>
                <a:ea typeface="微软雅黑" panose="020B0503020204020204" pitchFamily="34" charset="-122"/>
              </a:rPr>
              <a:t>小米</a:t>
            </a:r>
            <a:endParaRPr lang="zh-CN" altLang="en-US" sz="1500" dirty="0">
              <a:latin typeface="微软雅黑" panose="020B0503020204020204" pitchFamily="34" charset="-122"/>
              <a:ea typeface="微软雅黑" panose="020B0503020204020204" pitchFamily="34" charset="-122"/>
            </a:endParaRPr>
          </a:p>
        </p:txBody>
      </p:sp>
      <p:sp>
        <p:nvSpPr>
          <p:cNvPr id="51" name="矩形 50"/>
          <p:cNvSpPr/>
          <p:nvPr/>
        </p:nvSpPr>
        <p:spPr>
          <a:xfrm>
            <a:off x="7048973" y="4410204"/>
            <a:ext cx="898293" cy="900878"/>
          </a:xfrm>
          <a:prstGeom prst="rect">
            <a:avLst/>
          </a:prstGeom>
          <a:solidFill>
            <a:srgbClr val="A10F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smtClean="0">
                <a:latin typeface="微软雅黑" panose="020B0503020204020204" pitchFamily="34" charset="-122"/>
                <a:ea typeface="微软雅黑" panose="020B0503020204020204" pitchFamily="34" charset="-122"/>
              </a:rPr>
              <a:t>美的</a:t>
            </a:r>
            <a:endParaRPr lang="zh-CN" altLang="en-US" sz="1500" dirty="0">
              <a:latin typeface="微软雅黑" panose="020B0503020204020204" pitchFamily="34" charset="-122"/>
              <a:ea typeface="微软雅黑" panose="020B0503020204020204" pitchFamily="34" charset="-122"/>
            </a:endParaRPr>
          </a:p>
        </p:txBody>
      </p:sp>
      <p:sp>
        <p:nvSpPr>
          <p:cNvPr id="52" name="矩形 51"/>
          <p:cNvSpPr/>
          <p:nvPr/>
        </p:nvSpPr>
        <p:spPr>
          <a:xfrm>
            <a:off x="7967619" y="4410204"/>
            <a:ext cx="898293" cy="900878"/>
          </a:xfrm>
          <a:prstGeom prst="rect">
            <a:avLst/>
          </a:prstGeom>
          <a:solidFill>
            <a:srgbClr val="A10F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smtClean="0">
                <a:latin typeface="微软雅黑" panose="020B0503020204020204" pitchFamily="34" charset="-122"/>
                <a:ea typeface="微软雅黑" panose="020B0503020204020204" pitchFamily="34" charset="-122"/>
              </a:rPr>
              <a:t>……</a:t>
            </a:r>
            <a:endParaRPr lang="zh-CN" altLang="en-US" sz="1500" dirty="0">
              <a:latin typeface="微软雅黑" panose="020B0503020204020204" pitchFamily="34" charset="-122"/>
              <a:ea typeface="微软雅黑" panose="020B0503020204020204" pitchFamily="34" charset="-122"/>
            </a:endParaRPr>
          </a:p>
        </p:txBody>
      </p:sp>
      <p:pic>
        <p:nvPicPr>
          <p:cNvPr id="36" name="图片 3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a:ext>
            </a:extLst>
          </a:blip>
          <a:stretch>
            <a:fillRect/>
          </a:stretch>
        </p:blipFill>
        <p:spPr>
          <a:xfrm>
            <a:off x="8886263" y="4020472"/>
            <a:ext cx="2706032" cy="1289714"/>
          </a:xfrm>
          <a:prstGeom prst="rect">
            <a:avLst/>
          </a:prstGeom>
        </p:spPr>
      </p:pic>
      <p:pic>
        <p:nvPicPr>
          <p:cNvPr id="6" name="图片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01820" y="3734743"/>
            <a:ext cx="2418184" cy="1247138"/>
          </a:xfrm>
          <a:prstGeom prst="rect">
            <a:avLst/>
          </a:prstGeom>
        </p:spPr>
      </p:pic>
      <p:sp>
        <p:nvSpPr>
          <p:cNvPr id="40" name="文本占位符 1"/>
          <p:cNvSpPr txBox="1">
            <a:spLocks/>
          </p:cNvSpPr>
          <p:nvPr/>
        </p:nvSpPr>
        <p:spPr>
          <a:xfrm>
            <a:off x="559551" y="873125"/>
            <a:ext cx="11032744" cy="479425"/>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虹软是</a:t>
            </a:r>
            <a:r>
              <a:rPr lang="zh-CN" altLang="en-US" dirty="0" smtClean="0"/>
              <a:t>全球计算机视觉行业</a:t>
            </a:r>
            <a:r>
              <a:rPr lang="zh-CN" altLang="en-US" dirty="0"/>
              <a:t>领先的软件服务提供商</a:t>
            </a:r>
          </a:p>
        </p:txBody>
      </p:sp>
      <p:pic>
        <p:nvPicPr>
          <p:cNvPr id="31" name="图片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54223" y="3758632"/>
            <a:ext cx="378452" cy="352926"/>
          </a:xfrm>
          <a:prstGeom prst="rect">
            <a:avLst/>
          </a:prstGeom>
        </p:spPr>
      </p:pic>
      <p:pic>
        <p:nvPicPr>
          <p:cNvPr id="2" name="图片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83872" y="3770627"/>
            <a:ext cx="361028" cy="361028"/>
          </a:xfrm>
          <a:prstGeom prst="rect">
            <a:avLst/>
          </a:prstGeom>
        </p:spPr>
      </p:pic>
      <p:pic>
        <p:nvPicPr>
          <p:cNvPr id="3" name="图片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31818" y="4694592"/>
            <a:ext cx="361028" cy="361028"/>
          </a:xfrm>
          <a:prstGeom prst="rect">
            <a:avLst/>
          </a:prstGeom>
        </p:spPr>
      </p:pic>
    </p:spTree>
    <p:extLst>
      <p:ext uri="{BB962C8B-B14F-4D97-AF65-F5344CB8AC3E}">
        <p14:creationId xmlns:p14="http://schemas.microsoft.com/office/powerpoint/2010/main" val="693883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6059488" y="1917894"/>
            <a:ext cx="0" cy="4140006"/>
          </a:xfrm>
          <a:prstGeom prst="line">
            <a:avLst/>
          </a:prstGeom>
          <a:ln w="9525" cap="flat" cmpd="sng" algn="ctr">
            <a:solidFill>
              <a:srgbClr val="C9161D"/>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矩形 5"/>
          <p:cNvSpPr/>
          <p:nvPr/>
        </p:nvSpPr>
        <p:spPr>
          <a:xfrm>
            <a:off x="839363" y="1805366"/>
            <a:ext cx="1333960" cy="400110"/>
          </a:xfrm>
          <a:prstGeom prst="rect">
            <a:avLst/>
          </a:prstGeom>
        </p:spPr>
        <p:txBody>
          <a:bodyPr wrap="square">
            <a:spAutoFit/>
          </a:bodyPr>
          <a:lstStyle/>
          <a:p>
            <a:r>
              <a:rPr lang="zh-CN"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原创</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驱动</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832076" y="2375230"/>
            <a:ext cx="4081275" cy="1200329"/>
          </a:xfrm>
          <a:prstGeom prst="rect">
            <a:avLst/>
          </a:prstGeom>
        </p:spPr>
        <p:txBody>
          <a:bodyPr wrap="square">
            <a:spAutoFit/>
          </a:bodyPr>
          <a:lstStyle/>
          <a:p>
            <a:pPr marL="285750" indent="-285750">
              <a:buFont typeface="Arial" panose="020B0604020202020204" pitchFamily="34" charset="0"/>
              <a:buChar char="•"/>
            </a:pP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rPr>
              <a:t>20 </a:t>
            </a:r>
            <a:r>
              <a:rPr lang="zh-CN"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rPr>
              <a:t>多年在数字影像及</a:t>
            </a:r>
            <a:r>
              <a:rPr lang="zh-CN" altLang="zh-CN"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计算机视觉</a:t>
            </a:r>
            <a:r>
              <a:rPr lang="zh-CN" altLang="en-US"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人工智能</a:t>
            </a:r>
            <a:r>
              <a:rPr lang="zh-CN" altLang="zh-CN"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领域</a:t>
            </a:r>
            <a:r>
              <a:rPr lang="zh-CN"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rPr>
              <a:t>的长期</a:t>
            </a:r>
            <a:r>
              <a:rPr lang="zh-CN" altLang="zh-CN"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研发投入</a:t>
            </a:r>
            <a:r>
              <a:rPr lang="zh-CN"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rPr>
              <a:t>，积累了大量底层算法</a:t>
            </a:r>
            <a:r>
              <a:rPr lang="zh-CN" altLang="zh-CN"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rPr>
              <a:t>在技术的产品化过程中，结合行业需求，整合各类算法，与全球消费电子领导厂商深度合作，实现了核心技术的更新迭代和产品的持续创新。</a:t>
            </a: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rPr>
              <a:t> </a:t>
            </a:r>
            <a:endParaRPr lang="en-US" altLang="zh-CN"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60" name="矩形 59"/>
          <p:cNvSpPr/>
          <p:nvPr/>
        </p:nvSpPr>
        <p:spPr>
          <a:xfrm>
            <a:off x="7400736" y="1805366"/>
            <a:ext cx="1341246" cy="400110"/>
          </a:xfrm>
          <a:prstGeom prst="rect">
            <a:avLst/>
          </a:prstGeom>
        </p:spPr>
        <p:txBody>
          <a:bodyPr wrap="square">
            <a:spAutoFit/>
          </a:bodyPr>
          <a:lstStyle/>
          <a:p>
            <a:r>
              <a:rPr lang="zh-CN" altLang="en-US" sz="2000" b="1" smtClean="0">
                <a:solidFill>
                  <a:schemeClr val="tx1">
                    <a:lumMod val="75000"/>
                    <a:lumOff val="25000"/>
                  </a:schemeClr>
                </a:solidFill>
                <a:latin typeface="微软雅黑" panose="020B0503020204020204" pitchFamily="34" charset="-122"/>
                <a:ea typeface="微软雅黑" panose="020B0503020204020204" pitchFamily="34" charset="-122"/>
              </a:rPr>
              <a:t>客户导向</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矩形 61"/>
          <p:cNvSpPr/>
          <p:nvPr/>
        </p:nvSpPr>
        <p:spPr>
          <a:xfrm>
            <a:off x="839363" y="3947950"/>
            <a:ext cx="1619405" cy="400110"/>
          </a:xfrm>
          <a:prstGeom prst="rect">
            <a:avLst/>
          </a:prstGeom>
        </p:spPr>
        <p:txBody>
          <a:bodyPr wrap="square">
            <a:spAutoFit/>
          </a:bodyPr>
          <a:lstStyle/>
          <a:p>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持续创新</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矩形 62"/>
          <p:cNvSpPr/>
          <p:nvPr/>
        </p:nvSpPr>
        <p:spPr>
          <a:xfrm>
            <a:off x="832076" y="4473799"/>
            <a:ext cx="4081275" cy="461665"/>
          </a:xfrm>
          <a:prstGeom prst="rect">
            <a:avLst/>
          </a:prstGeom>
        </p:spPr>
        <p:txBody>
          <a:bodyPr wrap="square">
            <a:spAutoFit/>
          </a:bodyPr>
          <a:lstStyle/>
          <a:p>
            <a:pPr marL="285750" indent="-285750" algn="just">
              <a:buFont typeface="Arial" panose="020B0604020202020204" pitchFamily="34" charset="0"/>
              <a:buChar char="•"/>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持续</a:t>
            </a: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rPr>
              <a:t>30%</a:t>
            </a: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以上的收入投入到研发中，从而提高我们的竞争力，同时，推动行业和技术的</a:t>
            </a:r>
            <a:r>
              <a:rPr lang="zh-CN" altLang="en-US"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进步。</a:t>
            </a:r>
            <a:endParaRPr lang="en-US" altLang="zh-CN"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65" name="矩形 64"/>
          <p:cNvSpPr/>
          <p:nvPr/>
        </p:nvSpPr>
        <p:spPr>
          <a:xfrm>
            <a:off x="7400736" y="3935961"/>
            <a:ext cx="1763361" cy="400110"/>
          </a:xfrm>
          <a:prstGeom prst="rect">
            <a:avLst/>
          </a:prstGeom>
        </p:spPr>
        <p:txBody>
          <a:bodyPr wrap="square">
            <a:spAutoFit/>
          </a:bodyPr>
          <a:lstStyle/>
          <a:p>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产品化能力强</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矩形 65"/>
          <p:cNvSpPr/>
          <p:nvPr/>
        </p:nvSpPr>
        <p:spPr>
          <a:xfrm>
            <a:off x="7400736" y="4473799"/>
            <a:ext cx="4167374" cy="1754326"/>
          </a:xfrm>
          <a:prstGeom prst="rect">
            <a:avLst/>
          </a:prstGeom>
        </p:spPr>
        <p:txBody>
          <a:bodyPr wrap="square">
            <a:spAutoFit/>
          </a:bodyPr>
          <a:lstStyle/>
          <a:p>
            <a:pPr marL="285750" indent="-285750" algn="just">
              <a:buFont typeface="Arial" panose="020B0604020202020204" pitchFamily="34" charset="0"/>
              <a:buChar char="•"/>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在既定</a:t>
            </a:r>
            <a:r>
              <a:rPr lang="zh-CN" altLang="en-US"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硬件基础上，能够</a:t>
            </a: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在不牺牲性能和用户</a:t>
            </a:r>
            <a:r>
              <a:rPr lang="zh-CN" altLang="en-US"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体验前提</a:t>
            </a: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下，在功耗及综合技术等指标上达到行业</a:t>
            </a:r>
            <a:r>
              <a:rPr lang="zh-CN" altLang="en-US"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领先</a:t>
            </a: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水平</a:t>
            </a:r>
            <a:r>
              <a:rPr lang="zh-CN" altLang="en-US"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gn="just">
              <a:buFont typeface="Arial" panose="020B0604020202020204" pitchFamily="34" charset="0"/>
              <a:buChar char="•"/>
            </a:pPr>
            <a:endPar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gn="just">
              <a:buFont typeface="Arial" panose="020B0604020202020204" pitchFamily="34" charset="0"/>
              <a:buChar char="•"/>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技术具有通用性和延展性，大量模块化的产品和底层算法库能够快速用于开发新产品或各类行业应用</a:t>
            </a:r>
            <a:r>
              <a:rPr lang="zh-CN" altLang="en-US"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gn="just">
              <a:buFont typeface="Arial" panose="020B0604020202020204" pitchFamily="34" charset="0"/>
              <a:buChar char="•"/>
            </a:pPr>
            <a:endPar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gn="just">
              <a:buFont typeface="Arial" panose="020B0604020202020204" pitchFamily="34" charset="0"/>
              <a:buChar char="•"/>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与高通、</a:t>
            </a:r>
            <a:r>
              <a:rPr lang="zh-CN" altLang="en-US"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联发科、</a:t>
            </a: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rPr>
              <a:t>arm</a:t>
            </a:r>
            <a:r>
              <a:rPr lang="zh-CN" altLang="en-US"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等</a:t>
            </a: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产业链顶尖企业长期合作，平台优化能力强</a:t>
            </a:r>
            <a:r>
              <a:rPr lang="zh-CN" altLang="en-US"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gn="just">
              <a:buFont typeface="Arial" panose="020B0604020202020204" pitchFamily="34" charset="0"/>
              <a:buChar char="•"/>
            </a:pPr>
            <a:endPar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5" name="文本占位符 4"/>
          <p:cNvSpPr>
            <a:spLocks noGrp="1"/>
          </p:cNvSpPr>
          <p:nvPr>
            <p:ph type="body" sz="quarter" idx="10"/>
          </p:nvPr>
        </p:nvSpPr>
        <p:spPr>
          <a:xfrm>
            <a:off x="4857707" y="883385"/>
            <a:ext cx="2403557" cy="479425"/>
          </a:xfrm>
        </p:spPr>
        <p:txBody>
          <a:bodyPr/>
          <a:lstStyle/>
          <a:p>
            <a:r>
              <a:rPr lang="zh-CN" altLang="en-US" dirty="0" smtClean="0"/>
              <a:t>虹</a:t>
            </a:r>
            <a:r>
              <a:rPr lang="zh-CN" altLang="en-US" smtClean="0"/>
              <a:t>软核心价值</a:t>
            </a:r>
            <a:endParaRPr lang="zh-CN" altLang="zh-CN" dirty="0"/>
          </a:p>
        </p:txBody>
      </p:sp>
      <p:sp>
        <p:nvSpPr>
          <p:cNvPr id="31" name="矩形 30"/>
          <p:cNvSpPr/>
          <p:nvPr/>
        </p:nvSpPr>
        <p:spPr>
          <a:xfrm>
            <a:off x="628387" y="1917894"/>
            <a:ext cx="119861" cy="2117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86357" y="1917894"/>
            <a:ext cx="45719" cy="2117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29645" y="4038374"/>
            <a:ext cx="119861" cy="2117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787615" y="4038374"/>
            <a:ext cx="45719" cy="2117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400736" y="2375230"/>
            <a:ext cx="4167374" cy="646331"/>
          </a:xfrm>
          <a:prstGeom prst="rect">
            <a:avLst/>
          </a:prstGeom>
        </p:spPr>
        <p:txBody>
          <a:bodyPr wrap="square">
            <a:spAutoFit/>
          </a:bodyPr>
          <a:lstStyle/>
          <a:p>
            <a:pPr marL="285750" indent="-285750">
              <a:buFont typeface="Arial" panose="020B0604020202020204" pitchFamily="34" charset="0"/>
              <a:buChar char="•"/>
            </a:pPr>
            <a:r>
              <a:rPr lang="zh-CN" altLang="en-US"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以客户</a:t>
            </a: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为导向的研发体系</a:t>
            </a:r>
            <a:r>
              <a:rPr lang="zh-CN" altLang="en-US"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高效益的研发力量使虹软与全球竞争对手区别开来。</a:t>
            </a:r>
          </a:p>
        </p:txBody>
      </p:sp>
      <p:sp>
        <p:nvSpPr>
          <p:cNvPr id="36" name="矩形 35"/>
          <p:cNvSpPr/>
          <p:nvPr/>
        </p:nvSpPr>
        <p:spPr>
          <a:xfrm>
            <a:off x="7190685" y="1917894"/>
            <a:ext cx="119861" cy="2117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355017" y="1917894"/>
            <a:ext cx="45719" cy="2117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7190685" y="4038374"/>
            <a:ext cx="119861" cy="2117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348655" y="4038374"/>
            <a:ext cx="45719" cy="2117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550863" y="3719245"/>
            <a:ext cx="11053762" cy="0"/>
          </a:xfrm>
          <a:prstGeom prst="line">
            <a:avLst/>
          </a:prstGeom>
          <a:ln w="9525" cap="flat" cmpd="sng" algn="ctr">
            <a:solidFill>
              <a:srgbClr val="C9161D"/>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六边形 10"/>
          <p:cNvSpPr/>
          <p:nvPr/>
        </p:nvSpPr>
        <p:spPr>
          <a:xfrm rot="5400000">
            <a:off x="5052988" y="2831340"/>
            <a:ext cx="2012998" cy="1728980"/>
          </a:xfrm>
          <a:prstGeom prst="hexagon">
            <a:avLst>
              <a:gd name="adj" fmla="val 29877"/>
              <a:gd name="vf" fmla="val 115470"/>
            </a:avLst>
          </a:prstGeom>
          <a:solidFill>
            <a:srgbClr val="C00000"/>
          </a:solidFill>
          <a:ln>
            <a:solidFill>
              <a:srgbClr val="C8161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400">
              <a:solidFill>
                <a:schemeClr val="bg1"/>
              </a:solidFill>
            </a:endParaRPr>
          </a:p>
        </p:txBody>
      </p:sp>
      <p:sp>
        <p:nvSpPr>
          <p:cNvPr id="12" name="TextBox 11"/>
          <p:cNvSpPr txBox="1"/>
          <p:nvPr/>
        </p:nvSpPr>
        <p:spPr>
          <a:xfrm>
            <a:off x="5294212" y="3150360"/>
            <a:ext cx="1530545" cy="1200329"/>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为全球客户带来更好的体验和真正的价值</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4472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8797253" y="3511366"/>
            <a:ext cx="1997641" cy="276999"/>
          </a:xfrm>
          <a:prstGeom prst="rect">
            <a:avLst/>
          </a:prstGeom>
          <a:noFill/>
          <a:ln w="9525">
            <a:noFill/>
          </a:ln>
        </p:spPr>
        <p:txBody>
          <a:bodyPr wrap="square" rtlCol="0">
            <a:spAutoFit/>
          </a:bodyPr>
          <a:lstStyle/>
          <a:p>
            <a:pPr marL="285750" indent="-285750">
              <a:buFont typeface="Arial" panose="020B0604020202020204" pitchFamily="34" charset="0"/>
              <a:buChar char="•"/>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Microsoft YaHei" charset="-122"/>
              </a:rPr>
              <a:t>美颜技术</a:t>
            </a:r>
            <a:endPar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Microsoft YaHei" charset="-122"/>
            </a:endParaRPr>
          </a:p>
        </p:txBody>
      </p:sp>
      <p:sp>
        <p:nvSpPr>
          <p:cNvPr id="35" name="TextBox 34"/>
          <p:cNvSpPr txBox="1"/>
          <p:nvPr/>
        </p:nvSpPr>
        <p:spPr>
          <a:xfrm>
            <a:off x="8797253" y="3201549"/>
            <a:ext cx="1997641" cy="276999"/>
          </a:xfrm>
          <a:prstGeom prst="rect">
            <a:avLst/>
          </a:prstGeom>
          <a:noFill/>
          <a:ln w="9525">
            <a:noFill/>
          </a:ln>
        </p:spPr>
        <p:txBody>
          <a:bodyPr wrap="square" rtlCol="0">
            <a:spAutoFit/>
          </a:bodyPr>
          <a:lstStyle/>
          <a:p>
            <a:pPr marL="285750" indent="-285750">
              <a:buFont typeface="Arial" panose="020B0604020202020204" pitchFamily="34" charset="0"/>
              <a:buChar char="•"/>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Microsoft YaHei" charset="-122"/>
              </a:rPr>
              <a:t>人像技术</a:t>
            </a:r>
            <a:endPar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Microsoft YaHei" charset="-122"/>
            </a:endParaRPr>
          </a:p>
        </p:txBody>
      </p:sp>
      <p:sp>
        <p:nvSpPr>
          <p:cNvPr id="36" name="TextBox 35"/>
          <p:cNvSpPr txBox="1"/>
          <p:nvPr/>
        </p:nvSpPr>
        <p:spPr>
          <a:xfrm>
            <a:off x="8797253" y="4131000"/>
            <a:ext cx="1660387" cy="276999"/>
          </a:xfrm>
          <a:prstGeom prst="rect">
            <a:avLst/>
          </a:prstGeom>
          <a:noFill/>
          <a:ln w="9525">
            <a:noFill/>
          </a:ln>
        </p:spPr>
        <p:txBody>
          <a:bodyPr wrap="square" rtlCol="0">
            <a:spAutoFit/>
          </a:bodyPr>
          <a:lstStyle/>
          <a:p>
            <a:pPr marL="285750" indent="-285750">
              <a:buFont typeface="Arial" panose="020B0604020202020204" pitchFamily="34" charset="0"/>
              <a:buChar char="•"/>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Microsoft YaHei" charset="-122"/>
              </a:rPr>
              <a:t>眼球跟踪技术</a:t>
            </a:r>
            <a:endPar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Microsoft YaHei" charset="-122"/>
            </a:endParaRPr>
          </a:p>
        </p:txBody>
      </p:sp>
      <p:sp>
        <p:nvSpPr>
          <p:cNvPr id="38" name="TextBox 37"/>
          <p:cNvSpPr txBox="1"/>
          <p:nvPr/>
        </p:nvSpPr>
        <p:spPr>
          <a:xfrm>
            <a:off x="8797253" y="4440818"/>
            <a:ext cx="2395029" cy="276999"/>
          </a:xfrm>
          <a:prstGeom prst="rect">
            <a:avLst/>
          </a:prstGeom>
          <a:noFill/>
          <a:ln w="9525">
            <a:noFill/>
          </a:ln>
        </p:spPr>
        <p:txBody>
          <a:bodyPr wrap="square" rtlCol="0">
            <a:spAutoFit/>
          </a:bodyPr>
          <a:lstStyle/>
          <a:p>
            <a:pPr marL="285750" indent="-285750">
              <a:buFont typeface="Arial" panose="020B0604020202020204" pitchFamily="34" charset="0"/>
              <a:buChar char="•"/>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Microsoft YaHei" charset="-122"/>
              </a:rPr>
              <a:t>手势识别与跟踪技术</a:t>
            </a:r>
            <a:endPar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Microsoft YaHei" charset="-122"/>
            </a:endParaRPr>
          </a:p>
        </p:txBody>
      </p:sp>
      <p:sp>
        <p:nvSpPr>
          <p:cNvPr id="42" name="TextBox 41"/>
          <p:cNvSpPr txBox="1"/>
          <p:nvPr/>
        </p:nvSpPr>
        <p:spPr>
          <a:xfrm>
            <a:off x="8797253" y="3821183"/>
            <a:ext cx="1660387" cy="276999"/>
          </a:xfrm>
          <a:prstGeom prst="rect">
            <a:avLst/>
          </a:prstGeom>
          <a:noFill/>
          <a:ln w="9525">
            <a:noFill/>
          </a:ln>
        </p:spPr>
        <p:txBody>
          <a:bodyPr wrap="square" rtlCol="0">
            <a:spAutoFit/>
          </a:bodyPr>
          <a:lstStyle/>
          <a:p>
            <a:pPr marL="285750" indent="-285750">
              <a:buFont typeface="Arial" panose="020B0604020202020204" pitchFamily="34" charset="0"/>
              <a:buChar char="•"/>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Microsoft YaHei" charset="-122"/>
              </a:rPr>
              <a:t>体感技术</a:t>
            </a:r>
            <a:endPar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Microsoft YaHei" charset="-122"/>
            </a:endParaRPr>
          </a:p>
        </p:txBody>
      </p:sp>
      <p:sp>
        <p:nvSpPr>
          <p:cNvPr id="43" name="TextBox 36"/>
          <p:cNvSpPr txBox="1"/>
          <p:nvPr/>
        </p:nvSpPr>
        <p:spPr>
          <a:xfrm>
            <a:off x="8462135" y="2535811"/>
            <a:ext cx="2828433" cy="323165"/>
          </a:xfrm>
          <a:prstGeom prst="rect">
            <a:avLst/>
          </a:prstGeom>
          <a:noFill/>
          <a:ln w="9525">
            <a:noFill/>
          </a:ln>
        </p:spPr>
        <p:txBody>
          <a:bodyPr wrap="square" rtlCol="0">
            <a:spAutoFit/>
          </a:bodyPr>
          <a:lstStyle/>
          <a:p>
            <a:r>
              <a:rPr lang="zh-CN" altLang="en-US" sz="1500" b="1" dirty="0" smtClean="0">
                <a:solidFill>
                  <a:schemeClr val="tx1">
                    <a:lumMod val="85000"/>
                    <a:lumOff val="15000"/>
                  </a:schemeClr>
                </a:solidFill>
                <a:latin typeface="Microsoft YaHei" charset="-122"/>
                <a:ea typeface="Microsoft YaHei" charset="-122"/>
                <a:cs typeface="Microsoft YaHei" charset="-122"/>
              </a:rPr>
              <a:t>人像</a:t>
            </a:r>
            <a:r>
              <a:rPr lang="zh-CN" altLang="en-US" sz="1500" b="1" dirty="0">
                <a:solidFill>
                  <a:schemeClr val="tx1">
                    <a:lumMod val="85000"/>
                    <a:lumOff val="15000"/>
                  </a:schemeClr>
                </a:solidFill>
                <a:latin typeface="Microsoft YaHei" charset="-122"/>
                <a:ea typeface="Microsoft YaHei" charset="-122"/>
                <a:cs typeface="Microsoft YaHei" charset="-122"/>
              </a:rPr>
              <a:t>与人体视觉技术</a:t>
            </a:r>
          </a:p>
        </p:txBody>
      </p:sp>
      <p:sp>
        <p:nvSpPr>
          <p:cNvPr id="44" name="TextBox 9"/>
          <p:cNvSpPr txBox="1"/>
          <p:nvPr/>
        </p:nvSpPr>
        <p:spPr>
          <a:xfrm>
            <a:off x="8797253" y="2891732"/>
            <a:ext cx="1997641" cy="276999"/>
          </a:xfrm>
          <a:prstGeom prst="rect">
            <a:avLst/>
          </a:prstGeom>
          <a:noFill/>
          <a:ln w="9525">
            <a:noFill/>
          </a:ln>
        </p:spPr>
        <p:txBody>
          <a:bodyPr wrap="square" rtlCol="0">
            <a:spAutoFit/>
          </a:bodyPr>
          <a:lstStyle/>
          <a:p>
            <a:pPr marL="285750" indent="-285750">
              <a:buFont typeface="Arial" panose="020B0604020202020204" pitchFamily="34" charset="0"/>
              <a:buChar char="•"/>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Microsoft YaHei" charset="-122"/>
              </a:rPr>
              <a:t>人脸识别技术</a:t>
            </a:r>
            <a:endPar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Microsoft YaHei" charset="-122"/>
            </a:endParaRPr>
          </a:p>
        </p:txBody>
      </p:sp>
      <p:sp>
        <p:nvSpPr>
          <p:cNvPr id="46" name="TextBox 32"/>
          <p:cNvSpPr txBox="1"/>
          <p:nvPr/>
        </p:nvSpPr>
        <p:spPr>
          <a:xfrm>
            <a:off x="658376" y="3272637"/>
            <a:ext cx="2129842" cy="323165"/>
          </a:xfrm>
          <a:prstGeom prst="rect">
            <a:avLst/>
          </a:prstGeom>
          <a:noFill/>
          <a:ln w="9525">
            <a:noFill/>
          </a:ln>
        </p:spPr>
        <p:txBody>
          <a:bodyPr wrap="square" rtlCol="0">
            <a:spAutoFit/>
          </a:bodyPr>
          <a:lstStyle/>
          <a:p>
            <a:r>
              <a:rPr lang="zh-CN" altLang="en-US" sz="1500" b="1" dirty="0" smtClean="0">
                <a:latin typeface="Microsoft YaHei" charset="-122"/>
                <a:ea typeface="Microsoft YaHei" charset="-122"/>
                <a:cs typeface="Microsoft YaHei" charset="-122"/>
              </a:rPr>
              <a:t>影像</a:t>
            </a:r>
            <a:r>
              <a:rPr lang="zh-CN" altLang="en-US" sz="1500" b="1" dirty="0">
                <a:latin typeface="Microsoft YaHei" charset="-122"/>
                <a:ea typeface="Microsoft YaHei" charset="-122"/>
                <a:cs typeface="Microsoft YaHei" charset="-122"/>
              </a:rPr>
              <a:t>增强技术</a:t>
            </a:r>
          </a:p>
        </p:txBody>
      </p:sp>
      <p:sp>
        <p:nvSpPr>
          <p:cNvPr id="47" name="TextBox 4"/>
          <p:cNvSpPr txBox="1"/>
          <p:nvPr/>
        </p:nvSpPr>
        <p:spPr>
          <a:xfrm>
            <a:off x="1005794" y="3617218"/>
            <a:ext cx="2263551" cy="276999"/>
          </a:xfrm>
          <a:prstGeom prst="rect">
            <a:avLst/>
          </a:prstGeom>
          <a:noFill/>
          <a:ln w="9525">
            <a:noFill/>
          </a:ln>
        </p:spPr>
        <p:txBody>
          <a:bodyPr wrap="square" rtlCol="0">
            <a:spAutoFit/>
          </a:bodyPr>
          <a:lstStyle/>
          <a:p>
            <a:pPr marL="285750" indent="-285750">
              <a:buFont typeface="Arial" panose="020B0604020202020204" pitchFamily="34" charset="0"/>
              <a:buChar char="•"/>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Microsoft YaHei" charset="-122"/>
              </a:rPr>
              <a:t>暗光高清拍摄技术</a:t>
            </a:r>
          </a:p>
        </p:txBody>
      </p:sp>
      <p:sp>
        <p:nvSpPr>
          <p:cNvPr id="48" name="TextBox 7"/>
          <p:cNvSpPr txBox="1"/>
          <p:nvPr/>
        </p:nvSpPr>
        <p:spPr>
          <a:xfrm>
            <a:off x="1005794" y="3925978"/>
            <a:ext cx="2549680" cy="276999"/>
          </a:xfrm>
          <a:prstGeom prst="rect">
            <a:avLst/>
          </a:prstGeom>
          <a:noFill/>
          <a:ln w="9525">
            <a:noFill/>
          </a:ln>
        </p:spPr>
        <p:txBody>
          <a:bodyPr wrap="square" rtlCol="0">
            <a:spAutoFit/>
          </a:bodyPr>
          <a:lstStyle/>
          <a:p>
            <a:pPr marL="285750" indent="-285750">
              <a:buFont typeface="Arial" panose="020B0604020202020204" pitchFamily="34" charset="0"/>
              <a:buChar char="•"/>
            </a:pP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Microsoft YaHei" charset="-122"/>
              </a:rPr>
              <a:t>HDR</a:t>
            </a: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Microsoft YaHei" charset="-122"/>
              </a:rPr>
              <a:t>拍摄技术</a:t>
            </a:r>
          </a:p>
        </p:txBody>
      </p:sp>
      <p:sp>
        <p:nvSpPr>
          <p:cNvPr id="49" name="TextBox 5"/>
          <p:cNvSpPr txBox="1"/>
          <p:nvPr/>
        </p:nvSpPr>
        <p:spPr>
          <a:xfrm>
            <a:off x="1005794" y="4241013"/>
            <a:ext cx="2336962" cy="276999"/>
          </a:xfrm>
          <a:prstGeom prst="rect">
            <a:avLst/>
          </a:prstGeom>
          <a:noFill/>
          <a:ln w="9525">
            <a:noFill/>
          </a:ln>
        </p:spPr>
        <p:txBody>
          <a:bodyPr wrap="square" rtlCol="0">
            <a:spAutoFit/>
          </a:bodyPr>
          <a:lstStyle/>
          <a:p>
            <a:pPr marL="285750" indent="-285750">
              <a:buFont typeface="Arial" panose="020B0604020202020204" pitchFamily="34" charset="0"/>
              <a:buChar char="•"/>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Microsoft YaHei" charset="-122"/>
              </a:rPr>
              <a:t>防抖拍摄技术</a:t>
            </a:r>
          </a:p>
        </p:txBody>
      </p:sp>
      <p:sp>
        <p:nvSpPr>
          <p:cNvPr id="50" name="TextBox 6"/>
          <p:cNvSpPr txBox="1"/>
          <p:nvPr/>
        </p:nvSpPr>
        <p:spPr>
          <a:xfrm>
            <a:off x="1006506" y="5280000"/>
            <a:ext cx="1969857" cy="276999"/>
          </a:xfrm>
          <a:prstGeom prst="rect">
            <a:avLst/>
          </a:prstGeom>
          <a:noFill/>
          <a:ln w="9525">
            <a:noFill/>
          </a:ln>
        </p:spPr>
        <p:txBody>
          <a:bodyPr wrap="square" rtlCol="0">
            <a:spAutoFit/>
          </a:bodyPr>
          <a:lstStyle/>
          <a:p>
            <a:pPr marL="285750" indent="-285750">
              <a:buFont typeface="Arial" panose="020B0604020202020204" pitchFamily="34" charset="0"/>
              <a:buChar char="•"/>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Microsoft YaHei" charset="-122"/>
              </a:rPr>
              <a:t>全景拼接技术</a:t>
            </a:r>
          </a:p>
        </p:txBody>
      </p:sp>
      <p:sp>
        <p:nvSpPr>
          <p:cNvPr id="51" name="TextBox 8"/>
          <p:cNvSpPr txBox="1"/>
          <p:nvPr/>
        </p:nvSpPr>
        <p:spPr>
          <a:xfrm>
            <a:off x="1016596" y="5596270"/>
            <a:ext cx="1969857" cy="276999"/>
          </a:xfrm>
          <a:prstGeom prst="rect">
            <a:avLst/>
          </a:prstGeom>
          <a:noFill/>
          <a:ln w="9525">
            <a:noFill/>
          </a:ln>
        </p:spPr>
        <p:txBody>
          <a:bodyPr wrap="square" rtlCol="0">
            <a:spAutoFit/>
          </a:bodyPr>
          <a:lstStyle/>
          <a:p>
            <a:pPr marL="285750" indent="-285750">
              <a:buFont typeface="Arial" panose="020B0604020202020204" pitchFamily="34" charset="0"/>
              <a:buChar char="•"/>
            </a:pP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Microsoft YaHei" charset="-122"/>
              </a:rPr>
              <a:t>3D</a:t>
            </a: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Microsoft YaHei" charset="-122"/>
              </a:rPr>
              <a:t>立体成像技术</a:t>
            </a:r>
          </a:p>
        </p:txBody>
      </p:sp>
      <p:sp>
        <p:nvSpPr>
          <p:cNvPr id="52" name="TextBox 33"/>
          <p:cNvSpPr txBox="1"/>
          <p:nvPr/>
        </p:nvSpPr>
        <p:spPr>
          <a:xfrm>
            <a:off x="658376" y="4900502"/>
            <a:ext cx="3018136" cy="323165"/>
          </a:xfrm>
          <a:prstGeom prst="rect">
            <a:avLst/>
          </a:prstGeom>
          <a:noFill/>
          <a:ln w="9525">
            <a:noFill/>
          </a:ln>
        </p:spPr>
        <p:txBody>
          <a:bodyPr wrap="square" rtlCol="0">
            <a:spAutoFit/>
          </a:bodyPr>
          <a:lstStyle/>
          <a:p>
            <a:r>
              <a:rPr lang="zh-CN" altLang="en-US" sz="1500" b="1" dirty="0" smtClean="0">
                <a:latin typeface="Microsoft YaHei" charset="-122"/>
                <a:ea typeface="Microsoft YaHei" charset="-122"/>
                <a:cs typeface="Microsoft YaHei" charset="-122"/>
              </a:rPr>
              <a:t>全景</a:t>
            </a:r>
            <a:r>
              <a:rPr lang="zh-CN" altLang="en-US" sz="1500" b="1" dirty="0">
                <a:latin typeface="Microsoft YaHei" charset="-122"/>
                <a:ea typeface="Microsoft YaHei" charset="-122"/>
                <a:cs typeface="Microsoft YaHei" charset="-122"/>
              </a:rPr>
              <a:t>立体成像技术</a:t>
            </a:r>
          </a:p>
        </p:txBody>
      </p:sp>
      <p:sp>
        <p:nvSpPr>
          <p:cNvPr id="53" name="TextBox 37"/>
          <p:cNvSpPr txBox="1"/>
          <p:nvPr/>
        </p:nvSpPr>
        <p:spPr>
          <a:xfrm>
            <a:off x="692689" y="1861684"/>
            <a:ext cx="2838564" cy="323165"/>
          </a:xfrm>
          <a:prstGeom prst="rect">
            <a:avLst/>
          </a:prstGeom>
          <a:noFill/>
          <a:ln w="9525">
            <a:noFill/>
          </a:ln>
        </p:spPr>
        <p:txBody>
          <a:bodyPr wrap="square" rtlCol="0">
            <a:spAutoFit/>
          </a:bodyPr>
          <a:lstStyle/>
          <a:p>
            <a:r>
              <a:rPr lang="zh-CN" altLang="en-US" sz="1500" b="1" dirty="0" smtClean="0">
                <a:latin typeface="Microsoft YaHei" charset="-122"/>
                <a:ea typeface="Microsoft YaHei" charset="-122"/>
                <a:cs typeface="Microsoft YaHei" charset="-122"/>
              </a:rPr>
              <a:t>图像深度恢复技术</a:t>
            </a:r>
            <a:endParaRPr lang="zh-CN" altLang="en-US" sz="1500" b="1" dirty="0">
              <a:latin typeface="Microsoft YaHei" charset="-122"/>
              <a:ea typeface="Microsoft YaHei" charset="-122"/>
              <a:cs typeface="Microsoft YaHei" charset="-122"/>
            </a:endParaRPr>
          </a:p>
        </p:txBody>
      </p:sp>
      <p:sp>
        <p:nvSpPr>
          <p:cNvPr id="68" name="TextBox 18"/>
          <p:cNvSpPr txBox="1"/>
          <p:nvPr/>
        </p:nvSpPr>
        <p:spPr>
          <a:xfrm>
            <a:off x="1040107" y="2583872"/>
            <a:ext cx="2302649" cy="276999"/>
          </a:xfrm>
          <a:prstGeom prst="rect">
            <a:avLst/>
          </a:prstGeom>
          <a:noFill/>
          <a:ln w="9525">
            <a:noFill/>
          </a:ln>
        </p:spPr>
        <p:txBody>
          <a:bodyPr wrap="square" rtlCol="0">
            <a:spAutoFit/>
          </a:bodyPr>
          <a:lstStyle/>
          <a:p>
            <a:pPr marL="285750" indent="-285750">
              <a:buFont typeface="Arial" panose="020B0604020202020204" pitchFamily="34" charset="0"/>
              <a:buChar char="•"/>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双目立体视觉深度恢复技术</a:t>
            </a:r>
            <a:endPar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69" name="TextBox 19"/>
          <p:cNvSpPr txBox="1"/>
          <p:nvPr/>
        </p:nvSpPr>
        <p:spPr>
          <a:xfrm>
            <a:off x="1040107" y="2260706"/>
            <a:ext cx="2427373" cy="283895"/>
          </a:xfrm>
          <a:prstGeom prst="rect">
            <a:avLst/>
          </a:prstGeom>
          <a:noFill/>
          <a:ln w="9525">
            <a:noFill/>
          </a:ln>
        </p:spPr>
        <p:txBody>
          <a:bodyPr wrap="square" rtlCol="0">
            <a:spAutoFit/>
          </a:bodyPr>
          <a:lstStyle/>
          <a:p>
            <a:pPr marL="285750" indent="-285750">
              <a:buFont typeface="Arial" panose="020B0604020202020204" pitchFamily="34" charset="0"/>
              <a:buChar char="•"/>
            </a:pP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rPr>
              <a:t>3D</a:t>
            </a: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景深摄像头深度恢复技术</a:t>
            </a:r>
            <a:endPar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70" name="TextBox 34"/>
          <p:cNvSpPr txBox="1"/>
          <p:nvPr/>
        </p:nvSpPr>
        <p:spPr>
          <a:xfrm>
            <a:off x="8491670" y="4900203"/>
            <a:ext cx="1841580" cy="323165"/>
          </a:xfrm>
          <a:prstGeom prst="rect">
            <a:avLst/>
          </a:prstGeom>
          <a:noFill/>
          <a:ln w="9525">
            <a:noFill/>
          </a:ln>
        </p:spPr>
        <p:txBody>
          <a:bodyPr wrap="square" rtlCol="0">
            <a:spAutoFit/>
          </a:bodyPr>
          <a:lstStyle/>
          <a:p>
            <a:r>
              <a:rPr lang="en-US" altLang="zh-CN" sz="1500" b="1" dirty="0">
                <a:latin typeface="Microsoft YaHei" charset="-122"/>
                <a:ea typeface="Microsoft YaHei" charset="-122"/>
                <a:cs typeface="Microsoft YaHei" charset="-122"/>
              </a:rPr>
              <a:t>AR/VR</a:t>
            </a:r>
            <a:r>
              <a:rPr lang="zh-CN" altLang="en-US" sz="1500" b="1" dirty="0">
                <a:latin typeface="Microsoft YaHei" charset="-122"/>
                <a:ea typeface="Microsoft YaHei" charset="-122"/>
                <a:cs typeface="Microsoft YaHei" charset="-122"/>
              </a:rPr>
              <a:t> 技术</a:t>
            </a:r>
          </a:p>
        </p:txBody>
      </p:sp>
      <p:sp>
        <p:nvSpPr>
          <p:cNvPr id="71" name="TextBox 15"/>
          <p:cNvSpPr txBox="1"/>
          <p:nvPr/>
        </p:nvSpPr>
        <p:spPr>
          <a:xfrm>
            <a:off x="8785448" y="5234682"/>
            <a:ext cx="2735256" cy="276999"/>
          </a:xfrm>
          <a:prstGeom prst="rect">
            <a:avLst/>
          </a:prstGeom>
          <a:noFill/>
          <a:ln w="9525">
            <a:noFill/>
          </a:ln>
        </p:spPr>
        <p:txBody>
          <a:bodyPr wrap="square" rtlCol="0">
            <a:spAutoFit/>
          </a:bodyPr>
          <a:lstStyle/>
          <a:p>
            <a:pPr marL="285750" indent="-285750">
              <a:buFont typeface="Arial" panose="020B0604020202020204" pitchFamily="34" charset="0"/>
              <a:buChar char="•"/>
            </a:pP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rPr>
              <a:t>720°/ 3D</a:t>
            </a: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rPr>
              <a:t>VR</a:t>
            </a: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成像技术</a:t>
            </a:r>
            <a:endPar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72" name="TextBox 16"/>
          <p:cNvSpPr txBox="1"/>
          <p:nvPr/>
        </p:nvSpPr>
        <p:spPr>
          <a:xfrm>
            <a:off x="8785448" y="5549616"/>
            <a:ext cx="1819906" cy="276999"/>
          </a:xfrm>
          <a:prstGeom prst="rect">
            <a:avLst/>
          </a:prstGeom>
          <a:noFill/>
          <a:ln w="9525">
            <a:noFill/>
          </a:ln>
        </p:spPr>
        <p:txBody>
          <a:bodyPr wrap="square" rtlCol="0">
            <a:spAutoFit/>
          </a:bodyPr>
          <a:lstStyle/>
          <a:p>
            <a:pPr marL="285750" indent="-285750">
              <a:buFont typeface="Arial" panose="020B0604020202020204" pitchFamily="34" charset="0"/>
              <a:buChar char="•"/>
            </a:pPr>
            <a:r>
              <a:rPr lang="en-US" altLang="zh-CN" sz="1200" dirty="0" err="1" smtClean="0">
                <a:solidFill>
                  <a:schemeClr val="tx1">
                    <a:lumMod val="75000"/>
                    <a:lumOff val="25000"/>
                  </a:schemeClr>
                </a:solidFill>
                <a:latin typeface="微软雅黑 Light" panose="020B0502040204020203" pitchFamily="34" charset="-122"/>
                <a:ea typeface="微软雅黑 Light" panose="020B0502040204020203" pitchFamily="34" charset="-122"/>
              </a:rPr>
              <a:t>vSLAM</a:t>
            </a:r>
            <a:r>
              <a:rPr lang="en-US" altLang="zh-CN"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技术</a:t>
            </a:r>
            <a:endPar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73" name="TextBox 17"/>
          <p:cNvSpPr txBox="1"/>
          <p:nvPr/>
        </p:nvSpPr>
        <p:spPr>
          <a:xfrm>
            <a:off x="8785448" y="5857023"/>
            <a:ext cx="2281929" cy="276999"/>
          </a:xfrm>
          <a:prstGeom prst="rect">
            <a:avLst/>
          </a:prstGeom>
          <a:noFill/>
          <a:ln w="9525">
            <a:noFill/>
          </a:ln>
        </p:spPr>
        <p:txBody>
          <a:bodyPr wrap="square" rtlCol="0">
            <a:spAutoFit/>
          </a:bodyPr>
          <a:lstStyle/>
          <a:p>
            <a:pPr marL="285750" indent="-285750">
              <a:buFont typeface="Arial" panose="020B0604020202020204" pitchFamily="34" charset="0"/>
              <a:buChar char="•"/>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光照估计技术</a:t>
            </a:r>
            <a:endPar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74" name="TextBox 28"/>
          <p:cNvSpPr txBox="1"/>
          <p:nvPr/>
        </p:nvSpPr>
        <p:spPr>
          <a:xfrm>
            <a:off x="8777788" y="2003199"/>
            <a:ext cx="2288373" cy="276999"/>
          </a:xfrm>
          <a:prstGeom prst="rect">
            <a:avLst/>
          </a:prstGeom>
          <a:noFill/>
          <a:ln w="9525">
            <a:noFill/>
          </a:ln>
        </p:spPr>
        <p:txBody>
          <a:bodyPr wrap="square" rtlCol="0">
            <a:spAutoFit/>
          </a:bodyPr>
          <a:lstStyle/>
          <a:p>
            <a:pPr marL="285750" indent="-285750">
              <a:buFont typeface="Arial" panose="020B0604020202020204" pitchFamily="34" charset="0"/>
              <a:buChar char="•"/>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Microsoft YaHei" charset="-122"/>
              </a:rPr>
              <a:t>场景识别技术</a:t>
            </a:r>
          </a:p>
        </p:txBody>
      </p:sp>
      <p:sp>
        <p:nvSpPr>
          <p:cNvPr id="75" name="TextBox 29"/>
          <p:cNvSpPr txBox="1"/>
          <p:nvPr/>
        </p:nvSpPr>
        <p:spPr>
          <a:xfrm>
            <a:off x="8777788" y="1673937"/>
            <a:ext cx="2288373" cy="276999"/>
          </a:xfrm>
          <a:prstGeom prst="rect">
            <a:avLst/>
          </a:prstGeom>
          <a:noFill/>
          <a:ln w="9525">
            <a:noFill/>
          </a:ln>
        </p:spPr>
        <p:txBody>
          <a:bodyPr wrap="square" rtlCol="0">
            <a:spAutoFit/>
          </a:bodyPr>
          <a:lstStyle/>
          <a:p>
            <a:pPr marL="285750" indent="-285750">
              <a:buFont typeface="Arial" panose="020B0604020202020204" pitchFamily="34" charset="0"/>
              <a:buChar char="•"/>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Microsoft YaHei" charset="-122"/>
              </a:rPr>
              <a:t>物体识别技术</a:t>
            </a:r>
          </a:p>
        </p:txBody>
      </p:sp>
      <p:sp>
        <p:nvSpPr>
          <p:cNvPr id="76" name="TextBox 35"/>
          <p:cNvSpPr txBox="1"/>
          <p:nvPr/>
        </p:nvSpPr>
        <p:spPr>
          <a:xfrm>
            <a:off x="8462135" y="1313131"/>
            <a:ext cx="2648413" cy="323165"/>
          </a:xfrm>
          <a:prstGeom prst="rect">
            <a:avLst/>
          </a:prstGeom>
          <a:noFill/>
          <a:ln w="9525">
            <a:noFill/>
          </a:ln>
        </p:spPr>
        <p:txBody>
          <a:bodyPr wrap="square" rtlCol="0">
            <a:spAutoFit/>
          </a:bodyPr>
          <a:lstStyle/>
          <a:p>
            <a:r>
              <a:rPr lang="zh-CN" altLang="en-US" sz="1500" b="1" dirty="0" smtClean="0">
                <a:latin typeface="Microsoft YaHei" charset="-122"/>
                <a:ea typeface="Microsoft YaHei" charset="-122"/>
                <a:cs typeface="Microsoft YaHei" charset="-122"/>
              </a:rPr>
              <a:t>视觉</a:t>
            </a:r>
            <a:r>
              <a:rPr lang="zh-CN" altLang="en-US" sz="1500" b="1" dirty="0">
                <a:latin typeface="Microsoft YaHei" charset="-122"/>
                <a:ea typeface="Microsoft YaHei" charset="-122"/>
                <a:cs typeface="Microsoft YaHei" charset="-122"/>
              </a:rPr>
              <a:t>认知技术</a:t>
            </a:r>
          </a:p>
        </p:txBody>
      </p:sp>
      <p:sp>
        <p:nvSpPr>
          <p:cNvPr id="54" name="矩形 53"/>
          <p:cNvSpPr/>
          <p:nvPr/>
        </p:nvSpPr>
        <p:spPr>
          <a:xfrm>
            <a:off x="658376" y="731567"/>
            <a:ext cx="6215366" cy="669414"/>
          </a:xfrm>
          <a:prstGeom prst="rect">
            <a:avLst/>
          </a:prstGeom>
        </p:spPr>
        <p:txBody>
          <a:bodyPr wrap="square">
            <a:spAutoFit/>
          </a:bodyPr>
          <a:lstStyle/>
          <a:p>
            <a:pPr>
              <a:lnSpc>
                <a:spcPct val="150000"/>
              </a:lnSpc>
            </a:pPr>
            <a:r>
              <a:rPr lang="zh-CN" altLang="en-US" sz="2500" b="1" dirty="0">
                <a:latin typeface="微软雅黑" panose="020B0503020204020204" pitchFamily="34" charset="-122"/>
                <a:ea typeface="微软雅黑" panose="020B0503020204020204" pitchFamily="34" charset="-122"/>
              </a:rPr>
              <a:t>为智能设备提供全品类</a:t>
            </a:r>
            <a:r>
              <a:rPr lang="zh-CN" altLang="en-US" sz="2500" b="1" dirty="0" smtClean="0">
                <a:latin typeface="微软雅黑" panose="020B0503020204020204" pitchFamily="34" charset="-122"/>
                <a:ea typeface="微软雅黑" panose="020B0503020204020204" pitchFamily="34" charset="-122"/>
              </a:rPr>
              <a:t>视觉技术</a:t>
            </a:r>
            <a:endParaRPr lang="zh-CN" altLang="en-US" sz="2500" b="1" dirty="0">
              <a:latin typeface="微软雅黑" panose="020B0503020204020204" pitchFamily="34" charset="-122"/>
              <a:ea typeface="微软雅黑" panose="020B0503020204020204" pitchFamily="34" charset="-122"/>
            </a:endParaRPr>
          </a:p>
        </p:txBody>
      </p:sp>
      <p:sp>
        <p:nvSpPr>
          <p:cNvPr id="17" name="椭圆 16"/>
          <p:cNvSpPr/>
          <p:nvPr/>
        </p:nvSpPr>
        <p:spPr>
          <a:xfrm>
            <a:off x="4113238" y="1923064"/>
            <a:ext cx="3796237" cy="3796237"/>
          </a:xfrm>
          <a:prstGeom prst="ellipse">
            <a:avLst/>
          </a:prstGeom>
          <a:noFill/>
          <a:ln>
            <a:solidFill>
              <a:srgbClr val="C8161E"/>
            </a:solidFill>
            <a:prstDash val="dash"/>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nvGrpSpPr>
          <p:cNvPr id="18" name="组合 17"/>
          <p:cNvGrpSpPr/>
          <p:nvPr/>
        </p:nvGrpSpPr>
        <p:grpSpPr>
          <a:xfrm rot="5400000">
            <a:off x="4886120" y="2875719"/>
            <a:ext cx="2288798" cy="2051669"/>
            <a:chOff x="4304194" y="2318095"/>
            <a:chExt cx="3096949" cy="2776092"/>
          </a:xfrm>
        </p:grpSpPr>
        <p:sp>
          <p:nvSpPr>
            <p:cNvPr id="16" name="六边形 15"/>
            <p:cNvSpPr/>
            <p:nvPr/>
          </p:nvSpPr>
          <p:spPr>
            <a:xfrm>
              <a:off x="4565046" y="2561616"/>
              <a:ext cx="2553610" cy="2289047"/>
            </a:xfrm>
            <a:prstGeom prst="hexagon">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101" name="六边形 100"/>
            <p:cNvSpPr/>
            <p:nvPr/>
          </p:nvSpPr>
          <p:spPr>
            <a:xfrm>
              <a:off x="4767110" y="2750255"/>
              <a:ext cx="2132727" cy="1911768"/>
            </a:xfrm>
            <a:prstGeom prst="hexagon">
              <a:avLst/>
            </a:prstGeom>
            <a:solidFill>
              <a:srgbClr val="C00000"/>
            </a:solidFill>
            <a:ln>
              <a:solidFill>
                <a:schemeClr val="bg1"/>
              </a:solidFill>
              <a:prstDash val="dash"/>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102" name="六边形 101"/>
            <p:cNvSpPr/>
            <p:nvPr/>
          </p:nvSpPr>
          <p:spPr>
            <a:xfrm>
              <a:off x="4419591" y="2425827"/>
              <a:ext cx="2856584" cy="2560628"/>
            </a:xfrm>
            <a:prstGeom prst="hexagon">
              <a:avLst/>
            </a:prstGeom>
            <a:noFill/>
            <a:ln>
              <a:solidFill>
                <a:srgbClr val="C00000"/>
              </a:solidFill>
              <a:prstDash val="dash"/>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103" name="六边形 102"/>
            <p:cNvSpPr/>
            <p:nvPr/>
          </p:nvSpPr>
          <p:spPr>
            <a:xfrm>
              <a:off x="4304194" y="2318095"/>
              <a:ext cx="3096949" cy="2776092"/>
            </a:xfrm>
            <a:prstGeom prst="hexagon">
              <a:avLst/>
            </a:prstGeom>
            <a:noFill/>
            <a:ln>
              <a:solidFill>
                <a:srgbClr val="C00000"/>
              </a:solidFill>
              <a:prstDash val="dash"/>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6" name="组合 5"/>
          <p:cNvGrpSpPr/>
          <p:nvPr/>
        </p:nvGrpSpPr>
        <p:grpSpPr>
          <a:xfrm>
            <a:off x="4283468" y="2048946"/>
            <a:ext cx="873030" cy="856015"/>
            <a:chOff x="3611827" y="1494161"/>
            <a:chExt cx="1091425" cy="1070154"/>
          </a:xfrm>
        </p:grpSpPr>
        <p:sp>
          <p:nvSpPr>
            <p:cNvPr id="78" name="椭圆 77"/>
            <p:cNvSpPr/>
            <p:nvPr/>
          </p:nvSpPr>
          <p:spPr>
            <a:xfrm>
              <a:off x="3611827" y="1494161"/>
              <a:ext cx="1091425" cy="10701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79" name="TextBox 9"/>
            <p:cNvSpPr txBox="1"/>
            <p:nvPr/>
          </p:nvSpPr>
          <p:spPr>
            <a:xfrm>
              <a:off x="3740262" y="2040034"/>
              <a:ext cx="834555" cy="346293"/>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看得见</a:t>
              </a:r>
              <a:endParaRPr lang="zh-CN" altLang="en-US" sz="1200" dirty="0">
                <a:solidFill>
                  <a:schemeClr val="bg1"/>
                </a:solidFill>
                <a:latin typeface="微软雅黑" panose="020B0503020204020204" pitchFamily="34" charset="-122"/>
                <a:ea typeface="微软雅黑" panose="020B0503020204020204" pitchFamily="34" charset="-122"/>
              </a:endParaRPr>
            </a:p>
          </p:txBody>
        </p:sp>
        <p:pic>
          <p:nvPicPr>
            <p:cNvPr id="80" name="图片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3971" y="1657474"/>
              <a:ext cx="387136" cy="369332"/>
            </a:xfrm>
            <a:prstGeom prst="rect">
              <a:avLst/>
            </a:prstGeom>
          </p:spPr>
        </p:pic>
      </p:grpSp>
      <p:grpSp>
        <p:nvGrpSpPr>
          <p:cNvPr id="5" name="组合 4"/>
          <p:cNvGrpSpPr/>
          <p:nvPr/>
        </p:nvGrpSpPr>
        <p:grpSpPr>
          <a:xfrm>
            <a:off x="3571545" y="3331031"/>
            <a:ext cx="1069431" cy="852044"/>
            <a:chOff x="2804251" y="3259930"/>
            <a:chExt cx="1336958" cy="1065190"/>
          </a:xfrm>
        </p:grpSpPr>
        <p:sp>
          <p:nvSpPr>
            <p:cNvPr id="104" name="椭圆 103"/>
            <p:cNvSpPr/>
            <p:nvPr/>
          </p:nvSpPr>
          <p:spPr>
            <a:xfrm>
              <a:off x="2943349" y="3259930"/>
              <a:ext cx="1091425" cy="106519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105" name="TextBox 7"/>
            <p:cNvSpPr txBox="1"/>
            <p:nvPr/>
          </p:nvSpPr>
          <p:spPr>
            <a:xfrm>
              <a:off x="2804251" y="3759648"/>
              <a:ext cx="1336958" cy="346293"/>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看得清</a:t>
              </a:r>
              <a:endParaRPr lang="zh-CN" altLang="en-US" sz="1200" dirty="0">
                <a:solidFill>
                  <a:schemeClr val="bg1"/>
                </a:solidFill>
                <a:latin typeface="微软雅黑" panose="020B0503020204020204" pitchFamily="34" charset="-122"/>
                <a:ea typeface="微软雅黑" panose="020B0503020204020204" pitchFamily="34" charset="-122"/>
              </a:endParaRPr>
            </a:p>
          </p:txBody>
        </p:sp>
        <p:pic>
          <p:nvPicPr>
            <p:cNvPr id="106" name="图片 10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4417" y="3474005"/>
              <a:ext cx="309289" cy="295066"/>
            </a:xfrm>
            <a:prstGeom prst="rect">
              <a:avLst/>
            </a:prstGeom>
          </p:spPr>
        </p:pic>
      </p:grpSp>
      <p:grpSp>
        <p:nvGrpSpPr>
          <p:cNvPr id="2" name="组合 1"/>
          <p:cNvGrpSpPr/>
          <p:nvPr/>
        </p:nvGrpSpPr>
        <p:grpSpPr>
          <a:xfrm>
            <a:off x="7149142" y="2422922"/>
            <a:ext cx="1089922" cy="839034"/>
            <a:chOff x="7208700" y="2306304"/>
            <a:chExt cx="1362575" cy="1048925"/>
          </a:xfrm>
        </p:grpSpPr>
        <p:sp>
          <p:nvSpPr>
            <p:cNvPr id="110" name="椭圆 109"/>
            <p:cNvSpPr/>
            <p:nvPr/>
          </p:nvSpPr>
          <p:spPr>
            <a:xfrm>
              <a:off x="7344275" y="2306304"/>
              <a:ext cx="1091425" cy="104892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pic>
          <p:nvPicPr>
            <p:cNvPr id="111" name="图片 1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95053" y="2442497"/>
              <a:ext cx="389868" cy="371939"/>
            </a:xfrm>
            <a:prstGeom prst="rect">
              <a:avLst/>
            </a:prstGeom>
          </p:spPr>
        </p:pic>
        <p:sp>
          <p:nvSpPr>
            <p:cNvPr id="112" name="TextBox 7"/>
            <p:cNvSpPr txBox="1"/>
            <p:nvPr/>
          </p:nvSpPr>
          <p:spPr>
            <a:xfrm>
              <a:off x="7208700" y="2861715"/>
              <a:ext cx="1362575" cy="346292"/>
            </a:xfrm>
            <a:prstGeom prst="rect">
              <a:avLst/>
            </a:prstGeom>
            <a:noFill/>
          </p:spPr>
          <p:txBody>
            <a:bodyPr wrap="square" rtlCol="0">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看得懂</a:t>
              </a:r>
            </a:p>
          </p:txBody>
        </p:sp>
      </p:grpSp>
      <p:sp>
        <p:nvSpPr>
          <p:cNvPr id="120" name="TextBox 35"/>
          <p:cNvSpPr txBox="1"/>
          <p:nvPr/>
        </p:nvSpPr>
        <p:spPr>
          <a:xfrm>
            <a:off x="5544526" y="3370647"/>
            <a:ext cx="971985" cy="812428"/>
          </a:xfrm>
          <a:prstGeom prst="rect">
            <a:avLst/>
          </a:prstGeom>
          <a:noFill/>
          <a:ln w="9525">
            <a:noFill/>
          </a:ln>
        </p:spPr>
        <p:txBody>
          <a:bodyPr wrap="square" rtlCol="0">
            <a:spAutoFit/>
          </a:bodyPr>
          <a:lstStyle/>
          <a:p>
            <a:pPr algn="ctr"/>
            <a:r>
              <a:rPr lang="zh-CN" altLang="en-US" sz="3000" b="1" dirty="0" smtClean="0">
                <a:solidFill>
                  <a:schemeClr val="bg1"/>
                </a:solidFill>
                <a:latin typeface="Microsoft YaHei" charset="-122"/>
                <a:ea typeface="Microsoft YaHei" charset="-122"/>
                <a:cs typeface="Microsoft YaHei" charset="-122"/>
              </a:rPr>
              <a:t>倍增</a:t>
            </a:r>
            <a:endParaRPr lang="en-US" altLang="zh-CN" sz="3000" b="1" dirty="0" smtClean="0">
              <a:solidFill>
                <a:schemeClr val="bg1"/>
              </a:solidFill>
              <a:latin typeface="Microsoft YaHei" charset="-122"/>
              <a:ea typeface="Microsoft YaHei" charset="-122"/>
              <a:cs typeface="Microsoft YaHei" charset="-122"/>
            </a:endParaRPr>
          </a:p>
          <a:p>
            <a:pPr algn="ctr"/>
            <a:r>
              <a:rPr lang="zh-CN" altLang="en-US" sz="3000" b="1" dirty="0" smtClean="0">
                <a:solidFill>
                  <a:schemeClr val="bg1"/>
                </a:solidFill>
                <a:latin typeface="Microsoft YaHei" charset="-122"/>
                <a:ea typeface="Microsoft YaHei" charset="-122"/>
                <a:cs typeface="Microsoft YaHei" charset="-122"/>
              </a:rPr>
              <a:t>效应</a:t>
            </a:r>
            <a:endParaRPr lang="zh-CN" altLang="en-US" sz="3000" b="1" dirty="0">
              <a:solidFill>
                <a:schemeClr val="bg1"/>
              </a:solidFill>
              <a:latin typeface="Microsoft YaHei" charset="-122"/>
              <a:ea typeface="Microsoft YaHei" charset="-122"/>
              <a:cs typeface="Microsoft YaHei" charset="-122"/>
            </a:endParaRPr>
          </a:p>
        </p:txBody>
      </p:sp>
      <p:grpSp>
        <p:nvGrpSpPr>
          <p:cNvPr id="9" name="组合 8"/>
          <p:cNvGrpSpPr/>
          <p:nvPr/>
        </p:nvGrpSpPr>
        <p:grpSpPr>
          <a:xfrm>
            <a:off x="4124805" y="4768678"/>
            <a:ext cx="1089922" cy="842282"/>
            <a:chOff x="3653305" y="4932603"/>
            <a:chExt cx="1362575" cy="1052986"/>
          </a:xfrm>
        </p:grpSpPr>
        <p:sp>
          <p:nvSpPr>
            <p:cNvPr id="107" name="椭圆 106"/>
            <p:cNvSpPr/>
            <p:nvPr/>
          </p:nvSpPr>
          <p:spPr>
            <a:xfrm>
              <a:off x="3788880" y="4932603"/>
              <a:ext cx="1054305" cy="105298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108" name="TextBox 7"/>
            <p:cNvSpPr txBox="1"/>
            <p:nvPr/>
          </p:nvSpPr>
          <p:spPr>
            <a:xfrm>
              <a:off x="3653305" y="5535162"/>
              <a:ext cx="1362575" cy="346293"/>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看得广</a:t>
              </a:r>
              <a:endParaRPr lang="zh-CN" altLang="en-US" sz="1200"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19080" y="5162278"/>
              <a:ext cx="393905" cy="320621"/>
            </a:xfrm>
            <a:prstGeom prst="rect">
              <a:avLst/>
            </a:prstGeom>
          </p:spPr>
        </p:pic>
      </p:grpSp>
      <p:grpSp>
        <p:nvGrpSpPr>
          <p:cNvPr id="13" name="组合 12"/>
          <p:cNvGrpSpPr/>
          <p:nvPr/>
        </p:nvGrpSpPr>
        <p:grpSpPr>
          <a:xfrm>
            <a:off x="7120467" y="4456923"/>
            <a:ext cx="1089922" cy="876485"/>
            <a:chOff x="7161453" y="4031598"/>
            <a:chExt cx="1089922" cy="876485"/>
          </a:xfrm>
        </p:grpSpPr>
        <p:sp>
          <p:nvSpPr>
            <p:cNvPr id="116" name="椭圆 115"/>
            <p:cNvSpPr/>
            <p:nvPr/>
          </p:nvSpPr>
          <p:spPr>
            <a:xfrm>
              <a:off x="7269900" y="4031598"/>
              <a:ext cx="873029" cy="87648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sp>
          <p:nvSpPr>
            <p:cNvPr id="118" name="TextBox 7"/>
            <p:cNvSpPr txBox="1"/>
            <p:nvPr/>
          </p:nvSpPr>
          <p:spPr>
            <a:xfrm>
              <a:off x="7161453" y="4478451"/>
              <a:ext cx="1089922" cy="276999"/>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看得享受</a:t>
              </a:r>
              <a:endParaRPr lang="zh-CN" altLang="en-US" sz="1200" dirty="0">
                <a:solidFill>
                  <a:schemeClr val="bg1"/>
                </a:solidFill>
                <a:latin typeface="微软雅黑" panose="020B0503020204020204" pitchFamily="34" charset="-122"/>
                <a:ea typeface="微软雅黑" panose="020B0503020204020204" pitchFamily="34" charset="-122"/>
              </a:endParaRPr>
            </a:p>
          </p:txBody>
        </p:sp>
        <p:pic>
          <p:nvPicPr>
            <p:cNvPr id="59" name="图片 58"/>
            <p:cNvPicPr>
              <a:picLocks noChangeAspect="1"/>
            </p:cNvPicPr>
            <p:nvPr/>
          </p:nvPicPr>
          <p:blipFill>
            <a:blip r:embed="rId7">
              <a:clrChange>
                <a:clrFrom>
                  <a:srgbClr val="606060"/>
                </a:clrFrom>
                <a:clrTo>
                  <a:srgbClr val="606060">
                    <a:alpha val="0"/>
                  </a:srgbClr>
                </a:clrTo>
              </a:clrChange>
            </a:blip>
            <a:stretch>
              <a:fillRect/>
            </a:stretch>
          </p:blipFill>
          <p:spPr>
            <a:xfrm>
              <a:off x="7533476" y="4140151"/>
              <a:ext cx="347059" cy="360156"/>
            </a:xfrm>
            <a:prstGeom prst="rect">
              <a:avLst/>
            </a:prstGeom>
          </p:spPr>
        </p:pic>
      </p:grpSp>
    </p:spTree>
    <p:extLst>
      <p:ext uri="{BB962C8B-B14F-4D97-AF65-F5344CB8AC3E}">
        <p14:creationId xmlns:p14="http://schemas.microsoft.com/office/powerpoint/2010/main" val="717148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圆角矩形 226"/>
          <p:cNvSpPr/>
          <p:nvPr/>
        </p:nvSpPr>
        <p:spPr>
          <a:xfrm>
            <a:off x="6231088" y="4414771"/>
            <a:ext cx="2373402" cy="720080"/>
          </a:xfrm>
          <a:prstGeom prst="roundRect">
            <a:avLst/>
          </a:prstGeom>
          <a:solidFill>
            <a:schemeClr val="bg1">
              <a:lumMod val="85000"/>
            </a:scheme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63" name="圆角矩形 162"/>
          <p:cNvSpPr/>
          <p:nvPr/>
        </p:nvSpPr>
        <p:spPr>
          <a:xfrm>
            <a:off x="1100968" y="5253784"/>
            <a:ext cx="9991110" cy="720080"/>
          </a:xfrm>
          <a:prstGeom prst="roundRect">
            <a:avLst/>
          </a:prstGeom>
          <a:solidFill>
            <a:srgbClr val="C00000"/>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64" name="TextBox 6"/>
          <p:cNvSpPr txBox="1"/>
          <p:nvPr/>
        </p:nvSpPr>
        <p:spPr>
          <a:xfrm>
            <a:off x="5100682" y="5398381"/>
            <a:ext cx="1952964" cy="430887"/>
          </a:xfrm>
          <a:prstGeom prst="rect">
            <a:avLst/>
          </a:prstGeom>
          <a:noFill/>
          <a:ln w="9525">
            <a:noFill/>
          </a:ln>
        </p:spPr>
        <p:txBody>
          <a:bodyPr wrap="square" rtlCol="0">
            <a:spAutoFit/>
          </a:bodyPr>
          <a:lstStyle/>
          <a:p>
            <a:pPr algn="ctr"/>
            <a:r>
              <a:rPr lang="zh-CN" altLang="en-US" sz="2200" b="1" dirty="0">
                <a:solidFill>
                  <a:schemeClr val="bg1"/>
                </a:solidFill>
                <a:latin typeface="微软雅黑 Light" panose="020B0502040204020203" pitchFamily="34" charset="-122"/>
                <a:ea typeface="微软雅黑 Light" panose="020B0502040204020203" pitchFamily="34" charset="-122"/>
                <a:cs typeface="Microsoft YaHei" charset="-122"/>
              </a:rPr>
              <a:t>核心</a:t>
            </a:r>
            <a:r>
              <a:rPr lang="zh-CN" altLang="en-US" sz="2200" b="1" dirty="0" smtClean="0">
                <a:solidFill>
                  <a:schemeClr val="bg1"/>
                </a:solidFill>
                <a:latin typeface="微软雅黑 Light" panose="020B0502040204020203" pitchFamily="34" charset="-122"/>
                <a:ea typeface="微软雅黑 Light" panose="020B0502040204020203" pitchFamily="34" charset="-122"/>
                <a:cs typeface="Microsoft YaHei" charset="-122"/>
              </a:rPr>
              <a:t>技术</a:t>
            </a:r>
            <a:endParaRPr lang="zh-CN" altLang="en-US" sz="2200" b="1" dirty="0">
              <a:solidFill>
                <a:schemeClr val="bg1"/>
              </a:solidFill>
              <a:latin typeface="微软雅黑 Light" panose="020B0502040204020203" pitchFamily="34" charset="-122"/>
              <a:ea typeface="微软雅黑 Light" panose="020B0502040204020203" pitchFamily="34" charset="-122"/>
              <a:cs typeface="Microsoft YaHei" charset="-122"/>
            </a:endParaRPr>
          </a:p>
        </p:txBody>
      </p:sp>
      <p:sp>
        <p:nvSpPr>
          <p:cNvPr id="165" name="圆角矩形 164"/>
          <p:cNvSpPr/>
          <p:nvPr/>
        </p:nvSpPr>
        <p:spPr>
          <a:xfrm>
            <a:off x="1100967" y="4410181"/>
            <a:ext cx="2386879" cy="720080"/>
          </a:xfrm>
          <a:prstGeom prst="roundRect">
            <a:avLst/>
          </a:prstGeom>
          <a:solidFill>
            <a:schemeClr val="bg1">
              <a:lumMod val="85000"/>
            </a:scheme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66" name="TextBox 6"/>
          <p:cNvSpPr txBox="1"/>
          <p:nvPr/>
        </p:nvSpPr>
        <p:spPr>
          <a:xfrm>
            <a:off x="1321649" y="4574756"/>
            <a:ext cx="1945514" cy="400110"/>
          </a:xfrm>
          <a:prstGeom prst="rect">
            <a:avLst/>
          </a:prstGeom>
          <a:noFill/>
          <a:ln w="9525">
            <a:noFill/>
          </a:ln>
        </p:spPr>
        <p:txBody>
          <a:bodyPr wrap="square" rtlCol="0">
            <a:spAutoFit/>
          </a:bodyPr>
          <a:lstStyle/>
          <a:p>
            <a:pPr algn="ctr"/>
            <a:r>
              <a:rPr lang="zh-CN" altLang="en-US" sz="2000" dirty="0" smtClean="0">
                <a:solidFill>
                  <a:schemeClr val="tx1">
                    <a:lumMod val="75000"/>
                    <a:lumOff val="25000"/>
                  </a:schemeClr>
                </a:solidFill>
                <a:latin typeface="Microsoft YaHei" charset="-122"/>
                <a:ea typeface="Microsoft YaHei" charset="-122"/>
                <a:cs typeface="Microsoft YaHei" charset="-122"/>
              </a:rPr>
              <a:t>工程化</a:t>
            </a:r>
            <a:endParaRPr lang="zh-CN" altLang="en-US" sz="2000" dirty="0">
              <a:solidFill>
                <a:schemeClr val="tx1">
                  <a:lumMod val="75000"/>
                  <a:lumOff val="25000"/>
                </a:schemeClr>
              </a:solidFill>
              <a:latin typeface="Microsoft YaHei" charset="-122"/>
              <a:ea typeface="Microsoft YaHei" charset="-122"/>
              <a:cs typeface="Microsoft YaHei" charset="-122"/>
            </a:endParaRPr>
          </a:p>
        </p:txBody>
      </p:sp>
      <p:sp>
        <p:nvSpPr>
          <p:cNvPr id="167" name="圆角矩形 166"/>
          <p:cNvSpPr/>
          <p:nvPr/>
        </p:nvSpPr>
        <p:spPr>
          <a:xfrm>
            <a:off x="3710359" y="4414771"/>
            <a:ext cx="2373402" cy="720080"/>
          </a:xfrm>
          <a:prstGeom prst="roundRect">
            <a:avLst/>
          </a:prstGeom>
          <a:solidFill>
            <a:schemeClr val="bg1">
              <a:lumMod val="85000"/>
            </a:scheme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68" name="TextBox 6"/>
          <p:cNvSpPr txBox="1"/>
          <p:nvPr/>
        </p:nvSpPr>
        <p:spPr>
          <a:xfrm>
            <a:off x="4166574" y="4574756"/>
            <a:ext cx="1460972" cy="400110"/>
          </a:xfrm>
          <a:prstGeom prst="rect">
            <a:avLst/>
          </a:prstGeom>
          <a:noFill/>
          <a:ln w="9525">
            <a:noFill/>
          </a:ln>
        </p:spPr>
        <p:txBody>
          <a:bodyPr wrap="square" rtlCol="0">
            <a:spAutoFit/>
          </a:bodyPr>
          <a:lstStyle/>
          <a:p>
            <a:pPr algn="ctr"/>
            <a:r>
              <a:rPr lang="zh-CN" altLang="en-US" sz="2000" dirty="0" smtClean="0">
                <a:solidFill>
                  <a:schemeClr val="tx1">
                    <a:lumMod val="75000"/>
                    <a:lumOff val="25000"/>
                  </a:schemeClr>
                </a:solidFill>
                <a:latin typeface="Microsoft YaHei" charset="-122"/>
                <a:ea typeface="Microsoft YaHei" charset="-122"/>
                <a:cs typeface="Microsoft YaHei" charset="-122"/>
              </a:rPr>
              <a:t>平台优化</a:t>
            </a:r>
            <a:endParaRPr lang="zh-CN" altLang="en-US" sz="2000" dirty="0">
              <a:solidFill>
                <a:schemeClr val="tx1">
                  <a:lumMod val="75000"/>
                  <a:lumOff val="25000"/>
                </a:schemeClr>
              </a:solidFill>
              <a:latin typeface="Microsoft YaHei" charset="-122"/>
              <a:ea typeface="Microsoft YaHei" charset="-122"/>
              <a:cs typeface="Microsoft YaHei" charset="-122"/>
            </a:endParaRPr>
          </a:p>
        </p:txBody>
      </p:sp>
      <p:sp>
        <p:nvSpPr>
          <p:cNvPr id="170" name="TextBox 6"/>
          <p:cNvSpPr txBox="1"/>
          <p:nvPr/>
        </p:nvSpPr>
        <p:spPr>
          <a:xfrm>
            <a:off x="6734221" y="4574756"/>
            <a:ext cx="1367136" cy="400110"/>
          </a:xfrm>
          <a:prstGeom prst="rect">
            <a:avLst/>
          </a:prstGeom>
          <a:noFill/>
          <a:ln w="9525">
            <a:noFill/>
          </a:ln>
        </p:spPr>
        <p:txBody>
          <a:bodyPr wrap="square" rtlCol="0">
            <a:spAutoFit/>
          </a:bodyPr>
          <a:lstStyle/>
          <a:p>
            <a:pPr algn="ctr"/>
            <a:r>
              <a:rPr lang="zh-CN" altLang="en-US" sz="2000" dirty="0" smtClean="0">
                <a:solidFill>
                  <a:schemeClr val="tx1">
                    <a:lumMod val="75000"/>
                    <a:lumOff val="25000"/>
                  </a:schemeClr>
                </a:solidFill>
                <a:latin typeface="Microsoft YaHei" charset="-122"/>
                <a:ea typeface="Microsoft YaHei" charset="-122"/>
                <a:cs typeface="Microsoft YaHei" charset="-122"/>
              </a:rPr>
              <a:t>硬件优化</a:t>
            </a:r>
            <a:endParaRPr lang="zh-CN" altLang="en-US" sz="2000" dirty="0">
              <a:solidFill>
                <a:schemeClr val="tx1">
                  <a:lumMod val="75000"/>
                  <a:lumOff val="25000"/>
                </a:schemeClr>
              </a:solidFill>
              <a:latin typeface="Microsoft YaHei" charset="-122"/>
              <a:ea typeface="Microsoft YaHei" charset="-122"/>
              <a:cs typeface="Microsoft YaHei" charset="-122"/>
            </a:endParaRPr>
          </a:p>
        </p:txBody>
      </p:sp>
      <p:sp>
        <p:nvSpPr>
          <p:cNvPr id="210" name="矩形 209"/>
          <p:cNvSpPr/>
          <p:nvPr/>
        </p:nvSpPr>
        <p:spPr>
          <a:xfrm>
            <a:off x="1100967" y="1993320"/>
            <a:ext cx="1575174" cy="1440000"/>
          </a:xfrm>
          <a:prstGeom prst="rect">
            <a:avLst/>
          </a:prstGeom>
          <a:solidFill>
            <a:schemeClr val="bg1">
              <a:lumMod val="65000"/>
            </a:schemeClr>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u="sng" dirty="0">
              <a:solidFill>
                <a:schemeClr val="bg1"/>
              </a:solidFill>
            </a:endParaRPr>
          </a:p>
        </p:txBody>
      </p:sp>
      <p:sp>
        <p:nvSpPr>
          <p:cNvPr id="211" name="TextBox 6"/>
          <p:cNvSpPr txBox="1"/>
          <p:nvPr/>
        </p:nvSpPr>
        <p:spPr>
          <a:xfrm>
            <a:off x="1321649" y="2802951"/>
            <a:ext cx="1133810" cy="323165"/>
          </a:xfrm>
          <a:prstGeom prst="rect">
            <a:avLst/>
          </a:prstGeom>
          <a:noFill/>
          <a:ln w="9525">
            <a:noFill/>
          </a:ln>
        </p:spPr>
        <p:txBody>
          <a:bodyPr wrap="square" rtlCol="0">
            <a:spAutoFit/>
          </a:bodyPr>
          <a:lstStyle>
            <a:defPPr>
              <a:defRPr lang="zh-CN"/>
            </a:defPPr>
            <a:lvl1pPr algn="ctr">
              <a:defRPr sz="2400" b="1">
                <a:solidFill>
                  <a:schemeClr val="bg1"/>
                </a:solidFill>
                <a:latin typeface="+mn-ea"/>
                <a:ea typeface="+mn-ea"/>
                <a:cs typeface="Microsoft YaHei" charset="-122"/>
              </a:defRPr>
            </a:lvl1pPr>
          </a:lstStyle>
          <a:p>
            <a:r>
              <a:rPr lang="zh-CN" altLang="en-US" sz="1500" b="0" dirty="0">
                <a:latin typeface="Microsoft YaHei" charset="-122"/>
                <a:ea typeface="Microsoft YaHei" charset="-122"/>
              </a:rPr>
              <a:t>智能手机</a:t>
            </a:r>
          </a:p>
        </p:txBody>
      </p:sp>
      <p:sp>
        <p:nvSpPr>
          <p:cNvPr id="221" name="圆角矩形 220"/>
          <p:cNvSpPr/>
          <p:nvPr/>
        </p:nvSpPr>
        <p:spPr>
          <a:xfrm>
            <a:off x="1100967" y="3565077"/>
            <a:ext cx="3256471" cy="720080"/>
          </a:xfrm>
          <a:prstGeom prst="roundRect">
            <a:avLst/>
          </a:prstGeom>
          <a:solidFill>
            <a:srgbClr val="C00000"/>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22" name="TextBox 6"/>
          <p:cNvSpPr txBox="1"/>
          <p:nvPr/>
        </p:nvSpPr>
        <p:spPr>
          <a:xfrm>
            <a:off x="1403498" y="3679014"/>
            <a:ext cx="2668772" cy="400110"/>
          </a:xfrm>
          <a:prstGeom prst="rect">
            <a:avLst/>
          </a:prstGeom>
          <a:noFill/>
          <a:ln w="9525">
            <a:noFill/>
          </a:ln>
        </p:spPr>
        <p:txBody>
          <a:bodyPr wrap="square" rtlCol="0">
            <a:spAutoFit/>
          </a:bodyPr>
          <a:lstStyle/>
          <a:p>
            <a:pPr algn="ctr"/>
            <a:r>
              <a:rPr lang="zh-CN" altLang="en-US" sz="2000" dirty="0" smtClean="0">
                <a:solidFill>
                  <a:schemeClr val="bg1"/>
                </a:solidFill>
                <a:latin typeface="Microsoft YaHei" charset="-122"/>
                <a:ea typeface="Microsoft YaHei" charset="-122"/>
                <a:cs typeface="Microsoft YaHei" charset="-122"/>
              </a:rPr>
              <a:t>高性能</a:t>
            </a:r>
            <a:endParaRPr lang="zh-CN" altLang="en-US" sz="2000" dirty="0">
              <a:solidFill>
                <a:schemeClr val="bg1"/>
              </a:solidFill>
              <a:latin typeface="Microsoft YaHei" charset="-122"/>
              <a:ea typeface="Microsoft YaHei" charset="-122"/>
              <a:cs typeface="Microsoft YaHei" charset="-122"/>
            </a:endParaRPr>
          </a:p>
        </p:txBody>
      </p:sp>
      <p:sp>
        <p:nvSpPr>
          <p:cNvPr id="223" name="圆角矩形 222"/>
          <p:cNvSpPr/>
          <p:nvPr/>
        </p:nvSpPr>
        <p:spPr>
          <a:xfrm>
            <a:off x="4467340" y="3565077"/>
            <a:ext cx="3258361" cy="720080"/>
          </a:xfrm>
          <a:prstGeom prst="roundRect">
            <a:avLst/>
          </a:prstGeom>
          <a:solidFill>
            <a:srgbClr val="C00000"/>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24" name="TextBox 6"/>
          <p:cNvSpPr txBox="1"/>
          <p:nvPr/>
        </p:nvSpPr>
        <p:spPr>
          <a:xfrm>
            <a:off x="5491127" y="3679014"/>
            <a:ext cx="1210786" cy="400110"/>
          </a:xfrm>
          <a:prstGeom prst="rect">
            <a:avLst/>
          </a:prstGeom>
          <a:noFill/>
          <a:ln w="9525">
            <a:noFill/>
          </a:ln>
        </p:spPr>
        <p:txBody>
          <a:bodyPr wrap="square" rtlCol="0">
            <a:spAutoFit/>
          </a:bodyPr>
          <a:lstStyle/>
          <a:p>
            <a:pPr algn="ctr"/>
            <a:r>
              <a:rPr lang="zh-CN" altLang="en-US" sz="2000" dirty="0" smtClean="0">
                <a:solidFill>
                  <a:schemeClr val="bg1"/>
                </a:solidFill>
                <a:latin typeface="Microsoft YaHei" charset="-122"/>
                <a:ea typeface="Microsoft YaHei" charset="-122"/>
                <a:cs typeface="Microsoft YaHei" charset="-122"/>
              </a:rPr>
              <a:t>低功耗</a:t>
            </a:r>
            <a:endParaRPr lang="zh-CN" altLang="en-US" sz="2000" dirty="0">
              <a:solidFill>
                <a:schemeClr val="bg1"/>
              </a:solidFill>
              <a:latin typeface="Microsoft YaHei" charset="-122"/>
              <a:ea typeface="Microsoft YaHei" charset="-122"/>
              <a:cs typeface="Microsoft YaHei" charset="-122"/>
            </a:endParaRPr>
          </a:p>
        </p:txBody>
      </p:sp>
      <p:sp>
        <p:nvSpPr>
          <p:cNvPr id="225" name="圆角矩形 224"/>
          <p:cNvSpPr/>
          <p:nvPr/>
        </p:nvSpPr>
        <p:spPr>
          <a:xfrm>
            <a:off x="7833716" y="3565077"/>
            <a:ext cx="3258361" cy="720080"/>
          </a:xfrm>
          <a:prstGeom prst="roundRect">
            <a:avLst/>
          </a:prstGeom>
          <a:solidFill>
            <a:srgbClr val="C00000"/>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26" name="TextBox 6"/>
          <p:cNvSpPr txBox="1"/>
          <p:nvPr/>
        </p:nvSpPr>
        <p:spPr>
          <a:xfrm>
            <a:off x="8675308" y="3679014"/>
            <a:ext cx="1575176" cy="400110"/>
          </a:xfrm>
          <a:prstGeom prst="rect">
            <a:avLst/>
          </a:prstGeom>
          <a:noFill/>
          <a:ln w="9525">
            <a:noFill/>
          </a:ln>
        </p:spPr>
        <p:txBody>
          <a:bodyPr wrap="square" rtlCol="0">
            <a:spAutoFit/>
          </a:bodyPr>
          <a:lstStyle/>
          <a:p>
            <a:pPr algn="ctr"/>
            <a:r>
              <a:rPr lang="zh-CN" altLang="en-US" sz="2000" dirty="0" smtClean="0">
                <a:solidFill>
                  <a:schemeClr val="bg1"/>
                </a:solidFill>
                <a:latin typeface="Microsoft YaHei" charset="-122"/>
                <a:ea typeface="Microsoft YaHei" charset="-122"/>
                <a:cs typeface="Microsoft YaHei" charset="-122"/>
              </a:rPr>
              <a:t>低成本</a:t>
            </a:r>
            <a:endParaRPr lang="zh-CN" altLang="en-US" sz="2000" dirty="0">
              <a:solidFill>
                <a:schemeClr val="bg1"/>
              </a:solidFill>
              <a:latin typeface="Microsoft YaHei" charset="-122"/>
              <a:ea typeface="Microsoft YaHei" charset="-122"/>
              <a:cs typeface="Microsoft YaHei" charset="-122"/>
            </a:endParaRPr>
          </a:p>
        </p:txBody>
      </p:sp>
      <p:sp>
        <p:nvSpPr>
          <p:cNvPr id="228" name="圆角矩形 227"/>
          <p:cNvSpPr/>
          <p:nvPr/>
        </p:nvSpPr>
        <p:spPr>
          <a:xfrm>
            <a:off x="8718675" y="4414771"/>
            <a:ext cx="2373402" cy="720080"/>
          </a:xfrm>
          <a:prstGeom prst="roundRect">
            <a:avLst/>
          </a:prstGeom>
          <a:solidFill>
            <a:schemeClr val="bg1">
              <a:lumMod val="85000"/>
            </a:scheme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29" name="TextBox 6"/>
          <p:cNvSpPr txBox="1"/>
          <p:nvPr/>
        </p:nvSpPr>
        <p:spPr>
          <a:xfrm>
            <a:off x="9229369" y="4574756"/>
            <a:ext cx="1352014" cy="400110"/>
          </a:xfrm>
          <a:prstGeom prst="rect">
            <a:avLst/>
          </a:prstGeom>
          <a:noFill/>
          <a:ln w="9525">
            <a:noFill/>
          </a:ln>
        </p:spPr>
        <p:txBody>
          <a:bodyPr wrap="square" rtlCol="0">
            <a:spAutoFit/>
          </a:bodyPr>
          <a:lstStyle/>
          <a:p>
            <a:pPr algn="ctr"/>
            <a:r>
              <a:rPr lang="zh-CN" altLang="en-US" sz="2000" dirty="0" smtClean="0">
                <a:solidFill>
                  <a:schemeClr val="tx1">
                    <a:lumMod val="75000"/>
                    <a:lumOff val="25000"/>
                  </a:schemeClr>
                </a:solidFill>
                <a:latin typeface="Microsoft YaHei" charset="-122"/>
                <a:ea typeface="Microsoft YaHei" charset="-122"/>
                <a:cs typeface="Microsoft YaHei" charset="-122"/>
              </a:rPr>
              <a:t>算法优化</a:t>
            </a:r>
            <a:endParaRPr lang="zh-CN" altLang="en-US" sz="2000" dirty="0">
              <a:solidFill>
                <a:schemeClr val="tx1">
                  <a:lumMod val="75000"/>
                  <a:lumOff val="25000"/>
                </a:schemeClr>
              </a:solidFill>
              <a:latin typeface="Microsoft YaHei" charset="-122"/>
              <a:ea typeface="Microsoft YaHei" charset="-122"/>
              <a:cs typeface="Microsoft YaHei" charset="-122"/>
            </a:endParaRPr>
          </a:p>
        </p:txBody>
      </p:sp>
      <p:sp>
        <p:nvSpPr>
          <p:cNvPr id="240" name="矩形 239"/>
          <p:cNvSpPr/>
          <p:nvPr/>
        </p:nvSpPr>
        <p:spPr>
          <a:xfrm>
            <a:off x="2784154" y="1993320"/>
            <a:ext cx="1575174" cy="1440000"/>
          </a:xfrm>
          <a:prstGeom prst="rect">
            <a:avLst/>
          </a:prstGeom>
          <a:solidFill>
            <a:schemeClr val="bg1">
              <a:lumMod val="85000"/>
            </a:scheme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232" name="TextBox 6"/>
          <p:cNvSpPr txBox="1"/>
          <p:nvPr/>
        </p:nvSpPr>
        <p:spPr>
          <a:xfrm>
            <a:off x="3045596" y="2802951"/>
            <a:ext cx="1052290" cy="323165"/>
          </a:xfrm>
          <a:prstGeom prst="rect">
            <a:avLst/>
          </a:prstGeom>
          <a:noFill/>
          <a:ln w="9525">
            <a:noFill/>
          </a:ln>
        </p:spPr>
        <p:txBody>
          <a:bodyPr wrap="square" rtlCol="0">
            <a:spAutoFit/>
          </a:bodyPr>
          <a:lstStyle/>
          <a:p>
            <a:pPr algn="ctr"/>
            <a:r>
              <a:rPr lang="zh-CN" altLang="en-US" sz="1500" dirty="0" smtClean="0">
                <a:solidFill>
                  <a:schemeClr val="tx1">
                    <a:lumMod val="65000"/>
                    <a:lumOff val="35000"/>
                  </a:schemeClr>
                </a:solidFill>
                <a:latin typeface="Microsoft YaHei" charset="-122"/>
                <a:ea typeface="Microsoft YaHei" charset="-122"/>
                <a:cs typeface="Microsoft YaHei" charset="-122"/>
              </a:rPr>
              <a:t>智能汽车</a:t>
            </a:r>
            <a:endParaRPr lang="zh-CN" altLang="en-US" sz="1500" dirty="0">
              <a:solidFill>
                <a:schemeClr val="tx1">
                  <a:lumMod val="65000"/>
                  <a:lumOff val="35000"/>
                </a:schemeClr>
              </a:solidFill>
              <a:latin typeface="Microsoft YaHei" charset="-122"/>
              <a:ea typeface="Microsoft YaHei" charset="-122"/>
              <a:cs typeface="Microsoft YaHei" charset="-122"/>
            </a:endParaRPr>
          </a:p>
        </p:txBody>
      </p:sp>
      <p:sp>
        <p:nvSpPr>
          <p:cNvPr id="241" name="矩形 240"/>
          <p:cNvSpPr/>
          <p:nvPr/>
        </p:nvSpPr>
        <p:spPr>
          <a:xfrm>
            <a:off x="4467341" y="1993320"/>
            <a:ext cx="1575174" cy="1440000"/>
          </a:xfrm>
          <a:prstGeom prst="rect">
            <a:avLst/>
          </a:prstGeom>
          <a:solidFill>
            <a:schemeClr val="bg1">
              <a:lumMod val="65000"/>
            </a:schemeClr>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bg1"/>
              </a:solidFill>
            </a:endParaRPr>
          </a:p>
        </p:txBody>
      </p:sp>
      <p:sp>
        <p:nvSpPr>
          <p:cNvPr id="237" name="TextBox 6"/>
          <p:cNvSpPr txBox="1"/>
          <p:nvPr/>
        </p:nvSpPr>
        <p:spPr>
          <a:xfrm>
            <a:off x="4619826" y="2802951"/>
            <a:ext cx="1270204" cy="323165"/>
          </a:xfrm>
          <a:prstGeom prst="rect">
            <a:avLst/>
          </a:prstGeom>
          <a:noFill/>
          <a:ln w="9525">
            <a:noFill/>
          </a:ln>
        </p:spPr>
        <p:txBody>
          <a:bodyPr wrap="square" rtlCol="0">
            <a:spAutoFit/>
          </a:bodyPr>
          <a:lstStyle/>
          <a:p>
            <a:pPr algn="ctr"/>
            <a:r>
              <a:rPr lang="zh-CN" altLang="en-US" sz="1500" dirty="0" smtClean="0">
                <a:solidFill>
                  <a:schemeClr val="bg1"/>
                </a:solidFill>
                <a:latin typeface="Microsoft YaHei" charset="-122"/>
                <a:ea typeface="Microsoft YaHei" charset="-122"/>
                <a:cs typeface="Microsoft YaHei" charset="-122"/>
              </a:rPr>
              <a:t>智能家居</a:t>
            </a:r>
            <a:endParaRPr lang="zh-CN" altLang="en-US" sz="1500" dirty="0">
              <a:solidFill>
                <a:schemeClr val="bg1"/>
              </a:solidFill>
              <a:latin typeface="Microsoft YaHei" charset="-122"/>
              <a:ea typeface="Microsoft YaHei" charset="-122"/>
              <a:cs typeface="Microsoft YaHei" charset="-122"/>
            </a:endParaRPr>
          </a:p>
        </p:txBody>
      </p:sp>
      <p:sp>
        <p:nvSpPr>
          <p:cNvPr id="242" name="矩形 241"/>
          <p:cNvSpPr/>
          <p:nvPr/>
        </p:nvSpPr>
        <p:spPr>
          <a:xfrm>
            <a:off x="6150528" y="1993320"/>
            <a:ext cx="1575174" cy="1440000"/>
          </a:xfrm>
          <a:prstGeom prst="rect">
            <a:avLst/>
          </a:prstGeom>
          <a:solidFill>
            <a:schemeClr val="bg1">
              <a:lumMod val="85000"/>
            </a:scheme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238" name="TextBox 6"/>
          <p:cNvSpPr txBox="1"/>
          <p:nvPr/>
        </p:nvSpPr>
        <p:spPr>
          <a:xfrm>
            <a:off x="6400799" y="2802951"/>
            <a:ext cx="1074632" cy="323165"/>
          </a:xfrm>
          <a:prstGeom prst="rect">
            <a:avLst/>
          </a:prstGeom>
          <a:noFill/>
          <a:ln w="9525">
            <a:noFill/>
          </a:ln>
        </p:spPr>
        <p:txBody>
          <a:bodyPr wrap="square" rtlCol="0">
            <a:spAutoFit/>
          </a:bodyPr>
          <a:lstStyle/>
          <a:p>
            <a:pPr algn="ctr"/>
            <a:r>
              <a:rPr lang="zh-CN" altLang="en-US" sz="1500" dirty="0" smtClean="0">
                <a:solidFill>
                  <a:schemeClr val="tx1">
                    <a:lumMod val="65000"/>
                    <a:lumOff val="35000"/>
                  </a:schemeClr>
                </a:solidFill>
                <a:latin typeface="Microsoft YaHei" charset="-122"/>
                <a:ea typeface="Microsoft YaHei" charset="-122"/>
                <a:cs typeface="Microsoft YaHei" charset="-122"/>
              </a:rPr>
              <a:t>智能保险</a:t>
            </a:r>
            <a:endParaRPr lang="zh-CN" altLang="en-US" sz="1500" dirty="0">
              <a:solidFill>
                <a:schemeClr val="tx1">
                  <a:lumMod val="65000"/>
                  <a:lumOff val="35000"/>
                </a:schemeClr>
              </a:solidFill>
              <a:latin typeface="Microsoft YaHei" charset="-122"/>
              <a:ea typeface="Microsoft YaHei" charset="-122"/>
              <a:cs typeface="Microsoft YaHei" charset="-122"/>
            </a:endParaRPr>
          </a:p>
        </p:txBody>
      </p:sp>
      <p:sp>
        <p:nvSpPr>
          <p:cNvPr id="243" name="矩形 242"/>
          <p:cNvSpPr/>
          <p:nvPr/>
        </p:nvSpPr>
        <p:spPr>
          <a:xfrm>
            <a:off x="7833716" y="1993320"/>
            <a:ext cx="1575174" cy="1440000"/>
          </a:xfrm>
          <a:prstGeom prst="rect">
            <a:avLst/>
          </a:prstGeom>
          <a:solidFill>
            <a:schemeClr val="bg1">
              <a:lumMod val="65000"/>
            </a:schemeClr>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bg1"/>
              </a:solidFill>
            </a:endParaRPr>
          </a:p>
        </p:txBody>
      </p:sp>
      <p:sp>
        <p:nvSpPr>
          <p:cNvPr id="239" name="TextBox 6"/>
          <p:cNvSpPr txBox="1"/>
          <p:nvPr/>
        </p:nvSpPr>
        <p:spPr>
          <a:xfrm>
            <a:off x="7975973" y="2802951"/>
            <a:ext cx="1290660" cy="323165"/>
          </a:xfrm>
          <a:prstGeom prst="rect">
            <a:avLst/>
          </a:prstGeom>
          <a:noFill/>
          <a:ln w="9525">
            <a:noFill/>
          </a:ln>
        </p:spPr>
        <p:txBody>
          <a:bodyPr wrap="square" rtlCol="0">
            <a:spAutoFit/>
          </a:bodyPr>
          <a:lstStyle/>
          <a:p>
            <a:pPr algn="ctr"/>
            <a:r>
              <a:rPr lang="zh-CN" altLang="en-US" sz="1500" dirty="0" smtClean="0">
                <a:solidFill>
                  <a:schemeClr val="bg1"/>
                </a:solidFill>
                <a:latin typeface="Microsoft YaHei" charset="-122"/>
                <a:ea typeface="Microsoft YaHei" charset="-122"/>
                <a:cs typeface="Microsoft YaHei" charset="-122"/>
              </a:rPr>
              <a:t>智能零售</a:t>
            </a:r>
            <a:endParaRPr lang="zh-CN" altLang="en-US" sz="1500" dirty="0">
              <a:solidFill>
                <a:schemeClr val="bg1"/>
              </a:solidFill>
              <a:latin typeface="Microsoft YaHei" charset="-122"/>
              <a:ea typeface="Microsoft YaHei" charset="-122"/>
              <a:cs typeface="Microsoft YaHei" charset="-122"/>
            </a:endParaRPr>
          </a:p>
        </p:txBody>
      </p:sp>
      <p:sp>
        <p:nvSpPr>
          <p:cNvPr id="245" name="矩形 244"/>
          <p:cNvSpPr/>
          <p:nvPr/>
        </p:nvSpPr>
        <p:spPr>
          <a:xfrm>
            <a:off x="9516903" y="1993320"/>
            <a:ext cx="1575174" cy="1440000"/>
          </a:xfrm>
          <a:prstGeom prst="rect">
            <a:avLst/>
          </a:prstGeom>
          <a:solidFill>
            <a:schemeClr val="bg1">
              <a:lumMod val="85000"/>
            </a:scheme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246" name="TextBox 6"/>
          <p:cNvSpPr txBox="1"/>
          <p:nvPr/>
        </p:nvSpPr>
        <p:spPr>
          <a:xfrm>
            <a:off x="9897158" y="2513265"/>
            <a:ext cx="814664" cy="400110"/>
          </a:xfrm>
          <a:prstGeom prst="rect">
            <a:avLst/>
          </a:prstGeom>
          <a:noFill/>
          <a:ln w="9525">
            <a:noFill/>
          </a:ln>
        </p:spPr>
        <p:txBody>
          <a:bodyPr wrap="square" rtlCol="0">
            <a:spAutoFit/>
          </a:bodyPr>
          <a:lstStyle/>
          <a:p>
            <a:pPr algn="ctr"/>
            <a:r>
              <a:rPr lang="en-US" altLang="zh-CN" sz="2000" b="1" dirty="0" smtClean="0">
                <a:solidFill>
                  <a:schemeClr val="tx1">
                    <a:lumMod val="75000"/>
                    <a:lumOff val="25000"/>
                  </a:schemeClr>
                </a:solidFill>
                <a:latin typeface="Microsoft YaHei" charset="-122"/>
                <a:ea typeface="Microsoft YaHei" charset="-122"/>
                <a:cs typeface="Microsoft YaHei" charset="-122"/>
              </a:rPr>
              <a:t>……</a:t>
            </a:r>
            <a:endParaRPr lang="zh-CN" altLang="en-US" sz="2000" b="1" dirty="0">
              <a:solidFill>
                <a:schemeClr val="tx1">
                  <a:lumMod val="75000"/>
                  <a:lumOff val="25000"/>
                </a:schemeClr>
              </a:solidFill>
              <a:latin typeface="Microsoft YaHei" charset="-122"/>
              <a:ea typeface="Microsoft YaHei" charset="-122"/>
              <a:cs typeface="Microsoft YaHei" charset="-122"/>
            </a:endParaRPr>
          </a:p>
        </p:txBody>
      </p:sp>
      <p:sp>
        <p:nvSpPr>
          <p:cNvPr id="2" name="文本占位符 1"/>
          <p:cNvSpPr>
            <a:spLocks noGrp="1"/>
          </p:cNvSpPr>
          <p:nvPr>
            <p:ph type="body" sz="quarter" idx="10"/>
          </p:nvPr>
        </p:nvSpPr>
        <p:spPr>
          <a:xfrm>
            <a:off x="2510247" y="873125"/>
            <a:ext cx="7171506" cy="479425"/>
          </a:xfrm>
        </p:spPr>
        <p:txBody>
          <a:bodyPr/>
          <a:lstStyle/>
          <a:p>
            <a:r>
              <a:rPr lang="zh-CN" altLang="en-US" dirty="0"/>
              <a:t>为产业提供一站式</a:t>
            </a:r>
            <a:r>
              <a:rPr lang="zh-CN" altLang="en-US" dirty="0" smtClean="0"/>
              <a:t>视觉解决</a:t>
            </a:r>
            <a:r>
              <a:rPr lang="zh-CN" altLang="en-US" dirty="0"/>
              <a:t>方案</a:t>
            </a:r>
          </a:p>
        </p:txBody>
      </p:sp>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2244" y="2315358"/>
            <a:ext cx="332620" cy="362253"/>
          </a:xfrm>
          <a:prstGeom prst="rect">
            <a:avLst/>
          </a:prstGeom>
        </p:spPr>
      </p:pic>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50150" y="2336875"/>
            <a:ext cx="342306" cy="319218"/>
          </a:xfrm>
          <a:prstGeom prst="rect">
            <a:avLst/>
          </a:prstGeom>
        </p:spPr>
      </p:pic>
      <p:pic>
        <p:nvPicPr>
          <p:cNvPr id="40" name="图片 39"/>
          <p:cNvPicPr>
            <a:picLocks noChangeAspect="1"/>
          </p:cNvPicPr>
          <p:nvPr/>
        </p:nvPicPr>
        <p:blipFill>
          <a:blip r:embed="rId5" cstate="print">
            <a:duotone>
              <a:prstClr val="black"/>
              <a:schemeClr val="tx2">
                <a:tint val="45000"/>
                <a:satMod val="400000"/>
              </a:scheme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6714626" y="2317810"/>
            <a:ext cx="446979" cy="357349"/>
          </a:xfrm>
          <a:prstGeom prst="rect">
            <a:avLst/>
          </a:prstGeom>
        </p:spPr>
      </p:pic>
      <p:pic>
        <p:nvPicPr>
          <p:cNvPr id="41" name="图片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00681" y="2308801"/>
            <a:ext cx="308494" cy="375366"/>
          </a:xfrm>
          <a:prstGeom prst="rect">
            <a:avLst/>
          </a:prstGeom>
        </p:spPr>
      </p:pic>
      <p:pic>
        <p:nvPicPr>
          <p:cNvPr id="42" name="图片 41"/>
          <p:cNvPicPr>
            <a:picLocks noChangeAspect="1"/>
          </p:cNvPicPr>
          <p:nvPr/>
        </p:nvPicPr>
        <p:blipFill>
          <a:blip r:embed="rId8" cstate="print">
            <a:duotone>
              <a:prstClr val="black"/>
              <a:schemeClr val="accent5">
                <a:tint val="45000"/>
                <a:satMod val="400000"/>
              </a:schemeClr>
            </a:duotone>
            <a:extLst>
              <a:ext uri="{BEBA8EAE-BF5A-486C-A8C5-ECC9F3942E4B}">
                <a14:imgProps xmlns:a14="http://schemas.microsoft.com/office/drawing/2010/main">
                  <a14:imgLayer r:embed="rId9">
                    <a14:imgEffect>
                      <a14:brightnessContrast bright="-40000"/>
                    </a14:imgEffect>
                  </a14:imgLayer>
                </a14:imgProps>
              </a:ext>
              <a:ext uri="{28A0092B-C50C-407E-A947-70E740481C1C}">
                <a14:useLocalDpi xmlns:a14="http://schemas.microsoft.com/office/drawing/2010/main" val="0"/>
              </a:ext>
            </a:extLst>
          </a:blip>
          <a:stretch>
            <a:fillRect/>
          </a:stretch>
        </p:blipFill>
        <p:spPr>
          <a:xfrm>
            <a:off x="3428577" y="2320243"/>
            <a:ext cx="286328" cy="352482"/>
          </a:xfrm>
          <a:prstGeom prst="rect">
            <a:avLst/>
          </a:prstGeom>
        </p:spPr>
      </p:pic>
      <p:sp>
        <p:nvSpPr>
          <p:cNvPr id="3" name="矩形 2"/>
          <p:cNvSpPr/>
          <p:nvPr/>
        </p:nvSpPr>
        <p:spPr>
          <a:xfrm>
            <a:off x="2158902" y="3984230"/>
            <a:ext cx="1119089" cy="276999"/>
          </a:xfrm>
          <a:prstGeom prst="rect">
            <a:avLst/>
          </a:prstGeom>
        </p:spPr>
        <p:txBody>
          <a:bodyPr wrap="none">
            <a:spAutoFit/>
          </a:bodyPr>
          <a:lstStyle/>
          <a:p>
            <a:r>
              <a:rPr lang="en-US" altLang="zh-CN" sz="1200" dirty="0" smtClean="0">
                <a:solidFill>
                  <a:schemeClr val="bg1"/>
                </a:solidFill>
                <a:latin typeface="Microsoft YaHei" charset="-122"/>
                <a:ea typeface="Microsoft YaHei" charset="-122"/>
                <a:cs typeface="Microsoft YaHei" charset="-122"/>
              </a:rPr>
              <a:t>Performance</a:t>
            </a:r>
            <a:endParaRPr lang="zh-CN" altLang="en-US" sz="1200" dirty="0"/>
          </a:p>
        </p:txBody>
      </p:sp>
      <p:sp>
        <p:nvSpPr>
          <p:cNvPr id="4" name="矩形 3"/>
          <p:cNvSpPr/>
          <p:nvPr/>
        </p:nvSpPr>
        <p:spPr>
          <a:xfrm>
            <a:off x="5784110" y="3984230"/>
            <a:ext cx="637739" cy="276999"/>
          </a:xfrm>
          <a:prstGeom prst="rect">
            <a:avLst/>
          </a:prstGeom>
        </p:spPr>
        <p:txBody>
          <a:bodyPr wrap="none">
            <a:spAutoFit/>
          </a:bodyPr>
          <a:lstStyle/>
          <a:p>
            <a:pPr algn="ctr"/>
            <a:r>
              <a:rPr lang="en-US" altLang="zh-CN" sz="1200" dirty="0" smtClean="0">
                <a:solidFill>
                  <a:schemeClr val="bg1"/>
                </a:solidFill>
                <a:latin typeface="Microsoft YaHei" charset="-122"/>
                <a:ea typeface="Microsoft YaHei" charset="-122"/>
                <a:cs typeface="Microsoft YaHei" charset="-122"/>
              </a:rPr>
              <a:t>Power</a:t>
            </a:r>
            <a:endParaRPr lang="zh-CN" altLang="en-US" sz="1200" dirty="0">
              <a:solidFill>
                <a:schemeClr val="bg1"/>
              </a:solidFill>
              <a:latin typeface="Microsoft YaHei" charset="-122"/>
              <a:ea typeface="Microsoft YaHei" charset="-122"/>
              <a:cs typeface="Microsoft YaHei" charset="-122"/>
            </a:endParaRPr>
          </a:p>
        </p:txBody>
      </p:sp>
      <p:sp>
        <p:nvSpPr>
          <p:cNvPr id="5" name="矩形 4"/>
          <p:cNvSpPr/>
          <p:nvPr/>
        </p:nvSpPr>
        <p:spPr>
          <a:xfrm>
            <a:off x="9195544" y="3984230"/>
            <a:ext cx="543739" cy="276999"/>
          </a:xfrm>
          <a:prstGeom prst="rect">
            <a:avLst/>
          </a:prstGeom>
        </p:spPr>
        <p:txBody>
          <a:bodyPr wrap="none">
            <a:spAutoFit/>
          </a:bodyPr>
          <a:lstStyle/>
          <a:p>
            <a:pPr algn="ctr"/>
            <a:r>
              <a:rPr lang="en-US" altLang="zh-CN" sz="1200" dirty="0" smtClean="0">
                <a:solidFill>
                  <a:schemeClr val="bg1"/>
                </a:solidFill>
                <a:latin typeface="Microsoft YaHei" charset="-122"/>
                <a:ea typeface="Microsoft YaHei" charset="-122"/>
                <a:cs typeface="Microsoft YaHei" charset="-122"/>
              </a:rPr>
              <a:t>Price</a:t>
            </a:r>
            <a:endParaRPr lang="zh-CN" altLang="en-US" sz="1200"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817491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肘形连接符 11"/>
          <p:cNvCxnSpPr/>
          <p:nvPr/>
        </p:nvCxnSpPr>
        <p:spPr>
          <a:xfrm rot="5400000" flipH="1" flipV="1">
            <a:off x="6059722" y="-353175"/>
            <a:ext cx="22281" cy="5171264"/>
          </a:xfrm>
          <a:prstGeom prst="bentConnector3">
            <a:avLst>
              <a:gd name="adj1" fmla="val 719645"/>
            </a:avLst>
          </a:prstGeom>
          <a:ln w="19050">
            <a:solidFill>
              <a:schemeClr val="tx1">
                <a:lumMod val="50000"/>
                <a:lumOff val="50000"/>
              </a:schemeClr>
            </a:solidFill>
            <a:prstDash val="sysDot"/>
          </a:ln>
        </p:spPr>
        <p:style>
          <a:lnRef idx="1">
            <a:schemeClr val="dk1"/>
          </a:lnRef>
          <a:fillRef idx="0">
            <a:schemeClr val="dk1"/>
          </a:fillRef>
          <a:effectRef idx="0">
            <a:schemeClr val="dk1"/>
          </a:effectRef>
          <a:fontRef idx="minor">
            <a:schemeClr val="tx1"/>
          </a:fontRef>
        </p:style>
      </p:cxnSp>
      <p:sp>
        <p:nvSpPr>
          <p:cNvPr id="66" name="圆角矩形 65"/>
          <p:cNvSpPr/>
          <p:nvPr/>
        </p:nvSpPr>
        <p:spPr>
          <a:xfrm>
            <a:off x="2349319" y="2259915"/>
            <a:ext cx="2295003" cy="432823"/>
          </a:xfrm>
          <a:prstGeom prst="roundRect">
            <a:avLst/>
          </a:prstGeom>
          <a:solidFill>
            <a:schemeClr val="bg1">
              <a:lumMod val="95000"/>
            </a:scheme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bg1"/>
              </a:solidFill>
            </a:endParaRPr>
          </a:p>
        </p:txBody>
      </p:sp>
      <p:sp>
        <p:nvSpPr>
          <p:cNvPr id="67" name="TextBox 6"/>
          <p:cNvSpPr txBox="1"/>
          <p:nvPr/>
        </p:nvSpPr>
        <p:spPr>
          <a:xfrm>
            <a:off x="2337697" y="2330554"/>
            <a:ext cx="2315744" cy="307777"/>
          </a:xfrm>
          <a:prstGeom prst="rect">
            <a:avLst/>
          </a:prstGeom>
          <a:noFill/>
          <a:ln w="9525">
            <a:noFill/>
          </a:ln>
        </p:spPr>
        <p:txBody>
          <a:bodyPr wrap="square" rtlCol="0">
            <a:spAutoFit/>
          </a:bodyPr>
          <a:lstStyle>
            <a:defPPr>
              <a:defRPr lang="zh-CN"/>
            </a:defPPr>
            <a:lvl1pPr algn="ctr">
              <a:defRPr sz="2400" b="1">
                <a:solidFill>
                  <a:schemeClr val="bg1"/>
                </a:solidFill>
                <a:latin typeface="+mn-ea"/>
                <a:ea typeface="+mn-ea"/>
                <a:cs typeface="Microsoft YaHei" charset="-122"/>
              </a:defRPr>
            </a:lvl1pPr>
          </a:lstStyle>
          <a:p>
            <a:r>
              <a:rPr lang="zh-CN" altLang="en-US" sz="1400" b="0" dirty="0" smtClean="0">
                <a:solidFill>
                  <a:schemeClr val="tx1">
                    <a:lumMod val="75000"/>
                    <a:lumOff val="25000"/>
                  </a:schemeClr>
                </a:solidFill>
                <a:latin typeface="微软雅黑" panose="020B0503020204020204" pitchFamily="34" charset="-122"/>
                <a:ea typeface="微软雅黑" panose="020B0503020204020204" pitchFamily="34" charset="-122"/>
              </a:rPr>
              <a:t>单摄像头智能手机</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圆角矩形 67"/>
          <p:cNvSpPr/>
          <p:nvPr/>
        </p:nvSpPr>
        <p:spPr>
          <a:xfrm>
            <a:off x="4908284" y="2269859"/>
            <a:ext cx="2339717" cy="432823"/>
          </a:xfrm>
          <a:prstGeom prst="roundRect">
            <a:avLst/>
          </a:prstGeom>
          <a:solidFill>
            <a:schemeClr val="bg1">
              <a:lumMod val="95000"/>
            </a:scheme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bg1"/>
              </a:solidFill>
            </a:endParaRPr>
          </a:p>
        </p:txBody>
      </p:sp>
      <p:sp>
        <p:nvSpPr>
          <p:cNvPr id="69" name="TextBox 6"/>
          <p:cNvSpPr txBox="1"/>
          <p:nvPr/>
        </p:nvSpPr>
        <p:spPr>
          <a:xfrm>
            <a:off x="4917403" y="2330554"/>
            <a:ext cx="2339717" cy="307777"/>
          </a:xfrm>
          <a:prstGeom prst="rect">
            <a:avLst/>
          </a:prstGeom>
          <a:noFill/>
          <a:ln w="9525">
            <a:noFill/>
          </a:ln>
        </p:spPr>
        <p:txBody>
          <a:bodyPr wrap="square" rtlCol="0">
            <a:spAutoFit/>
          </a:bodyPr>
          <a:lstStyle>
            <a:defPPr>
              <a:defRPr lang="zh-CN"/>
            </a:defPPr>
            <a:lvl1pPr algn="ctr">
              <a:defRPr sz="2400" b="1">
                <a:solidFill>
                  <a:schemeClr val="bg1"/>
                </a:solidFill>
                <a:latin typeface="+mn-ea"/>
                <a:ea typeface="+mn-ea"/>
                <a:cs typeface="Microsoft YaHei" charset="-122"/>
              </a:defRPr>
            </a:lvl1pPr>
          </a:lstStyle>
          <a:p>
            <a:r>
              <a:rPr lang="zh-CN" altLang="en-US" sz="1400" b="0" dirty="0" smtClean="0">
                <a:solidFill>
                  <a:schemeClr val="tx1">
                    <a:lumMod val="75000"/>
                    <a:lumOff val="25000"/>
                  </a:schemeClr>
                </a:solidFill>
                <a:latin typeface="微软雅黑" panose="020B0503020204020204" pitchFamily="34" charset="-122"/>
                <a:ea typeface="微软雅黑" panose="020B0503020204020204" pitchFamily="34" charset="-122"/>
              </a:rPr>
              <a:t>多摄像头智能手机</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0" name="圆角矩形 69"/>
          <p:cNvSpPr/>
          <p:nvPr/>
        </p:nvSpPr>
        <p:spPr>
          <a:xfrm>
            <a:off x="7504684" y="2253746"/>
            <a:ext cx="2326802" cy="432823"/>
          </a:xfrm>
          <a:prstGeom prst="roundRect">
            <a:avLst/>
          </a:prstGeom>
          <a:solidFill>
            <a:schemeClr val="bg1">
              <a:lumMod val="95000"/>
            </a:scheme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bg1"/>
              </a:solidFill>
            </a:endParaRPr>
          </a:p>
        </p:txBody>
      </p:sp>
      <p:sp>
        <p:nvSpPr>
          <p:cNvPr id="71" name="TextBox 6"/>
          <p:cNvSpPr txBox="1"/>
          <p:nvPr/>
        </p:nvSpPr>
        <p:spPr>
          <a:xfrm>
            <a:off x="7513802" y="2330554"/>
            <a:ext cx="2317684" cy="307777"/>
          </a:xfrm>
          <a:prstGeom prst="rect">
            <a:avLst/>
          </a:prstGeom>
          <a:noFill/>
          <a:ln w="9525">
            <a:noFill/>
          </a:ln>
        </p:spPr>
        <p:txBody>
          <a:bodyPr wrap="square" rtlCol="0">
            <a:spAutoFit/>
          </a:bodyPr>
          <a:lstStyle>
            <a:defPPr>
              <a:defRPr lang="zh-CN"/>
            </a:defPPr>
            <a:lvl1pPr algn="ctr">
              <a:defRPr sz="2400" b="1">
                <a:solidFill>
                  <a:schemeClr val="bg1"/>
                </a:solidFill>
                <a:latin typeface="+mn-ea"/>
                <a:ea typeface="+mn-ea"/>
                <a:cs typeface="Microsoft YaHei" charset="-122"/>
              </a:defRPr>
            </a:lvl1pPr>
          </a:lstStyle>
          <a:p>
            <a:r>
              <a:rPr lang="zh-CN" altLang="en-US" sz="1400" b="0" dirty="0" smtClean="0">
                <a:solidFill>
                  <a:schemeClr val="tx1">
                    <a:lumMod val="75000"/>
                    <a:lumOff val="25000"/>
                  </a:schemeClr>
                </a:solidFill>
                <a:latin typeface="微软雅黑" panose="020B0503020204020204" pitchFamily="34" charset="-122"/>
                <a:ea typeface="微软雅黑" panose="020B0503020204020204" pitchFamily="34" charset="-122"/>
              </a:rPr>
              <a:t>深度相机智能手机</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 name="文本框 2"/>
          <p:cNvSpPr txBox="1"/>
          <p:nvPr/>
        </p:nvSpPr>
        <p:spPr>
          <a:xfrm>
            <a:off x="5344609" y="1486693"/>
            <a:ext cx="1467068"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全方位支持</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8" name="椭圆 87"/>
          <p:cNvSpPr/>
          <p:nvPr/>
        </p:nvSpPr>
        <p:spPr>
          <a:xfrm>
            <a:off x="1419914" y="4984763"/>
            <a:ext cx="85576" cy="855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sp>
        <p:nvSpPr>
          <p:cNvPr id="89" name="文本框 14"/>
          <p:cNvSpPr txBox="1"/>
          <p:nvPr/>
        </p:nvSpPr>
        <p:spPr>
          <a:xfrm>
            <a:off x="1524453" y="4889052"/>
            <a:ext cx="800219" cy="276999"/>
          </a:xfrm>
          <a:prstGeom prst="rect">
            <a:avLst/>
          </a:prstGeom>
          <a:noFill/>
        </p:spPr>
        <p:txBody>
          <a:bodyPr wrap="none" rtlCol="0">
            <a:spAutoFit/>
          </a:bodyPr>
          <a:lstStyle/>
          <a:p>
            <a:r>
              <a:rPr lang="zh-CN" altLang="en-US" sz="1200" dirty="0" smtClean="0">
                <a:latin typeface="微软雅黑 Light" panose="020B0502040204020203" pitchFamily="34" charset="-122"/>
                <a:ea typeface="微软雅黑 Light" panose="020B0502040204020203" pitchFamily="34" charset="-122"/>
              </a:rPr>
              <a:t>光学变焦</a:t>
            </a:r>
            <a:endParaRPr lang="zh-CN" altLang="en-US" sz="1200" dirty="0">
              <a:latin typeface="微软雅黑 Light" panose="020B0502040204020203" pitchFamily="34" charset="-122"/>
              <a:ea typeface="微软雅黑 Light" panose="020B0502040204020203" pitchFamily="34" charset="-122"/>
            </a:endParaRPr>
          </a:p>
        </p:txBody>
      </p:sp>
      <p:sp>
        <p:nvSpPr>
          <p:cNvPr id="90" name="椭圆 89"/>
          <p:cNvSpPr/>
          <p:nvPr/>
        </p:nvSpPr>
        <p:spPr>
          <a:xfrm>
            <a:off x="3040094" y="4984763"/>
            <a:ext cx="85576" cy="855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sp>
        <p:nvSpPr>
          <p:cNvPr id="91" name="文本框 16"/>
          <p:cNvSpPr txBox="1"/>
          <p:nvPr/>
        </p:nvSpPr>
        <p:spPr>
          <a:xfrm>
            <a:off x="3154890" y="4889052"/>
            <a:ext cx="800219" cy="276999"/>
          </a:xfrm>
          <a:prstGeom prst="rect">
            <a:avLst/>
          </a:prstGeom>
          <a:noFill/>
        </p:spPr>
        <p:txBody>
          <a:bodyPr wrap="none" rtlCol="0">
            <a:spAutoFit/>
          </a:bodyPr>
          <a:lstStyle/>
          <a:p>
            <a:r>
              <a:rPr lang="zh-CN" altLang="en-US" sz="1200" dirty="0" smtClean="0">
                <a:latin typeface="微软雅黑 Light" panose="020B0502040204020203" pitchFamily="34" charset="-122"/>
                <a:ea typeface="微软雅黑 Light" panose="020B0502040204020203" pitchFamily="34" charset="-122"/>
              </a:rPr>
              <a:t>人像拍摄</a:t>
            </a:r>
            <a:endParaRPr lang="zh-CN" altLang="en-US" sz="1200" dirty="0">
              <a:latin typeface="微软雅黑 Light" panose="020B0502040204020203" pitchFamily="34" charset="-122"/>
              <a:ea typeface="微软雅黑 Light" panose="020B0502040204020203" pitchFamily="34" charset="-122"/>
            </a:endParaRPr>
          </a:p>
        </p:txBody>
      </p:sp>
      <p:sp>
        <p:nvSpPr>
          <p:cNvPr id="92" name="椭圆 91"/>
          <p:cNvSpPr/>
          <p:nvPr/>
        </p:nvSpPr>
        <p:spPr>
          <a:xfrm>
            <a:off x="4660274" y="4984763"/>
            <a:ext cx="85576" cy="855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sp>
        <p:nvSpPr>
          <p:cNvPr id="93" name="文本框 18"/>
          <p:cNvSpPr txBox="1"/>
          <p:nvPr/>
        </p:nvSpPr>
        <p:spPr>
          <a:xfrm>
            <a:off x="4785327" y="4889052"/>
            <a:ext cx="1133644" cy="276999"/>
          </a:xfrm>
          <a:prstGeom prst="rect">
            <a:avLst/>
          </a:prstGeom>
          <a:noFill/>
        </p:spPr>
        <p:txBody>
          <a:bodyPr wrap="none" rtlCol="0">
            <a:spAutoFit/>
          </a:bodyPr>
          <a:lstStyle/>
          <a:p>
            <a:r>
              <a:rPr lang="en-US" altLang="zh-CN" sz="1200" dirty="0" smtClean="0">
                <a:latin typeface="微软雅黑 Light" panose="020B0502040204020203" pitchFamily="34" charset="-122"/>
                <a:ea typeface="微软雅黑 Light" panose="020B0502040204020203" pitchFamily="34" charset="-122"/>
              </a:rPr>
              <a:t>AR &amp; VR </a:t>
            </a:r>
            <a:r>
              <a:rPr lang="zh-CN" altLang="en-US" sz="1200" dirty="0" smtClean="0">
                <a:latin typeface="微软雅黑 Light" panose="020B0502040204020203" pitchFamily="34" charset="-122"/>
                <a:ea typeface="微软雅黑 Light" panose="020B0502040204020203" pitchFamily="34" charset="-122"/>
              </a:rPr>
              <a:t>特效</a:t>
            </a:r>
            <a:endParaRPr lang="zh-CN" altLang="en-US" sz="1200" dirty="0">
              <a:latin typeface="微软雅黑 Light" panose="020B0502040204020203" pitchFamily="34" charset="-122"/>
              <a:ea typeface="微软雅黑 Light" panose="020B0502040204020203" pitchFamily="34" charset="-122"/>
            </a:endParaRPr>
          </a:p>
        </p:txBody>
      </p:sp>
      <p:sp>
        <p:nvSpPr>
          <p:cNvPr id="94" name="椭圆 93"/>
          <p:cNvSpPr/>
          <p:nvPr/>
        </p:nvSpPr>
        <p:spPr>
          <a:xfrm>
            <a:off x="1419914" y="5362195"/>
            <a:ext cx="85576" cy="855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sp>
        <p:nvSpPr>
          <p:cNvPr id="95" name="文本框 20"/>
          <p:cNvSpPr txBox="1"/>
          <p:nvPr/>
        </p:nvSpPr>
        <p:spPr>
          <a:xfrm>
            <a:off x="1524453" y="5266484"/>
            <a:ext cx="800219" cy="276999"/>
          </a:xfrm>
          <a:prstGeom prst="rect">
            <a:avLst/>
          </a:prstGeom>
          <a:noFill/>
        </p:spPr>
        <p:txBody>
          <a:bodyPr wrap="none" rtlCol="0">
            <a:spAutoFit/>
          </a:bodyPr>
          <a:lstStyle/>
          <a:p>
            <a:r>
              <a:rPr lang="zh-CN" altLang="en-US" sz="1200" dirty="0" smtClean="0">
                <a:latin typeface="微软雅黑 Light" panose="020B0502040204020203" pitchFamily="34" charset="-122"/>
                <a:ea typeface="微软雅黑 Light" panose="020B0502040204020203" pitchFamily="34" charset="-122"/>
              </a:rPr>
              <a:t>人体交互</a:t>
            </a:r>
            <a:endParaRPr lang="zh-CN" altLang="en-US" sz="1200" dirty="0">
              <a:latin typeface="微软雅黑 Light" panose="020B0502040204020203" pitchFamily="34" charset="-122"/>
              <a:ea typeface="微软雅黑 Light" panose="020B0502040204020203" pitchFamily="34" charset="-122"/>
            </a:endParaRPr>
          </a:p>
        </p:txBody>
      </p:sp>
      <p:sp>
        <p:nvSpPr>
          <p:cNvPr id="96" name="椭圆 95"/>
          <p:cNvSpPr/>
          <p:nvPr/>
        </p:nvSpPr>
        <p:spPr>
          <a:xfrm>
            <a:off x="3040094" y="5362195"/>
            <a:ext cx="85576" cy="855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sp>
        <p:nvSpPr>
          <p:cNvPr id="97" name="文本框 22"/>
          <p:cNvSpPr txBox="1"/>
          <p:nvPr/>
        </p:nvSpPr>
        <p:spPr>
          <a:xfrm>
            <a:off x="3154890" y="5266484"/>
            <a:ext cx="800219" cy="276999"/>
          </a:xfrm>
          <a:prstGeom prst="rect">
            <a:avLst/>
          </a:prstGeom>
          <a:noFill/>
        </p:spPr>
        <p:txBody>
          <a:bodyPr wrap="none" rtlCol="0">
            <a:spAutoFit/>
          </a:bodyPr>
          <a:lstStyle/>
          <a:p>
            <a:r>
              <a:rPr lang="zh-CN" altLang="en-US" sz="1200" dirty="0" smtClean="0">
                <a:latin typeface="微软雅黑 Light" panose="020B0502040204020203" pitchFamily="34" charset="-122"/>
                <a:ea typeface="微软雅黑 Light" panose="020B0502040204020203" pitchFamily="34" charset="-122"/>
              </a:rPr>
              <a:t>手势</a:t>
            </a:r>
            <a:r>
              <a:rPr lang="zh-CN" altLang="en-US" sz="1200" dirty="0">
                <a:latin typeface="微软雅黑 Light" panose="020B0502040204020203" pitchFamily="34" charset="-122"/>
                <a:ea typeface="微软雅黑 Light" panose="020B0502040204020203" pitchFamily="34" charset="-122"/>
              </a:rPr>
              <a:t>交互</a:t>
            </a:r>
          </a:p>
        </p:txBody>
      </p:sp>
      <p:sp>
        <p:nvSpPr>
          <p:cNvPr id="98" name="椭圆 97"/>
          <p:cNvSpPr/>
          <p:nvPr/>
        </p:nvSpPr>
        <p:spPr>
          <a:xfrm>
            <a:off x="4660274" y="5362195"/>
            <a:ext cx="85576" cy="855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sp>
        <p:nvSpPr>
          <p:cNvPr id="99" name="文本框 25"/>
          <p:cNvSpPr txBox="1"/>
          <p:nvPr/>
        </p:nvSpPr>
        <p:spPr>
          <a:xfrm>
            <a:off x="4785327" y="5266484"/>
            <a:ext cx="800219" cy="276999"/>
          </a:xfrm>
          <a:prstGeom prst="rect">
            <a:avLst/>
          </a:prstGeom>
          <a:noFill/>
        </p:spPr>
        <p:txBody>
          <a:bodyPr wrap="none" rtlCol="0">
            <a:spAutoFit/>
          </a:bodyPr>
          <a:lstStyle/>
          <a:p>
            <a:r>
              <a:rPr lang="zh-CN" altLang="en-US" sz="1200" dirty="0" smtClean="0">
                <a:latin typeface="微软雅黑 Light" panose="020B0502040204020203" pitchFamily="34" charset="-122"/>
                <a:ea typeface="微软雅黑 Light" panose="020B0502040204020203" pitchFamily="34" charset="-122"/>
              </a:rPr>
              <a:t>场景</a:t>
            </a:r>
            <a:r>
              <a:rPr lang="zh-CN" altLang="en-US" sz="1200" dirty="0">
                <a:latin typeface="微软雅黑 Light" panose="020B0502040204020203" pitchFamily="34" charset="-122"/>
                <a:ea typeface="微软雅黑 Light" panose="020B0502040204020203" pitchFamily="34" charset="-122"/>
              </a:rPr>
              <a:t>识别</a:t>
            </a:r>
          </a:p>
        </p:txBody>
      </p:sp>
      <p:sp>
        <p:nvSpPr>
          <p:cNvPr id="100" name="椭圆 99"/>
          <p:cNvSpPr/>
          <p:nvPr/>
        </p:nvSpPr>
        <p:spPr>
          <a:xfrm>
            <a:off x="1419914" y="5721719"/>
            <a:ext cx="85576" cy="855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sp>
        <p:nvSpPr>
          <p:cNvPr id="101" name="文本框 27"/>
          <p:cNvSpPr txBox="1"/>
          <p:nvPr/>
        </p:nvSpPr>
        <p:spPr>
          <a:xfrm>
            <a:off x="1524453" y="5626008"/>
            <a:ext cx="800219" cy="276999"/>
          </a:xfrm>
          <a:prstGeom prst="rect">
            <a:avLst/>
          </a:prstGeom>
          <a:noFill/>
        </p:spPr>
        <p:txBody>
          <a:bodyPr wrap="none" rtlCol="0">
            <a:spAutoFit/>
          </a:bodyPr>
          <a:lstStyle/>
          <a:p>
            <a:r>
              <a:rPr lang="zh-CN" altLang="en-US" sz="1200" dirty="0" smtClean="0">
                <a:latin typeface="微软雅黑 Light" panose="020B0502040204020203" pitchFamily="34" charset="-122"/>
                <a:ea typeface="微软雅黑 Light" panose="020B0502040204020203" pitchFamily="34" charset="-122"/>
              </a:rPr>
              <a:t>夜景拍摄</a:t>
            </a:r>
            <a:endParaRPr lang="zh-CN" altLang="en-US" sz="1200" dirty="0">
              <a:latin typeface="微软雅黑 Light" panose="020B0502040204020203" pitchFamily="34" charset="-122"/>
              <a:ea typeface="微软雅黑 Light" panose="020B0502040204020203" pitchFamily="34" charset="-122"/>
            </a:endParaRPr>
          </a:p>
        </p:txBody>
      </p:sp>
      <p:sp>
        <p:nvSpPr>
          <p:cNvPr id="102" name="椭圆 101"/>
          <p:cNvSpPr/>
          <p:nvPr/>
        </p:nvSpPr>
        <p:spPr>
          <a:xfrm>
            <a:off x="3040094" y="5721719"/>
            <a:ext cx="85576" cy="855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sp>
        <p:nvSpPr>
          <p:cNvPr id="103" name="文本框 29"/>
          <p:cNvSpPr txBox="1"/>
          <p:nvPr/>
        </p:nvSpPr>
        <p:spPr>
          <a:xfrm>
            <a:off x="3154890" y="5626008"/>
            <a:ext cx="800219" cy="276999"/>
          </a:xfrm>
          <a:prstGeom prst="rect">
            <a:avLst/>
          </a:prstGeom>
          <a:noFill/>
        </p:spPr>
        <p:txBody>
          <a:bodyPr wrap="none" rtlCol="0">
            <a:spAutoFit/>
          </a:bodyPr>
          <a:lstStyle/>
          <a:p>
            <a:r>
              <a:rPr lang="zh-CN" altLang="en-US" sz="1200" dirty="0" smtClean="0">
                <a:latin typeface="微软雅黑 Light" panose="020B0502040204020203" pitchFamily="34" charset="-122"/>
                <a:ea typeface="微软雅黑 Light" panose="020B0502040204020203" pitchFamily="34" charset="-122"/>
              </a:rPr>
              <a:t>移动拍摄</a:t>
            </a:r>
            <a:endParaRPr lang="zh-CN" altLang="en-US" sz="1200" dirty="0">
              <a:latin typeface="微软雅黑 Light" panose="020B0502040204020203" pitchFamily="34" charset="-122"/>
              <a:ea typeface="微软雅黑 Light" panose="020B0502040204020203" pitchFamily="34" charset="-122"/>
            </a:endParaRPr>
          </a:p>
        </p:txBody>
      </p:sp>
      <p:sp>
        <p:nvSpPr>
          <p:cNvPr id="104" name="椭圆 103"/>
          <p:cNvSpPr/>
          <p:nvPr/>
        </p:nvSpPr>
        <p:spPr>
          <a:xfrm>
            <a:off x="4660274" y="5721719"/>
            <a:ext cx="85576" cy="855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sp>
        <p:nvSpPr>
          <p:cNvPr id="105" name="文本框 31"/>
          <p:cNvSpPr txBox="1"/>
          <p:nvPr/>
        </p:nvSpPr>
        <p:spPr>
          <a:xfrm>
            <a:off x="4785327" y="5626008"/>
            <a:ext cx="800219" cy="276999"/>
          </a:xfrm>
          <a:prstGeom prst="rect">
            <a:avLst/>
          </a:prstGeom>
          <a:noFill/>
        </p:spPr>
        <p:txBody>
          <a:bodyPr wrap="none" rtlCol="0">
            <a:spAutoFit/>
          </a:bodyPr>
          <a:lstStyle/>
          <a:p>
            <a:r>
              <a:rPr lang="zh-CN" altLang="en-US" sz="1200" dirty="0" smtClean="0">
                <a:latin typeface="微软雅黑 Light" panose="020B0502040204020203" pitchFamily="34" charset="-122"/>
                <a:ea typeface="微软雅黑 Light" panose="020B0502040204020203" pitchFamily="34" charset="-122"/>
              </a:rPr>
              <a:t>全景拍摄</a:t>
            </a:r>
            <a:endParaRPr lang="zh-CN" altLang="en-US" sz="1200" dirty="0">
              <a:latin typeface="微软雅黑 Light" panose="020B0502040204020203" pitchFamily="34" charset="-122"/>
              <a:ea typeface="微软雅黑 Light" panose="020B0502040204020203" pitchFamily="34" charset="-122"/>
            </a:endParaRPr>
          </a:p>
        </p:txBody>
      </p:sp>
      <p:sp>
        <p:nvSpPr>
          <p:cNvPr id="106" name="文本框 31"/>
          <p:cNvSpPr txBox="1"/>
          <p:nvPr/>
        </p:nvSpPr>
        <p:spPr>
          <a:xfrm>
            <a:off x="5342539" y="5929269"/>
            <a:ext cx="1501552" cy="338554"/>
          </a:xfrm>
          <a:prstGeom prst="rect">
            <a:avLst/>
          </a:prstGeom>
          <a:noFill/>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rPr>
              <a:t>…</a:t>
            </a:r>
            <a:endParaRPr lang="zh-CN" altLang="en-US" sz="1600" dirty="0"/>
          </a:p>
        </p:txBody>
      </p:sp>
      <p:sp>
        <p:nvSpPr>
          <p:cNvPr id="2" name="矩形 1"/>
          <p:cNvSpPr/>
          <p:nvPr/>
        </p:nvSpPr>
        <p:spPr>
          <a:xfrm>
            <a:off x="9923597" y="4889052"/>
            <a:ext cx="755335" cy="276999"/>
          </a:xfrm>
          <a:prstGeom prst="rect">
            <a:avLst/>
          </a:prstGeom>
          <a:noFill/>
        </p:spPr>
        <p:txBody>
          <a:bodyPr wrap="none" rtlCol="0">
            <a:spAutoFit/>
          </a:bodyPr>
          <a:lstStyle/>
          <a:p>
            <a:r>
              <a:rPr lang="en-US" altLang="zh-CN" sz="1200" dirty="0">
                <a:latin typeface="微软雅黑 Light" panose="020B0502040204020203" pitchFamily="34" charset="-122"/>
                <a:ea typeface="微软雅黑 Light" panose="020B0502040204020203" pitchFamily="34" charset="-122"/>
              </a:rPr>
              <a:t>3D </a:t>
            </a:r>
            <a:r>
              <a:rPr lang="zh-CN" altLang="en-US" sz="1200" dirty="0">
                <a:latin typeface="微软雅黑 Light" panose="020B0502040204020203" pitchFamily="34" charset="-122"/>
                <a:ea typeface="微软雅黑 Light" panose="020B0502040204020203" pitchFamily="34" charset="-122"/>
              </a:rPr>
              <a:t>建模</a:t>
            </a:r>
          </a:p>
        </p:txBody>
      </p:sp>
      <p:sp>
        <p:nvSpPr>
          <p:cNvPr id="4" name="矩形 3"/>
          <p:cNvSpPr/>
          <p:nvPr/>
        </p:nvSpPr>
        <p:spPr>
          <a:xfrm>
            <a:off x="6685527" y="5626008"/>
            <a:ext cx="854721" cy="276999"/>
          </a:xfrm>
          <a:prstGeom prst="rect">
            <a:avLst/>
          </a:prstGeom>
          <a:noFill/>
        </p:spPr>
        <p:txBody>
          <a:bodyPr wrap="none" rtlCol="0">
            <a:spAutoFit/>
          </a:bodyPr>
          <a:lstStyle/>
          <a:p>
            <a:r>
              <a:rPr lang="en-US" altLang="zh-CN" sz="1200" dirty="0">
                <a:latin typeface="微软雅黑 Light" panose="020B0502040204020203" pitchFamily="34" charset="-122"/>
                <a:ea typeface="微软雅黑 Light" panose="020B0502040204020203" pitchFamily="34" charset="-122"/>
              </a:rPr>
              <a:t>HDR </a:t>
            </a:r>
            <a:r>
              <a:rPr lang="zh-CN" altLang="en-US" sz="1200" dirty="0">
                <a:latin typeface="微软雅黑 Light" panose="020B0502040204020203" pitchFamily="34" charset="-122"/>
                <a:ea typeface="微软雅黑 Light" panose="020B0502040204020203" pitchFamily="34" charset="-122"/>
              </a:rPr>
              <a:t>拍摄</a:t>
            </a:r>
          </a:p>
        </p:txBody>
      </p:sp>
      <p:sp>
        <p:nvSpPr>
          <p:cNvPr id="5" name="矩形 4"/>
          <p:cNvSpPr/>
          <p:nvPr/>
        </p:nvSpPr>
        <p:spPr>
          <a:xfrm>
            <a:off x="9923597" y="5626008"/>
            <a:ext cx="800219" cy="276999"/>
          </a:xfrm>
          <a:prstGeom prst="rect">
            <a:avLst/>
          </a:prstGeom>
          <a:noFill/>
        </p:spPr>
        <p:txBody>
          <a:bodyPr wrap="none" rtlCol="0">
            <a:spAutoFit/>
          </a:bodyPr>
          <a:lstStyle/>
          <a:p>
            <a:r>
              <a:rPr lang="zh-CN" altLang="en-US" sz="1200" dirty="0">
                <a:latin typeface="微软雅黑 Light" panose="020B0502040204020203" pitchFamily="34" charset="-122"/>
                <a:ea typeface="微软雅黑 Light" panose="020B0502040204020203" pitchFamily="34" charset="-122"/>
              </a:rPr>
              <a:t>智能自拍</a:t>
            </a:r>
          </a:p>
        </p:txBody>
      </p:sp>
      <p:sp>
        <p:nvSpPr>
          <p:cNvPr id="6" name="矩形 5"/>
          <p:cNvSpPr/>
          <p:nvPr/>
        </p:nvSpPr>
        <p:spPr>
          <a:xfrm>
            <a:off x="9923597" y="5266484"/>
            <a:ext cx="800219" cy="276999"/>
          </a:xfrm>
          <a:prstGeom prst="rect">
            <a:avLst/>
          </a:prstGeom>
          <a:noFill/>
        </p:spPr>
        <p:txBody>
          <a:bodyPr wrap="none" rtlCol="0">
            <a:spAutoFit/>
          </a:bodyPr>
          <a:lstStyle/>
          <a:p>
            <a:r>
              <a:rPr lang="zh-CN" altLang="en-US" sz="1200" dirty="0">
                <a:latin typeface="微软雅黑 Light" panose="020B0502040204020203" pitchFamily="34" charset="-122"/>
                <a:ea typeface="微软雅黑 Light" panose="020B0502040204020203" pitchFamily="34" charset="-122"/>
              </a:rPr>
              <a:t>滤镜特效</a:t>
            </a:r>
          </a:p>
        </p:txBody>
      </p:sp>
      <p:sp>
        <p:nvSpPr>
          <p:cNvPr id="7" name="矩形 6"/>
          <p:cNvSpPr/>
          <p:nvPr/>
        </p:nvSpPr>
        <p:spPr>
          <a:xfrm>
            <a:off x="6685527" y="4889052"/>
            <a:ext cx="686726" cy="276999"/>
          </a:xfrm>
          <a:prstGeom prst="rect">
            <a:avLst/>
          </a:prstGeom>
          <a:noFill/>
        </p:spPr>
        <p:txBody>
          <a:bodyPr wrap="none" rtlCol="0">
            <a:spAutoFit/>
          </a:bodyPr>
          <a:lstStyle/>
          <a:p>
            <a:r>
              <a:rPr lang="en-US" altLang="zh-CN" sz="1200" dirty="0">
                <a:latin typeface="微软雅黑 Light" panose="020B0502040204020203" pitchFamily="34" charset="-122"/>
                <a:ea typeface="微软雅黑 Light" panose="020B0502040204020203" pitchFamily="34" charset="-122"/>
              </a:rPr>
              <a:t>Face ID</a:t>
            </a:r>
            <a:endParaRPr lang="zh-CN" altLang="en-US" sz="1200" dirty="0">
              <a:latin typeface="微软雅黑 Light" panose="020B0502040204020203" pitchFamily="34" charset="-122"/>
              <a:ea typeface="微软雅黑 Light" panose="020B0502040204020203" pitchFamily="34" charset="-122"/>
            </a:endParaRPr>
          </a:p>
        </p:txBody>
      </p:sp>
      <p:sp>
        <p:nvSpPr>
          <p:cNvPr id="8" name="矩形 7"/>
          <p:cNvSpPr/>
          <p:nvPr/>
        </p:nvSpPr>
        <p:spPr>
          <a:xfrm>
            <a:off x="8378134" y="4889052"/>
            <a:ext cx="626582" cy="276999"/>
          </a:xfrm>
          <a:prstGeom prst="rect">
            <a:avLst/>
          </a:prstGeom>
          <a:noFill/>
        </p:spPr>
        <p:txBody>
          <a:bodyPr wrap="none" rtlCol="0">
            <a:spAutoFit/>
          </a:bodyPr>
          <a:lstStyle/>
          <a:p>
            <a:r>
              <a:rPr lang="en-US" altLang="zh-CN" sz="1200" dirty="0">
                <a:latin typeface="微软雅黑 Light" panose="020B0502040204020203" pitchFamily="34" charset="-122"/>
                <a:ea typeface="微软雅黑 Light" panose="020B0502040204020203" pitchFamily="34" charset="-122"/>
              </a:rPr>
              <a:t>Avatar</a:t>
            </a:r>
            <a:endParaRPr lang="zh-CN" altLang="en-US" sz="1200" dirty="0">
              <a:latin typeface="微软雅黑 Light" panose="020B0502040204020203" pitchFamily="34" charset="-122"/>
              <a:ea typeface="微软雅黑 Light" panose="020B0502040204020203" pitchFamily="34" charset="-122"/>
            </a:endParaRPr>
          </a:p>
        </p:txBody>
      </p:sp>
      <p:sp>
        <p:nvSpPr>
          <p:cNvPr id="10" name="矩形 9"/>
          <p:cNvSpPr/>
          <p:nvPr/>
        </p:nvSpPr>
        <p:spPr>
          <a:xfrm>
            <a:off x="6685527" y="5266484"/>
            <a:ext cx="800219" cy="276999"/>
          </a:xfrm>
          <a:prstGeom prst="rect">
            <a:avLst/>
          </a:prstGeom>
          <a:noFill/>
        </p:spPr>
        <p:txBody>
          <a:bodyPr wrap="none" rtlCol="0">
            <a:spAutoFit/>
          </a:bodyPr>
          <a:lstStyle/>
          <a:p>
            <a:r>
              <a:rPr lang="zh-CN" altLang="en-US" sz="1200" dirty="0">
                <a:latin typeface="微软雅黑 Light" panose="020B0502040204020203" pitchFamily="34" charset="-122"/>
                <a:ea typeface="微软雅黑 Light" panose="020B0502040204020203" pitchFamily="34" charset="-122"/>
              </a:rPr>
              <a:t>影棚特效</a:t>
            </a:r>
          </a:p>
        </p:txBody>
      </p:sp>
      <p:sp>
        <p:nvSpPr>
          <p:cNvPr id="11" name="矩形 10"/>
          <p:cNvSpPr/>
          <p:nvPr/>
        </p:nvSpPr>
        <p:spPr>
          <a:xfrm>
            <a:off x="8378134" y="5266484"/>
            <a:ext cx="800219" cy="276999"/>
          </a:xfrm>
          <a:prstGeom prst="rect">
            <a:avLst/>
          </a:prstGeom>
          <a:noFill/>
        </p:spPr>
        <p:txBody>
          <a:bodyPr wrap="none" rtlCol="0">
            <a:spAutoFit/>
          </a:bodyPr>
          <a:lstStyle/>
          <a:p>
            <a:r>
              <a:rPr lang="zh-CN" altLang="en-US" sz="1200" dirty="0">
                <a:latin typeface="微软雅黑 Light" panose="020B0502040204020203" pitchFamily="34" charset="-122"/>
                <a:ea typeface="微软雅黑 Light" panose="020B0502040204020203" pitchFamily="34" charset="-122"/>
              </a:rPr>
              <a:t>人脸特效</a:t>
            </a:r>
          </a:p>
        </p:txBody>
      </p:sp>
      <p:sp>
        <p:nvSpPr>
          <p:cNvPr id="14" name="矩形 13"/>
          <p:cNvSpPr/>
          <p:nvPr/>
        </p:nvSpPr>
        <p:spPr>
          <a:xfrm>
            <a:off x="8378134" y="5626008"/>
            <a:ext cx="800219" cy="276999"/>
          </a:xfrm>
          <a:prstGeom prst="rect">
            <a:avLst/>
          </a:prstGeom>
          <a:noFill/>
        </p:spPr>
        <p:txBody>
          <a:bodyPr wrap="none" rtlCol="0">
            <a:spAutoFit/>
          </a:bodyPr>
          <a:lstStyle/>
          <a:p>
            <a:r>
              <a:rPr lang="zh-CN" altLang="en-US" sz="1200" dirty="0">
                <a:latin typeface="微软雅黑 Light" panose="020B0502040204020203" pitchFamily="34" charset="-122"/>
                <a:ea typeface="微软雅黑 Light" panose="020B0502040204020203" pitchFamily="34" charset="-122"/>
              </a:rPr>
              <a:t>相机标定</a:t>
            </a:r>
          </a:p>
        </p:txBody>
      </p:sp>
      <p:sp>
        <p:nvSpPr>
          <p:cNvPr id="119" name="椭圆 118"/>
          <p:cNvSpPr/>
          <p:nvPr/>
        </p:nvSpPr>
        <p:spPr>
          <a:xfrm>
            <a:off x="6550484" y="4984763"/>
            <a:ext cx="85576" cy="855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sp>
        <p:nvSpPr>
          <p:cNvPr id="120" name="椭圆 119"/>
          <p:cNvSpPr/>
          <p:nvPr/>
        </p:nvSpPr>
        <p:spPr>
          <a:xfrm>
            <a:off x="8260674" y="4984763"/>
            <a:ext cx="85576" cy="855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sp>
        <p:nvSpPr>
          <p:cNvPr id="121" name="椭圆 120"/>
          <p:cNvSpPr/>
          <p:nvPr/>
        </p:nvSpPr>
        <p:spPr>
          <a:xfrm>
            <a:off x="6550484" y="5362195"/>
            <a:ext cx="85576" cy="855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sp>
        <p:nvSpPr>
          <p:cNvPr id="122" name="椭圆 121"/>
          <p:cNvSpPr/>
          <p:nvPr/>
        </p:nvSpPr>
        <p:spPr>
          <a:xfrm>
            <a:off x="9790844" y="4984763"/>
            <a:ext cx="85576" cy="855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sp>
        <p:nvSpPr>
          <p:cNvPr id="123" name="椭圆 122"/>
          <p:cNvSpPr/>
          <p:nvPr/>
        </p:nvSpPr>
        <p:spPr>
          <a:xfrm>
            <a:off x="6550484" y="5721719"/>
            <a:ext cx="85576" cy="855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sp>
        <p:nvSpPr>
          <p:cNvPr id="124" name="椭圆 123"/>
          <p:cNvSpPr/>
          <p:nvPr/>
        </p:nvSpPr>
        <p:spPr>
          <a:xfrm>
            <a:off x="8260674" y="5721719"/>
            <a:ext cx="85576" cy="855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sp>
        <p:nvSpPr>
          <p:cNvPr id="125" name="椭圆 124"/>
          <p:cNvSpPr/>
          <p:nvPr/>
        </p:nvSpPr>
        <p:spPr>
          <a:xfrm>
            <a:off x="8260674" y="5362195"/>
            <a:ext cx="85576" cy="855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sp>
        <p:nvSpPr>
          <p:cNvPr id="126" name="椭圆 125"/>
          <p:cNvSpPr/>
          <p:nvPr/>
        </p:nvSpPr>
        <p:spPr>
          <a:xfrm>
            <a:off x="9790844" y="5362195"/>
            <a:ext cx="85576" cy="855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sp>
        <p:nvSpPr>
          <p:cNvPr id="127" name="椭圆 126"/>
          <p:cNvSpPr/>
          <p:nvPr/>
        </p:nvSpPr>
        <p:spPr>
          <a:xfrm>
            <a:off x="9790844" y="5721719"/>
            <a:ext cx="85576" cy="855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grpSp>
        <p:nvGrpSpPr>
          <p:cNvPr id="15" name="组 14"/>
          <p:cNvGrpSpPr/>
          <p:nvPr/>
        </p:nvGrpSpPr>
        <p:grpSpPr>
          <a:xfrm>
            <a:off x="578968" y="2827222"/>
            <a:ext cx="11030254" cy="1800412"/>
            <a:chOff x="-3810" y="2800394"/>
            <a:chExt cx="12195810" cy="1990660"/>
          </a:xfrm>
        </p:grpSpPr>
        <p:pic>
          <p:nvPicPr>
            <p:cNvPr id="57" name="图片 56"/>
            <p:cNvPicPr>
              <a:picLocks noChangeAspect="1"/>
            </p:cNvPicPr>
            <p:nvPr/>
          </p:nvPicPr>
          <p:blipFill rotWithShape="1">
            <a:blip r:embed="rId3">
              <a:extLst>
                <a:ext uri="{28A0092B-C50C-407E-A947-70E740481C1C}">
                  <a14:useLocalDpi xmlns:a14="http://schemas.microsoft.com/office/drawing/2010/main" val="0"/>
                </a:ext>
              </a:extLst>
            </a:blip>
            <a:srcRect r="166"/>
            <a:stretch/>
          </p:blipFill>
          <p:spPr>
            <a:xfrm>
              <a:off x="-3810" y="2872215"/>
              <a:ext cx="12195810" cy="1918839"/>
            </a:xfrm>
            <a:prstGeom prst="rect">
              <a:avLst/>
            </a:prstGeom>
          </p:spPr>
        </p:pic>
        <p:pic>
          <p:nvPicPr>
            <p:cNvPr id="58" name="图片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2277" y="2904063"/>
              <a:ext cx="541990" cy="541990"/>
            </a:xfrm>
            <a:prstGeom prst="rect">
              <a:avLst/>
            </a:prstGeom>
          </p:spPr>
        </p:pic>
        <p:pic>
          <p:nvPicPr>
            <p:cNvPr id="59" name="图片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68302" y="2882876"/>
              <a:ext cx="541990" cy="541990"/>
            </a:xfrm>
            <a:prstGeom prst="rect">
              <a:avLst/>
            </a:prstGeom>
          </p:spPr>
        </p:pic>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53108" y="2800394"/>
              <a:ext cx="641934" cy="641934"/>
            </a:xfrm>
            <a:prstGeom prst="rect">
              <a:avLst/>
            </a:prstGeom>
          </p:spPr>
        </p:pic>
        <p:pic>
          <p:nvPicPr>
            <p:cNvPr id="3" name="图片 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2866" y="2933242"/>
              <a:ext cx="443007" cy="443007"/>
            </a:xfrm>
            <a:prstGeom prst="rect">
              <a:avLst/>
            </a:prstGeom>
          </p:spPr>
        </p:pic>
      </p:grpSp>
      <p:cxnSp>
        <p:nvCxnSpPr>
          <p:cNvPr id="18" name="直接连接符 17"/>
          <p:cNvCxnSpPr>
            <a:stCxn id="72" idx="2"/>
            <a:endCxn id="68" idx="0"/>
          </p:cNvCxnSpPr>
          <p:nvPr/>
        </p:nvCxnSpPr>
        <p:spPr>
          <a:xfrm>
            <a:off x="6078143" y="1886803"/>
            <a:ext cx="0" cy="383056"/>
          </a:xfrm>
          <a:prstGeom prst="line">
            <a:avLst/>
          </a:prstGeom>
          <a:ln w="19050">
            <a:solidFill>
              <a:schemeClr val="tx1">
                <a:lumMod val="50000"/>
                <a:lumOff val="50000"/>
              </a:schemeClr>
            </a:solidFill>
            <a:prstDash val="sysDot"/>
          </a:ln>
        </p:spPr>
        <p:style>
          <a:lnRef idx="1">
            <a:schemeClr val="dk1"/>
          </a:lnRef>
          <a:fillRef idx="0">
            <a:schemeClr val="dk1"/>
          </a:fillRef>
          <a:effectRef idx="0">
            <a:schemeClr val="dk1"/>
          </a:effectRef>
          <a:fontRef idx="minor">
            <a:schemeClr val="tx1"/>
          </a:fontRef>
        </p:style>
      </p:cxnSp>
      <p:sp>
        <p:nvSpPr>
          <p:cNvPr id="9" name="文本占位符 8"/>
          <p:cNvSpPr>
            <a:spLocks noGrp="1"/>
          </p:cNvSpPr>
          <p:nvPr>
            <p:ph type="body" sz="quarter" idx="10"/>
          </p:nvPr>
        </p:nvSpPr>
        <p:spPr>
          <a:xfrm>
            <a:off x="3161046" y="880205"/>
            <a:ext cx="5869908" cy="479425"/>
          </a:xfrm>
        </p:spPr>
        <p:txBody>
          <a:bodyPr/>
          <a:lstStyle/>
          <a:p>
            <a:r>
              <a:rPr lang="zh-CN" altLang="en-US" dirty="0"/>
              <a:t>智能手机</a:t>
            </a:r>
            <a:r>
              <a:rPr lang="zh-CN" altLang="en-US" dirty="0" smtClean="0"/>
              <a:t>视觉解决</a:t>
            </a:r>
            <a:r>
              <a:rPr lang="zh-CN" altLang="en-US" dirty="0"/>
              <a:t>方案</a:t>
            </a:r>
          </a:p>
        </p:txBody>
      </p:sp>
    </p:spTree>
    <p:extLst>
      <p:ext uri="{BB962C8B-B14F-4D97-AF65-F5344CB8AC3E}">
        <p14:creationId xmlns:p14="http://schemas.microsoft.com/office/powerpoint/2010/main" val="1389881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214125" y="882178"/>
            <a:ext cx="5763750" cy="479425"/>
          </a:xfrm>
        </p:spPr>
        <p:txBody>
          <a:bodyPr/>
          <a:lstStyle/>
          <a:p>
            <a:r>
              <a:rPr lang="zh-CN" altLang="en-US" dirty="0"/>
              <a:t>智能汽车</a:t>
            </a:r>
            <a:r>
              <a:rPr lang="zh-CN" altLang="en-US" dirty="0" smtClean="0"/>
              <a:t>视觉解决</a:t>
            </a:r>
            <a:r>
              <a:rPr lang="zh-CN" altLang="en-US" dirty="0"/>
              <a:t>方案</a:t>
            </a:r>
          </a:p>
        </p:txBody>
      </p:sp>
      <p:sp>
        <p:nvSpPr>
          <p:cNvPr id="55" name="TextBox 54"/>
          <p:cNvSpPr txBox="1"/>
          <p:nvPr/>
        </p:nvSpPr>
        <p:spPr>
          <a:xfrm>
            <a:off x="8389102" y="4194483"/>
            <a:ext cx="3157356" cy="323165"/>
          </a:xfrm>
          <a:prstGeom prst="rect">
            <a:avLst/>
          </a:prstGeom>
          <a:noFill/>
        </p:spPr>
        <p:txBody>
          <a:bodyPr wrap="square" rtlCol="0">
            <a:spAutoFit/>
          </a:bodyPr>
          <a:lstStyle>
            <a:defPPr>
              <a:defRPr lang="zh-CN"/>
            </a:defPPr>
            <a:lvl1pPr>
              <a:defRPr sz="1600" b="1">
                <a:latin typeface="+mn-ea"/>
                <a:ea typeface="+mn-ea"/>
              </a:defRPr>
            </a:lvl1pPr>
          </a:lstStyle>
          <a:p>
            <a:r>
              <a:rPr lang="zh-CN" altLang="en-US" sz="1500" dirty="0" smtClean="0">
                <a:latin typeface="微软雅黑" panose="020B0503020204020204" pitchFamily="34" charset="-122"/>
                <a:ea typeface="微软雅黑" panose="020B0503020204020204" pitchFamily="34" charset="-122"/>
              </a:rPr>
              <a:t>盲区：行人、车辆、障碍物 </a:t>
            </a:r>
            <a:endParaRPr lang="zh-CN" altLang="en-US" sz="1500" dirty="0">
              <a:latin typeface="微软雅黑" panose="020B0503020204020204" pitchFamily="34" charset="-122"/>
              <a:ea typeface="微软雅黑" panose="020B0503020204020204" pitchFamily="34" charset="-122"/>
            </a:endParaRPr>
          </a:p>
        </p:txBody>
      </p:sp>
      <p:sp>
        <p:nvSpPr>
          <p:cNvPr id="56" name="TextBox 55"/>
          <p:cNvSpPr txBox="1"/>
          <p:nvPr/>
        </p:nvSpPr>
        <p:spPr>
          <a:xfrm>
            <a:off x="8517648" y="4569682"/>
            <a:ext cx="1080865" cy="323165"/>
          </a:xfrm>
          <a:prstGeom prst="rect">
            <a:avLst/>
          </a:prstGeom>
          <a:noFill/>
        </p:spPr>
        <p:txBody>
          <a:bodyPr wrap="square" rtlCol="0">
            <a:spAutoFit/>
          </a:bodyPr>
          <a:lstStyle/>
          <a:p>
            <a:r>
              <a:rPr lang="zh-CN" altLang="en-US" sz="1500" dirty="0" smtClean="0">
                <a:solidFill>
                  <a:schemeClr val="tx1">
                    <a:lumMod val="75000"/>
                    <a:lumOff val="25000"/>
                  </a:schemeClr>
                </a:solidFill>
                <a:latin typeface="微软雅黑" panose="020B0503020204020204" pitchFamily="34" charset="-122"/>
                <a:ea typeface="微软雅黑" panose="020B0503020204020204" pitchFamily="34" charset="-122"/>
              </a:rPr>
              <a:t>典型功能：</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8389102" y="4919960"/>
            <a:ext cx="1593771" cy="601606"/>
          </a:xfrm>
          <a:prstGeom prst="rect">
            <a:avLst/>
          </a:prstGeom>
          <a:noFill/>
        </p:spPr>
        <p:txBody>
          <a:bodyPr wrap="square" rtlCol="0">
            <a:spAutoFit/>
          </a:bodyPr>
          <a:lstStyle/>
          <a:p>
            <a:pPr marL="285750" indent="-285750">
              <a:buFont typeface="Arial" panose="020B0604020202020204" pitchFamily="34" charset="0"/>
              <a:buChar char="•"/>
            </a:pPr>
            <a:r>
              <a:rPr lang="zh-CN" altLang="en-US"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盲区检测</a:t>
            </a:r>
            <a:endParaRPr lang="en-US" altLang="zh-CN"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后碰撞警告</a:t>
            </a:r>
            <a:endParaRPr lang="en-US" altLang="zh-CN"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倒车影像提示</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63" name="TextBox 62"/>
          <p:cNvSpPr txBox="1"/>
          <p:nvPr/>
        </p:nvSpPr>
        <p:spPr>
          <a:xfrm>
            <a:off x="9910449" y="4569682"/>
            <a:ext cx="1310077" cy="323165"/>
          </a:xfrm>
          <a:prstGeom prst="rect">
            <a:avLst/>
          </a:prstGeom>
          <a:noFill/>
        </p:spPr>
        <p:txBody>
          <a:bodyPr wrap="square" rtlCol="0">
            <a:spAutoFit/>
          </a:bodyPr>
          <a:lstStyle/>
          <a:p>
            <a:r>
              <a:rPr lang="zh-CN" altLang="en-US" sz="1500" dirty="0" smtClean="0">
                <a:solidFill>
                  <a:schemeClr val="tx1">
                    <a:lumMod val="75000"/>
                    <a:lumOff val="25000"/>
                  </a:schemeClr>
                </a:solidFill>
                <a:latin typeface="微软雅黑" panose="020B0503020204020204" pitchFamily="34" charset="-122"/>
                <a:ea typeface="微软雅黑" panose="020B0503020204020204" pitchFamily="34" charset="-122"/>
              </a:rPr>
              <a:t>视觉技术：</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TextBox 63"/>
          <p:cNvSpPr txBox="1"/>
          <p:nvPr/>
        </p:nvSpPr>
        <p:spPr>
          <a:xfrm>
            <a:off x="9775137" y="4919960"/>
            <a:ext cx="1593771" cy="1289157"/>
          </a:xfrm>
          <a:prstGeom prst="rect">
            <a:avLst/>
          </a:prstGeom>
          <a:noFill/>
        </p:spPr>
        <p:txBody>
          <a:bodyPr wrap="square" rtlCol="0">
            <a:spAutoFit/>
          </a:bodyPr>
          <a:lstStyle>
            <a:defPPr>
              <a:defRPr lang="zh-CN"/>
            </a:defPPr>
            <a:lvl1pPr marL="285750" indent="-285750">
              <a:buFont typeface="Arial" panose="020B0604020202020204" pitchFamily="34" charset="0"/>
              <a:buChar char="•"/>
              <a:defRPr sz="1400">
                <a:latin typeface="+mn-ea"/>
                <a:ea typeface="+mn-ea"/>
              </a:defRPr>
            </a:lvl1pPr>
          </a:lstStyle>
          <a:p>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图像拼接</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zh-CN" altLang="en-US"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图像</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矫正</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物体</a:t>
            </a:r>
            <a:r>
              <a:rPr lang="zh-CN" altLang="en-US"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检测</a:t>
            </a:r>
            <a:endParaRPr lang="en-US" altLang="zh-CN"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zh-CN" altLang="en-US"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标记检测</a:t>
            </a:r>
            <a:endParaRPr lang="en-US" altLang="zh-CN"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停车位检测</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障碍物检测</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移动物体</a:t>
            </a:r>
            <a:r>
              <a:rPr lang="zh-CN" altLang="en-US"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检测</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54" name="图片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3686" y="2842677"/>
            <a:ext cx="2450028" cy="1242185"/>
          </a:xfrm>
          <a:prstGeom prst="rect">
            <a:avLst/>
          </a:prstGeom>
        </p:spPr>
      </p:pic>
      <p:sp>
        <p:nvSpPr>
          <p:cNvPr id="77" name="TextBox 76"/>
          <p:cNvSpPr txBox="1"/>
          <p:nvPr/>
        </p:nvSpPr>
        <p:spPr>
          <a:xfrm>
            <a:off x="834898" y="4194483"/>
            <a:ext cx="1901388" cy="323165"/>
          </a:xfrm>
          <a:prstGeom prst="rect">
            <a:avLst/>
          </a:prstGeom>
          <a:noFill/>
        </p:spPr>
        <p:txBody>
          <a:bodyPr wrap="square" rtlCol="0">
            <a:spAutoFit/>
          </a:bodyPr>
          <a:lstStyle/>
          <a:p>
            <a:r>
              <a:rPr lang="zh-CN" altLang="en-US" sz="1500" b="1" dirty="0" smtClean="0">
                <a:solidFill>
                  <a:schemeClr val="tx1">
                    <a:lumMod val="75000"/>
                    <a:lumOff val="25000"/>
                  </a:schemeClr>
                </a:solidFill>
                <a:latin typeface="微软雅黑" panose="020B0503020204020204" pitchFamily="34" charset="-122"/>
                <a:ea typeface="微软雅黑" panose="020B0503020204020204" pitchFamily="34" charset="-122"/>
              </a:rPr>
              <a:t>内：驾驶员监控</a:t>
            </a:r>
            <a:endParaRPr lang="zh-CN" altLang="en-US"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TextBox 77"/>
          <p:cNvSpPr txBox="1"/>
          <p:nvPr/>
        </p:nvSpPr>
        <p:spPr>
          <a:xfrm>
            <a:off x="978863" y="4569682"/>
            <a:ext cx="1181232" cy="323165"/>
          </a:xfrm>
          <a:prstGeom prst="rect">
            <a:avLst/>
          </a:prstGeom>
          <a:noFill/>
        </p:spPr>
        <p:txBody>
          <a:bodyPr wrap="square" rtlCol="0">
            <a:spAutoFit/>
          </a:bodyPr>
          <a:lstStyle/>
          <a:p>
            <a:r>
              <a:rPr lang="zh-CN" altLang="en-US" sz="1500" dirty="0" smtClean="0">
                <a:solidFill>
                  <a:schemeClr val="tx1">
                    <a:lumMod val="75000"/>
                    <a:lumOff val="25000"/>
                  </a:schemeClr>
                </a:solidFill>
                <a:latin typeface="微软雅黑" panose="020B0503020204020204" pitchFamily="34" charset="-122"/>
                <a:ea typeface="微软雅黑" panose="020B0503020204020204" pitchFamily="34" charset="-122"/>
              </a:rPr>
              <a:t>典型功能：</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834898" y="4919960"/>
            <a:ext cx="2926834" cy="773494"/>
          </a:xfrm>
          <a:prstGeom prst="rect">
            <a:avLst/>
          </a:prstGeom>
          <a:noFill/>
        </p:spPr>
        <p:txBody>
          <a:bodyPr wrap="square" rtlCol="0">
            <a:spAutoFit/>
          </a:bodyPr>
          <a:lstStyle/>
          <a:p>
            <a:pPr marL="285750" indent="-285750">
              <a:buFont typeface="Arial" panose="020B0604020202020204" pitchFamily="34" charset="0"/>
              <a:buChar char="•"/>
            </a:pPr>
            <a:r>
              <a:rPr lang="zh-CN" altLang="en-US"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驾驶员疲劳检测</a:t>
            </a:r>
            <a:endParaRPr lang="en-US" altLang="zh-CN"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驾驶员分心检测</a:t>
            </a:r>
            <a:endParaRPr lang="en-US" altLang="zh-CN"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安全带、方向盘</a:t>
            </a:r>
            <a:endParaRPr lang="en-US" altLang="zh-CN"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驾驶员认证授权</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80" name="TextBox 79"/>
          <p:cNvSpPr txBox="1"/>
          <p:nvPr/>
        </p:nvSpPr>
        <p:spPr>
          <a:xfrm>
            <a:off x="2531103" y="4569682"/>
            <a:ext cx="1119861" cy="323165"/>
          </a:xfrm>
          <a:prstGeom prst="rect">
            <a:avLst/>
          </a:prstGeom>
          <a:noFill/>
        </p:spPr>
        <p:txBody>
          <a:bodyPr wrap="square" rtlCol="0">
            <a:spAutoFit/>
          </a:bodyPr>
          <a:lstStyle/>
          <a:p>
            <a:r>
              <a:rPr lang="zh-CN" altLang="en-US" sz="1500" dirty="0" smtClean="0">
                <a:solidFill>
                  <a:schemeClr val="tx1">
                    <a:lumMod val="75000"/>
                    <a:lumOff val="25000"/>
                  </a:schemeClr>
                </a:solidFill>
                <a:latin typeface="微软雅黑" panose="020B0503020204020204" pitchFamily="34" charset="-122"/>
                <a:ea typeface="微软雅黑" panose="020B0503020204020204" pitchFamily="34" charset="-122"/>
              </a:rPr>
              <a:t>视觉技术：</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1" name="TextBox 80"/>
          <p:cNvSpPr txBox="1"/>
          <p:nvPr/>
        </p:nvSpPr>
        <p:spPr>
          <a:xfrm>
            <a:off x="2380417" y="4919960"/>
            <a:ext cx="1530932" cy="601606"/>
          </a:xfrm>
          <a:prstGeom prst="rect">
            <a:avLst/>
          </a:prstGeom>
          <a:noFill/>
        </p:spPr>
        <p:txBody>
          <a:bodyPr wrap="square" rtlCol="0">
            <a:spAutoFit/>
          </a:bodyPr>
          <a:lstStyle/>
          <a:p>
            <a:pPr marL="285750" indent="-285750">
              <a:buFont typeface="Arial" panose="020B0604020202020204" pitchFamily="34" charset="0"/>
              <a:buChar char="•"/>
            </a:pPr>
            <a:r>
              <a:rPr lang="zh-CN" altLang="en-US"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人脸检测与识别</a:t>
            </a:r>
            <a:endParaRPr lang="en-US" altLang="zh-CN"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人</a:t>
            </a:r>
            <a:r>
              <a:rPr lang="zh-CN" altLang="en-US"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脸面部分析</a:t>
            </a:r>
            <a:endParaRPr lang="en-US" altLang="zh-CN"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姿势检测</a:t>
            </a:r>
            <a:endParaRPr lang="en-US" altLang="zh-CN"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75" name="TextBox 6"/>
          <p:cNvSpPr txBox="1"/>
          <p:nvPr/>
        </p:nvSpPr>
        <p:spPr>
          <a:xfrm>
            <a:off x="834898" y="2097621"/>
            <a:ext cx="1800493" cy="61555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smtClean="0">
                <a:latin typeface="微软雅黑" panose="020B0503020204020204" pitchFamily="34" charset="-122"/>
                <a:ea typeface="微软雅黑" panose="020B0503020204020204" pitchFamily="34" charset="-122"/>
              </a:rPr>
              <a:t>DSM</a:t>
            </a:r>
            <a:r>
              <a:rPr lang="en-US" altLang="zh-CN" sz="1400" b="1" dirty="0" smtClean="0">
                <a:latin typeface="微软雅黑" panose="020B0503020204020204" pitchFamily="34" charset="-122"/>
                <a:ea typeface="微软雅黑" panose="020B0503020204020204" pitchFamily="34" charset="-122"/>
              </a:rPr>
              <a:t> </a:t>
            </a:r>
          </a:p>
          <a:p>
            <a:r>
              <a:rPr lang="zh-CN" altLang="en-US" sz="1400" dirty="0" smtClean="0">
                <a:latin typeface="微软雅黑" panose="020B0503020204020204" pitchFamily="34" charset="-122"/>
                <a:ea typeface="微软雅黑" panose="020B0503020204020204" pitchFamily="34" charset="-122"/>
              </a:rPr>
              <a:t>驾驶员状态监控系统</a:t>
            </a:r>
            <a:endParaRPr lang="zh-CN" altLang="en-US" sz="1400" dirty="0">
              <a:latin typeface="微软雅黑" panose="020B0503020204020204" pitchFamily="34" charset="-122"/>
              <a:ea typeface="微软雅黑" panose="020B0503020204020204" pitchFamily="34" charset="-122"/>
            </a:endParaRPr>
          </a:p>
        </p:txBody>
      </p:sp>
      <p:pic>
        <p:nvPicPr>
          <p:cNvPr id="76"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0078" y="2822276"/>
            <a:ext cx="2370094" cy="124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2" name="TextBox 5"/>
          <p:cNvSpPr txBox="1"/>
          <p:nvPr/>
        </p:nvSpPr>
        <p:spPr>
          <a:xfrm>
            <a:off x="8389102" y="2097621"/>
            <a:ext cx="902811" cy="61555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latin typeface="微软雅黑" panose="020B0503020204020204" pitchFamily="34" charset="-122"/>
                <a:ea typeface="微软雅黑" panose="020B0503020204020204" pitchFamily="34" charset="-122"/>
              </a:rPr>
              <a:t>BSD</a:t>
            </a:r>
          </a:p>
          <a:p>
            <a:r>
              <a:rPr lang="zh-CN" altLang="en-US" sz="1400" dirty="0">
                <a:latin typeface="微软雅黑" panose="020B0503020204020204" pitchFamily="34" charset="-122"/>
                <a:ea typeface="微软雅黑" panose="020B0503020204020204" pitchFamily="34" charset="-122"/>
              </a:rPr>
              <a:t>盲区检测</a:t>
            </a:r>
          </a:p>
        </p:txBody>
      </p:sp>
      <p:sp>
        <p:nvSpPr>
          <p:cNvPr id="87" name="TextBox 86"/>
          <p:cNvSpPr txBox="1"/>
          <p:nvPr/>
        </p:nvSpPr>
        <p:spPr>
          <a:xfrm>
            <a:off x="4401685" y="4194483"/>
            <a:ext cx="2597877" cy="323165"/>
          </a:xfrm>
          <a:prstGeom prst="rect">
            <a:avLst/>
          </a:prstGeom>
          <a:noFill/>
        </p:spPr>
        <p:txBody>
          <a:bodyPr wrap="square" rtlCol="0">
            <a:spAutoFit/>
          </a:bodyPr>
          <a:lstStyle/>
          <a:p>
            <a:r>
              <a:rPr lang="zh-CN" altLang="en-US" sz="1500" b="1" dirty="0" smtClean="0">
                <a:solidFill>
                  <a:schemeClr val="tx1">
                    <a:lumMod val="75000"/>
                    <a:lumOff val="25000"/>
                  </a:schemeClr>
                </a:solidFill>
                <a:latin typeface="微软雅黑" panose="020B0503020204020204" pitchFamily="34" charset="-122"/>
                <a:ea typeface="微软雅黑" panose="020B0503020204020204" pitchFamily="34" charset="-122"/>
              </a:rPr>
              <a:t>前：车辆、行人与车道线</a:t>
            </a:r>
            <a:endParaRPr lang="zh-CN" altLang="en-US"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7" name="TextBox 106"/>
          <p:cNvSpPr txBox="1"/>
          <p:nvPr/>
        </p:nvSpPr>
        <p:spPr>
          <a:xfrm>
            <a:off x="4575972" y="4569682"/>
            <a:ext cx="1197773" cy="323165"/>
          </a:xfrm>
          <a:prstGeom prst="rect">
            <a:avLst/>
          </a:prstGeom>
          <a:noFill/>
        </p:spPr>
        <p:txBody>
          <a:bodyPr wrap="square" rtlCol="0">
            <a:spAutoFit/>
          </a:bodyPr>
          <a:lstStyle/>
          <a:p>
            <a:r>
              <a:rPr lang="zh-CN" altLang="en-US" sz="1500" dirty="0" smtClean="0">
                <a:solidFill>
                  <a:schemeClr val="tx1">
                    <a:lumMod val="75000"/>
                    <a:lumOff val="25000"/>
                  </a:schemeClr>
                </a:solidFill>
                <a:latin typeface="微软雅黑" panose="020B0503020204020204" pitchFamily="34" charset="-122"/>
                <a:ea typeface="微软雅黑" panose="020B0503020204020204" pitchFamily="34" charset="-122"/>
              </a:rPr>
              <a:t>典型功能：</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8" name="TextBox 107"/>
          <p:cNvSpPr txBox="1"/>
          <p:nvPr/>
        </p:nvSpPr>
        <p:spPr>
          <a:xfrm>
            <a:off x="4428320" y="4919372"/>
            <a:ext cx="1871948" cy="600164"/>
          </a:xfrm>
          <a:prstGeom prst="rect">
            <a:avLst/>
          </a:prstGeom>
          <a:noFill/>
        </p:spPr>
        <p:txBody>
          <a:bodyPr wrap="square" rtlCol="0">
            <a:spAutoFit/>
          </a:bodyPr>
          <a:lstStyle/>
          <a:p>
            <a:pPr marL="285750" indent="-285750">
              <a:buFont typeface="Arial" panose="020B0604020202020204" pitchFamily="34" charset="0"/>
              <a:buChar char="•"/>
            </a:pPr>
            <a:r>
              <a:rPr lang="zh-CN" altLang="en-US"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紧急制动，自动巡航</a:t>
            </a:r>
            <a:endParaRPr lang="en-US" altLang="zh-CN"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控制速度</a:t>
            </a:r>
            <a:endParaRPr lang="en-US" altLang="zh-CN"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控制方向</a:t>
            </a:r>
            <a:endParaRPr lang="en-US" altLang="zh-CN" sz="11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09" name="矩形 108"/>
          <p:cNvSpPr/>
          <p:nvPr/>
        </p:nvSpPr>
        <p:spPr>
          <a:xfrm>
            <a:off x="6273633" y="4919960"/>
            <a:ext cx="1625132" cy="769441"/>
          </a:xfrm>
          <a:prstGeom prst="rect">
            <a:avLst/>
          </a:prstGeom>
        </p:spPr>
        <p:txBody>
          <a:bodyPr wrap="square">
            <a:spAutoFit/>
          </a:bodyPr>
          <a:lstStyle/>
          <a:p>
            <a:pPr marL="285750" indent="-285750">
              <a:buFont typeface="Arial" panose="020B0604020202020204" pitchFamily="34" charset="0"/>
              <a:buChar char="•"/>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行人和车辆检测</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车道检测</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灯光控制</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交通标识识别</a:t>
            </a:r>
          </a:p>
        </p:txBody>
      </p:sp>
      <p:sp>
        <p:nvSpPr>
          <p:cNvPr id="110" name="TextBox 109"/>
          <p:cNvSpPr txBox="1"/>
          <p:nvPr/>
        </p:nvSpPr>
        <p:spPr>
          <a:xfrm>
            <a:off x="6403349" y="4569682"/>
            <a:ext cx="1328536" cy="323165"/>
          </a:xfrm>
          <a:prstGeom prst="rect">
            <a:avLst/>
          </a:prstGeom>
          <a:noFill/>
        </p:spPr>
        <p:txBody>
          <a:bodyPr wrap="square" rtlCol="0">
            <a:spAutoFit/>
          </a:bodyPr>
          <a:lstStyle/>
          <a:p>
            <a:r>
              <a:rPr lang="zh-CN" altLang="en-US" sz="1500" dirty="0" smtClean="0">
                <a:solidFill>
                  <a:schemeClr val="tx1">
                    <a:lumMod val="75000"/>
                    <a:lumOff val="25000"/>
                  </a:schemeClr>
                </a:solidFill>
                <a:latin typeface="微软雅黑" panose="020B0503020204020204" pitchFamily="34" charset="-122"/>
                <a:ea typeface="微软雅黑" panose="020B0503020204020204" pitchFamily="34" charset="-122"/>
              </a:rPr>
              <a:t>视觉技术：</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5" name="Picture 4"/>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513865" y="2842677"/>
            <a:ext cx="2459468" cy="1241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6" name="TextBox 5"/>
          <p:cNvSpPr txBox="1"/>
          <p:nvPr/>
        </p:nvSpPr>
        <p:spPr>
          <a:xfrm>
            <a:off x="4401685" y="2097621"/>
            <a:ext cx="1620957" cy="61555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smtClean="0">
                <a:latin typeface="微软雅黑" panose="020B0503020204020204" pitchFamily="34" charset="-122"/>
                <a:ea typeface="微软雅黑" panose="020B0503020204020204" pitchFamily="34" charset="-122"/>
              </a:rPr>
              <a:t>ADAS</a:t>
            </a:r>
          </a:p>
          <a:p>
            <a:r>
              <a:rPr lang="zh-CN" altLang="en-US" sz="1400" dirty="0" smtClean="0">
                <a:latin typeface="微软雅黑" panose="020B0503020204020204" pitchFamily="34" charset="-122"/>
                <a:ea typeface="微软雅黑" panose="020B0503020204020204" pitchFamily="34" charset="-122"/>
              </a:rPr>
              <a:t>智能驾驶辅助系统</a:t>
            </a:r>
            <a:endParaRPr lang="zh-CN" altLang="en-US" sz="1400" dirty="0">
              <a:latin typeface="微软雅黑" panose="020B0503020204020204" pitchFamily="34" charset="-122"/>
              <a:ea typeface="微软雅黑" panose="020B0503020204020204" pitchFamily="34" charset="-122"/>
            </a:endParaRPr>
          </a:p>
        </p:txBody>
      </p:sp>
      <p:sp>
        <p:nvSpPr>
          <p:cNvPr id="4" name="矩形 3"/>
          <p:cNvSpPr/>
          <p:nvPr/>
        </p:nvSpPr>
        <p:spPr>
          <a:xfrm>
            <a:off x="645542" y="2181600"/>
            <a:ext cx="119861" cy="2117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803512" y="2181600"/>
            <a:ext cx="45719" cy="2117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201715" y="2181600"/>
            <a:ext cx="119861" cy="2117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359685" y="2181600"/>
            <a:ext cx="45719" cy="2117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70934" y="2181600"/>
            <a:ext cx="119861" cy="2117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328904" y="2181600"/>
            <a:ext cx="45719" cy="2117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518984" y="4642786"/>
            <a:ext cx="45719" cy="17695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6357630" y="4642786"/>
            <a:ext cx="45719" cy="17695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925741" y="4642786"/>
            <a:ext cx="45719" cy="17695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472031" y="4642786"/>
            <a:ext cx="45719" cy="17695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467630" y="4642786"/>
            <a:ext cx="45719" cy="17695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9859834" y="4642786"/>
            <a:ext cx="45719" cy="17695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2"/>
          <p:cNvSpPr txBox="1"/>
          <p:nvPr/>
        </p:nvSpPr>
        <p:spPr>
          <a:xfrm>
            <a:off x="4288454" y="1486693"/>
            <a:ext cx="3615092" cy="400110"/>
          </a:xfrm>
          <a:prstGeom prst="rect">
            <a:avLst/>
          </a:prstGeom>
          <a:noFill/>
        </p:spPr>
        <p:txBody>
          <a:bodyPr wrap="none" rtlCol="0">
            <a:spAutoFit/>
          </a:bodyP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支持不同类型集成</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前装 </a:t>
            </a:r>
            <a:r>
              <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 后装</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2734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570743" y="2614512"/>
            <a:ext cx="5492987" cy="3289570"/>
            <a:chOff x="1755765" y="1256728"/>
            <a:chExt cx="8127586" cy="4867345"/>
          </a:xfrm>
        </p:grpSpPr>
        <p:sp>
          <p:nvSpPr>
            <p:cNvPr id="40" name="矩形 39"/>
            <p:cNvSpPr/>
            <p:nvPr/>
          </p:nvSpPr>
          <p:spPr>
            <a:xfrm>
              <a:off x="1755765" y="1256728"/>
              <a:ext cx="8127586" cy="4867345"/>
            </a:xfrm>
            <a:prstGeom prst="rect">
              <a:avLst/>
            </a:prstGeom>
            <a:blipFill dpi="0" rotWithShape="1">
              <a:blip r:embed="rId3">
                <a:alphaModFix amt="67000"/>
                <a:duotone>
                  <a:schemeClr val="accent3">
                    <a:shade val="45000"/>
                    <a:satMod val="135000"/>
                  </a:schemeClr>
                  <a:prstClr val="white"/>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燕尾形 40"/>
            <p:cNvSpPr/>
            <p:nvPr/>
          </p:nvSpPr>
          <p:spPr>
            <a:xfrm rot="10800000">
              <a:off x="4637320" y="2008752"/>
              <a:ext cx="141030" cy="18861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燕尾形 41"/>
            <p:cNvSpPr/>
            <p:nvPr/>
          </p:nvSpPr>
          <p:spPr>
            <a:xfrm rot="10800000">
              <a:off x="4303138" y="2008752"/>
              <a:ext cx="141030" cy="18861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燕尾形 42"/>
            <p:cNvSpPr/>
            <p:nvPr/>
          </p:nvSpPr>
          <p:spPr>
            <a:xfrm rot="10800000">
              <a:off x="3968957" y="2008752"/>
              <a:ext cx="141030" cy="18861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燕尾形 43"/>
            <p:cNvSpPr/>
            <p:nvPr/>
          </p:nvSpPr>
          <p:spPr>
            <a:xfrm rot="10800000">
              <a:off x="3634776" y="2008752"/>
              <a:ext cx="141030" cy="18861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燕尾形 44"/>
            <p:cNvSpPr/>
            <p:nvPr/>
          </p:nvSpPr>
          <p:spPr>
            <a:xfrm rot="5400000">
              <a:off x="3583608" y="2379483"/>
              <a:ext cx="143866" cy="1848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燕尾形 45"/>
            <p:cNvSpPr/>
            <p:nvPr/>
          </p:nvSpPr>
          <p:spPr>
            <a:xfrm rot="16200000">
              <a:off x="4933522" y="4925396"/>
              <a:ext cx="143869" cy="18489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燕尾形 46"/>
            <p:cNvSpPr/>
            <p:nvPr/>
          </p:nvSpPr>
          <p:spPr>
            <a:xfrm rot="16200000">
              <a:off x="4933523" y="4628973"/>
              <a:ext cx="143869" cy="18489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燕尾形 47"/>
            <p:cNvSpPr/>
            <p:nvPr/>
          </p:nvSpPr>
          <p:spPr>
            <a:xfrm rot="16200000">
              <a:off x="4933523" y="4332551"/>
              <a:ext cx="143869" cy="18489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燕尾形 48"/>
            <p:cNvSpPr/>
            <p:nvPr/>
          </p:nvSpPr>
          <p:spPr>
            <a:xfrm rot="16200000">
              <a:off x="4933524" y="4036129"/>
              <a:ext cx="143869" cy="18489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 name="燕尾形 49"/>
            <p:cNvSpPr/>
            <p:nvPr/>
          </p:nvSpPr>
          <p:spPr>
            <a:xfrm rot="16200000">
              <a:off x="4933523" y="3739708"/>
              <a:ext cx="143869" cy="18489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燕尾形 50"/>
            <p:cNvSpPr/>
            <p:nvPr/>
          </p:nvSpPr>
          <p:spPr>
            <a:xfrm rot="16200000">
              <a:off x="4933524" y="3443286"/>
              <a:ext cx="143869" cy="18489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燕尾形 56"/>
            <p:cNvSpPr/>
            <p:nvPr/>
          </p:nvSpPr>
          <p:spPr>
            <a:xfrm rot="16200000">
              <a:off x="4933524" y="3146864"/>
              <a:ext cx="143869" cy="184898"/>
            </a:xfrm>
            <a:prstGeom prst="chevron">
              <a:avLst/>
            </a:prstGeom>
            <a:solidFill>
              <a:srgbClr val="C91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8" name="燕尾形 57"/>
            <p:cNvSpPr/>
            <p:nvPr/>
          </p:nvSpPr>
          <p:spPr>
            <a:xfrm rot="16200000">
              <a:off x="4933525" y="2850443"/>
              <a:ext cx="143869" cy="184898"/>
            </a:xfrm>
            <a:prstGeom prst="chevron">
              <a:avLst/>
            </a:prstGeom>
            <a:solidFill>
              <a:srgbClr val="C91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燕尾形 58"/>
            <p:cNvSpPr/>
            <p:nvPr/>
          </p:nvSpPr>
          <p:spPr>
            <a:xfrm rot="10800000">
              <a:off x="6158081" y="2008752"/>
              <a:ext cx="141030" cy="18861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燕尾形 59"/>
            <p:cNvSpPr/>
            <p:nvPr/>
          </p:nvSpPr>
          <p:spPr>
            <a:xfrm rot="5400000">
              <a:off x="6156662" y="2674421"/>
              <a:ext cx="143866" cy="1848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燕尾形 60"/>
            <p:cNvSpPr/>
            <p:nvPr/>
          </p:nvSpPr>
          <p:spPr>
            <a:xfrm rot="16200000">
              <a:off x="8745144" y="3707151"/>
              <a:ext cx="143869" cy="18489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燕尾形 65"/>
            <p:cNvSpPr/>
            <p:nvPr/>
          </p:nvSpPr>
          <p:spPr>
            <a:xfrm rot="16200000">
              <a:off x="8745145" y="3432906"/>
              <a:ext cx="143869" cy="18489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燕尾形 66"/>
            <p:cNvSpPr/>
            <p:nvPr/>
          </p:nvSpPr>
          <p:spPr>
            <a:xfrm rot="16200000">
              <a:off x="8745146" y="3169237"/>
              <a:ext cx="143869" cy="18489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燕尾形 67"/>
            <p:cNvSpPr/>
            <p:nvPr/>
          </p:nvSpPr>
          <p:spPr>
            <a:xfrm rot="16200000">
              <a:off x="8745145" y="2905568"/>
              <a:ext cx="143869" cy="18489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 name="燕尾形 68"/>
            <p:cNvSpPr/>
            <p:nvPr/>
          </p:nvSpPr>
          <p:spPr>
            <a:xfrm rot="16200000">
              <a:off x="8745146" y="2641898"/>
              <a:ext cx="143869" cy="18489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 name="燕尾形 69"/>
            <p:cNvSpPr/>
            <p:nvPr/>
          </p:nvSpPr>
          <p:spPr>
            <a:xfrm rot="16200000">
              <a:off x="8745147" y="2378228"/>
              <a:ext cx="143869" cy="18489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燕尾形 70"/>
            <p:cNvSpPr/>
            <p:nvPr/>
          </p:nvSpPr>
          <p:spPr>
            <a:xfrm rot="10800000">
              <a:off x="8344656" y="2008752"/>
              <a:ext cx="141030" cy="18861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燕尾形 71"/>
            <p:cNvSpPr/>
            <p:nvPr/>
          </p:nvSpPr>
          <p:spPr>
            <a:xfrm rot="10800000">
              <a:off x="7967766" y="2008752"/>
              <a:ext cx="141030" cy="18861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8" name="燕尾形 87"/>
            <p:cNvSpPr/>
            <p:nvPr/>
          </p:nvSpPr>
          <p:spPr>
            <a:xfrm rot="10800000">
              <a:off x="7590876" y="2008752"/>
              <a:ext cx="141030" cy="18861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9" name="燕尾形 88"/>
            <p:cNvSpPr/>
            <p:nvPr/>
          </p:nvSpPr>
          <p:spPr>
            <a:xfrm rot="10800000">
              <a:off x="7213987" y="2008752"/>
              <a:ext cx="141030" cy="18861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 name="燕尾形 89"/>
            <p:cNvSpPr/>
            <p:nvPr/>
          </p:nvSpPr>
          <p:spPr>
            <a:xfrm rot="10800000">
              <a:off x="6837097" y="2008752"/>
              <a:ext cx="141030" cy="18861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 name="燕尾形 90"/>
            <p:cNvSpPr/>
            <p:nvPr/>
          </p:nvSpPr>
          <p:spPr>
            <a:xfrm rot="10800000">
              <a:off x="6460208" y="2008752"/>
              <a:ext cx="141030" cy="18861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2" name="燕尾形 91"/>
            <p:cNvSpPr/>
            <p:nvPr/>
          </p:nvSpPr>
          <p:spPr>
            <a:xfrm rot="5400000">
              <a:off x="6156662" y="2379482"/>
              <a:ext cx="143866" cy="1848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2" name="燕尾形 101"/>
            <p:cNvSpPr/>
            <p:nvPr/>
          </p:nvSpPr>
          <p:spPr>
            <a:xfrm rot="16200000">
              <a:off x="9200725" y="5416052"/>
              <a:ext cx="143869" cy="18489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3" name="燕尾形 102"/>
            <p:cNvSpPr/>
            <p:nvPr/>
          </p:nvSpPr>
          <p:spPr>
            <a:xfrm rot="16200000">
              <a:off x="9200726" y="5141807"/>
              <a:ext cx="143869" cy="18489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 name="燕尾形 103"/>
            <p:cNvSpPr/>
            <p:nvPr/>
          </p:nvSpPr>
          <p:spPr>
            <a:xfrm rot="16200000">
              <a:off x="9200727" y="4867562"/>
              <a:ext cx="143869" cy="18489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5" name="燕尾形 104"/>
            <p:cNvSpPr/>
            <p:nvPr/>
          </p:nvSpPr>
          <p:spPr>
            <a:xfrm rot="16200000">
              <a:off x="9200726" y="4593317"/>
              <a:ext cx="143869" cy="18489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6" name="燕尾形 105"/>
            <p:cNvSpPr/>
            <p:nvPr/>
          </p:nvSpPr>
          <p:spPr>
            <a:xfrm rot="16200000">
              <a:off x="9200727" y="4319073"/>
              <a:ext cx="143869" cy="18489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6" name="燕尾形 115"/>
            <p:cNvSpPr/>
            <p:nvPr/>
          </p:nvSpPr>
          <p:spPr>
            <a:xfrm rot="16200000">
              <a:off x="8745147" y="2114559"/>
              <a:ext cx="143869" cy="18489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7" name="燕尾形 116"/>
            <p:cNvSpPr/>
            <p:nvPr/>
          </p:nvSpPr>
          <p:spPr>
            <a:xfrm rot="5400000">
              <a:off x="6156662" y="4545815"/>
              <a:ext cx="143866" cy="1848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8" name="燕尾形 117"/>
            <p:cNvSpPr/>
            <p:nvPr/>
          </p:nvSpPr>
          <p:spPr>
            <a:xfrm rot="5400000">
              <a:off x="6156662" y="4925399"/>
              <a:ext cx="143866" cy="1848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9" name="燕尾形 118"/>
            <p:cNvSpPr/>
            <p:nvPr/>
          </p:nvSpPr>
          <p:spPr>
            <a:xfrm rot="5400000">
              <a:off x="6156662" y="5304981"/>
              <a:ext cx="143866" cy="1848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0" name="燕尾形 119"/>
            <p:cNvSpPr/>
            <p:nvPr/>
          </p:nvSpPr>
          <p:spPr>
            <a:xfrm rot="10800000">
              <a:off x="5734713" y="5353870"/>
              <a:ext cx="141030" cy="18861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1" name="燕尾形 120"/>
            <p:cNvSpPr/>
            <p:nvPr/>
          </p:nvSpPr>
          <p:spPr>
            <a:xfrm rot="10800000">
              <a:off x="5359701" y="5353870"/>
              <a:ext cx="141030" cy="18861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2" name="燕尾形 121"/>
            <p:cNvSpPr/>
            <p:nvPr/>
          </p:nvSpPr>
          <p:spPr>
            <a:xfrm rot="10800000">
              <a:off x="4984690" y="5353870"/>
              <a:ext cx="141030" cy="18861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3" name="燕尾形 122"/>
            <p:cNvSpPr/>
            <p:nvPr/>
          </p:nvSpPr>
          <p:spPr>
            <a:xfrm rot="5400000">
              <a:off x="3583608" y="2687274"/>
              <a:ext cx="143866" cy="1848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燕尾形 123"/>
            <p:cNvSpPr/>
            <p:nvPr/>
          </p:nvSpPr>
          <p:spPr>
            <a:xfrm rot="5400000">
              <a:off x="3583608" y="3011384"/>
              <a:ext cx="143866" cy="1848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5" name="燕尾形 124"/>
            <p:cNvSpPr/>
            <p:nvPr/>
          </p:nvSpPr>
          <p:spPr>
            <a:xfrm rot="5400000">
              <a:off x="3583608" y="4909123"/>
              <a:ext cx="143866" cy="1848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6" name="燕尾形 125"/>
            <p:cNvSpPr/>
            <p:nvPr/>
          </p:nvSpPr>
          <p:spPr>
            <a:xfrm rot="5400000">
              <a:off x="3583608" y="5215126"/>
              <a:ext cx="143866" cy="1848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7" name="燕尾形 126"/>
            <p:cNvSpPr/>
            <p:nvPr/>
          </p:nvSpPr>
          <p:spPr>
            <a:xfrm rot="10800000">
              <a:off x="3150367" y="5213266"/>
              <a:ext cx="141030" cy="18861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8" name="燕尾形 127"/>
            <p:cNvSpPr/>
            <p:nvPr/>
          </p:nvSpPr>
          <p:spPr>
            <a:xfrm rot="10800000">
              <a:off x="2765459" y="5213266"/>
              <a:ext cx="141030" cy="18861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9" name="燕尾形 128"/>
            <p:cNvSpPr/>
            <p:nvPr/>
          </p:nvSpPr>
          <p:spPr>
            <a:xfrm rot="5400000">
              <a:off x="2329383" y="5215127"/>
              <a:ext cx="143866" cy="1848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0" name="燕尾形 129"/>
            <p:cNvSpPr/>
            <p:nvPr/>
          </p:nvSpPr>
          <p:spPr>
            <a:xfrm rot="5400000">
              <a:off x="2329383" y="5521969"/>
              <a:ext cx="143866" cy="1848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 name="组合 7"/>
          <p:cNvGrpSpPr/>
          <p:nvPr/>
        </p:nvGrpSpPr>
        <p:grpSpPr>
          <a:xfrm>
            <a:off x="525606" y="2981349"/>
            <a:ext cx="1660049" cy="537773"/>
            <a:chOff x="1552981" y="2264744"/>
            <a:chExt cx="1660049" cy="537773"/>
          </a:xfrm>
        </p:grpSpPr>
        <p:sp>
          <p:nvSpPr>
            <p:cNvPr id="93" name="KSO_Shape"/>
            <p:cNvSpPr/>
            <p:nvPr/>
          </p:nvSpPr>
          <p:spPr>
            <a:xfrm flipH="1">
              <a:off x="1595038" y="2264744"/>
              <a:ext cx="1617992" cy="537773"/>
            </a:xfrm>
            <a:prstGeom prst="wedgeRectCallout">
              <a:avLst>
                <a:gd name="adj1" fmla="val -33182"/>
                <a:gd name="adj2" fmla="val 86460"/>
              </a:avLst>
            </a:prstGeom>
            <a:solidFill>
              <a:srgbClr val="B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7" name="TextBox 13"/>
            <p:cNvSpPr txBox="1"/>
            <p:nvPr/>
          </p:nvSpPr>
          <p:spPr>
            <a:xfrm>
              <a:off x="1552981" y="2287408"/>
              <a:ext cx="1647959" cy="492443"/>
            </a:xfrm>
            <a:prstGeom prst="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400" b="1" dirty="0">
                  <a:solidFill>
                    <a:schemeClr val="bg1"/>
                  </a:solidFill>
                </a:rPr>
                <a:t>虹软货品识别模组</a:t>
              </a:r>
              <a:endParaRPr lang="en-US" altLang="zh-CN" sz="1400" b="1" dirty="0">
                <a:solidFill>
                  <a:schemeClr val="bg1"/>
                </a:solidFill>
              </a:endParaRPr>
            </a:p>
            <a:p>
              <a:pPr algn="ctr"/>
              <a:r>
                <a:rPr lang="en-US" altLang="zh-CN" sz="1200" dirty="0">
                  <a:solidFill>
                    <a:schemeClr val="bg1"/>
                  </a:solidFill>
                  <a:latin typeface="微软雅黑 Light" panose="020B0502040204020203" pitchFamily="34" charset="-122"/>
                  <a:ea typeface="微软雅黑 Light" panose="020B0502040204020203" pitchFamily="34" charset="-122"/>
                </a:rPr>
                <a:t>(AI</a:t>
              </a:r>
              <a:r>
                <a:rPr lang="zh-CN" altLang="en-US" sz="1200" dirty="0">
                  <a:solidFill>
                    <a:schemeClr val="bg1"/>
                  </a:solidFill>
                  <a:latin typeface="微软雅黑 Light" panose="020B0502040204020203" pitchFamily="34" charset="-122"/>
                  <a:ea typeface="微软雅黑 Light" panose="020B0502040204020203" pitchFamily="34" charset="-122"/>
                </a:rPr>
                <a:t>收银结算</a:t>
              </a:r>
              <a:r>
                <a:rPr lang="zh-CN" altLang="en-US" sz="1200" dirty="0" smtClean="0">
                  <a:solidFill>
                    <a:schemeClr val="bg1"/>
                  </a:solidFill>
                  <a:latin typeface="微软雅黑 Light" panose="020B0502040204020203" pitchFamily="34" charset="-122"/>
                  <a:ea typeface="微软雅黑 Light" panose="020B0502040204020203" pitchFamily="34" charset="-122"/>
                </a:rPr>
                <a:t>台</a:t>
              </a:r>
              <a:r>
                <a:rPr lang="en-US" altLang="zh-CN" sz="1200" dirty="0" smtClean="0">
                  <a:solidFill>
                    <a:schemeClr val="bg1"/>
                  </a:solidFill>
                  <a:latin typeface="微软雅黑 Light" panose="020B0502040204020203" pitchFamily="34" charset="-122"/>
                  <a:ea typeface="微软雅黑 Light" panose="020B0502040204020203" pitchFamily="34" charset="-122"/>
                </a:rPr>
                <a:t>)</a:t>
              </a: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5" name="组合 4"/>
          <p:cNvGrpSpPr/>
          <p:nvPr/>
        </p:nvGrpSpPr>
        <p:grpSpPr>
          <a:xfrm>
            <a:off x="3659169" y="2350735"/>
            <a:ext cx="1744066" cy="620311"/>
            <a:chOff x="6268975" y="2177325"/>
            <a:chExt cx="1744066" cy="620311"/>
          </a:xfrm>
        </p:grpSpPr>
        <p:sp>
          <p:nvSpPr>
            <p:cNvPr id="96" name="KSO_Shape"/>
            <p:cNvSpPr/>
            <p:nvPr/>
          </p:nvSpPr>
          <p:spPr>
            <a:xfrm>
              <a:off x="6291387" y="2177325"/>
              <a:ext cx="1721654" cy="620311"/>
            </a:xfrm>
            <a:prstGeom prst="wedgeRectCallout">
              <a:avLst>
                <a:gd name="adj1" fmla="val -33182"/>
                <a:gd name="adj2" fmla="val 86460"/>
              </a:avLst>
            </a:prstGeom>
            <a:solidFill>
              <a:srgbClr val="B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8" name="TextBox 14"/>
            <p:cNvSpPr txBox="1"/>
            <p:nvPr/>
          </p:nvSpPr>
          <p:spPr>
            <a:xfrm>
              <a:off x="6268975" y="2231255"/>
              <a:ext cx="1703338" cy="463679"/>
            </a:xfrm>
            <a:prstGeom prst="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400" b="1" dirty="0" smtClean="0">
                  <a:solidFill>
                    <a:schemeClr val="bg1"/>
                  </a:solidFill>
                </a:rPr>
                <a:t>智能货架识别方案</a:t>
              </a:r>
              <a:endParaRPr lang="en-US" altLang="zh-CN" sz="1400" b="1" dirty="0" smtClean="0">
                <a:solidFill>
                  <a:schemeClr val="bg1"/>
                </a:solidFill>
              </a:endParaRPr>
            </a:p>
            <a:p>
              <a:pPr algn="ctr"/>
              <a:r>
                <a:rPr lang="zh-CN" altLang="en-US" sz="1200" dirty="0" smtClean="0">
                  <a:solidFill>
                    <a:schemeClr val="bg1"/>
                  </a:solidFill>
                  <a:latin typeface="微软雅黑 Light" panose="020B0502040204020203" pitchFamily="34" charset="-122"/>
                  <a:ea typeface="微软雅黑 Light" panose="020B0502040204020203" pitchFamily="34" charset="-122"/>
                </a:rPr>
                <a:t>（</a:t>
              </a:r>
              <a:r>
                <a:rPr lang="zh-CN" altLang="en-US" sz="1200" dirty="0">
                  <a:solidFill>
                    <a:schemeClr val="bg1"/>
                  </a:solidFill>
                  <a:latin typeface="微软雅黑 Light" panose="020B0502040204020203" pitchFamily="34" charset="-122"/>
                  <a:ea typeface="微软雅黑 Light" panose="020B0502040204020203" pitchFamily="34" charset="-122"/>
                </a:rPr>
                <a:t>虹软货品识别模组</a:t>
              </a:r>
              <a:r>
                <a:rPr lang="zh-CN" altLang="en-US" sz="1200" dirty="0" smtClean="0">
                  <a:solidFill>
                    <a:schemeClr val="bg1"/>
                  </a:solidFill>
                  <a:latin typeface="微软雅黑 Light" panose="020B0502040204020203" pitchFamily="34" charset="-122"/>
                  <a:ea typeface="微软雅黑 Light" panose="020B0502040204020203" pitchFamily="34" charset="-122"/>
                </a:rPr>
                <a:t>）</a:t>
              </a: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7" name="组合 6"/>
          <p:cNvGrpSpPr/>
          <p:nvPr/>
        </p:nvGrpSpPr>
        <p:grpSpPr>
          <a:xfrm>
            <a:off x="1404679" y="4623909"/>
            <a:ext cx="1646293" cy="609536"/>
            <a:chOff x="2269863" y="4040015"/>
            <a:chExt cx="1646293" cy="609536"/>
          </a:xfrm>
        </p:grpSpPr>
        <p:sp>
          <p:nvSpPr>
            <p:cNvPr id="94" name="KSO_Shape"/>
            <p:cNvSpPr/>
            <p:nvPr/>
          </p:nvSpPr>
          <p:spPr>
            <a:xfrm rot="10800000">
              <a:off x="2308803" y="4040015"/>
              <a:ext cx="1543724" cy="609536"/>
            </a:xfrm>
            <a:prstGeom prst="wedgeRectCallout">
              <a:avLst>
                <a:gd name="adj1" fmla="val -33182"/>
                <a:gd name="adj2" fmla="val 86460"/>
              </a:avLst>
            </a:prstGeom>
            <a:solidFill>
              <a:srgbClr val="B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0" name="TextBox 19"/>
            <p:cNvSpPr txBox="1"/>
            <p:nvPr/>
          </p:nvSpPr>
          <p:spPr>
            <a:xfrm>
              <a:off x="2269863" y="4113819"/>
              <a:ext cx="1646293" cy="492443"/>
            </a:xfrm>
            <a:prstGeom prst="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400" b="1" dirty="0">
                  <a:solidFill>
                    <a:schemeClr val="bg1"/>
                  </a:solidFill>
                  <a:latin typeface="+mn-ea"/>
                </a:rPr>
                <a:t>虹</a:t>
              </a:r>
              <a:r>
                <a:rPr lang="zh-CN" altLang="en-US" sz="1400" b="1" dirty="0" smtClean="0">
                  <a:solidFill>
                    <a:schemeClr val="bg1"/>
                  </a:solidFill>
                  <a:latin typeface="+mn-ea"/>
                </a:rPr>
                <a:t>软</a:t>
              </a:r>
              <a:r>
                <a:rPr lang="zh-CN" altLang="en-US" sz="1400" b="1" dirty="0">
                  <a:solidFill>
                    <a:schemeClr val="bg1"/>
                  </a:solidFill>
                  <a:latin typeface="+mn-ea"/>
                </a:rPr>
                <a:t>人脸</a:t>
              </a:r>
              <a:r>
                <a:rPr lang="zh-CN" altLang="en-US" sz="1400" b="1" dirty="0" smtClean="0">
                  <a:solidFill>
                    <a:schemeClr val="bg1"/>
                  </a:solidFill>
                  <a:latin typeface="+mn-ea"/>
                </a:rPr>
                <a:t>识别</a:t>
              </a:r>
              <a:endParaRPr lang="en-US" altLang="zh-CN" sz="1400" b="1" dirty="0">
                <a:solidFill>
                  <a:schemeClr val="bg1"/>
                </a:solidFill>
                <a:latin typeface="+mn-ea"/>
              </a:endParaRPr>
            </a:p>
            <a:p>
              <a:pPr algn="ctr"/>
              <a:r>
                <a:rPr lang="zh-CN" altLang="en-US" sz="1200" dirty="0" smtClean="0">
                  <a:solidFill>
                    <a:schemeClr val="bg1"/>
                  </a:solidFill>
                  <a:latin typeface="微软雅黑 Light" panose="020B0502040204020203" pitchFamily="34" charset="-122"/>
                  <a:ea typeface="微软雅黑 Light" panose="020B0502040204020203" pitchFamily="34" charset="-122"/>
                </a:rPr>
                <a:t>（会员识别</a:t>
              </a:r>
              <a:r>
                <a:rPr lang="en-US" altLang="zh-CN" sz="1200" dirty="0" smtClean="0">
                  <a:solidFill>
                    <a:schemeClr val="bg1"/>
                  </a:solidFill>
                  <a:latin typeface="微软雅黑 Light" panose="020B0502040204020203" pitchFamily="34" charset="-122"/>
                  <a:ea typeface="微软雅黑 Light" panose="020B0502040204020203" pitchFamily="34" charset="-122"/>
                </a:rPr>
                <a:t>/</a:t>
              </a:r>
              <a:r>
                <a:rPr lang="zh-CN" altLang="en-US" sz="1200" dirty="0" smtClean="0">
                  <a:solidFill>
                    <a:schemeClr val="bg1"/>
                  </a:solidFill>
                  <a:latin typeface="微软雅黑 Light" panose="020B0502040204020203" pitchFamily="34" charset="-122"/>
                  <a:ea typeface="微软雅黑 Light" panose="020B0502040204020203" pitchFamily="34" charset="-122"/>
                </a:rPr>
                <a:t>人脸支付）</a:t>
              </a:r>
              <a:endParaRPr lang="en-US" altLang="zh-CN" sz="1200" dirty="0" smtClean="0">
                <a:solidFill>
                  <a:schemeClr val="bg1"/>
                </a:solidFill>
                <a:latin typeface="微软雅黑 Light" panose="020B0502040204020203" pitchFamily="34" charset="-122"/>
                <a:ea typeface="微软雅黑 Light" panose="020B0502040204020203" pitchFamily="34" charset="-122"/>
              </a:endParaRPr>
            </a:p>
          </p:txBody>
        </p:sp>
      </p:grpSp>
      <p:grpSp>
        <p:nvGrpSpPr>
          <p:cNvPr id="3" name="组合 2"/>
          <p:cNvGrpSpPr/>
          <p:nvPr/>
        </p:nvGrpSpPr>
        <p:grpSpPr>
          <a:xfrm>
            <a:off x="6358130" y="3049859"/>
            <a:ext cx="1825324" cy="1214581"/>
            <a:chOff x="8817080" y="2868485"/>
            <a:chExt cx="1825324" cy="1214581"/>
          </a:xfrm>
        </p:grpSpPr>
        <p:sp>
          <p:nvSpPr>
            <p:cNvPr id="95" name="KSO_Shape"/>
            <p:cNvSpPr/>
            <p:nvPr/>
          </p:nvSpPr>
          <p:spPr>
            <a:xfrm>
              <a:off x="8817080" y="2868485"/>
              <a:ext cx="1825324" cy="1214581"/>
            </a:xfrm>
            <a:prstGeom prst="wedgeRectCallout">
              <a:avLst>
                <a:gd name="adj1" fmla="val -30304"/>
                <a:gd name="adj2" fmla="val 66606"/>
              </a:avLst>
            </a:prstGeom>
            <a:solidFill>
              <a:srgbClr val="B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9" name="TextBox 16"/>
            <p:cNvSpPr txBox="1"/>
            <p:nvPr/>
          </p:nvSpPr>
          <p:spPr>
            <a:xfrm>
              <a:off x="8817080" y="3511307"/>
              <a:ext cx="1825324" cy="463679"/>
            </a:xfrm>
            <a:prstGeom prst="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400" b="1" dirty="0">
                  <a:solidFill>
                    <a:schemeClr val="bg1"/>
                  </a:solidFill>
                </a:rPr>
                <a:t>虹软人脸</a:t>
              </a:r>
            </a:p>
            <a:p>
              <a:pPr algn="ctr"/>
              <a:r>
                <a:rPr lang="zh-CN" altLang="en-US" sz="1200" dirty="0" smtClean="0">
                  <a:solidFill>
                    <a:schemeClr val="bg1"/>
                  </a:solidFill>
                  <a:latin typeface="微软雅黑 Light" panose="020B0502040204020203" pitchFamily="34" charset="-122"/>
                  <a:ea typeface="微软雅黑 Light" panose="020B0502040204020203" pitchFamily="34" charset="-122"/>
                </a:rPr>
                <a:t>（出入口人脸识别方案）</a:t>
              </a: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sp>
          <p:nvSpPr>
            <p:cNvPr id="101" name="TextBox 28"/>
            <p:cNvSpPr txBox="1"/>
            <p:nvPr/>
          </p:nvSpPr>
          <p:spPr>
            <a:xfrm>
              <a:off x="8842459" y="2964352"/>
              <a:ext cx="1774564" cy="492659"/>
            </a:xfrm>
            <a:prstGeom prst="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zh-CN" altLang="en-US" sz="1400" b="1" dirty="0" smtClean="0">
                  <a:solidFill>
                    <a:schemeClr val="bg1"/>
                  </a:solidFill>
                  <a:latin typeface="+mn-ea"/>
                </a:rPr>
                <a:t>商业场景</a:t>
              </a:r>
              <a:endParaRPr lang="en-US" altLang="zh-CN" sz="1400" b="1" dirty="0" smtClean="0">
                <a:solidFill>
                  <a:schemeClr val="bg1"/>
                </a:solidFill>
                <a:latin typeface="+mn-ea"/>
              </a:endParaRPr>
            </a:p>
            <a:p>
              <a:pPr lvl="0" algn="ctr"/>
              <a:r>
                <a:rPr lang="zh-CN" altLang="en-US" sz="1400" b="1" dirty="0" smtClean="0">
                  <a:solidFill>
                    <a:schemeClr val="bg1"/>
                  </a:solidFill>
                  <a:latin typeface="+mn-ea"/>
                </a:rPr>
                <a:t>人脸离线</a:t>
              </a:r>
              <a:r>
                <a:rPr lang="en-US" altLang="zh-CN" sz="1400" b="1" dirty="0" smtClean="0">
                  <a:solidFill>
                    <a:schemeClr val="bg1"/>
                  </a:solidFill>
                  <a:latin typeface="+mn-ea"/>
                </a:rPr>
                <a:t>SDK</a:t>
              </a:r>
              <a:r>
                <a:rPr lang="zh-CN" altLang="en-US" sz="1400" b="1" dirty="0" smtClean="0">
                  <a:solidFill>
                    <a:schemeClr val="bg1"/>
                  </a:solidFill>
                  <a:latin typeface="+mn-ea"/>
                </a:rPr>
                <a:t>库</a:t>
              </a:r>
              <a:endParaRPr lang="zh-CN" altLang="en-US" sz="1100" b="1" dirty="0">
                <a:solidFill>
                  <a:srgbClr val="FFFFFF"/>
                </a:solidFill>
                <a:latin typeface="+mn-ea"/>
              </a:endParaRPr>
            </a:p>
          </p:txBody>
        </p:sp>
      </p:grpSp>
      <p:grpSp>
        <p:nvGrpSpPr>
          <p:cNvPr id="6" name="组合 5"/>
          <p:cNvGrpSpPr/>
          <p:nvPr/>
        </p:nvGrpSpPr>
        <p:grpSpPr>
          <a:xfrm>
            <a:off x="3870249" y="4389769"/>
            <a:ext cx="1644124" cy="600710"/>
            <a:chOff x="3795198" y="2710416"/>
            <a:chExt cx="1644124" cy="600710"/>
          </a:xfrm>
        </p:grpSpPr>
        <p:sp>
          <p:nvSpPr>
            <p:cNvPr id="131" name="KSO_Shape"/>
            <p:cNvSpPr/>
            <p:nvPr/>
          </p:nvSpPr>
          <p:spPr>
            <a:xfrm flipH="1" flipV="1">
              <a:off x="3840437" y="2710416"/>
              <a:ext cx="1562040" cy="600710"/>
            </a:xfrm>
            <a:prstGeom prst="wedgeRectCallout">
              <a:avLst>
                <a:gd name="adj1" fmla="val -20264"/>
                <a:gd name="adj2" fmla="val 77502"/>
              </a:avLst>
            </a:prstGeom>
            <a:solidFill>
              <a:srgbClr val="B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2" name="TextBox 17"/>
            <p:cNvSpPr txBox="1"/>
            <p:nvPr/>
          </p:nvSpPr>
          <p:spPr>
            <a:xfrm>
              <a:off x="3795198" y="2772422"/>
              <a:ext cx="1644124" cy="492443"/>
            </a:xfrm>
            <a:prstGeom prst="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400" b="1" dirty="0">
                  <a:solidFill>
                    <a:schemeClr val="bg1"/>
                  </a:solidFill>
                </a:rPr>
                <a:t>虹软体态分析算法</a:t>
              </a:r>
            </a:p>
            <a:p>
              <a:pPr algn="ctr"/>
              <a:r>
                <a:rPr lang="en-US" altLang="zh-CN" sz="1200" dirty="0" smtClean="0">
                  <a:solidFill>
                    <a:schemeClr val="bg1"/>
                  </a:solidFill>
                  <a:latin typeface="微软雅黑 Light" panose="020B0502040204020203" pitchFamily="34" charset="-122"/>
                  <a:ea typeface="微软雅黑 Light" panose="020B0502040204020203" pitchFamily="34" charset="-122"/>
                </a:rPr>
                <a:t>(</a:t>
              </a:r>
              <a:r>
                <a:rPr lang="zh-CN" altLang="en-US" sz="1200" dirty="0" smtClean="0">
                  <a:solidFill>
                    <a:schemeClr val="bg1"/>
                  </a:solidFill>
                  <a:latin typeface="微软雅黑 Light" panose="020B0502040204020203" pitchFamily="34" charset="-122"/>
                  <a:ea typeface="微软雅黑 Light" panose="020B0502040204020203" pitchFamily="34" charset="-122"/>
                </a:rPr>
                <a:t>智能货架方案</a:t>
              </a:r>
              <a:r>
                <a:rPr lang="en-US" altLang="zh-CN" sz="1200" dirty="0" smtClean="0">
                  <a:solidFill>
                    <a:schemeClr val="bg1"/>
                  </a:solidFill>
                  <a:latin typeface="微软雅黑 Light" panose="020B0502040204020203" pitchFamily="34" charset="-122"/>
                  <a:ea typeface="微软雅黑 Light" panose="020B0502040204020203" pitchFamily="34" charset="-122"/>
                </a:rPr>
                <a:t>)</a:t>
              </a: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grpSp>
      <p:sp>
        <p:nvSpPr>
          <p:cNvPr id="2" name="文本占位符 1"/>
          <p:cNvSpPr>
            <a:spLocks noGrp="1"/>
          </p:cNvSpPr>
          <p:nvPr>
            <p:ph type="body" sz="quarter" idx="10"/>
          </p:nvPr>
        </p:nvSpPr>
        <p:spPr>
          <a:xfrm>
            <a:off x="3154363" y="883399"/>
            <a:ext cx="5846762" cy="479425"/>
          </a:xfrm>
        </p:spPr>
        <p:txBody>
          <a:bodyPr/>
          <a:lstStyle/>
          <a:p>
            <a:r>
              <a:rPr lang="zh-CN" altLang="en-US" dirty="0"/>
              <a:t>智能</a:t>
            </a:r>
            <a:r>
              <a:rPr lang="zh-CN" altLang="en-US" dirty="0" smtClean="0"/>
              <a:t>零售视觉解决方案</a:t>
            </a:r>
          </a:p>
          <a:p>
            <a:endParaRPr lang="zh-CN" altLang="en-US"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5695" y="1828800"/>
            <a:ext cx="3023092" cy="4070462"/>
          </a:xfrm>
          <a:prstGeom prst="rect">
            <a:avLst/>
          </a:prstGeom>
        </p:spPr>
      </p:pic>
    </p:spTree>
    <p:extLst>
      <p:ext uri="{BB962C8B-B14F-4D97-AF65-F5344CB8AC3E}">
        <p14:creationId xmlns:p14="http://schemas.microsoft.com/office/powerpoint/2010/main" val="3013825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cf6424\AppData\Local\Temp\WeChat Files\496b1c23d6af2f8f295320152bfd32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763" y="1626229"/>
            <a:ext cx="7168358" cy="4717241"/>
          </a:xfrm>
          <a:prstGeom prst="rect">
            <a:avLst/>
          </a:prstGeom>
          <a:noFill/>
          <a:extLst>
            <a:ext uri="{909E8E84-426E-40DD-AFC4-6F175D3DCCD1}">
              <a14:hiddenFill xmlns:a14="http://schemas.microsoft.com/office/drawing/2010/main">
                <a:solidFill>
                  <a:srgbClr val="FFFFFF"/>
                </a:solidFill>
              </a14:hiddenFill>
            </a:ext>
          </a:extLst>
        </p:spPr>
      </p:pic>
      <p:sp>
        <p:nvSpPr>
          <p:cNvPr id="153" name="圆角矩形 152"/>
          <p:cNvSpPr/>
          <p:nvPr/>
        </p:nvSpPr>
        <p:spPr>
          <a:xfrm>
            <a:off x="8993759" y="5239237"/>
            <a:ext cx="1545836" cy="54650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45" name="圆角矩形 144"/>
          <p:cNvSpPr/>
          <p:nvPr/>
        </p:nvSpPr>
        <p:spPr>
          <a:xfrm>
            <a:off x="9876107" y="610912"/>
            <a:ext cx="1354403" cy="38830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81" name="下箭头 80"/>
          <p:cNvSpPr/>
          <p:nvPr/>
        </p:nvSpPr>
        <p:spPr>
          <a:xfrm>
            <a:off x="8109297" y="2659054"/>
            <a:ext cx="360045" cy="356236"/>
          </a:xfrm>
          <a:prstGeom prst="downArrow">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82" name="圆角矩形 81"/>
          <p:cNvSpPr/>
          <p:nvPr/>
        </p:nvSpPr>
        <p:spPr>
          <a:xfrm>
            <a:off x="6094042" y="4380238"/>
            <a:ext cx="1406725" cy="39306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智能楼宇</a:t>
            </a:r>
          </a:p>
        </p:txBody>
      </p:sp>
      <p:sp>
        <p:nvSpPr>
          <p:cNvPr id="84" name="圆角矩形 83"/>
          <p:cNvSpPr/>
          <p:nvPr/>
        </p:nvSpPr>
        <p:spPr>
          <a:xfrm>
            <a:off x="7630236" y="4380238"/>
            <a:ext cx="1406725" cy="39306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智慧校园</a:t>
            </a:r>
          </a:p>
        </p:txBody>
      </p:sp>
      <p:sp>
        <p:nvSpPr>
          <p:cNvPr id="85" name="圆角矩形 84"/>
          <p:cNvSpPr/>
          <p:nvPr/>
        </p:nvSpPr>
        <p:spPr>
          <a:xfrm>
            <a:off x="9132870" y="4380238"/>
            <a:ext cx="1406725" cy="39306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建筑工地</a:t>
            </a:r>
          </a:p>
        </p:txBody>
      </p:sp>
      <p:sp>
        <p:nvSpPr>
          <p:cNvPr id="86" name="圆角矩形 85"/>
          <p:cNvSpPr/>
          <p:nvPr/>
        </p:nvSpPr>
        <p:spPr>
          <a:xfrm>
            <a:off x="6114571" y="5392680"/>
            <a:ext cx="1406725" cy="39306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lumMod val="75000"/>
                    <a:lumOff val="25000"/>
                  </a:schemeClr>
                </a:solidFill>
                <a:latin typeface="微软雅黑 Light" panose="020B0502040204020203" pitchFamily="34" charset="-122"/>
                <a:ea typeface="微软雅黑 Light" panose="020B0502040204020203" pitchFamily="34" charset="-122"/>
              </a:rPr>
              <a:t>智慧酒店</a:t>
            </a:r>
          </a:p>
        </p:txBody>
      </p:sp>
      <p:sp>
        <p:nvSpPr>
          <p:cNvPr id="87" name="圆角矩形 86"/>
          <p:cNvSpPr/>
          <p:nvPr/>
        </p:nvSpPr>
        <p:spPr>
          <a:xfrm>
            <a:off x="7621096" y="5392680"/>
            <a:ext cx="1406725" cy="39306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智慧景区</a:t>
            </a:r>
          </a:p>
        </p:txBody>
      </p:sp>
      <p:sp>
        <p:nvSpPr>
          <p:cNvPr id="107" name="圆角矩形 106"/>
          <p:cNvSpPr/>
          <p:nvPr/>
        </p:nvSpPr>
        <p:spPr>
          <a:xfrm>
            <a:off x="9154754" y="5392680"/>
            <a:ext cx="1406725" cy="39306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交通出行</a:t>
            </a:r>
          </a:p>
        </p:txBody>
      </p:sp>
      <p:sp>
        <p:nvSpPr>
          <p:cNvPr id="108" name="圆角矩形 107"/>
          <p:cNvSpPr/>
          <p:nvPr/>
        </p:nvSpPr>
        <p:spPr>
          <a:xfrm>
            <a:off x="6094042" y="4874585"/>
            <a:ext cx="1406725" cy="39306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智能政务</a:t>
            </a:r>
          </a:p>
        </p:txBody>
      </p:sp>
      <p:sp>
        <p:nvSpPr>
          <p:cNvPr id="109" name="圆角矩形 108"/>
          <p:cNvSpPr/>
          <p:nvPr/>
        </p:nvSpPr>
        <p:spPr>
          <a:xfrm>
            <a:off x="7630236" y="4874585"/>
            <a:ext cx="1406725" cy="39306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lumMod val="75000"/>
                    <a:lumOff val="25000"/>
                  </a:schemeClr>
                </a:solidFill>
                <a:latin typeface="微软雅黑 Light" panose="020B0502040204020203" pitchFamily="34" charset="-122"/>
                <a:ea typeface="微软雅黑 Light" panose="020B0502040204020203" pitchFamily="34" charset="-122"/>
              </a:rPr>
              <a:t>新零售</a:t>
            </a:r>
          </a:p>
        </p:txBody>
      </p:sp>
      <p:sp>
        <p:nvSpPr>
          <p:cNvPr id="110" name="圆角矩形 109"/>
          <p:cNvSpPr/>
          <p:nvPr/>
        </p:nvSpPr>
        <p:spPr>
          <a:xfrm>
            <a:off x="9132870" y="4874585"/>
            <a:ext cx="1406725" cy="39306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lumMod val="75000"/>
                    <a:lumOff val="25000"/>
                  </a:schemeClr>
                </a:solidFill>
                <a:latin typeface="微软雅黑 Light" panose="020B0502040204020203" pitchFamily="34" charset="-122"/>
                <a:ea typeface="微软雅黑 Light" panose="020B0502040204020203" pitchFamily="34" charset="-122"/>
              </a:rPr>
              <a:t>机器人</a:t>
            </a:r>
          </a:p>
        </p:txBody>
      </p:sp>
      <p:sp>
        <p:nvSpPr>
          <p:cNvPr id="111" name="圆角矩形 110"/>
          <p:cNvSpPr/>
          <p:nvPr/>
        </p:nvSpPr>
        <p:spPr>
          <a:xfrm>
            <a:off x="6114571" y="5887027"/>
            <a:ext cx="1406725" cy="39306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lumMod val="75000"/>
                    <a:lumOff val="25000"/>
                  </a:schemeClr>
                </a:solidFill>
                <a:latin typeface="微软雅黑 Light" panose="020B0502040204020203" pitchFamily="34" charset="-122"/>
                <a:ea typeface="微软雅黑 Light" panose="020B0502040204020203" pitchFamily="34" charset="-122"/>
              </a:rPr>
              <a:t>智能办公</a:t>
            </a:r>
          </a:p>
        </p:txBody>
      </p:sp>
      <p:sp>
        <p:nvSpPr>
          <p:cNvPr id="112" name="圆角矩形 111"/>
          <p:cNvSpPr/>
          <p:nvPr/>
        </p:nvSpPr>
        <p:spPr>
          <a:xfrm>
            <a:off x="7621096" y="5887027"/>
            <a:ext cx="1406725" cy="39306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智慧金融</a:t>
            </a:r>
          </a:p>
        </p:txBody>
      </p:sp>
      <p:sp>
        <p:nvSpPr>
          <p:cNvPr id="113" name="圆角矩形 112"/>
          <p:cNvSpPr/>
          <p:nvPr/>
        </p:nvSpPr>
        <p:spPr>
          <a:xfrm>
            <a:off x="9154754" y="5887027"/>
            <a:ext cx="1406725" cy="39306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rPr>
              <a:t>APP</a:t>
            </a: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应用</a:t>
            </a:r>
          </a:p>
        </p:txBody>
      </p:sp>
      <p:sp>
        <p:nvSpPr>
          <p:cNvPr id="115" name="下箭头 114"/>
          <p:cNvSpPr/>
          <p:nvPr/>
        </p:nvSpPr>
        <p:spPr>
          <a:xfrm>
            <a:off x="8109296" y="3893100"/>
            <a:ext cx="360045" cy="356236"/>
          </a:xfrm>
          <a:prstGeom prst="downArrow">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39" name="文本框 14"/>
          <p:cNvSpPr txBox="1"/>
          <p:nvPr/>
        </p:nvSpPr>
        <p:spPr>
          <a:xfrm>
            <a:off x="10221609" y="532185"/>
            <a:ext cx="732062" cy="374571"/>
          </a:xfrm>
          <a:prstGeom prst="roundRect">
            <a:avLst/>
          </a:prstGeom>
          <a:noFill/>
          <a:ln>
            <a:noFill/>
          </a:ln>
        </p:spPr>
        <p:txBody>
          <a:bodyPr wrap="square" rtlCol="0">
            <a:spAutoFit/>
          </a:bodyPr>
          <a:lstStyle/>
          <a:p>
            <a:r>
              <a:rPr lang="en-US" altLang="zh-CN" sz="1600" dirty="0" smtClean="0">
                <a:latin typeface="微软雅黑 Light" panose="020B0502040204020203" pitchFamily="34" charset="-122"/>
                <a:ea typeface="微软雅黑 Light" panose="020B0502040204020203" pitchFamily="34" charset="-122"/>
              </a:rPr>
              <a:t>……</a:t>
            </a:r>
            <a:endParaRPr lang="zh-CN" altLang="en-US" sz="1600" dirty="0">
              <a:latin typeface="微软雅黑 Light" panose="020B0502040204020203" pitchFamily="34" charset="-122"/>
              <a:ea typeface="微软雅黑 Light" panose="020B0502040204020203" pitchFamily="34" charset="-122"/>
            </a:endParaRPr>
          </a:p>
        </p:txBody>
      </p:sp>
      <p:sp>
        <p:nvSpPr>
          <p:cNvPr id="140" name="文本框 3"/>
          <p:cNvSpPr txBox="1"/>
          <p:nvPr/>
        </p:nvSpPr>
        <p:spPr>
          <a:xfrm>
            <a:off x="1102209" y="1162913"/>
            <a:ext cx="3690410" cy="707886"/>
          </a:xfrm>
          <a:prstGeom prst="rect">
            <a:avLst/>
          </a:prstGeom>
          <a:noFill/>
        </p:spPr>
        <p:txBody>
          <a:bodyPr wrap="square" rtlCol="0">
            <a:spAutoFit/>
          </a:bodyPr>
          <a:lstStyle/>
          <a:p>
            <a:r>
              <a:rPr lang="zh-CN" altLang="en-US" sz="1500" dirty="0" smtClean="0">
                <a:latin typeface="微软雅黑 Light" panose="020B0502040204020203" pitchFamily="34" charset="-122"/>
                <a:ea typeface="微软雅黑 Light" panose="020B0502040204020203" pitchFamily="34" charset="-122"/>
              </a:rPr>
              <a:t>离线式</a:t>
            </a:r>
            <a:r>
              <a:rPr lang="en-US" altLang="zh-CN" sz="1500" dirty="0" smtClean="0">
                <a:latin typeface="微软雅黑 Light" panose="020B0502040204020203" pitchFamily="34" charset="-122"/>
                <a:ea typeface="微软雅黑 Light" panose="020B0502040204020203" pitchFamily="34" charset="-122"/>
              </a:rPr>
              <a:t>SDK</a:t>
            </a:r>
            <a:r>
              <a:rPr lang="zh-CN" altLang="en-US" sz="1500" dirty="0" smtClean="0">
                <a:latin typeface="微软雅黑 Light" panose="020B0502040204020203" pitchFamily="34" charset="-122"/>
                <a:ea typeface="微软雅黑 Light" panose="020B0502040204020203" pitchFamily="34" charset="-122"/>
              </a:rPr>
              <a:t> </a:t>
            </a:r>
            <a:r>
              <a:rPr lang="en-US" altLang="zh-CN" sz="1500"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免费开放</a:t>
            </a:r>
            <a:endParaRPr lang="zh-CN" altLang="en-US" sz="4000" b="1" dirty="0">
              <a:latin typeface="微软雅黑" panose="020B0503020204020204" pitchFamily="34" charset="-122"/>
              <a:ea typeface="微软雅黑" panose="020B0503020204020204" pitchFamily="34" charset="-122"/>
            </a:endParaRPr>
          </a:p>
        </p:txBody>
      </p:sp>
      <p:sp>
        <p:nvSpPr>
          <p:cNvPr id="142" name="圆角矩形 141"/>
          <p:cNvSpPr/>
          <p:nvPr/>
        </p:nvSpPr>
        <p:spPr>
          <a:xfrm>
            <a:off x="5316252" y="609239"/>
            <a:ext cx="1354403" cy="38830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人脸识别</a:t>
            </a:r>
            <a:endPar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43" name="圆角矩形 142"/>
          <p:cNvSpPr/>
          <p:nvPr/>
        </p:nvSpPr>
        <p:spPr>
          <a:xfrm>
            <a:off x="6872639" y="610912"/>
            <a:ext cx="1354403" cy="38830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人证核</a:t>
            </a:r>
            <a:r>
              <a:rPr lang="zh-CN" altLang="en-US"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检</a:t>
            </a:r>
            <a:endPar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44" name="圆角矩形 143"/>
          <p:cNvSpPr/>
          <p:nvPr/>
        </p:nvSpPr>
        <p:spPr>
          <a:xfrm>
            <a:off x="8375273" y="610912"/>
            <a:ext cx="1354403" cy="38830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活体检测</a:t>
            </a:r>
            <a:endPar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46" name="圆角矩形 145"/>
          <p:cNvSpPr/>
          <p:nvPr/>
        </p:nvSpPr>
        <p:spPr>
          <a:xfrm>
            <a:off x="5336445" y="1154704"/>
            <a:ext cx="1354403" cy="38830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Android</a:t>
            </a:r>
            <a:endParaRPr lang="zh-CN" altLang="en-US" sz="1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47" name="圆角矩形 146"/>
          <p:cNvSpPr/>
          <p:nvPr/>
        </p:nvSpPr>
        <p:spPr>
          <a:xfrm>
            <a:off x="6872639" y="1144616"/>
            <a:ext cx="1354403" cy="38830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Windows</a:t>
            </a:r>
            <a:endParaRPr lang="zh-CN" altLang="en-US" sz="1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48" name="圆角矩形 147"/>
          <p:cNvSpPr/>
          <p:nvPr/>
        </p:nvSpPr>
        <p:spPr>
          <a:xfrm>
            <a:off x="8387504" y="1150972"/>
            <a:ext cx="1354403" cy="38830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Linux</a:t>
            </a:r>
            <a:endParaRPr lang="zh-CN" altLang="en-US" sz="1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49" name="圆角矩形 148"/>
          <p:cNvSpPr/>
          <p:nvPr/>
        </p:nvSpPr>
        <p:spPr>
          <a:xfrm>
            <a:off x="9884278" y="1156470"/>
            <a:ext cx="1354403" cy="38830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iOS</a:t>
            </a:r>
            <a:endParaRPr lang="zh-CN" altLang="en-US" sz="1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52" name="文本框 14"/>
          <p:cNvSpPr txBox="1"/>
          <p:nvPr/>
        </p:nvSpPr>
        <p:spPr>
          <a:xfrm>
            <a:off x="7888157" y="5703528"/>
            <a:ext cx="802322" cy="442674"/>
          </a:xfrm>
          <a:prstGeom prst="roundRect">
            <a:avLst/>
          </a:prstGeom>
          <a:noFill/>
          <a:ln>
            <a:noFill/>
          </a:ln>
        </p:spPr>
        <p:txBody>
          <a:bodyPr wrap="square" rtlCol="0">
            <a:spAutoFit/>
          </a:bodyPr>
          <a:lstStyle/>
          <a:p>
            <a:pPr algn="ctr"/>
            <a:r>
              <a:rPr lang="en-US" altLang="zh-CN" sz="20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zh-CN" altLang="en-US" sz="20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 name="圆角矩形 1"/>
          <p:cNvSpPr/>
          <p:nvPr/>
        </p:nvSpPr>
        <p:spPr>
          <a:xfrm>
            <a:off x="6093064" y="3109091"/>
            <a:ext cx="4468416" cy="688340"/>
          </a:xfrm>
          <a:prstGeom prst="round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         </a:t>
            </a:r>
            <a:r>
              <a:rPr lang="zh-CN" altLang="en-US" sz="2500" b="1" dirty="0" smtClean="0">
                <a:solidFill>
                  <a:schemeClr val="bg1"/>
                </a:solidFill>
                <a:latin typeface="微软雅黑" panose="020B0503020204020204" pitchFamily="34" charset="-122"/>
                <a:ea typeface="微软雅黑" panose="020B0503020204020204" pitchFamily="34" charset="-122"/>
              </a:rPr>
              <a:t>视觉智能开放平台</a:t>
            </a:r>
            <a:endParaRPr lang="zh-CN" altLang="en-US" sz="2500" b="1" dirty="0">
              <a:solidFill>
                <a:schemeClr val="bg1"/>
              </a:solidFill>
              <a:latin typeface="微软雅黑" panose="020B0503020204020204" pitchFamily="34" charset="-122"/>
              <a:ea typeface="微软雅黑" panose="020B0503020204020204" pitchFamily="34" charset="-122"/>
            </a:endParaRPr>
          </a:p>
        </p:txBody>
      </p:sp>
      <p:pic>
        <p:nvPicPr>
          <p:cNvPr id="36" name="图片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1552" y="3223715"/>
            <a:ext cx="476381" cy="457326"/>
          </a:xfrm>
          <a:prstGeom prst="rect">
            <a:avLst/>
          </a:prstGeom>
        </p:spPr>
      </p:pic>
      <p:sp>
        <p:nvSpPr>
          <p:cNvPr id="31" name="圆角矩形 30"/>
          <p:cNvSpPr/>
          <p:nvPr/>
        </p:nvSpPr>
        <p:spPr>
          <a:xfrm>
            <a:off x="5327009" y="1650872"/>
            <a:ext cx="5922628" cy="38830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应用套件 </a:t>
            </a:r>
            <a:r>
              <a:rPr lang="en-US" altLang="zh-CN"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应用软件支撑 </a:t>
            </a:r>
            <a:r>
              <a:rPr lang="en-US" altLang="zh-CN"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2" name="圆角矩形 31"/>
          <p:cNvSpPr/>
          <p:nvPr/>
        </p:nvSpPr>
        <p:spPr>
          <a:xfrm>
            <a:off x="5327008" y="2180776"/>
            <a:ext cx="5922629" cy="38830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开发套件 （ 软硬件支撑 ）</a:t>
            </a:r>
            <a:endPar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20280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3820</TotalTime>
  <Words>767</Words>
  <Application>Microsoft Office PowerPoint</Application>
  <PresentationFormat>宽屏</PresentationFormat>
  <Paragraphs>202</Paragraphs>
  <Slides>10</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DengXian</vt:lpstr>
      <vt:lpstr>DengXian</vt:lpstr>
      <vt:lpstr>思源宋体 CN Medium</vt:lpstr>
      <vt:lpstr>思源宋体 CN SemiBold</vt:lpstr>
      <vt:lpstr>Microsoft YaHei</vt:lpstr>
      <vt:lpstr>Microsoft YaHei</vt:lpstr>
      <vt:lpstr>微软雅黑 Light</vt:lpstr>
      <vt:lpstr>Arial</vt:lpstr>
      <vt:lpstr>Office 主题​​</vt:lpstr>
      <vt:lpstr>虹软 让视界从此不同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 Ming</dc:creator>
  <cp:lastModifiedBy>Pan HaiBo[潘海波]</cp:lastModifiedBy>
  <cp:revision>100</cp:revision>
  <dcterms:created xsi:type="dcterms:W3CDTF">2019-04-02T03:20:00Z</dcterms:created>
  <dcterms:modified xsi:type="dcterms:W3CDTF">2019-06-24T12:58:31Z</dcterms:modified>
</cp:coreProperties>
</file>