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Maven Pro" panose="020B0604020202020204" charset="0"/>
      <p:regular r:id="rId34"/>
      <p:bold r:id="rId35"/>
    </p:embeddedFont>
    <p:embeddedFont>
      <p:font typeface="Nunito"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P7bXXy98RZY5+kHKB+X4XcijL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4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Gestion_concurrente_de_versions" TargetMode="External"/><Relationship Id="rId7" Type="http://schemas.openxmlformats.org/officeDocument/2006/relationships/hyperlink" Target="https://en-m-wikipedia-org.translate.goog/wiki/Concurrent_Versions_System?_x_tr_sl=auto&amp;_x_tr_tl=fr&amp;_x_tr_hl=f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m-wikipedia-org.translate.goog/wiki/CollabNet?_x_tr_sl=auto&amp;_x_tr_tl=fr&amp;_x_tr_hl=fr" TargetMode="External"/><Relationship Id="rId5" Type="http://schemas.openxmlformats.org/officeDocument/2006/relationships/hyperlink" Target="https://fr.wikipedia.org/wiki/Interface_graphique" TargetMode="External"/><Relationship Id="rId4" Type="http://schemas.openxmlformats.org/officeDocument/2006/relationships/hyperlink" Target="https://fr.wikipedia.org/wiki/Interface_en_ligne_de_command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8a7064a64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8a7064a64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8a7064a6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8a7064a6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a7064a64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a7064a64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la même validation: c’est un seule personne qui va valider l’enregistrement du code d’un développeur sur le dépôt distant.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a7064a6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8a7064a6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8c2b95772d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8c2b95772d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a7064a64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8a7064a64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8a7064a6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8a7064a6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8a7064a6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8a7064a6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8a7064a64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8a7064a64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8a7064a64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8a7064a64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8a7064a6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8a7064a6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8a7064a64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8a7064a64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8c2b95772d_0_2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8c2b95772d_0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8a7064a6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a7064a6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8a7064a64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8a7064a64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8c2b95772d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8c2b95772d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8a7064a64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8a7064a64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8a7064a64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8a7064a64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u="sng">
                <a:solidFill>
                  <a:schemeClr val="dk1"/>
                </a:solidFill>
              </a:rPr>
              <a:t>CVS</a:t>
            </a:r>
            <a:r>
              <a:rPr lang="fr-FR">
                <a:solidFill>
                  <a:schemeClr val="dk1"/>
                </a:solidFill>
              </a:rPr>
              <a:t>: Puisqu'il aide les sources à converger vers la même destination, on dira que CVS fait</a:t>
            </a:r>
            <a:r>
              <a:rPr lang="fr-FR">
                <a:solidFill>
                  <a:schemeClr val="dk1"/>
                </a:solidFill>
                <a:uFill>
                  <a:noFill/>
                </a:uFill>
                <a:hlinkClick r:id="rId3">
                  <a:extLst>
                    <a:ext uri="{A12FA001-AC4F-418D-AE19-62706E023703}">
                      <ahyp:hlinkClr xmlns:ahyp="http://schemas.microsoft.com/office/drawing/2018/hyperlinkcolor" val="tx"/>
                    </a:ext>
                  </a:extLst>
                </a:hlinkClick>
              </a:rPr>
              <a:t> </a:t>
            </a:r>
            <a:r>
              <a:rPr lang="fr-FR" u="sng">
                <a:solidFill>
                  <a:schemeClr val="hlink"/>
                </a:solidFill>
                <a:hlinkClick r:id="rId3"/>
              </a:rPr>
              <a:t>la gestion concurrente de versions</a:t>
            </a:r>
            <a:r>
              <a:rPr lang="fr-FR">
                <a:solidFill>
                  <a:schemeClr val="dk1"/>
                </a:solidFill>
              </a:rPr>
              <a:t> ou de la gestion de versions concurrentes. Il peut aussi bien fonctionner en</a:t>
            </a:r>
            <a:r>
              <a:rPr lang="fr-FR">
                <a:solidFill>
                  <a:schemeClr val="dk1"/>
                </a:solidFill>
                <a:uFill>
                  <a:noFill/>
                </a:uFill>
                <a:hlinkClick r:id="rId4">
                  <a:extLst>
                    <a:ext uri="{A12FA001-AC4F-418D-AE19-62706E023703}">
                      <ahyp:hlinkClr xmlns:ahyp="http://schemas.microsoft.com/office/drawing/2018/hyperlinkcolor" val="tx"/>
                    </a:ext>
                  </a:extLst>
                </a:hlinkClick>
              </a:rPr>
              <a:t> </a:t>
            </a:r>
            <a:r>
              <a:rPr lang="fr-FR" u="sng">
                <a:solidFill>
                  <a:schemeClr val="hlink"/>
                </a:solidFill>
                <a:hlinkClick r:id="rId4"/>
              </a:rPr>
              <a:t>mode ligne de commande</a:t>
            </a:r>
            <a:r>
              <a:rPr lang="fr-FR">
                <a:solidFill>
                  <a:schemeClr val="dk1"/>
                </a:solidFill>
              </a:rPr>
              <a:t> qu'à travers une</a:t>
            </a:r>
            <a:r>
              <a:rPr lang="fr-FR">
                <a:solidFill>
                  <a:schemeClr val="dk1"/>
                </a:solidFill>
                <a:uFill>
                  <a:noFill/>
                </a:uFill>
                <a:hlinkClick r:id="rId5">
                  <a:extLst>
                    <a:ext uri="{A12FA001-AC4F-418D-AE19-62706E023703}">
                      <ahyp:hlinkClr xmlns:ahyp="http://schemas.microsoft.com/office/drawing/2018/hyperlinkcolor" val="tx"/>
                    </a:ext>
                  </a:extLst>
                </a:hlinkClick>
              </a:rPr>
              <a:t> </a:t>
            </a:r>
            <a:r>
              <a:rPr lang="fr-FR" u="sng">
                <a:solidFill>
                  <a:schemeClr val="hlink"/>
                </a:solidFill>
                <a:hlinkClick r:id="rId5"/>
              </a:rPr>
              <a:t>interface graphique</a:t>
            </a:r>
            <a:r>
              <a:rPr lang="fr-FR">
                <a:solidFill>
                  <a:schemeClr val="dk1"/>
                </a:solidFill>
              </a:rPr>
              <a:t>. Il se compose de modules clients et d'un ou plusieurs modules serveur pour les zones d'échanges. </a:t>
            </a:r>
            <a:endParaRPr>
              <a:solidFill>
                <a:schemeClr val="dk1"/>
              </a:solidFill>
            </a:endParaRPr>
          </a:p>
          <a:p>
            <a:pPr marL="0" lvl="0" indent="0" algn="l" rtl="0">
              <a:spcBef>
                <a:spcPts val="0"/>
              </a:spcBef>
              <a:spcAft>
                <a:spcPts val="0"/>
              </a:spcAft>
              <a:buNone/>
            </a:pPr>
            <a:endParaRPr u="sng">
              <a:solidFill>
                <a:schemeClr val="dk1"/>
              </a:solidFill>
            </a:endParaRPr>
          </a:p>
          <a:p>
            <a:pPr marL="0" lvl="0" indent="0" algn="l" rtl="0">
              <a:spcBef>
                <a:spcPts val="0"/>
              </a:spcBef>
              <a:spcAft>
                <a:spcPts val="0"/>
              </a:spcAft>
              <a:buNone/>
            </a:pPr>
            <a:r>
              <a:rPr lang="fr-FR" u="sng">
                <a:solidFill>
                  <a:schemeClr val="dk1"/>
                </a:solidFill>
              </a:rPr>
              <a:t>SVN</a:t>
            </a:r>
            <a:r>
              <a:rPr lang="fr-FR">
                <a:solidFill>
                  <a:schemeClr val="dk1"/>
                </a:solidFill>
              </a:rPr>
              <a:t>: </a:t>
            </a:r>
            <a:r>
              <a:rPr lang="fr-FR" u="sng">
                <a:solidFill>
                  <a:schemeClr val="hlink"/>
                </a:solidFill>
                <a:hlinkClick r:id="rId6"/>
              </a:rPr>
              <a:t>CollabNet</a:t>
            </a:r>
            <a:r>
              <a:rPr lang="fr-FR">
                <a:solidFill>
                  <a:schemeClr val="dk1"/>
                </a:solidFill>
              </a:rPr>
              <a:t> a fondé le projet Subversion en 2000 dans le but d'écrire un système de contrôle de version open source qui fonctionnait un peu comme</a:t>
            </a:r>
            <a:r>
              <a:rPr lang="fr-FR">
                <a:solidFill>
                  <a:schemeClr val="dk1"/>
                </a:solidFill>
                <a:uFill>
                  <a:noFill/>
                </a:uFill>
                <a:hlinkClick r:id="rId7">
                  <a:extLst>
                    <a:ext uri="{A12FA001-AC4F-418D-AE19-62706E023703}">
                      <ahyp:hlinkClr xmlns:ahyp="http://schemas.microsoft.com/office/drawing/2018/hyperlinkcolor" val="tx"/>
                    </a:ext>
                  </a:extLst>
                </a:hlinkClick>
              </a:rPr>
              <a:t> </a:t>
            </a:r>
            <a:r>
              <a:rPr lang="fr-FR" u="sng">
                <a:solidFill>
                  <a:schemeClr val="hlink"/>
                </a:solidFill>
                <a:hlinkClick r:id="rId7"/>
              </a:rPr>
              <a:t>CVS</a:t>
            </a:r>
            <a:r>
              <a:rPr lang="fr-FR">
                <a:solidFill>
                  <a:schemeClr val="dk1"/>
                </a:solidFill>
              </a:rPr>
              <a:t> mais qui corrigeait les bogues et fournissait certaines fonctionnalités manquantes dans CVS.</a:t>
            </a:r>
            <a:endParaRPr>
              <a:solidFill>
                <a:schemeClr val="dk1"/>
              </a:solidFill>
            </a:endParaRPr>
          </a:p>
        </p:txBody>
      </p:sp>
      <p:sp>
        <p:nvSpPr>
          <p:cNvPr id="308" name="Google Shape;3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8a7064a64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8a7064a64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l" rtl="0">
              <a:lnSpc>
                <a:spcPct val="90000"/>
              </a:lnSpc>
              <a:spcBef>
                <a:spcPts val="0"/>
              </a:spcBef>
              <a:spcAft>
                <a:spcPts val="0"/>
              </a:spcAft>
              <a:buClr>
                <a:schemeClr val="dk1"/>
              </a:buClr>
              <a:buSzPts val="1100"/>
              <a:buFont typeface="Arial"/>
              <a:buNone/>
            </a:pPr>
            <a:r>
              <a:rPr lang="fr-FR" sz="1600">
                <a:solidFill>
                  <a:schemeClr val="dk1"/>
                </a:solidFill>
                <a:latin typeface="Calibri"/>
                <a:ea typeface="Calibri"/>
                <a:cs typeface="Calibri"/>
                <a:sym typeface="Calibri"/>
              </a:rPr>
              <a:t>décentralisé veut dire que les changements effectués par les utilisateurs ne sont pas forcés d’être envoyés sur un serveur central, les utilisateurs peuvent se synchroniser entre eux pour disposer des changements apportés par les autres.</a:t>
            </a:r>
            <a:endParaRPr sz="1600">
              <a:solidFill>
                <a:schemeClr val="dk1"/>
              </a:solidFill>
              <a:latin typeface="Calibri"/>
              <a:ea typeface="Calibri"/>
              <a:cs typeface="Calibri"/>
              <a:sym typeface="Calibri"/>
            </a:endParaRPr>
          </a:p>
        </p:txBody>
      </p:sp>
      <p:sp>
        <p:nvSpPr>
          <p:cNvPr id="328" name="Google Shape;3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8a7064a64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8a7064a64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8a7064a6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8a7064a6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8c2b95772d_0_1592"/>
          <p:cNvGrpSpPr/>
          <p:nvPr/>
        </p:nvGrpSpPr>
        <p:grpSpPr>
          <a:xfrm>
            <a:off x="9790426" y="4546120"/>
            <a:ext cx="2255173" cy="2310006"/>
            <a:chOff x="7343003" y="3409675"/>
            <a:chExt cx="1691422" cy="1732548"/>
          </a:xfrm>
        </p:grpSpPr>
        <p:grpSp>
          <p:nvGrpSpPr>
            <p:cNvPr id="11" name="Google Shape;11;g18c2b95772d_0_1592"/>
            <p:cNvGrpSpPr/>
            <p:nvPr/>
          </p:nvGrpSpPr>
          <p:grpSpPr>
            <a:xfrm>
              <a:off x="7343003" y="4453711"/>
              <a:ext cx="316800" cy="688513"/>
              <a:chOff x="7343003" y="4453711"/>
              <a:chExt cx="316800" cy="688513"/>
            </a:xfrm>
          </p:grpSpPr>
          <p:sp>
            <p:nvSpPr>
              <p:cNvPr id="12" name="Google Shape;12;g18c2b95772d_0_159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8c2b95772d_0_159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8c2b95772d_0_1592"/>
            <p:cNvGrpSpPr/>
            <p:nvPr/>
          </p:nvGrpSpPr>
          <p:grpSpPr>
            <a:xfrm>
              <a:off x="7801210" y="4105700"/>
              <a:ext cx="316800" cy="1036523"/>
              <a:chOff x="7801210" y="4105700"/>
              <a:chExt cx="316800" cy="1036523"/>
            </a:xfrm>
          </p:grpSpPr>
          <p:sp>
            <p:nvSpPr>
              <p:cNvPr id="15" name="Google Shape;15;g18c2b95772d_0_159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8c2b95772d_0_159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8c2b95772d_0_159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8c2b95772d_0_1592"/>
            <p:cNvGrpSpPr/>
            <p:nvPr/>
          </p:nvGrpSpPr>
          <p:grpSpPr>
            <a:xfrm>
              <a:off x="8259418" y="3757688"/>
              <a:ext cx="316800" cy="1384535"/>
              <a:chOff x="8259418" y="3757688"/>
              <a:chExt cx="316800" cy="1384535"/>
            </a:xfrm>
          </p:grpSpPr>
          <p:sp>
            <p:nvSpPr>
              <p:cNvPr id="19" name="Google Shape;19;g18c2b95772d_0_159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8c2b95772d_0_159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8c2b95772d_0_159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8c2b95772d_0_159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8c2b95772d_0_1592"/>
            <p:cNvGrpSpPr/>
            <p:nvPr/>
          </p:nvGrpSpPr>
          <p:grpSpPr>
            <a:xfrm>
              <a:off x="8717625" y="3409675"/>
              <a:ext cx="316800" cy="1732548"/>
              <a:chOff x="8717625" y="3409675"/>
              <a:chExt cx="316800" cy="1732548"/>
            </a:xfrm>
          </p:grpSpPr>
          <p:sp>
            <p:nvSpPr>
              <p:cNvPr id="24" name="Google Shape;24;g18c2b95772d_0_159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8c2b95772d_0_159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8c2b95772d_0_159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8c2b95772d_0_159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8c2b95772d_0_159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8c2b95772d_0_1592"/>
          <p:cNvGrpSpPr/>
          <p:nvPr/>
        </p:nvGrpSpPr>
        <p:grpSpPr>
          <a:xfrm>
            <a:off x="6724502" y="0"/>
            <a:ext cx="5085303" cy="5118675"/>
            <a:chOff x="5043503" y="0"/>
            <a:chExt cx="3814072" cy="3839102"/>
          </a:xfrm>
        </p:grpSpPr>
        <p:sp>
          <p:nvSpPr>
            <p:cNvPr id="30" name="Google Shape;30;g18c2b95772d_0_159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8c2b95772d_0_159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8c2b95772d_0_1592"/>
            <p:cNvGrpSpPr/>
            <p:nvPr/>
          </p:nvGrpSpPr>
          <p:grpSpPr>
            <a:xfrm>
              <a:off x="7647812" y="2704283"/>
              <a:ext cx="635219" cy="635219"/>
              <a:chOff x="6725724" y="2701260"/>
              <a:chExt cx="1208101" cy="1208100"/>
            </a:xfrm>
          </p:grpSpPr>
          <p:sp>
            <p:nvSpPr>
              <p:cNvPr id="33" name="Google Shape;33;g18c2b95772d_0_159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8c2b95772d_0_159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8c2b95772d_0_159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8c2b95772d_0_159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8c2b95772d_0_1592"/>
            <p:cNvGrpSpPr/>
            <p:nvPr/>
          </p:nvGrpSpPr>
          <p:grpSpPr>
            <a:xfrm>
              <a:off x="7952720" y="179238"/>
              <a:ext cx="873165" cy="873003"/>
              <a:chOff x="7754428" y="208725"/>
              <a:chExt cx="541800" cy="541800"/>
            </a:xfrm>
          </p:grpSpPr>
          <p:sp>
            <p:nvSpPr>
              <p:cNvPr id="38" name="Google Shape;38;g18c2b95772d_0_159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8c2b95772d_0_159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8c2b95772d_0_159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8c2b95772d_0_159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8c2b95772d_0_159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8c2b95772d_0_159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8c2b95772d_0_159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8c2b95772d_0_159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8c2b95772d_0_159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g18c2b95772d_0_159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8c2b95772d_0_159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8c2b95772d_0_1724"/>
          <p:cNvGrpSpPr/>
          <p:nvPr/>
        </p:nvGrpSpPr>
        <p:grpSpPr>
          <a:xfrm>
            <a:off x="69" y="5465463"/>
            <a:ext cx="12191743" cy="1392365"/>
            <a:chOff x="52" y="4099200"/>
            <a:chExt cx="9144036" cy="1044300"/>
          </a:xfrm>
        </p:grpSpPr>
        <p:grpSp>
          <p:nvGrpSpPr>
            <p:cNvPr id="143" name="Google Shape;143;g18c2b95772d_0_1724"/>
            <p:cNvGrpSpPr/>
            <p:nvPr/>
          </p:nvGrpSpPr>
          <p:grpSpPr>
            <a:xfrm>
              <a:off x="52" y="4309200"/>
              <a:ext cx="231622" cy="834300"/>
              <a:chOff x="2688737" y="4301380"/>
              <a:chExt cx="231900" cy="834300"/>
            </a:xfrm>
          </p:grpSpPr>
          <p:sp>
            <p:nvSpPr>
              <p:cNvPr id="144" name="Google Shape;144;g18c2b95772d_0_17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8c2b95772d_0_17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8c2b95772d_0_17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8c2b95772d_0_17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8c2b95772d_0_1724"/>
            <p:cNvGrpSpPr/>
            <p:nvPr/>
          </p:nvGrpSpPr>
          <p:grpSpPr>
            <a:xfrm>
              <a:off x="371406" y="4099200"/>
              <a:ext cx="231622" cy="1044300"/>
              <a:chOff x="2688737" y="4091380"/>
              <a:chExt cx="231900" cy="1044300"/>
            </a:xfrm>
          </p:grpSpPr>
          <p:sp>
            <p:nvSpPr>
              <p:cNvPr id="149" name="Google Shape;149;g18c2b95772d_0_17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8c2b95772d_0_17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8c2b95772d_0_17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8c2b95772d_0_1724"/>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8c2b95772d_0_17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8c2b95772d_0_1724"/>
            <p:cNvGrpSpPr/>
            <p:nvPr/>
          </p:nvGrpSpPr>
          <p:grpSpPr>
            <a:xfrm>
              <a:off x="742761" y="4309200"/>
              <a:ext cx="231622" cy="834300"/>
              <a:chOff x="2688737" y="4301380"/>
              <a:chExt cx="231900" cy="834300"/>
            </a:xfrm>
          </p:grpSpPr>
          <p:sp>
            <p:nvSpPr>
              <p:cNvPr id="155" name="Google Shape;155;g18c2b95772d_0_17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8c2b95772d_0_17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8c2b95772d_0_17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8c2b95772d_0_17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8c2b95772d_0_1724"/>
            <p:cNvGrpSpPr/>
            <p:nvPr/>
          </p:nvGrpSpPr>
          <p:grpSpPr>
            <a:xfrm>
              <a:off x="1114115" y="4518900"/>
              <a:ext cx="231622" cy="624600"/>
              <a:chOff x="2688737" y="4511080"/>
              <a:chExt cx="231900" cy="624600"/>
            </a:xfrm>
          </p:grpSpPr>
          <p:sp>
            <p:nvSpPr>
              <p:cNvPr id="160" name="Google Shape;160;g18c2b95772d_0_17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8c2b95772d_0_17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8c2b95772d_0_17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8c2b95772d_0_1724"/>
            <p:cNvGrpSpPr/>
            <p:nvPr/>
          </p:nvGrpSpPr>
          <p:grpSpPr>
            <a:xfrm>
              <a:off x="1856753" y="4099200"/>
              <a:ext cx="231600" cy="1044300"/>
              <a:chOff x="1856753" y="4099200"/>
              <a:chExt cx="231600" cy="1044300"/>
            </a:xfrm>
          </p:grpSpPr>
          <p:sp>
            <p:nvSpPr>
              <p:cNvPr id="164" name="Google Shape;164;g18c2b95772d_0_172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8c2b95772d_0_1724"/>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8c2b95772d_0_1724"/>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8c2b95772d_0_1724"/>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8c2b95772d_0_1724"/>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8c2b95772d_0_1724"/>
            <p:cNvGrpSpPr/>
            <p:nvPr/>
          </p:nvGrpSpPr>
          <p:grpSpPr>
            <a:xfrm>
              <a:off x="2228107" y="4309200"/>
              <a:ext cx="231600" cy="834300"/>
              <a:chOff x="2228107" y="4309200"/>
              <a:chExt cx="231600" cy="834300"/>
            </a:xfrm>
          </p:grpSpPr>
          <p:sp>
            <p:nvSpPr>
              <p:cNvPr id="170" name="Google Shape;170;g18c2b95772d_0_1724"/>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8c2b95772d_0_1724"/>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8c2b95772d_0_1724"/>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8c2b95772d_0_1724"/>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8c2b95772d_0_1724"/>
            <p:cNvGrpSpPr/>
            <p:nvPr/>
          </p:nvGrpSpPr>
          <p:grpSpPr>
            <a:xfrm>
              <a:off x="2599462" y="4518900"/>
              <a:ext cx="231600" cy="624600"/>
              <a:chOff x="2599462" y="4518900"/>
              <a:chExt cx="231600" cy="624600"/>
            </a:xfrm>
          </p:grpSpPr>
          <p:sp>
            <p:nvSpPr>
              <p:cNvPr id="175" name="Google Shape;175;g18c2b95772d_0_1724"/>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8c2b95772d_0_1724"/>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8c2b95772d_0_1724"/>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8c2b95772d_0_1724"/>
            <p:cNvGrpSpPr/>
            <p:nvPr/>
          </p:nvGrpSpPr>
          <p:grpSpPr>
            <a:xfrm>
              <a:off x="3342171" y="4099200"/>
              <a:ext cx="231600" cy="1044300"/>
              <a:chOff x="3342171" y="4099200"/>
              <a:chExt cx="231600" cy="1044300"/>
            </a:xfrm>
          </p:grpSpPr>
          <p:sp>
            <p:nvSpPr>
              <p:cNvPr id="179" name="Google Shape;179;g18c2b95772d_0_1724"/>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8c2b95772d_0_1724"/>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8c2b95772d_0_1724"/>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8c2b95772d_0_1724"/>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8c2b95772d_0_1724"/>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8c2b95772d_0_1724"/>
            <p:cNvGrpSpPr/>
            <p:nvPr/>
          </p:nvGrpSpPr>
          <p:grpSpPr>
            <a:xfrm>
              <a:off x="3713525" y="4309200"/>
              <a:ext cx="231600" cy="834300"/>
              <a:chOff x="3713525" y="4309200"/>
              <a:chExt cx="231600" cy="834300"/>
            </a:xfrm>
          </p:grpSpPr>
          <p:sp>
            <p:nvSpPr>
              <p:cNvPr id="185" name="Google Shape;185;g18c2b95772d_0_1724"/>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8c2b95772d_0_1724"/>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8c2b95772d_0_1724"/>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8c2b95772d_0_1724"/>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8c2b95772d_0_1724"/>
            <p:cNvGrpSpPr/>
            <p:nvPr/>
          </p:nvGrpSpPr>
          <p:grpSpPr>
            <a:xfrm>
              <a:off x="1485398" y="4309200"/>
              <a:ext cx="231600" cy="834300"/>
              <a:chOff x="1485398" y="4309200"/>
              <a:chExt cx="231600" cy="834300"/>
            </a:xfrm>
          </p:grpSpPr>
          <p:sp>
            <p:nvSpPr>
              <p:cNvPr id="190" name="Google Shape;190;g18c2b95772d_0_1724"/>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8c2b95772d_0_1724"/>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8c2b95772d_0_1724"/>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8c2b95772d_0_1724"/>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8c2b95772d_0_1724"/>
            <p:cNvGrpSpPr/>
            <p:nvPr/>
          </p:nvGrpSpPr>
          <p:grpSpPr>
            <a:xfrm>
              <a:off x="4084879" y="4518900"/>
              <a:ext cx="231600" cy="624600"/>
              <a:chOff x="4084879" y="4518900"/>
              <a:chExt cx="231600" cy="624600"/>
            </a:xfrm>
          </p:grpSpPr>
          <p:sp>
            <p:nvSpPr>
              <p:cNvPr id="195" name="Google Shape;195;g18c2b95772d_0_1724"/>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8c2b95772d_0_1724"/>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8c2b95772d_0_1724"/>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8c2b95772d_0_1724"/>
            <p:cNvGrpSpPr/>
            <p:nvPr/>
          </p:nvGrpSpPr>
          <p:grpSpPr>
            <a:xfrm>
              <a:off x="2970816" y="4309200"/>
              <a:ext cx="231600" cy="834300"/>
              <a:chOff x="2970816" y="4309200"/>
              <a:chExt cx="231600" cy="834300"/>
            </a:xfrm>
          </p:grpSpPr>
          <p:sp>
            <p:nvSpPr>
              <p:cNvPr id="199" name="Google Shape;199;g18c2b95772d_0_1724"/>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8c2b95772d_0_1724"/>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8c2b95772d_0_1724"/>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8c2b95772d_0_1724"/>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8c2b95772d_0_1724"/>
            <p:cNvGrpSpPr/>
            <p:nvPr/>
          </p:nvGrpSpPr>
          <p:grpSpPr>
            <a:xfrm>
              <a:off x="4456234" y="4309200"/>
              <a:ext cx="231600" cy="834300"/>
              <a:chOff x="4456234" y="4309200"/>
              <a:chExt cx="231600" cy="834300"/>
            </a:xfrm>
          </p:grpSpPr>
          <p:sp>
            <p:nvSpPr>
              <p:cNvPr id="204" name="Google Shape;204;g18c2b95772d_0_172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8c2b95772d_0_1724"/>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8c2b95772d_0_1724"/>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8c2b95772d_0_1724"/>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8c2b95772d_0_1724"/>
            <p:cNvGrpSpPr/>
            <p:nvPr/>
          </p:nvGrpSpPr>
          <p:grpSpPr>
            <a:xfrm>
              <a:off x="4827588" y="4099200"/>
              <a:ext cx="231600" cy="1044300"/>
              <a:chOff x="4827588" y="4099200"/>
              <a:chExt cx="231600" cy="1044300"/>
            </a:xfrm>
          </p:grpSpPr>
          <p:sp>
            <p:nvSpPr>
              <p:cNvPr id="209" name="Google Shape;209;g18c2b95772d_0_1724"/>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8c2b95772d_0_1724"/>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8c2b95772d_0_1724"/>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8c2b95772d_0_1724"/>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8c2b95772d_0_1724"/>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8c2b95772d_0_1724"/>
            <p:cNvGrpSpPr/>
            <p:nvPr/>
          </p:nvGrpSpPr>
          <p:grpSpPr>
            <a:xfrm>
              <a:off x="5198943" y="4309200"/>
              <a:ext cx="231600" cy="834300"/>
              <a:chOff x="5198943" y="4309200"/>
              <a:chExt cx="231600" cy="834300"/>
            </a:xfrm>
          </p:grpSpPr>
          <p:sp>
            <p:nvSpPr>
              <p:cNvPr id="215" name="Google Shape;215;g18c2b95772d_0_1724"/>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8c2b95772d_0_1724"/>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8c2b95772d_0_1724"/>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8c2b95772d_0_1724"/>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8c2b95772d_0_1724"/>
            <p:cNvGrpSpPr/>
            <p:nvPr/>
          </p:nvGrpSpPr>
          <p:grpSpPr>
            <a:xfrm>
              <a:off x="5570297" y="4518900"/>
              <a:ext cx="231600" cy="624600"/>
              <a:chOff x="5570297" y="4518900"/>
              <a:chExt cx="231600" cy="624600"/>
            </a:xfrm>
          </p:grpSpPr>
          <p:sp>
            <p:nvSpPr>
              <p:cNvPr id="220" name="Google Shape;220;g18c2b95772d_0_1724"/>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8c2b95772d_0_1724"/>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8c2b95772d_0_1724"/>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8c2b95772d_0_1724"/>
            <p:cNvGrpSpPr/>
            <p:nvPr/>
          </p:nvGrpSpPr>
          <p:grpSpPr>
            <a:xfrm>
              <a:off x="5941652" y="4309200"/>
              <a:ext cx="231600" cy="834300"/>
              <a:chOff x="5941652" y="4309200"/>
              <a:chExt cx="231600" cy="834300"/>
            </a:xfrm>
          </p:grpSpPr>
          <p:sp>
            <p:nvSpPr>
              <p:cNvPr id="224" name="Google Shape;224;g18c2b95772d_0_17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8c2b95772d_0_1724"/>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8c2b95772d_0_1724"/>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8c2b95772d_0_1724"/>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8c2b95772d_0_1724"/>
            <p:cNvGrpSpPr/>
            <p:nvPr/>
          </p:nvGrpSpPr>
          <p:grpSpPr>
            <a:xfrm>
              <a:off x="6313006" y="4099200"/>
              <a:ext cx="231600" cy="1044300"/>
              <a:chOff x="6313006" y="4099200"/>
              <a:chExt cx="231600" cy="1044300"/>
            </a:xfrm>
          </p:grpSpPr>
          <p:sp>
            <p:nvSpPr>
              <p:cNvPr id="229" name="Google Shape;229;g18c2b95772d_0_1724"/>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8c2b95772d_0_1724"/>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8c2b95772d_0_1724"/>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8c2b95772d_0_1724"/>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8c2b95772d_0_1724"/>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8c2b95772d_0_1724"/>
            <p:cNvGrpSpPr/>
            <p:nvPr/>
          </p:nvGrpSpPr>
          <p:grpSpPr>
            <a:xfrm>
              <a:off x="6684361" y="4309200"/>
              <a:ext cx="231600" cy="834300"/>
              <a:chOff x="6684361" y="4309200"/>
              <a:chExt cx="231600" cy="834300"/>
            </a:xfrm>
          </p:grpSpPr>
          <p:sp>
            <p:nvSpPr>
              <p:cNvPr id="235" name="Google Shape;235;g18c2b95772d_0_1724"/>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8c2b95772d_0_1724"/>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8c2b95772d_0_1724"/>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8c2b95772d_0_1724"/>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8c2b95772d_0_1724"/>
            <p:cNvGrpSpPr/>
            <p:nvPr/>
          </p:nvGrpSpPr>
          <p:grpSpPr>
            <a:xfrm>
              <a:off x="7055715" y="4518900"/>
              <a:ext cx="231600" cy="624600"/>
              <a:chOff x="7055715" y="4518900"/>
              <a:chExt cx="231600" cy="624600"/>
            </a:xfrm>
          </p:grpSpPr>
          <p:sp>
            <p:nvSpPr>
              <p:cNvPr id="240" name="Google Shape;240;g18c2b95772d_0_1724"/>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8c2b95772d_0_1724"/>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8c2b95772d_0_1724"/>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8c2b95772d_0_1724"/>
            <p:cNvGrpSpPr/>
            <p:nvPr/>
          </p:nvGrpSpPr>
          <p:grpSpPr>
            <a:xfrm>
              <a:off x="7798424" y="4099200"/>
              <a:ext cx="231600" cy="1044300"/>
              <a:chOff x="7798424" y="4099200"/>
              <a:chExt cx="231600" cy="1044300"/>
            </a:xfrm>
          </p:grpSpPr>
          <p:sp>
            <p:nvSpPr>
              <p:cNvPr id="244" name="Google Shape;244;g18c2b95772d_0_172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8c2b95772d_0_1724"/>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8c2b95772d_0_1724"/>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8c2b95772d_0_1724"/>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8c2b95772d_0_1724"/>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8c2b95772d_0_1724"/>
            <p:cNvGrpSpPr/>
            <p:nvPr/>
          </p:nvGrpSpPr>
          <p:grpSpPr>
            <a:xfrm>
              <a:off x="8169779" y="4309200"/>
              <a:ext cx="231600" cy="834300"/>
              <a:chOff x="8169779" y="4309200"/>
              <a:chExt cx="231600" cy="834300"/>
            </a:xfrm>
          </p:grpSpPr>
          <p:sp>
            <p:nvSpPr>
              <p:cNvPr id="250" name="Google Shape;250;g18c2b95772d_0_1724"/>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8c2b95772d_0_1724"/>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8c2b95772d_0_1724"/>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8c2b95772d_0_1724"/>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8c2b95772d_0_1724"/>
            <p:cNvGrpSpPr/>
            <p:nvPr/>
          </p:nvGrpSpPr>
          <p:grpSpPr>
            <a:xfrm>
              <a:off x="7427070" y="4309200"/>
              <a:ext cx="231600" cy="834300"/>
              <a:chOff x="7427070" y="4309200"/>
              <a:chExt cx="231600" cy="834300"/>
            </a:xfrm>
          </p:grpSpPr>
          <p:sp>
            <p:nvSpPr>
              <p:cNvPr id="255" name="Google Shape;255;g18c2b95772d_0_1724"/>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8c2b95772d_0_1724"/>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8c2b95772d_0_1724"/>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8c2b95772d_0_1724"/>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8c2b95772d_0_1724"/>
            <p:cNvGrpSpPr/>
            <p:nvPr/>
          </p:nvGrpSpPr>
          <p:grpSpPr>
            <a:xfrm>
              <a:off x="8541133" y="4518900"/>
              <a:ext cx="231600" cy="624600"/>
              <a:chOff x="8541133" y="4518900"/>
              <a:chExt cx="231600" cy="624600"/>
            </a:xfrm>
          </p:grpSpPr>
          <p:sp>
            <p:nvSpPr>
              <p:cNvPr id="260" name="Google Shape;260;g18c2b95772d_0_1724"/>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8c2b95772d_0_1724"/>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8c2b95772d_0_1724"/>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8c2b95772d_0_1724"/>
            <p:cNvGrpSpPr/>
            <p:nvPr/>
          </p:nvGrpSpPr>
          <p:grpSpPr>
            <a:xfrm>
              <a:off x="8912488" y="4309200"/>
              <a:ext cx="231600" cy="834300"/>
              <a:chOff x="8912488" y="4309200"/>
              <a:chExt cx="231600" cy="834300"/>
            </a:xfrm>
          </p:grpSpPr>
          <p:sp>
            <p:nvSpPr>
              <p:cNvPr id="264" name="Google Shape;264;g18c2b95772d_0_172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8c2b95772d_0_1724"/>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8c2b95772d_0_1724"/>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8c2b95772d_0_1724"/>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8c2b95772d_0_1724"/>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Clr>
                <a:schemeClr val="lt1"/>
              </a:buClr>
              <a:buSzPts val="10700"/>
              <a:buNone/>
              <a:defRPr sz="10700">
                <a:solidFill>
                  <a:schemeClr val="lt1"/>
                </a:solidFill>
              </a:defRPr>
            </a:lvl1pPr>
            <a:lvl2pPr lvl="1" algn="ctr" rtl="0">
              <a:spcBef>
                <a:spcPts val="0"/>
              </a:spcBef>
              <a:spcAft>
                <a:spcPts val="0"/>
              </a:spcAft>
              <a:buClr>
                <a:schemeClr val="lt1"/>
              </a:buClr>
              <a:buSzPts val="10700"/>
              <a:buNone/>
              <a:defRPr sz="10700">
                <a:solidFill>
                  <a:schemeClr val="lt1"/>
                </a:solidFill>
              </a:defRPr>
            </a:lvl2pPr>
            <a:lvl3pPr lvl="2" algn="ctr" rtl="0">
              <a:spcBef>
                <a:spcPts val="0"/>
              </a:spcBef>
              <a:spcAft>
                <a:spcPts val="0"/>
              </a:spcAft>
              <a:buClr>
                <a:schemeClr val="lt1"/>
              </a:buClr>
              <a:buSzPts val="10700"/>
              <a:buNone/>
              <a:defRPr sz="10700">
                <a:solidFill>
                  <a:schemeClr val="lt1"/>
                </a:solidFill>
              </a:defRPr>
            </a:lvl3pPr>
            <a:lvl4pPr lvl="3" algn="ctr" rtl="0">
              <a:spcBef>
                <a:spcPts val="0"/>
              </a:spcBef>
              <a:spcAft>
                <a:spcPts val="0"/>
              </a:spcAft>
              <a:buClr>
                <a:schemeClr val="lt1"/>
              </a:buClr>
              <a:buSzPts val="10700"/>
              <a:buNone/>
              <a:defRPr sz="10700">
                <a:solidFill>
                  <a:schemeClr val="lt1"/>
                </a:solidFill>
              </a:defRPr>
            </a:lvl4pPr>
            <a:lvl5pPr lvl="4" algn="ctr" rtl="0">
              <a:spcBef>
                <a:spcPts val="0"/>
              </a:spcBef>
              <a:spcAft>
                <a:spcPts val="0"/>
              </a:spcAft>
              <a:buClr>
                <a:schemeClr val="lt1"/>
              </a:buClr>
              <a:buSzPts val="10700"/>
              <a:buNone/>
              <a:defRPr sz="10700">
                <a:solidFill>
                  <a:schemeClr val="lt1"/>
                </a:solidFill>
              </a:defRPr>
            </a:lvl5pPr>
            <a:lvl6pPr lvl="5" algn="ctr" rtl="0">
              <a:spcBef>
                <a:spcPts val="0"/>
              </a:spcBef>
              <a:spcAft>
                <a:spcPts val="0"/>
              </a:spcAft>
              <a:buClr>
                <a:schemeClr val="lt1"/>
              </a:buClr>
              <a:buSzPts val="10700"/>
              <a:buNone/>
              <a:defRPr sz="10700">
                <a:solidFill>
                  <a:schemeClr val="lt1"/>
                </a:solidFill>
              </a:defRPr>
            </a:lvl6pPr>
            <a:lvl7pPr lvl="6" algn="ctr" rtl="0">
              <a:spcBef>
                <a:spcPts val="0"/>
              </a:spcBef>
              <a:spcAft>
                <a:spcPts val="0"/>
              </a:spcAft>
              <a:buClr>
                <a:schemeClr val="lt1"/>
              </a:buClr>
              <a:buSzPts val="10700"/>
              <a:buNone/>
              <a:defRPr sz="10700">
                <a:solidFill>
                  <a:schemeClr val="lt1"/>
                </a:solidFill>
              </a:defRPr>
            </a:lvl7pPr>
            <a:lvl8pPr lvl="7" algn="ctr" rtl="0">
              <a:spcBef>
                <a:spcPts val="0"/>
              </a:spcBef>
              <a:spcAft>
                <a:spcPts val="0"/>
              </a:spcAft>
              <a:buClr>
                <a:schemeClr val="lt1"/>
              </a:buClr>
              <a:buSzPts val="10700"/>
              <a:buNone/>
              <a:defRPr sz="10700">
                <a:solidFill>
                  <a:schemeClr val="lt1"/>
                </a:solidFill>
              </a:defRPr>
            </a:lvl8pPr>
            <a:lvl9pPr lvl="8" algn="ctr" rtl="0">
              <a:spcBef>
                <a:spcPts val="0"/>
              </a:spcBef>
              <a:spcAft>
                <a:spcPts val="0"/>
              </a:spcAft>
              <a:buClr>
                <a:schemeClr val="lt1"/>
              </a:buClr>
              <a:buSzPts val="10700"/>
              <a:buNone/>
              <a:defRPr sz="10700">
                <a:solidFill>
                  <a:schemeClr val="lt1"/>
                </a:solidFill>
              </a:defRPr>
            </a:lvl9pPr>
          </a:lstStyle>
          <a:p>
            <a:r>
              <a:t>xx%</a:t>
            </a:r>
          </a:p>
        </p:txBody>
      </p:sp>
      <p:sp>
        <p:nvSpPr>
          <p:cNvPr id="269" name="Google Shape;269;g18c2b95772d_0_1724"/>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rtl="0">
              <a:spcBef>
                <a:spcPts val="0"/>
              </a:spcBef>
              <a:spcAft>
                <a:spcPts val="0"/>
              </a:spcAft>
              <a:buClr>
                <a:schemeClr val="lt1"/>
              </a:buClr>
              <a:buSzPts val="1700"/>
              <a:buChar char="●"/>
              <a:defRPr>
                <a:solidFill>
                  <a:schemeClr val="lt1"/>
                </a:solidFill>
              </a:defRPr>
            </a:lvl1pPr>
            <a:lvl2pPr marL="914400" lvl="1" indent="-323850" algn="ctr" rtl="0">
              <a:spcBef>
                <a:spcPts val="0"/>
              </a:spcBef>
              <a:spcAft>
                <a:spcPts val="0"/>
              </a:spcAft>
              <a:buClr>
                <a:schemeClr val="lt1"/>
              </a:buClr>
              <a:buSzPts val="1500"/>
              <a:buChar char="○"/>
              <a:defRPr>
                <a:solidFill>
                  <a:schemeClr val="lt1"/>
                </a:solidFill>
              </a:defRPr>
            </a:lvl2pPr>
            <a:lvl3pPr marL="1371600" lvl="2" indent="-323850" algn="ctr" rtl="0">
              <a:spcBef>
                <a:spcPts val="0"/>
              </a:spcBef>
              <a:spcAft>
                <a:spcPts val="0"/>
              </a:spcAft>
              <a:buClr>
                <a:schemeClr val="lt1"/>
              </a:buClr>
              <a:buSzPts val="1500"/>
              <a:buChar char="■"/>
              <a:defRPr>
                <a:solidFill>
                  <a:schemeClr val="lt1"/>
                </a:solidFill>
              </a:defRPr>
            </a:lvl3pPr>
            <a:lvl4pPr marL="1828800" lvl="3" indent="-323850" algn="ctr" rtl="0">
              <a:spcBef>
                <a:spcPts val="0"/>
              </a:spcBef>
              <a:spcAft>
                <a:spcPts val="0"/>
              </a:spcAft>
              <a:buClr>
                <a:schemeClr val="lt1"/>
              </a:buClr>
              <a:buSzPts val="1500"/>
              <a:buChar char="●"/>
              <a:defRPr>
                <a:solidFill>
                  <a:schemeClr val="lt1"/>
                </a:solidFill>
              </a:defRPr>
            </a:lvl4pPr>
            <a:lvl5pPr marL="2286000" lvl="4" indent="-323850" algn="ctr" rtl="0">
              <a:spcBef>
                <a:spcPts val="0"/>
              </a:spcBef>
              <a:spcAft>
                <a:spcPts val="0"/>
              </a:spcAft>
              <a:buClr>
                <a:schemeClr val="lt1"/>
              </a:buClr>
              <a:buSzPts val="1500"/>
              <a:buChar char="○"/>
              <a:defRPr>
                <a:solidFill>
                  <a:schemeClr val="lt1"/>
                </a:solidFill>
              </a:defRPr>
            </a:lvl5pPr>
            <a:lvl6pPr marL="2743200" lvl="5" indent="-323850" algn="ctr" rtl="0">
              <a:spcBef>
                <a:spcPts val="0"/>
              </a:spcBef>
              <a:spcAft>
                <a:spcPts val="0"/>
              </a:spcAft>
              <a:buClr>
                <a:schemeClr val="lt1"/>
              </a:buClr>
              <a:buSzPts val="1500"/>
              <a:buChar char="■"/>
              <a:defRPr>
                <a:solidFill>
                  <a:schemeClr val="lt1"/>
                </a:solidFill>
              </a:defRPr>
            </a:lvl6pPr>
            <a:lvl7pPr marL="3200400" lvl="6" indent="-323850" algn="ctr" rtl="0">
              <a:spcBef>
                <a:spcPts val="0"/>
              </a:spcBef>
              <a:spcAft>
                <a:spcPts val="0"/>
              </a:spcAft>
              <a:buClr>
                <a:schemeClr val="lt1"/>
              </a:buClr>
              <a:buSzPts val="1500"/>
              <a:buChar char="●"/>
              <a:defRPr>
                <a:solidFill>
                  <a:schemeClr val="lt1"/>
                </a:solidFill>
              </a:defRPr>
            </a:lvl7pPr>
            <a:lvl8pPr marL="3657600" lvl="7" indent="-323850" algn="ctr" rtl="0">
              <a:spcBef>
                <a:spcPts val="0"/>
              </a:spcBef>
              <a:spcAft>
                <a:spcPts val="0"/>
              </a:spcAft>
              <a:buClr>
                <a:schemeClr val="lt1"/>
              </a:buClr>
              <a:buSzPts val="1500"/>
              <a:buChar char="○"/>
              <a:defRPr>
                <a:solidFill>
                  <a:schemeClr val="lt1"/>
                </a:solidFill>
              </a:defRPr>
            </a:lvl8pPr>
            <a:lvl9pPr marL="4114800" lvl="8" indent="-323850" algn="ctr" rtl="0">
              <a:spcBef>
                <a:spcPts val="0"/>
              </a:spcBef>
              <a:spcAft>
                <a:spcPts val="0"/>
              </a:spcAft>
              <a:buClr>
                <a:schemeClr val="lt1"/>
              </a:buClr>
              <a:buSzPts val="1500"/>
              <a:buChar char="■"/>
              <a:defRPr>
                <a:solidFill>
                  <a:schemeClr val="lt1"/>
                </a:solidFill>
              </a:defRPr>
            </a:lvl9pPr>
          </a:lstStyle>
          <a:p>
            <a:endParaRPr/>
          </a:p>
        </p:txBody>
      </p:sp>
      <p:sp>
        <p:nvSpPr>
          <p:cNvPr id="270" name="Google Shape;270;g18c2b95772d_0_172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8c2b95772d_0_185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73"/>
        <p:cNvGrpSpPr/>
        <p:nvPr/>
      </p:nvGrpSpPr>
      <p:grpSpPr>
        <a:xfrm>
          <a:off x="0" y="0"/>
          <a:ext cx="0" cy="0"/>
          <a:chOff x="0" y="0"/>
          <a:chExt cx="0" cy="0"/>
        </a:xfrm>
      </p:grpSpPr>
      <p:sp>
        <p:nvSpPr>
          <p:cNvPr id="274" name="Google Shape;274;g18c2b95772d_0_18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g18c2b95772d_0_185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276" name="Google Shape;276;g18c2b95772d_0_18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18c2b95772d_0_18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18c2b95772d_0_18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8c2b95772d_0_1632"/>
          <p:cNvGrpSpPr/>
          <p:nvPr/>
        </p:nvGrpSpPr>
        <p:grpSpPr>
          <a:xfrm>
            <a:off x="195687" y="4541"/>
            <a:ext cx="1644245" cy="1846001"/>
            <a:chOff x="146769" y="3406"/>
            <a:chExt cx="1233215" cy="1384535"/>
          </a:xfrm>
        </p:grpSpPr>
        <p:grpSp>
          <p:nvGrpSpPr>
            <p:cNvPr id="51" name="Google Shape;51;g18c2b95772d_0_1632"/>
            <p:cNvGrpSpPr/>
            <p:nvPr/>
          </p:nvGrpSpPr>
          <p:grpSpPr>
            <a:xfrm>
              <a:off x="1063183" y="3406"/>
              <a:ext cx="316800" cy="688513"/>
              <a:chOff x="1063183" y="3406"/>
              <a:chExt cx="316800" cy="688513"/>
            </a:xfrm>
          </p:grpSpPr>
          <p:sp>
            <p:nvSpPr>
              <p:cNvPr id="52" name="Google Shape;52;g18c2b95772d_0_163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8c2b95772d_0_1632"/>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8c2b95772d_0_1632"/>
            <p:cNvGrpSpPr/>
            <p:nvPr/>
          </p:nvGrpSpPr>
          <p:grpSpPr>
            <a:xfrm>
              <a:off x="604976" y="3406"/>
              <a:ext cx="316800" cy="1036524"/>
              <a:chOff x="604976" y="3406"/>
              <a:chExt cx="316800" cy="1036524"/>
            </a:xfrm>
          </p:grpSpPr>
          <p:sp>
            <p:nvSpPr>
              <p:cNvPr id="55" name="Google Shape;55;g18c2b95772d_0_1632"/>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8c2b95772d_0_1632"/>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8c2b95772d_0_1632"/>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8c2b95772d_0_1632"/>
            <p:cNvGrpSpPr/>
            <p:nvPr/>
          </p:nvGrpSpPr>
          <p:grpSpPr>
            <a:xfrm>
              <a:off x="146769" y="3406"/>
              <a:ext cx="316800" cy="1384535"/>
              <a:chOff x="146769" y="3406"/>
              <a:chExt cx="316800" cy="1384535"/>
            </a:xfrm>
          </p:grpSpPr>
          <p:sp>
            <p:nvSpPr>
              <p:cNvPr id="59" name="Google Shape;59;g18c2b95772d_0_1632"/>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8c2b95772d_0_1632"/>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8c2b95772d_0_1632"/>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8c2b95772d_0_163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8c2b95772d_0_1632"/>
          <p:cNvGrpSpPr/>
          <p:nvPr/>
        </p:nvGrpSpPr>
        <p:grpSpPr>
          <a:xfrm>
            <a:off x="9033219" y="3871914"/>
            <a:ext cx="2914791" cy="2985925"/>
            <a:chOff x="6775084" y="2904008"/>
            <a:chExt cx="2186148" cy="2239500"/>
          </a:xfrm>
        </p:grpSpPr>
        <p:grpSp>
          <p:nvGrpSpPr>
            <p:cNvPr id="64" name="Google Shape;64;g18c2b95772d_0_1632"/>
            <p:cNvGrpSpPr/>
            <p:nvPr/>
          </p:nvGrpSpPr>
          <p:grpSpPr>
            <a:xfrm>
              <a:off x="6775084" y="4253708"/>
              <a:ext cx="409500" cy="889800"/>
              <a:chOff x="6775084" y="4253708"/>
              <a:chExt cx="409500" cy="889800"/>
            </a:xfrm>
          </p:grpSpPr>
          <p:sp>
            <p:nvSpPr>
              <p:cNvPr id="65" name="Google Shape;65;g18c2b95772d_0_1632"/>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8c2b95772d_0_1632"/>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8c2b95772d_0_1632"/>
            <p:cNvGrpSpPr/>
            <p:nvPr/>
          </p:nvGrpSpPr>
          <p:grpSpPr>
            <a:xfrm>
              <a:off x="7367299" y="3804008"/>
              <a:ext cx="409500" cy="1339500"/>
              <a:chOff x="7367299" y="3804008"/>
              <a:chExt cx="409500" cy="1339500"/>
            </a:xfrm>
          </p:grpSpPr>
          <p:sp>
            <p:nvSpPr>
              <p:cNvPr id="68" name="Google Shape;68;g18c2b95772d_0_1632"/>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8c2b95772d_0_1632"/>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8c2b95772d_0_1632"/>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8c2b95772d_0_1632"/>
            <p:cNvGrpSpPr/>
            <p:nvPr/>
          </p:nvGrpSpPr>
          <p:grpSpPr>
            <a:xfrm>
              <a:off x="7959516" y="3354008"/>
              <a:ext cx="409500" cy="1789500"/>
              <a:chOff x="7959516" y="3354008"/>
              <a:chExt cx="409500" cy="1789500"/>
            </a:xfrm>
          </p:grpSpPr>
          <p:sp>
            <p:nvSpPr>
              <p:cNvPr id="72" name="Google Shape;72;g18c2b95772d_0_163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8c2b95772d_0_1632"/>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8c2b95772d_0_1632"/>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8c2b95772d_0_1632"/>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8c2b95772d_0_1632"/>
            <p:cNvGrpSpPr/>
            <p:nvPr/>
          </p:nvGrpSpPr>
          <p:grpSpPr>
            <a:xfrm>
              <a:off x="8551731" y="2904008"/>
              <a:ext cx="409500" cy="2239500"/>
              <a:chOff x="8551731" y="2904008"/>
              <a:chExt cx="409500" cy="2239500"/>
            </a:xfrm>
          </p:grpSpPr>
          <p:sp>
            <p:nvSpPr>
              <p:cNvPr id="77" name="Google Shape;77;g18c2b95772d_0_1632"/>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8c2b95772d_0_1632"/>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8c2b95772d_0_1632"/>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8c2b95772d_0_1632"/>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8c2b95772d_0_1632"/>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8c2b95772d_0_1632"/>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3" name="Google Shape;83;g18c2b95772d_0_163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8c2b95772d_0_1667"/>
          <p:cNvGrpSpPr/>
          <p:nvPr/>
        </p:nvGrpSpPr>
        <p:grpSpPr>
          <a:xfrm>
            <a:off x="834621" y="399168"/>
            <a:ext cx="1332416" cy="1332416"/>
            <a:chOff x="348199" y="179450"/>
            <a:chExt cx="1116300" cy="1116300"/>
          </a:xfrm>
        </p:grpSpPr>
        <p:sp>
          <p:nvSpPr>
            <p:cNvPr id="86" name="Google Shape;86;g18c2b95772d_0_166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8c2b95772d_0_166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8c2b95772d_0_1667"/>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 name="Google Shape;89;g18c2b95772d_0_1667"/>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90" name="Google Shape;90;g18c2b95772d_0_166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18c2b95772d_0_1674"/>
          <p:cNvGrpSpPr/>
          <p:nvPr/>
        </p:nvGrpSpPr>
        <p:grpSpPr>
          <a:xfrm>
            <a:off x="834621" y="399168"/>
            <a:ext cx="1332416" cy="1332416"/>
            <a:chOff x="348199" y="179450"/>
            <a:chExt cx="1116300" cy="1116300"/>
          </a:xfrm>
        </p:grpSpPr>
        <p:sp>
          <p:nvSpPr>
            <p:cNvPr id="93" name="Google Shape;93;g18c2b95772d_0_167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8c2b95772d_0_167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8c2b95772d_0_167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6" name="Google Shape;96;g18c2b95772d_0_1674"/>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97" name="Google Shape;97;g18c2b95772d_0_1674"/>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98" name="Google Shape;98;g18c2b95772d_0_167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8c2b95772d_0_1682"/>
          <p:cNvGrpSpPr/>
          <p:nvPr/>
        </p:nvGrpSpPr>
        <p:grpSpPr>
          <a:xfrm>
            <a:off x="834621" y="399168"/>
            <a:ext cx="1332416" cy="1332416"/>
            <a:chOff x="348199" y="179450"/>
            <a:chExt cx="1116300" cy="1116300"/>
          </a:xfrm>
        </p:grpSpPr>
        <p:sp>
          <p:nvSpPr>
            <p:cNvPr id="101" name="Google Shape;101;g18c2b95772d_0_168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8c2b95772d_0_168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8c2b95772d_0_1682"/>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4" name="Google Shape;104;g18c2b95772d_0_168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8c2b95772d_0_1688"/>
          <p:cNvGrpSpPr/>
          <p:nvPr/>
        </p:nvGrpSpPr>
        <p:grpSpPr>
          <a:xfrm>
            <a:off x="834621" y="399168"/>
            <a:ext cx="1332416" cy="1332416"/>
            <a:chOff x="348199" y="179450"/>
            <a:chExt cx="1116300" cy="1116300"/>
          </a:xfrm>
        </p:grpSpPr>
        <p:sp>
          <p:nvSpPr>
            <p:cNvPr id="107" name="Google Shape;107;g18c2b95772d_0_168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8c2b95772d_0_168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8c2b95772d_0_1688"/>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0" name="Google Shape;110;g18c2b95772d_0_1688"/>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11" name="Google Shape;111;g18c2b95772d_0_168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8c2b95772d_0_1695"/>
          <p:cNvGrpSpPr/>
          <p:nvPr/>
        </p:nvGrpSpPr>
        <p:grpSpPr>
          <a:xfrm>
            <a:off x="9155392" y="1742"/>
            <a:ext cx="3023192" cy="3468833"/>
            <a:chOff x="6790514" y="1306"/>
            <a:chExt cx="2267451" cy="2601690"/>
          </a:xfrm>
        </p:grpSpPr>
        <p:grpSp>
          <p:nvGrpSpPr>
            <p:cNvPr id="114" name="Google Shape;114;g18c2b95772d_0_1695"/>
            <p:cNvGrpSpPr/>
            <p:nvPr/>
          </p:nvGrpSpPr>
          <p:grpSpPr>
            <a:xfrm>
              <a:off x="7067465" y="1306"/>
              <a:ext cx="1990500" cy="1990200"/>
              <a:chOff x="7067465" y="1306"/>
              <a:chExt cx="1990500" cy="1990200"/>
            </a:xfrm>
          </p:grpSpPr>
          <p:sp>
            <p:nvSpPr>
              <p:cNvPr id="115" name="Google Shape;115;g18c2b95772d_0_1695"/>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8c2b95772d_0_1695"/>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8c2b95772d_0_1695"/>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8c2b95772d_0_1695"/>
            <p:cNvGrpSpPr/>
            <p:nvPr/>
          </p:nvGrpSpPr>
          <p:grpSpPr>
            <a:xfrm>
              <a:off x="8207126" y="1807996"/>
              <a:ext cx="795000" cy="795000"/>
              <a:chOff x="8207126" y="1807996"/>
              <a:chExt cx="795000" cy="795000"/>
            </a:xfrm>
          </p:grpSpPr>
          <p:sp>
            <p:nvSpPr>
              <p:cNvPr id="119" name="Google Shape;119;g18c2b95772d_0_1695"/>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8c2b95772d_0_1695"/>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8c2b95772d_0_1695"/>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8c2b95772d_0_1695"/>
            <p:cNvGrpSpPr/>
            <p:nvPr/>
          </p:nvGrpSpPr>
          <p:grpSpPr>
            <a:xfrm>
              <a:off x="6790514" y="118857"/>
              <a:ext cx="548700" cy="548700"/>
              <a:chOff x="6790514" y="118857"/>
              <a:chExt cx="548700" cy="548700"/>
            </a:xfrm>
          </p:grpSpPr>
          <p:sp>
            <p:nvSpPr>
              <p:cNvPr id="123" name="Google Shape;123;g18c2b95772d_0_1695"/>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8c2b95772d_0_1695"/>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8c2b95772d_0_1695"/>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6" name="Google Shape;126;g18c2b95772d_0_169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8c2b95772d_0_1710"/>
          <p:cNvGrpSpPr/>
          <p:nvPr/>
        </p:nvGrpSpPr>
        <p:grpSpPr>
          <a:xfrm>
            <a:off x="834621" y="399168"/>
            <a:ext cx="1332416" cy="1332416"/>
            <a:chOff x="348199" y="179450"/>
            <a:chExt cx="1116300" cy="1116300"/>
          </a:xfrm>
        </p:grpSpPr>
        <p:sp>
          <p:nvSpPr>
            <p:cNvPr id="129" name="Google Shape;129;g18c2b95772d_0_17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8c2b95772d_0_17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8c2b95772d_0_1710"/>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18c2b95772d_0_1710"/>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33" name="Google Shape;133;g18c2b95772d_0_1710"/>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134" name="Google Shape;134;g18c2b95772d_0_17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8c2b95772d_0_1718"/>
          <p:cNvGrpSpPr/>
          <p:nvPr/>
        </p:nvGrpSpPr>
        <p:grpSpPr>
          <a:xfrm>
            <a:off x="951176" y="5129497"/>
            <a:ext cx="1100560" cy="1100560"/>
            <a:chOff x="348199" y="179450"/>
            <a:chExt cx="1116300" cy="1116300"/>
          </a:xfrm>
        </p:grpSpPr>
        <p:sp>
          <p:nvSpPr>
            <p:cNvPr id="137" name="Google Shape;137;g18c2b95772d_0_17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8c2b95772d_0_17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8c2b95772d_0_1718"/>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rtl="0">
              <a:lnSpc>
                <a:spcPct val="100000"/>
              </a:lnSpc>
              <a:spcBef>
                <a:spcPts val="0"/>
              </a:spcBef>
              <a:spcAft>
                <a:spcPts val="0"/>
              </a:spcAft>
              <a:buSzPts val="1700"/>
              <a:buNone/>
              <a:defRPr/>
            </a:lvl1pPr>
          </a:lstStyle>
          <a:p>
            <a:endParaRPr/>
          </a:p>
        </p:txBody>
      </p:sp>
      <p:sp>
        <p:nvSpPr>
          <p:cNvPr id="140" name="Google Shape;140;g18c2b95772d_0_171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8c2b95772d_0_158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rt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8c2b95772d_0_158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rtl="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8c2b95772d_0_1588"/>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200">
                <a:solidFill>
                  <a:schemeClr val="dk2"/>
                </a:solidFill>
                <a:latin typeface="Nunito"/>
                <a:ea typeface="Nunito"/>
                <a:cs typeface="Nunito"/>
                <a:sym typeface="Nunito"/>
              </a:defRPr>
            </a:lvl1pPr>
            <a:lvl2pPr lvl="1" algn="r" rtl="0">
              <a:buNone/>
              <a:defRPr sz="1200">
                <a:solidFill>
                  <a:schemeClr val="dk2"/>
                </a:solidFill>
                <a:latin typeface="Nunito"/>
                <a:ea typeface="Nunito"/>
                <a:cs typeface="Nunito"/>
                <a:sym typeface="Nunito"/>
              </a:defRPr>
            </a:lvl2pPr>
            <a:lvl3pPr lvl="2" algn="r" rtl="0">
              <a:buNone/>
              <a:defRPr sz="1200">
                <a:solidFill>
                  <a:schemeClr val="dk2"/>
                </a:solidFill>
                <a:latin typeface="Nunito"/>
                <a:ea typeface="Nunito"/>
                <a:cs typeface="Nunito"/>
                <a:sym typeface="Nunito"/>
              </a:defRPr>
            </a:lvl3pPr>
            <a:lvl4pPr lvl="3" algn="r" rtl="0">
              <a:buNone/>
              <a:defRPr sz="1200">
                <a:solidFill>
                  <a:schemeClr val="dk2"/>
                </a:solidFill>
                <a:latin typeface="Nunito"/>
                <a:ea typeface="Nunito"/>
                <a:cs typeface="Nunito"/>
                <a:sym typeface="Nunito"/>
              </a:defRPr>
            </a:lvl4pPr>
            <a:lvl5pPr lvl="4" algn="r" rtl="0">
              <a:buNone/>
              <a:defRPr sz="1200">
                <a:solidFill>
                  <a:schemeClr val="dk2"/>
                </a:solidFill>
                <a:latin typeface="Nunito"/>
                <a:ea typeface="Nunito"/>
                <a:cs typeface="Nunito"/>
                <a:sym typeface="Nunito"/>
              </a:defRPr>
            </a:lvl5pPr>
            <a:lvl6pPr lvl="5" algn="r" rtl="0">
              <a:buNone/>
              <a:defRPr sz="1200">
                <a:solidFill>
                  <a:schemeClr val="dk2"/>
                </a:solidFill>
                <a:latin typeface="Nunito"/>
                <a:ea typeface="Nunito"/>
                <a:cs typeface="Nunito"/>
                <a:sym typeface="Nunito"/>
              </a:defRPr>
            </a:lvl6pPr>
            <a:lvl7pPr lvl="6" algn="r" rtl="0">
              <a:buNone/>
              <a:defRPr sz="1200">
                <a:solidFill>
                  <a:schemeClr val="dk2"/>
                </a:solidFill>
                <a:latin typeface="Nunito"/>
                <a:ea typeface="Nunito"/>
                <a:cs typeface="Nunito"/>
                <a:sym typeface="Nunito"/>
              </a:defRPr>
            </a:lvl7pPr>
            <a:lvl8pPr lvl="7" algn="r" rtl="0">
              <a:buNone/>
              <a:defRPr sz="1200">
                <a:solidFill>
                  <a:schemeClr val="dk2"/>
                </a:solidFill>
                <a:latin typeface="Nunito"/>
                <a:ea typeface="Nunito"/>
                <a:cs typeface="Nunito"/>
                <a:sym typeface="Nunito"/>
              </a:defRPr>
            </a:lvl8pPr>
            <a:lvl9pPr lvl="8" algn="r" rtl="0">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mailto:sam@google.com"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title"/>
          </p:nvPr>
        </p:nvSpPr>
        <p:spPr>
          <a:xfrm>
            <a:off x="1851500" y="1030300"/>
            <a:ext cx="8489100" cy="24843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56074"/>
              <a:buFont typeface="Calibri"/>
              <a:buNone/>
            </a:pPr>
            <a:r>
              <a:rPr lang="fr-FR" dirty="0"/>
              <a:t>Prise en main de Git</a:t>
            </a:r>
            <a:endParaRPr dirty="0"/>
          </a:p>
        </p:txBody>
      </p:sp>
      <p:sp>
        <p:nvSpPr>
          <p:cNvPr id="284" name="Google Shape;284;p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8a7064a64f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Dépôt Git:</a:t>
            </a:r>
            <a:endParaRPr/>
          </a:p>
        </p:txBody>
      </p:sp>
      <p:sp>
        <p:nvSpPr>
          <p:cNvPr id="345" name="Google Shape;345;g18a7064a64f_0_1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fr-FR" sz="3000"/>
              <a:t>Un dépôt (ou repository en anglais) est un entrepôt virtuel de votre projet qui vous permet de conserver un historique des versions et des modifications d’un projet.</a:t>
            </a:r>
            <a:endParaRPr sz="3000"/>
          </a:p>
          <a:p>
            <a:pPr marL="0" lvl="0" indent="0" algn="l" rtl="0">
              <a:spcBef>
                <a:spcPts val="1600"/>
              </a:spcBef>
              <a:spcAft>
                <a:spcPts val="1600"/>
              </a:spcAft>
              <a:buNone/>
            </a:pPr>
            <a:r>
              <a:rPr lang="fr-FR" sz="3000"/>
              <a:t>Il peut être </a:t>
            </a:r>
            <a:r>
              <a:rPr lang="fr-FR" sz="3000" b="1"/>
              <a:t>local </a:t>
            </a:r>
            <a:r>
              <a:rPr lang="fr-FR" sz="3000"/>
              <a:t>ou </a:t>
            </a:r>
            <a:r>
              <a:rPr lang="fr-FR" sz="3000" b="1"/>
              <a:t>distant</a:t>
            </a:r>
            <a:r>
              <a:rPr lang="fr-FR" sz="3000"/>
              <a:t>.</a:t>
            </a:r>
            <a:endParaRPr sz="3000"/>
          </a:p>
        </p:txBody>
      </p:sp>
      <p:sp>
        <p:nvSpPr>
          <p:cNvPr id="346" name="Google Shape;346;g18a7064a64f_0_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18a7064a64f_0_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Dépôt local:</a:t>
            </a:r>
            <a:endParaRPr/>
          </a:p>
        </p:txBody>
      </p:sp>
      <p:sp>
        <p:nvSpPr>
          <p:cNvPr id="352" name="Google Shape;352;g18a7064a64f_0_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fr-FR" sz="3000"/>
              <a:t>Un dépôt local stocke les différentes versions de notre code sur la machine locale. Toutes les modifications ne seront accessibles que localement.</a:t>
            </a:r>
            <a:endParaRPr sz="3000"/>
          </a:p>
        </p:txBody>
      </p:sp>
      <p:sp>
        <p:nvSpPr>
          <p:cNvPr id="353" name="Google Shape;353;g18a7064a64f_0_3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8a7064a64f_0_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Dépôt distant:</a:t>
            </a:r>
            <a:endParaRPr/>
          </a:p>
        </p:txBody>
      </p:sp>
      <p:sp>
        <p:nvSpPr>
          <p:cNvPr id="359" name="Google Shape;359;g18a7064a64f_0_36"/>
          <p:cNvSpPr txBox="1">
            <a:spLocks noGrp="1"/>
          </p:cNvSpPr>
          <p:nvPr>
            <p:ph type="body" idx="1"/>
          </p:nvPr>
        </p:nvSpPr>
        <p:spPr>
          <a:xfrm>
            <a:off x="838200" y="1393375"/>
            <a:ext cx="10515600" cy="4783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fr-FR" sz="3000"/>
              <a:t>Un dépôt distant stocke les différentes versions directement sur Internet ou sur un réseau d’entreprise, on peut donc y accéder à distance.</a:t>
            </a:r>
            <a:endParaRPr sz="3000"/>
          </a:p>
          <a:p>
            <a:pPr marL="0" lvl="0" indent="0" algn="l" rtl="0">
              <a:spcBef>
                <a:spcPts val="1600"/>
              </a:spcBef>
              <a:spcAft>
                <a:spcPts val="0"/>
              </a:spcAft>
              <a:buNone/>
            </a:pPr>
            <a:r>
              <a:rPr lang="fr-FR" sz="3000"/>
              <a:t>On peut avoir plusieurs dépôts distant avec des droits différents (lecture seule, écriture, etc.).</a:t>
            </a:r>
            <a:endParaRPr sz="3000"/>
          </a:p>
          <a:p>
            <a:pPr marL="0" lvl="0" indent="0" algn="l" rtl="0">
              <a:spcBef>
                <a:spcPts val="1600"/>
              </a:spcBef>
              <a:spcAft>
                <a:spcPts val="0"/>
              </a:spcAft>
              <a:buClr>
                <a:schemeClr val="dk1"/>
              </a:buClr>
              <a:buSzPts val="1100"/>
              <a:buFont typeface="Arial"/>
              <a:buNone/>
            </a:pPr>
            <a:r>
              <a:rPr lang="fr-FR" sz="3000"/>
              <a:t>Pour pouvoir collaborer avec d'autres personnes, les dépôts sont indispensables.</a:t>
            </a:r>
            <a:endParaRPr sz="3000"/>
          </a:p>
          <a:p>
            <a:pPr marL="0" lvl="0" indent="0" algn="l" rtl="0">
              <a:spcBef>
                <a:spcPts val="1600"/>
              </a:spcBef>
              <a:spcAft>
                <a:spcPts val="0"/>
              </a:spcAft>
              <a:buClr>
                <a:schemeClr val="dk1"/>
              </a:buClr>
              <a:buSzPts val="1100"/>
              <a:buFont typeface="Arial"/>
              <a:buNone/>
            </a:pPr>
            <a:endParaRPr sz="3000"/>
          </a:p>
          <a:p>
            <a:pPr marL="0" lvl="0" indent="0" algn="l" rtl="0">
              <a:spcBef>
                <a:spcPts val="1600"/>
              </a:spcBef>
              <a:spcAft>
                <a:spcPts val="1600"/>
              </a:spcAft>
              <a:buClr>
                <a:schemeClr val="dk1"/>
              </a:buClr>
              <a:buSzPts val="1100"/>
              <a:buFont typeface="Arial"/>
              <a:buNone/>
            </a:pPr>
            <a:r>
              <a:rPr lang="fr-FR" sz="3000"/>
              <a:t>Parmi les dépôts distant le plus populaire est </a:t>
            </a:r>
            <a:r>
              <a:rPr lang="fr-FR" sz="3000" b="1"/>
              <a:t>Github.</a:t>
            </a:r>
            <a:endParaRPr sz="3000" b="1"/>
          </a:p>
        </p:txBody>
      </p:sp>
      <p:sp>
        <p:nvSpPr>
          <p:cNvPr id="360" name="Google Shape;360;g18a7064a64f_0_3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8a7064a64f_0_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Notion de branches:</a:t>
            </a:r>
            <a:endParaRPr/>
          </a:p>
        </p:txBody>
      </p:sp>
      <p:sp>
        <p:nvSpPr>
          <p:cNvPr id="366" name="Google Shape;366;g18a7064a64f_0_41"/>
          <p:cNvSpPr txBox="1">
            <a:spLocks noGrp="1"/>
          </p:cNvSpPr>
          <p:nvPr>
            <p:ph type="body" idx="1"/>
          </p:nvPr>
        </p:nvSpPr>
        <p:spPr>
          <a:xfrm>
            <a:off x="838200" y="1450375"/>
            <a:ext cx="10515600" cy="5098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fr-FR" sz="3000"/>
              <a:t>Chaque développeur peut travailler sur différentes parties d’un même projet. Par conséquent, il peut y avoir de nombreuses modifications différentes basées sur la même validation.</a:t>
            </a:r>
            <a:endParaRPr sz="3000"/>
          </a:p>
          <a:p>
            <a:pPr marL="0" lvl="0" indent="0" algn="l" rtl="0">
              <a:lnSpc>
                <a:spcPct val="100000"/>
              </a:lnSpc>
              <a:spcBef>
                <a:spcPts val="1600"/>
              </a:spcBef>
              <a:spcAft>
                <a:spcPts val="1600"/>
              </a:spcAft>
              <a:buNone/>
            </a:pPr>
            <a:r>
              <a:rPr lang="fr-FR" sz="3000"/>
              <a:t>Git fournit des outils permettant d’isoler les modifications et de les fusionner ultérieurement. C’est là qu'intervient la notion de </a:t>
            </a:r>
            <a:r>
              <a:rPr lang="fr-FR" sz="3000" b="1"/>
              <a:t>Branches</a:t>
            </a:r>
            <a:r>
              <a:rPr lang="fr-FR" sz="3000"/>
              <a:t>.</a:t>
            </a:r>
            <a:endParaRPr sz="3000"/>
          </a:p>
        </p:txBody>
      </p:sp>
      <p:sp>
        <p:nvSpPr>
          <p:cNvPr id="367" name="Google Shape;367;g18a7064a64f_0_4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18a7064a64f_0_46"/>
          <p:cNvSpPr txBox="1">
            <a:spLocks noGrp="1"/>
          </p:cNvSpPr>
          <p:nvPr>
            <p:ph type="body" idx="1"/>
          </p:nvPr>
        </p:nvSpPr>
        <p:spPr>
          <a:xfrm>
            <a:off x="838200" y="537175"/>
            <a:ext cx="10515600" cy="56397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fr-FR" sz="3000"/>
              <a:t>Chaque développeur va donc travailler séparément  sur sa branche et une fois le travaille terminé les branches seront fusionnées dans la branche principale.</a:t>
            </a:r>
            <a:endParaRPr sz="3000"/>
          </a:p>
          <a:p>
            <a:pPr marL="0" lvl="0" indent="0" algn="l" rtl="0">
              <a:lnSpc>
                <a:spcPct val="100000"/>
              </a:lnSpc>
              <a:spcBef>
                <a:spcPts val="1600"/>
              </a:spcBef>
              <a:spcAft>
                <a:spcPts val="1600"/>
              </a:spcAft>
              <a:buNone/>
            </a:pPr>
            <a:r>
              <a:rPr lang="fr-FR" sz="3000"/>
              <a:t>Les branches sont donc comme des espaces de travail qui sont isolés les uns des autres.</a:t>
            </a:r>
            <a:endParaRPr sz="3000"/>
          </a:p>
        </p:txBody>
      </p:sp>
      <p:sp>
        <p:nvSpPr>
          <p:cNvPr id="373" name="Google Shape;373;g18a7064a64f_0_4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8c2b95772d_0_682"/>
          <p:cNvSpPr txBox="1">
            <a:spLocks noGrp="1"/>
          </p:cNvSpPr>
          <p:nvPr>
            <p:ph type="body" idx="1"/>
          </p:nvPr>
        </p:nvSpPr>
        <p:spPr>
          <a:xfrm>
            <a:off x="838200" y="169150"/>
            <a:ext cx="10515600" cy="6550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fr-FR" sz="3000"/>
              <a:t>De façon technique, une branche dans Git est simplement un pointer léger et déplaçable vers un de ces commits. La branche par défaut dans Git s’appelle </a:t>
            </a:r>
            <a:r>
              <a:rPr lang="fr-FR" sz="3000" b="1"/>
              <a:t>master</a:t>
            </a:r>
            <a:r>
              <a:rPr lang="fr-FR" sz="3000"/>
              <a:t>. Au fur et à mesure des validations, la branche </a:t>
            </a:r>
            <a:r>
              <a:rPr lang="fr-FR" sz="3000" b="1"/>
              <a:t>master</a:t>
            </a:r>
            <a:r>
              <a:rPr lang="fr-FR" sz="3000"/>
              <a:t> pointe vers le dernier des commits réalisés. A chaque validation, le pointeur de la branche master avance automatiquement.</a:t>
            </a:r>
            <a:endParaRPr sz="3000"/>
          </a:p>
          <a:p>
            <a:pPr marL="0" lvl="0" indent="0" algn="l" rtl="0">
              <a:spcBef>
                <a:spcPts val="1600"/>
              </a:spcBef>
              <a:spcAft>
                <a:spcPts val="1600"/>
              </a:spcAft>
              <a:buNone/>
            </a:pPr>
            <a:endParaRPr/>
          </a:p>
        </p:txBody>
      </p:sp>
      <p:pic>
        <p:nvPicPr>
          <p:cNvPr id="379" name="Google Shape;379;g18c2b95772d_0_682"/>
          <p:cNvPicPr preferRelativeResize="0"/>
          <p:nvPr/>
        </p:nvPicPr>
        <p:blipFill>
          <a:blip r:embed="rId3">
            <a:alphaModFix/>
          </a:blip>
          <a:stretch>
            <a:fillRect/>
          </a:stretch>
        </p:blipFill>
        <p:spPr>
          <a:xfrm>
            <a:off x="1199375" y="3445650"/>
            <a:ext cx="9287525" cy="2857500"/>
          </a:xfrm>
          <a:prstGeom prst="rect">
            <a:avLst/>
          </a:prstGeom>
          <a:noFill/>
          <a:ln>
            <a:noFill/>
          </a:ln>
        </p:spPr>
      </p:pic>
      <p:sp>
        <p:nvSpPr>
          <p:cNvPr id="380" name="Google Shape;380;g18c2b95772d_0_68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8a7064a64f_0_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Commandes essentiels:</a:t>
            </a:r>
            <a:endParaRPr/>
          </a:p>
        </p:txBody>
      </p:sp>
      <p:sp>
        <p:nvSpPr>
          <p:cNvPr id="386" name="Google Shape;386;g18a7064a64f_0_5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Font typeface="Calibri"/>
              <a:buChar char="●"/>
            </a:pPr>
            <a:r>
              <a:rPr lang="fr-FR" b="1"/>
              <a:t>git config:</a:t>
            </a:r>
            <a:r>
              <a:rPr lang="fr-FR">
                <a:solidFill>
                  <a:schemeClr val="dk2"/>
                </a:solidFill>
              </a:rPr>
              <a:t> </a:t>
            </a:r>
            <a:endParaRPr>
              <a:solidFill>
                <a:schemeClr val="dk2"/>
              </a:solidFill>
            </a:endParaRPr>
          </a:p>
          <a:p>
            <a:pPr marL="457200" lvl="0" indent="0" algn="l" rtl="0">
              <a:spcBef>
                <a:spcPts val="1600"/>
              </a:spcBef>
              <a:spcAft>
                <a:spcPts val="0"/>
              </a:spcAft>
              <a:buNone/>
            </a:pPr>
            <a:r>
              <a:rPr lang="fr-FR"/>
              <a:t>Permet de voir et modifier les variables de configuration qui contrôlent tous les aspects de l’apparence et du comportement de Git.</a:t>
            </a:r>
            <a:endParaRPr/>
          </a:p>
          <a:p>
            <a:pPr marL="457200" lvl="0" indent="0" algn="l" rtl="0">
              <a:spcBef>
                <a:spcPts val="1600"/>
              </a:spcBef>
              <a:spcAft>
                <a:spcPts val="0"/>
              </a:spcAft>
              <a:buNone/>
            </a:pPr>
            <a:r>
              <a:rPr lang="fr-FR"/>
              <a:t>Exemple: </a:t>
            </a:r>
            <a:r>
              <a:rPr lang="fr-FR" sz="2450">
                <a:solidFill>
                  <a:srgbClr val="212529"/>
                </a:solidFill>
                <a:latin typeface="Courier New"/>
                <a:ea typeface="Courier New"/>
                <a:cs typeface="Courier New"/>
                <a:sym typeface="Courier New"/>
              </a:rPr>
              <a:t>git </a:t>
            </a:r>
            <a:r>
              <a:rPr lang="fr-FR" sz="2400">
                <a:solidFill>
                  <a:srgbClr val="212529"/>
                </a:solidFill>
                <a:latin typeface="Courier New"/>
                <a:ea typeface="Courier New"/>
                <a:cs typeface="Courier New"/>
                <a:sym typeface="Courier New"/>
              </a:rPr>
              <a:t>config </a:t>
            </a:r>
            <a:r>
              <a:rPr lang="fr-FR" sz="2450">
                <a:solidFill>
                  <a:srgbClr val="212529"/>
                </a:solidFill>
                <a:latin typeface="Courier New"/>
                <a:ea typeface="Courier New"/>
                <a:cs typeface="Courier New"/>
                <a:sym typeface="Courier New"/>
              </a:rPr>
              <a:t>--global user.email </a:t>
            </a:r>
            <a:r>
              <a:rPr lang="fr-FR" sz="2450" u="sng">
                <a:solidFill>
                  <a:schemeClr val="hlink"/>
                </a:solidFill>
                <a:latin typeface="Courier New"/>
                <a:ea typeface="Courier New"/>
                <a:cs typeface="Courier New"/>
                <a:sym typeface="Courier New"/>
                <a:hlinkClick r:id="rId3"/>
              </a:rPr>
              <a:t>sam@google.com</a:t>
            </a:r>
            <a:endParaRPr sz="245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init: </a:t>
            </a:r>
            <a:endParaRPr b="1">
              <a:solidFill>
                <a:srgbClr val="212529"/>
              </a:solidFill>
            </a:endParaRPr>
          </a:p>
          <a:p>
            <a:pPr marL="0" lvl="0" indent="0" algn="l" rtl="0">
              <a:spcBef>
                <a:spcPts val="1600"/>
              </a:spcBef>
              <a:spcAft>
                <a:spcPts val="0"/>
              </a:spcAft>
              <a:buNone/>
            </a:pPr>
            <a:r>
              <a:rPr lang="fr-FR" b="1">
                <a:solidFill>
                  <a:srgbClr val="212529"/>
                </a:solidFill>
              </a:rPr>
              <a:t>	</a:t>
            </a:r>
            <a:r>
              <a:rPr lang="fr-FR">
                <a:solidFill>
                  <a:srgbClr val="212529"/>
                </a:solidFill>
              </a:rPr>
              <a:t>Créer un nouveau dépôt local</a:t>
            </a:r>
            <a:endParaRPr>
              <a:solidFill>
                <a:srgbClr val="212529"/>
              </a:solidFill>
            </a:endParaRPr>
          </a:p>
          <a:p>
            <a:pPr marL="0" lvl="0" indent="0" algn="l" rtl="0">
              <a:spcBef>
                <a:spcPts val="1600"/>
              </a:spcBef>
              <a:spcAft>
                <a:spcPts val="1600"/>
              </a:spcAft>
              <a:buNone/>
            </a:pPr>
            <a:r>
              <a:rPr lang="fr-FR">
                <a:solidFill>
                  <a:srgbClr val="212529"/>
                </a:solidFill>
              </a:rPr>
              <a:t>	Exemple: </a:t>
            </a:r>
            <a:r>
              <a:rPr lang="fr-FR" sz="2400">
                <a:solidFill>
                  <a:srgbClr val="212529"/>
                </a:solidFill>
                <a:latin typeface="Courier New"/>
                <a:ea typeface="Courier New"/>
                <a:cs typeface="Courier New"/>
                <a:sym typeface="Courier New"/>
              </a:rPr>
              <a:t>git init</a:t>
            </a:r>
            <a:endParaRPr sz="2400">
              <a:solidFill>
                <a:srgbClr val="212529"/>
              </a:solidFill>
            </a:endParaRPr>
          </a:p>
        </p:txBody>
      </p:sp>
      <p:sp>
        <p:nvSpPr>
          <p:cNvPr id="387" name="Google Shape;387;g18a7064a64f_0_5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8a7064a64f_0_62"/>
          <p:cNvSpPr txBox="1">
            <a:spLocks noGrp="1"/>
          </p:cNvSpPr>
          <p:nvPr>
            <p:ph type="body" idx="1"/>
          </p:nvPr>
        </p:nvSpPr>
        <p:spPr>
          <a:xfrm>
            <a:off x="838200" y="405700"/>
            <a:ext cx="10515600" cy="57711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Clr>
                <a:schemeClr val="dk2"/>
              </a:buClr>
              <a:buSzPts val="2800"/>
              <a:buChar char="●"/>
            </a:pPr>
            <a:r>
              <a:rPr lang="fr-FR" b="1"/>
              <a:t>git add:</a:t>
            </a:r>
            <a:endParaRPr b="1"/>
          </a:p>
          <a:p>
            <a:pPr marL="457200" lvl="0" indent="0" algn="l" rtl="0">
              <a:spcBef>
                <a:spcPts val="1600"/>
              </a:spcBef>
              <a:spcAft>
                <a:spcPts val="0"/>
              </a:spcAft>
              <a:buNone/>
            </a:pPr>
            <a:r>
              <a:rPr lang="fr-FR"/>
              <a:t>Ajouter un ou des fichiers à l’index.</a:t>
            </a:r>
            <a:endParaRPr/>
          </a:p>
          <a:p>
            <a:pPr marL="457200" lvl="0" indent="0" algn="l" rtl="0">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add temp.txt</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clone:</a:t>
            </a:r>
            <a:endParaRPr b="1">
              <a:solidFill>
                <a:srgbClr val="212529"/>
              </a:solidFill>
            </a:endParaRPr>
          </a:p>
          <a:p>
            <a:pPr marL="457200" lvl="0" indent="0" algn="l" rtl="0">
              <a:spcBef>
                <a:spcPts val="1600"/>
              </a:spcBef>
              <a:spcAft>
                <a:spcPts val="0"/>
              </a:spcAft>
              <a:buNone/>
            </a:pPr>
            <a:r>
              <a:rPr lang="fr-FR">
                <a:solidFill>
                  <a:srgbClr val="212529"/>
                </a:solidFill>
              </a:rPr>
              <a:t>Clone un dépôt dans un nouveau repertoire</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clone /chemin/vers/dépôt</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commit: </a:t>
            </a:r>
            <a:endParaRPr b="1">
              <a:solidFill>
                <a:srgbClr val="212529"/>
              </a:solidFill>
            </a:endParaRPr>
          </a:p>
          <a:p>
            <a:pPr marL="457200" lvl="0" indent="0" algn="l" rtl="0">
              <a:spcBef>
                <a:spcPts val="1600"/>
              </a:spcBef>
              <a:spcAft>
                <a:spcPts val="0"/>
              </a:spcAft>
              <a:buNone/>
            </a:pPr>
            <a:r>
              <a:rPr lang="fr-FR">
                <a:solidFill>
                  <a:srgbClr val="212529"/>
                </a:solidFill>
              </a:rPr>
              <a:t>Enregistrer les modifications dans le dépôt.</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commit –m “Description du commit”</a:t>
            </a:r>
            <a:endParaRPr sz="2400">
              <a:solidFill>
                <a:srgbClr val="212529"/>
              </a:solidFill>
              <a:latin typeface="Courier New"/>
              <a:ea typeface="Courier New"/>
              <a:cs typeface="Courier New"/>
              <a:sym typeface="Courier New"/>
            </a:endParaRPr>
          </a:p>
          <a:p>
            <a:pPr marL="457200" lvl="0" indent="0" algn="l" rtl="0">
              <a:spcBef>
                <a:spcPts val="1600"/>
              </a:spcBef>
              <a:spcAft>
                <a:spcPts val="0"/>
              </a:spcAft>
              <a:buNone/>
            </a:pPr>
            <a:endParaRPr>
              <a:solidFill>
                <a:srgbClr val="212529"/>
              </a:solidFill>
            </a:endParaRPr>
          </a:p>
          <a:p>
            <a:pPr marL="457200" lvl="0" indent="0" algn="l" rtl="0">
              <a:spcBef>
                <a:spcPts val="1600"/>
              </a:spcBef>
              <a:spcAft>
                <a:spcPts val="1600"/>
              </a:spcAft>
              <a:buNone/>
            </a:pPr>
            <a:endParaRPr/>
          </a:p>
        </p:txBody>
      </p:sp>
      <p:sp>
        <p:nvSpPr>
          <p:cNvPr id="393" name="Google Shape;393;g18a7064a64f_0_6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18a7064a64f_0_67"/>
          <p:cNvSpPr txBox="1">
            <a:spLocks noGrp="1"/>
          </p:cNvSpPr>
          <p:nvPr>
            <p:ph type="body" idx="1"/>
          </p:nvPr>
        </p:nvSpPr>
        <p:spPr>
          <a:xfrm>
            <a:off x="838200" y="501375"/>
            <a:ext cx="10515600" cy="56754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fr-FR" b="1"/>
              <a:t>git status: </a:t>
            </a:r>
            <a:endParaRPr b="1"/>
          </a:p>
          <a:p>
            <a:pPr marL="457200" lvl="0" indent="0" algn="l" rtl="0">
              <a:spcBef>
                <a:spcPts val="1600"/>
              </a:spcBef>
              <a:spcAft>
                <a:spcPts val="0"/>
              </a:spcAft>
              <a:buNone/>
            </a:pPr>
            <a:r>
              <a:rPr lang="fr-FR"/>
              <a:t>Affiche la liste des fichiers modifiés ainsi que les fichiers qui doivent être commités.</a:t>
            </a:r>
            <a:endParaRPr/>
          </a:p>
          <a:p>
            <a:pPr marL="457200" lvl="0" indent="0" algn="l" rtl="0">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status</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push: </a:t>
            </a:r>
            <a:endParaRPr b="1">
              <a:solidFill>
                <a:srgbClr val="212529"/>
              </a:solidFill>
            </a:endParaRPr>
          </a:p>
          <a:p>
            <a:pPr marL="457200" lvl="0" indent="0" algn="l" rtl="0">
              <a:spcBef>
                <a:spcPts val="1600"/>
              </a:spcBef>
              <a:spcAft>
                <a:spcPts val="0"/>
              </a:spcAft>
              <a:buNone/>
            </a:pPr>
            <a:r>
              <a:rPr lang="fr-FR">
                <a:solidFill>
                  <a:srgbClr val="212529"/>
                </a:solidFill>
              </a:rPr>
              <a:t>Envoie les modifications locales apportées à une branche dans le dépôt distant.</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push origin main</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branch:</a:t>
            </a:r>
            <a:endParaRPr b="1">
              <a:solidFill>
                <a:srgbClr val="212529"/>
              </a:solidFill>
            </a:endParaRPr>
          </a:p>
          <a:p>
            <a:pPr marL="457200" lvl="0" indent="0" algn="l" rtl="0">
              <a:spcBef>
                <a:spcPts val="1600"/>
              </a:spcBef>
              <a:spcAft>
                <a:spcPts val="0"/>
              </a:spcAft>
              <a:buNone/>
            </a:pPr>
            <a:r>
              <a:rPr lang="fr-FR">
                <a:solidFill>
                  <a:srgbClr val="212529"/>
                </a:solidFill>
              </a:rPr>
              <a:t>Liste, crée, ou supprime des branches.</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branch</a:t>
            </a:r>
            <a:endParaRPr sz="2400">
              <a:solidFill>
                <a:srgbClr val="212529"/>
              </a:solidFill>
            </a:endParaRPr>
          </a:p>
          <a:p>
            <a:pPr marL="457200" lvl="0" indent="0" algn="l" rtl="0">
              <a:spcBef>
                <a:spcPts val="1600"/>
              </a:spcBef>
              <a:spcAft>
                <a:spcPts val="1600"/>
              </a:spcAft>
              <a:buNone/>
            </a:pPr>
            <a:endParaRPr>
              <a:solidFill>
                <a:srgbClr val="212529"/>
              </a:solidFill>
            </a:endParaRPr>
          </a:p>
        </p:txBody>
      </p:sp>
      <p:sp>
        <p:nvSpPr>
          <p:cNvPr id="399" name="Google Shape;399;g18a7064a64f_0_6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8a7064a64f_0_72"/>
          <p:cNvSpPr txBox="1">
            <a:spLocks noGrp="1"/>
          </p:cNvSpPr>
          <p:nvPr>
            <p:ph type="body" idx="1"/>
          </p:nvPr>
        </p:nvSpPr>
        <p:spPr>
          <a:xfrm>
            <a:off x="838200" y="491100"/>
            <a:ext cx="10515600" cy="5685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fr-FR" b="1"/>
              <a:t>git checkout:</a:t>
            </a:r>
            <a:endParaRPr b="1"/>
          </a:p>
          <a:p>
            <a:pPr marL="457200" lvl="0" indent="0" algn="l" rtl="0">
              <a:spcBef>
                <a:spcPts val="1600"/>
              </a:spcBef>
              <a:spcAft>
                <a:spcPts val="0"/>
              </a:spcAft>
              <a:buNone/>
            </a:pPr>
            <a:r>
              <a:rPr lang="fr-FR"/>
              <a:t>Bascule sur une autre branche</a:t>
            </a:r>
            <a:endParaRPr/>
          </a:p>
          <a:p>
            <a:pPr marL="457200" lvl="0" indent="0" algn="l" rtl="0">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checkout &lt;nom-branche&gt;</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remote:</a:t>
            </a:r>
            <a:endParaRPr b="1">
              <a:solidFill>
                <a:srgbClr val="212529"/>
              </a:solidFill>
            </a:endParaRPr>
          </a:p>
          <a:p>
            <a:pPr marL="457200" lvl="0" indent="0" algn="l" rtl="0">
              <a:spcBef>
                <a:spcPts val="1600"/>
              </a:spcBef>
              <a:spcAft>
                <a:spcPts val="0"/>
              </a:spcAft>
              <a:buNone/>
            </a:pPr>
            <a:r>
              <a:rPr lang="fr-FR">
                <a:solidFill>
                  <a:srgbClr val="212529"/>
                </a:solidFill>
              </a:rPr>
              <a:t>Permet de se connecter à un dépôt distant.</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remote add origin &lt;chemin-depot-distant&gt;</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pull:</a:t>
            </a:r>
            <a:endParaRPr b="1">
              <a:solidFill>
                <a:srgbClr val="212529"/>
              </a:solidFill>
            </a:endParaRPr>
          </a:p>
          <a:p>
            <a:pPr marL="457200" lvl="0" indent="0" algn="l" rtl="0">
              <a:spcBef>
                <a:spcPts val="1600"/>
              </a:spcBef>
              <a:spcAft>
                <a:spcPts val="0"/>
              </a:spcAft>
              <a:buNone/>
            </a:pPr>
            <a:r>
              <a:rPr lang="fr-FR">
                <a:solidFill>
                  <a:srgbClr val="212529"/>
                </a:solidFill>
              </a:rPr>
              <a:t>Fusionner toutes les modifications présentes sur le dépôt distant dans le dépôt local.</a:t>
            </a:r>
            <a:endParaRPr>
              <a:solidFill>
                <a:srgbClr val="212529"/>
              </a:solidFill>
            </a:endParaRPr>
          </a:p>
          <a:p>
            <a:pPr marL="457200" lvl="0" indent="0" algn="l" rtl="0">
              <a:spcBef>
                <a:spcPts val="1600"/>
              </a:spcBef>
              <a:spcAft>
                <a:spcPts val="1600"/>
              </a:spcAft>
              <a:buNone/>
            </a:pPr>
            <a:r>
              <a:rPr lang="fr-FR">
                <a:solidFill>
                  <a:srgbClr val="212529"/>
                </a:solidFill>
              </a:rPr>
              <a:t>Exemple: </a:t>
            </a:r>
            <a:r>
              <a:rPr lang="fr-FR" sz="2400">
                <a:solidFill>
                  <a:srgbClr val="212529"/>
                </a:solidFill>
                <a:latin typeface="Courier New"/>
                <a:ea typeface="Courier New"/>
                <a:cs typeface="Courier New"/>
                <a:sym typeface="Courier New"/>
              </a:rPr>
              <a:t>git pull &lt;depot-distant&gt;s</a:t>
            </a:r>
            <a:endParaRPr sz="2400">
              <a:solidFill>
                <a:srgbClr val="212529"/>
              </a:solidFill>
              <a:latin typeface="Courier New"/>
              <a:ea typeface="Courier New"/>
              <a:cs typeface="Courier New"/>
              <a:sym typeface="Courier New"/>
            </a:endParaRPr>
          </a:p>
        </p:txBody>
      </p:sp>
      <p:sp>
        <p:nvSpPr>
          <p:cNvPr id="405" name="Google Shape;405;g18a7064a64f_0_7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811B9-AC27-99E4-1D7B-4218D95458B2}"/>
              </a:ext>
            </a:extLst>
          </p:cNvPr>
          <p:cNvSpPr>
            <a:spLocks noGrp="1"/>
          </p:cNvSpPr>
          <p:nvPr>
            <p:ph type="title"/>
          </p:nvPr>
        </p:nvSpPr>
        <p:spPr>
          <a:xfrm>
            <a:off x="0" y="53187"/>
            <a:ext cx="10340600" cy="697928"/>
          </a:xfrm>
        </p:spPr>
        <p:txBody>
          <a:bodyPr>
            <a:normAutofit fontScale="90000"/>
          </a:bodyPr>
          <a:lstStyle/>
          <a:p>
            <a:pPr algn="just"/>
            <a:r>
              <a:rPr lang="fr-FR" dirty="0"/>
              <a:t>sommaire</a:t>
            </a:r>
          </a:p>
        </p:txBody>
      </p:sp>
      <p:sp>
        <p:nvSpPr>
          <p:cNvPr id="3" name="Espace réservé du texte 2">
            <a:extLst>
              <a:ext uri="{FF2B5EF4-FFF2-40B4-BE49-F238E27FC236}">
                <a16:creationId xmlns:a16="http://schemas.microsoft.com/office/drawing/2014/main" id="{F3FCB8E7-22B3-641C-C852-7A4DE6038E9C}"/>
              </a:ext>
            </a:extLst>
          </p:cNvPr>
          <p:cNvSpPr>
            <a:spLocks noGrp="1"/>
          </p:cNvSpPr>
          <p:nvPr>
            <p:ph type="body" idx="1"/>
          </p:nvPr>
        </p:nvSpPr>
        <p:spPr>
          <a:xfrm>
            <a:off x="-1" y="1273629"/>
            <a:ext cx="11268061" cy="5531185"/>
          </a:xfrm>
        </p:spPr>
        <p:txBody>
          <a:bodyPr>
            <a:normAutofit fontScale="92500" lnSpcReduction="10000"/>
          </a:bodyPr>
          <a:lstStyle/>
          <a:p>
            <a:pPr algn="just" rtl="0" fontAlgn="base">
              <a:spcBef>
                <a:spcPts val="0"/>
              </a:spcBef>
              <a:spcAft>
                <a:spcPts val="0"/>
              </a:spcAft>
              <a:buFont typeface="+mj-lt"/>
              <a:buAutoNum type="arabicPeriod"/>
            </a:pPr>
            <a:r>
              <a:rPr lang="fr-FR" sz="3200" b="0" i="0" u="none" strike="noStrike" dirty="0">
                <a:solidFill>
                  <a:schemeClr val="bg1"/>
                </a:solidFill>
                <a:effectLst/>
                <a:latin typeface="Arial" panose="020B0604020202020204" pitchFamily="34" charset="0"/>
              </a:rPr>
              <a:t>Qu’est qu’un système de contrôle de version en informatique ?</a:t>
            </a:r>
          </a:p>
          <a:p>
            <a:pPr algn="just" rtl="0" fontAlgn="base">
              <a:spcBef>
                <a:spcPts val="0"/>
              </a:spcBef>
              <a:spcAft>
                <a:spcPts val="0"/>
              </a:spcAft>
              <a:buFont typeface="+mj-lt"/>
              <a:buAutoNum type="arabicPeriod"/>
            </a:pPr>
            <a:r>
              <a:rPr lang="fr-FR" sz="3200" b="0" i="0" u="none" strike="noStrike" dirty="0">
                <a:solidFill>
                  <a:schemeClr val="bg1"/>
                </a:solidFill>
                <a:effectLst/>
                <a:latin typeface="Arial" panose="020B0604020202020204" pitchFamily="34" charset="0"/>
              </a:rPr>
              <a:t>Quelle est l’utilité d’un tel système ?</a:t>
            </a:r>
          </a:p>
          <a:p>
            <a:pPr algn="just" rtl="0" fontAlgn="base">
              <a:spcBef>
                <a:spcPts val="0"/>
              </a:spcBef>
              <a:spcAft>
                <a:spcPts val="0"/>
              </a:spcAft>
              <a:buFont typeface="+mj-lt"/>
              <a:buAutoNum type="arabicPeriod"/>
            </a:pPr>
            <a:r>
              <a:rPr lang="fr-FR" sz="3200" b="0" i="0" u="none" strike="noStrike" dirty="0">
                <a:solidFill>
                  <a:schemeClr val="bg1"/>
                </a:solidFill>
                <a:effectLst/>
                <a:latin typeface="Arial" panose="020B0604020202020204" pitchFamily="34" charset="0"/>
              </a:rPr>
              <a:t>Citez des outils de contrôle de version</a:t>
            </a:r>
          </a:p>
          <a:p>
            <a:pPr algn="just" rtl="0" fontAlgn="base">
              <a:spcBef>
                <a:spcPts val="0"/>
              </a:spcBef>
              <a:spcAft>
                <a:spcPts val="0"/>
              </a:spcAft>
              <a:buFont typeface="+mj-lt"/>
              <a:buAutoNum type="arabicPeriod"/>
            </a:pPr>
            <a:r>
              <a:rPr lang="fr-FR" sz="3200" b="0" i="0" u="none" strike="noStrike" dirty="0">
                <a:solidFill>
                  <a:schemeClr val="bg1"/>
                </a:solidFill>
                <a:effectLst/>
                <a:latin typeface="Arial" panose="020B0604020202020204" pitchFamily="34" charset="0"/>
              </a:rPr>
              <a:t>Présentation de Git:</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Définition</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Caractéristiques</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Un dépôt Git: local et distant</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Notion de branches </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Commandes essentiels</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Workflows</a:t>
            </a:r>
          </a:p>
          <a:p>
            <a:pPr lvl="2" algn="just" fontAlgn="base">
              <a:buFont typeface="Arial" panose="020B0604020202020204" pitchFamily="34" charset="0"/>
              <a:buChar char="•"/>
            </a:pPr>
            <a:r>
              <a:rPr lang="fr-FR" sz="3200" b="0" i="0" u="none" strike="noStrike" dirty="0">
                <a:solidFill>
                  <a:schemeClr val="bg1"/>
                </a:solidFill>
                <a:effectLst/>
                <a:latin typeface="Arial" panose="020B0604020202020204" pitchFamily="34" charset="0"/>
              </a:rPr>
              <a:t>Installation et démos</a:t>
            </a:r>
          </a:p>
          <a:p>
            <a:pPr algn="just"/>
            <a:endParaRPr lang="fr-FR" sz="1800" dirty="0"/>
          </a:p>
        </p:txBody>
      </p:sp>
      <p:sp>
        <p:nvSpPr>
          <p:cNvPr id="4" name="Espace réservé du numéro de diapositive 3">
            <a:extLst>
              <a:ext uri="{FF2B5EF4-FFF2-40B4-BE49-F238E27FC236}">
                <a16:creationId xmlns:a16="http://schemas.microsoft.com/office/drawing/2014/main" id="{DD6C07BA-1CB5-BC2D-6914-AD0918A538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extLst>
      <p:ext uri="{BB962C8B-B14F-4D97-AF65-F5344CB8AC3E}">
        <p14:creationId xmlns:p14="http://schemas.microsoft.com/office/powerpoint/2010/main" val="1498470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18a7064a64f_0_77"/>
          <p:cNvSpPr txBox="1">
            <a:spLocks noGrp="1"/>
          </p:cNvSpPr>
          <p:nvPr>
            <p:ph type="body" idx="1"/>
          </p:nvPr>
        </p:nvSpPr>
        <p:spPr>
          <a:xfrm>
            <a:off x="838200" y="491100"/>
            <a:ext cx="10515600" cy="56856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fr-FR" b="1"/>
              <a:t>git merge:</a:t>
            </a:r>
            <a:endParaRPr b="1"/>
          </a:p>
          <a:p>
            <a:pPr marL="457200" lvl="0" indent="0" algn="l" rtl="0">
              <a:spcBef>
                <a:spcPts val="1600"/>
              </a:spcBef>
              <a:spcAft>
                <a:spcPts val="0"/>
              </a:spcAft>
              <a:buNone/>
            </a:pPr>
            <a:r>
              <a:rPr lang="fr-FR"/>
              <a:t>Fusionner une branche dans la branche active</a:t>
            </a:r>
            <a:endParaRPr/>
          </a:p>
          <a:p>
            <a:pPr marL="457200" lvl="0" indent="0" algn="l" rtl="0">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merge &lt;nom-branche&gt;</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rm:</a:t>
            </a:r>
            <a:endParaRPr b="1">
              <a:solidFill>
                <a:srgbClr val="212529"/>
              </a:solidFill>
            </a:endParaRPr>
          </a:p>
          <a:p>
            <a:pPr marL="0" lvl="0" indent="0" algn="l" rtl="0">
              <a:spcBef>
                <a:spcPts val="1600"/>
              </a:spcBef>
              <a:spcAft>
                <a:spcPts val="0"/>
              </a:spcAft>
              <a:buNone/>
            </a:pPr>
            <a:r>
              <a:rPr lang="fr-FR">
                <a:solidFill>
                  <a:srgbClr val="212529"/>
                </a:solidFill>
              </a:rPr>
              <a:t>	Supprimer des fichiers de l’index et du répertoire de travail.</a:t>
            </a:r>
            <a:endParaRPr>
              <a:solidFill>
                <a:srgbClr val="212529"/>
              </a:solidFill>
            </a:endParaRPr>
          </a:p>
          <a:p>
            <a:pPr marL="0" lvl="0" indent="0" algn="l" rtl="0">
              <a:spcBef>
                <a:spcPts val="1600"/>
              </a:spcBef>
              <a:spcAft>
                <a:spcPts val="0"/>
              </a:spcAft>
              <a:buNone/>
            </a:pPr>
            <a:r>
              <a:rPr lang="fr-FR">
                <a:solidFill>
                  <a:srgbClr val="212529"/>
                </a:solidFill>
              </a:rPr>
              <a:t>	Exemple: </a:t>
            </a:r>
            <a:r>
              <a:rPr lang="fr-FR" sz="2400">
                <a:solidFill>
                  <a:srgbClr val="212529"/>
                </a:solidFill>
                <a:latin typeface="Courier New"/>
                <a:ea typeface="Courier New"/>
                <a:cs typeface="Courier New"/>
                <a:sym typeface="Courier New"/>
              </a:rPr>
              <a:t>git rm nomfichier.py</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reset: </a:t>
            </a:r>
            <a:endParaRPr b="1">
              <a:solidFill>
                <a:srgbClr val="212529"/>
              </a:solidFill>
            </a:endParaRPr>
          </a:p>
          <a:p>
            <a:pPr marL="457200" lvl="0" indent="0" algn="l" rtl="0">
              <a:spcBef>
                <a:spcPts val="1600"/>
              </a:spcBef>
              <a:spcAft>
                <a:spcPts val="0"/>
              </a:spcAft>
              <a:buNone/>
            </a:pPr>
            <a:r>
              <a:rPr lang="fr-FR">
                <a:solidFill>
                  <a:srgbClr val="212529"/>
                </a:solidFill>
              </a:rPr>
              <a:t>Réinitialiser l’index et le répertoire de travail à l’état spécifié.</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reset --hard HEAD</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gitk: </a:t>
            </a:r>
            <a:endParaRPr b="1">
              <a:solidFill>
                <a:srgbClr val="212529"/>
              </a:solidFill>
            </a:endParaRPr>
          </a:p>
          <a:p>
            <a:pPr marL="457200" lvl="0" indent="0" algn="l" rtl="0">
              <a:spcBef>
                <a:spcPts val="1600"/>
              </a:spcBef>
              <a:spcAft>
                <a:spcPts val="0"/>
              </a:spcAft>
              <a:buNone/>
            </a:pPr>
            <a:r>
              <a:rPr lang="fr-FR">
                <a:solidFill>
                  <a:srgbClr val="212529"/>
                </a:solidFill>
              </a:rPr>
              <a:t>Affiche l’interface graphique du dépôt local</a:t>
            </a:r>
            <a:endParaRPr>
              <a:solidFill>
                <a:srgbClr val="212529"/>
              </a:solidFill>
            </a:endParaRPr>
          </a:p>
          <a:p>
            <a:pPr marL="457200" lvl="0" indent="0" algn="l" rtl="0">
              <a:spcBef>
                <a:spcPts val="1600"/>
              </a:spcBef>
              <a:spcAft>
                <a:spcPts val="1600"/>
              </a:spcAft>
              <a:buNone/>
            </a:pPr>
            <a:r>
              <a:rPr lang="fr-FR">
                <a:solidFill>
                  <a:srgbClr val="212529"/>
                </a:solidFill>
              </a:rPr>
              <a:t>Exemple: </a:t>
            </a:r>
            <a:r>
              <a:rPr lang="fr-FR" sz="2400">
                <a:solidFill>
                  <a:srgbClr val="212529"/>
                </a:solidFill>
                <a:latin typeface="Courier New"/>
                <a:ea typeface="Courier New"/>
                <a:cs typeface="Courier New"/>
                <a:sym typeface="Courier New"/>
              </a:rPr>
              <a:t>gitk</a:t>
            </a:r>
            <a:endParaRPr sz="2400">
              <a:solidFill>
                <a:srgbClr val="212529"/>
              </a:solidFill>
            </a:endParaRPr>
          </a:p>
        </p:txBody>
      </p:sp>
      <p:sp>
        <p:nvSpPr>
          <p:cNvPr id="411" name="Google Shape;411;g18a7064a64f_0_7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18a7064a64f_0_82"/>
          <p:cNvSpPr txBox="1">
            <a:spLocks noGrp="1"/>
          </p:cNvSpPr>
          <p:nvPr>
            <p:ph type="body" idx="1"/>
          </p:nvPr>
        </p:nvSpPr>
        <p:spPr>
          <a:xfrm>
            <a:off x="838200" y="491100"/>
            <a:ext cx="10515600" cy="5685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fr-FR" b="1"/>
              <a:t>git rebase: </a:t>
            </a:r>
            <a:endParaRPr b="1"/>
          </a:p>
          <a:p>
            <a:pPr marL="457200" lvl="0" indent="0" algn="l" rtl="0">
              <a:spcBef>
                <a:spcPts val="1600"/>
              </a:spcBef>
              <a:spcAft>
                <a:spcPts val="0"/>
              </a:spcAft>
              <a:buNone/>
            </a:pPr>
            <a:r>
              <a:rPr lang="fr-FR"/>
              <a:t>Réappliquer des commits sur une autre branche.</a:t>
            </a:r>
            <a:endParaRPr/>
          </a:p>
          <a:p>
            <a:pPr marL="457200" lvl="0" indent="0" algn="l" rtl="0">
              <a:spcBef>
                <a:spcPts val="1600"/>
              </a:spcBef>
              <a:spcAft>
                <a:spcPts val="0"/>
              </a:spcAft>
              <a:buNone/>
            </a:pPr>
            <a:r>
              <a:rPr lang="fr-FR"/>
              <a:t>Exemple: </a:t>
            </a:r>
            <a:r>
              <a:rPr lang="fr-FR" sz="2400">
                <a:solidFill>
                  <a:srgbClr val="212529"/>
                </a:solidFill>
                <a:latin typeface="Courier New"/>
                <a:ea typeface="Courier New"/>
                <a:cs typeface="Courier New"/>
                <a:sym typeface="Courier New"/>
              </a:rPr>
              <a:t>git rebase master</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fetch:</a:t>
            </a:r>
            <a:endParaRPr b="1">
              <a:solidFill>
                <a:srgbClr val="212529"/>
              </a:solidFill>
            </a:endParaRPr>
          </a:p>
          <a:p>
            <a:pPr marL="457200" lvl="0" indent="0" algn="l" rtl="0">
              <a:spcBef>
                <a:spcPts val="1600"/>
              </a:spcBef>
              <a:spcAft>
                <a:spcPts val="0"/>
              </a:spcAft>
              <a:buNone/>
            </a:pPr>
            <a:r>
              <a:rPr lang="fr-FR">
                <a:solidFill>
                  <a:srgbClr val="212529"/>
                </a:solidFill>
              </a:rPr>
              <a:t>Télécharger tous les fichiers du dépôt distant qui ne sont pas actuellement dans le répertoire de travail local.</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fetch origin</a:t>
            </a:r>
            <a:endParaRPr sz="2400">
              <a:solidFill>
                <a:srgbClr val="212529"/>
              </a:solidFill>
              <a:latin typeface="Courier New"/>
              <a:ea typeface="Courier New"/>
              <a:cs typeface="Courier New"/>
              <a:sym typeface="Courier New"/>
            </a:endParaRPr>
          </a:p>
          <a:p>
            <a:pPr marL="457200" lvl="0" indent="-406400" algn="l" rtl="0">
              <a:spcBef>
                <a:spcPts val="1600"/>
              </a:spcBef>
              <a:spcAft>
                <a:spcPts val="0"/>
              </a:spcAft>
              <a:buClr>
                <a:srgbClr val="212529"/>
              </a:buClr>
              <a:buSzPts val="2800"/>
              <a:buFont typeface="Calibri"/>
              <a:buChar char="●"/>
            </a:pPr>
            <a:r>
              <a:rPr lang="fr-FR" b="1">
                <a:solidFill>
                  <a:srgbClr val="212529"/>
                </a:solidFill>
              </a:rPr>
              <a:t>git stash: </a:t>
            </a:r>
            <a:endParaRPr b="1">
              <a:solidFill>
                <a:srgbClr val="212529"/>
              </a:solidFill>
            </a:endParaRPr>
          </a:p>
          <a:p>
            <a:pPr marL="457200" lvl="0" indent="0" algn="l" rtl="0">
              <a:spcBef>
                <a:spcPts val="1600"/>
              </a:spcBef>
              <a:spcAft>
                <a:spcPts val="0"/>
              </a:spcAft>
              <a:buNone/>
            </a:pPr>
            <a:r>
              <a:rPr lang="fr-FR">
                <a:solidFill>
                  <a:srgbClr val="212529"/>
                </a:solidFill>
              </a:rPr>
              <a:t>Enregistrer les changements qui ne doivent pas être commit immédiatement.</a:t>
            </a:r>
            <a:endParaRPr>
              <a:solidFill>
                <a:srgbClr val="212529"/>
              </a:solidFill>
            </a:endParaRPr>
          </a:p>
          <a:p>
            <a:pPr marL="457200" lvl="0" indent="0" algn="l" rtl="0">
              <a:spcBef>
                <a:spcPts val="1600"/>
              </a:spcBef>
              <a:spcAft>
                <a:spcPts val="0"/>
              </a:spcAft>
              <a:buNone/>
            </a:pPr>
            <a:r>
              <a:rPr lang="fr-FR">
                <a:solidFill>
                  <a:srgbClr val="212529"/>
                </a:solidFill>
              </a:rPr>
              <a:t>Exemple: </a:t>
            </a:r>
            <a:r>
              <a:rPr lang="fr-FR" sz="2400">
                <a:solidFill>
                  <a:srgbClr val="212529"/>
                </a:solidFill>
                <a:latin typeface="Courier New"/>
                <a:ea typeface="Courier New"/>
                <a:cs typeface="Courier New"/>
                <a:sym typeface="Courier New"/>
              </a:rPr>
              <a:t>git stash</a:t>
            </a:r>
            <a:r>
              <a:rPr lang="fr-FR">
                <a:solidFill>
                  <a:srgbClr val="212529"/>
                </a:solidFill>
              </a:rPr>
              <a:t> </a:t>
            </a:r>
            <a:endParaRPr>
              <a:solidFill>
                <a:srgbClr val="212529"/>
              </a:solidFill>
            </a:endParaRPr>
          </a:p>
          <a:p>
            <a:pPr marL="457200" lvl="0" indent="0" algn="l" rtl="0">
              <a:spcBef>
                <a:spcPts val="1600"/>
              </a:spcBef>
              <a:spcAft>
                <a:spcPts val="1600"/>
              </a:spcAft>
              <a:buNone/>
            </a:pPr>
            <a:r>
              <a:rPr lang="fr-FR">
                <a:solidFill>
                  <a:srgbClr val="212529"/>
                </a:solidFill>
              </a:rPr>
              <a:t> </a:t>
            </a:r>
            <a:endParaRPr>
              <a:solidFill>
                <a:srgbClr val="212529"/>
              </a:solidFill>
            </a:endParaRPr>
          </a:p>
        </p:txBody>
      </p:sp>
      <p:sp>
        <p:nvSpPr>
          <p:cNvPr id="417" name="Google Shape;417;g18a7064a64f_0_8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g18c2b95772d_0_2410"/>
          <p:cNvPicPr preferRelativeResize="0"/>
          <p:nvPr/>
        </p:nvPicPr>
        <p:blipFill>
          <a:blip r:embed="rId3">
            <a:alphaModFix/>
          </a:blip>
          <a:stretch>
            <a:fillRect/>
          </a:stretch>
        </p:blipFill>
        <p:spPr>
          <a:xfrm>
            <a:off x="152400" y="152400"/>
            <a:ext cx="11902925" cy="6533750"/>
          </a:xfrm>
          <a:prstGeom prst="rect">
            <a:avLst/>
          </a:prstGeom>
          <a:noFill/>
          <a:ln>
            <a:noFill/>
          </a:ln>
        </p:spPr>
      </p:pic>
      <p:sp>
        <p:nvSpPr>
          <p:cNvPr id="423" name="Google Shape;423;g18c2b95772d_0_24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8a7064a64f_0_9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p>
            <a:pPr marL="0" lvl="0" indent="0" algn="l" rtl="0">
              <a:lnSpc>
                <a:spcPct val="90000"/>
              </a:lnSpc>
              <a:spcBef>
                <a:spcPts val="0"/>
              </a:spcBef>
              <a:spcAft>
                <a:spcPts val="0"/>
              </a:spcAft>
              <a:buNone/>
            </a:pPr>
            <a:r>
              <a:rPr lang="fr-FR" sz="4300" b="0"/>
              <a:t>Workflows</a:t>
            </a:r>
            <a:endParaRPr sz="5400" b="0"/>
          </a:p>
        </p:txBody>
      </p:sp>
      <p:sp>
        <p:nvSpPr>
          <p:cNvPr id="429" name="Google Shape;429;g18a7064a64f_0_9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fr-F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18a7064a64f_0_97"/>
          <p:cNvSpPr txBox="1">
            <a:spLocks noGrp="1"/>
          </p:cNvSpPr>
          <p:nvPr>
            <p:ph type="body" idx="1"/>
          </p:nvPr>
        </p:nvSpPr>
        <p:spPr>
          <a:xfrm>
            <a:off x="838200" y="243850"/>
            <a:ext cx="10515600" cy="59331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endParaRPr sz="3000">
              <a:solidFill>
                <a:srgbClr val="4D4D4D"/>
              </a:solidFill>
              <a:highlight>
                <a:schemeClr val="lt1"/>
              </a:highlight>
            </a:endParaRPr>
          </a:p>
          <a:p>
            <a:pPr marL="0" lvl="0" indent="0" algn="just" rtl="0">
              <a:spcBef>
                <a:spcPts val="1600"/>
              </a:spcBef>
              <a:spcAft>
                <a:spcPts val="0"/>
              </a:spcAft>
              <a:buNone/>
            </a:pPr>
            <a:r>
              <a:rPr lang="fr-FR" sz="3000">
                <a:solidFill>
                  <a:srgbClr val="4D4D4D"/>
                </a:solidFill>
                <a:highlight>
                  <a:schemeClr val="lt1"/>
                </a:highlight>
              </a:rPr>
              <a:t>Un workflow Git est une recette ou une recommandation expliquant comment utiliser Git pour accomplir une tâche de façon cohérente et productive. Les workflows Git encouragent les développeurs et les équipes DevOps à exploiter Git de façon efficace et cohérente.</a:t>
            </a:r>
            <a:endParaRPr sz="3000">
              <a:solidFill>
                <a:srgbClr val="4D4D4D"/>
              </a:solidFill>
              <a:highlight>
                <a:schemeClr val="lt1"/>
              </a:highlight>
            </a:endParaRPr>
          </a:p>
          <a:p>
            <a:pPr marL="0" lvl="0" indent="0" algn="just" rtl="0">
              <a:spcBef>
                <a:spcPts val="1600"/>
              </a:spcBef>
              <a:spcAft>
                <a:spcPts val="0"/>
              </a:spcAft>
              <a:buNone/>
            </a:pPr>
            <a:endParaRPr sz="3000">
              <a:solidFill>
                <a:srgbClr val="4D4D4D"/>
              </a:solidFill>
              <a:highlight>
                <a:schemeClr val="lt1"/>
              </a:highlight>
            </a:endParaRPr>
          </a:p>
          <a:p>
            <a:pPr marL="0" lvl="0" indent="0" algn="just" rtl="0">
              <a:spcBef>
                <a:spcPts val="1600"/>
              </a:spcBef>
              <a:spcAft>
                <a:spcPts val="1600"/>
              </a:spcAft>
              <a:buNone/>
            </a:pPr>
            <a:endParaRPr sz="3000">
              <a:solidFill>
                <a:srgbClr val="4D4D4D"/>
              </a:solidFill>
              <a:highlight>
                <a:schemeClr val="lt1"/>
              </a:highlight>
            </a:endParaRPr>
          </a:p>
        </p:txBody>
      </p:sp>
      <p:sp>
        <p:nvSpPr>
          <p:cNvPr id="435" name="Google Shape;435;g18a7064a64f_0_9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8c2b95772d_0_1583"/>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fr-FR"/>
              <a:t>Installation</a:t>
            </a:r>
            <a:endParaRPr/>
          </a:p>
        </p:txBody>
      </p:sp>
      <p:sp>
        <p:nvSpPr>
          <p:cNvPr id="441" name="Google Shape;441;g18c2b95772d_0_1583"/>
          <p:cNvSpPr txBox="1">
            <a:spLocks noGrp="1"/>
          </p:cNvSpPr>
          <p:nvPr>
            <p:ph type="subTitle" idx="1"/>
          </p:nvPr>
        </p:nvSpPr>
        <p:spPr>
          <a:xfrm>
            <a:off x="1435450" y="4504225"/>
            <a:ext cx="9999600" cy="927300"/>
          </a:xfrm>
          <a:prstGeom prst="rect">
            <a:avLst/>
          </a:prstGeom>
        </p:spPr>
        <p:txBody>
          <a:bodyPr spcFirstLastPara="1" wrap="square" lIns="121900" tIns="121900" rIns="121900" bIns="121900" anchor="t" anchorCtr="0">
            <a:normAutofit fontScale="92500" lnSpcReduction="20000"/>
          </a:bodyPr>
          <a:lstStyle/>
          <a:p>
            <a:pPr marL="0" lvl="0" indent="0" algn="just" rtl="0">
              <a:spcBef>
                <a:spcPts val="0"/>
              </a:spcBef>
              <a:spcAft>
                <a:spcPts val="0"/>
              </a:spcAft>
              <a:buNone/>
            </a:pPr>
            <a:endParaRPr sz="3000"/>
          </a:p>
          <a:p>
            <a:pPr marL="0" lvl="0" indent="0" algn="just" rtl="0">
              <a:spcBef>
                <a:spcPts val="0"/>
              </a:spcBef>
              <a:spcAft>
                <a:spcPts val="0"/>
              </a:spcAft>
              <a:buNone/>
            </a:pPr>
            <a:r>
              <a:rPr lang="fr-FR" sz="3000"/>
              <a:t>Télécharger le setup Git sur </a:t>
            </a:r>
            <a:r>
              <a:rPr lang="fr-FR" sz="3000" u="sng">
                <a:solidFill>
                  <a:schemeClr val="accent5"/>
                </a:solidFill>
                <a:hlinkClick r:id="rId3">
                  <a:extLst>
                    <a:ext uri="{A12FA001-AC4F-418D-AE19-62706E023703}">
                      <ahyp:hlinkClr xmlns:ahyp="http://schemas.microsoft.com/office/drawing/2018/hyperlinkcolor" val="tx"/>
                    </a:ext>
                  </a:extLst>
                </a:hlinkClick>
              </a:rPr>
              <a:t>https://git-scm.com/downloads</a:t>
            </a:r>
            <a:r>
              <a:rPr lang="fr-FR" sz="3000"/>
              <a:t>.</a:t>
            </a:r>
            <a:endParaRPr/>
          </a:p>
        </p:txBody>
      </p:sp>
      <p:sp>
        <p:nvSpPr>
          <p:cNvPr id="442" name="Google Shape;442;g18c2b95772d_0_158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fr-F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18a7064a64f_0_114"/>
          <p:cNvSpPr txBox="1">
            <a:spLocks noGrp="1"/>
          </p:cNvSpPr>
          <p:nvPr>
            <p:ph type="body" idx="1"/>
          </p:nvPr>
        </p:nvSpPr>
        <p:spPr>
          <a:xfrm>
            <a:off x="838200" y="487675"/>
            <a:ext cx="10515600" cy="42324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endParaRPr sz="3000"/>
          </a:p>
          <a:p>
            <a:pPr marL="0" lvl="0" indent="0" algn="just" rtl="0">
              <a:spcBef>
                <a:spcPts val="1600"/>
              </a:spcBef>
              <a:spcAft>
                <a:spcPts val="1600"/>
              </a:spcAft>
              <a:buNone/>
            </a:pPr>
            <a:r>
              <a:rPr lang="fr-FR" sz="3000"/>
              <a:t>Une fois le téléchargement terminé on double-clique sur le setup et on suit les instructions pour finaliser l’installation.</a:t>
            </a:r>
            <a:endParaRPr sz="3000"/>
          </a:p>
        </p:txBody>
      </p:sp>
      <p:sp>
        <p:nvSpPr>
          <p:cNvPr id="448" name="Google Shape;448;g18a7064a64f_0_1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18a7064a64f_0_124"/>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fr-FR"/>
              <a:t>Demo</a:t>
            </a:r>
            <a:endParaRPr/>
          </a:p>
        </p:txBody>
      </p:sp>
      <p:sp>
        <p:nvSpPr>
          <p:cNvPr id="454" name="Google Shape;454;g18a7064a64f_0_12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fr-FR"/>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8a7064a64f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Contrôle de version:</a:t>
            </a:r>
            <a:endParaRPr/>
          </a:p>
        </p:txBody>
      </p:sp>
      <p:sp>
        <p:nvSpPr>
          <p:cNvPr id="290" name="Google Shape;290;g18a7064a64f_0_5"/>
          <p:cNvSpPr txBox="1">
            <a:spLocks noGrp="1"/>
          </p:cNvSpPr>
          <p:nvPr>
            <p:ph type="body" idx="1"/>
          </p:nvPr>
        </p:nvSpPr>
        <p:spPr>
          <a:xfrm>
            <a:off x="838200" y="1825625"/>
            <a:ext cx="10515600" cy="25809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fr-FR" sz="3000"/>
              <a:t>Un contrôle de version est une technique de prise en charge des modifications apportées aux fichiers</a:t>
            </a:r>
            <a:endParaRPr sz="3000"/>
          </a:p>
        </p:txBody>
      </p:sp>
      <p:sp>
        <p:nvSpPr>
          <p:cNvPr id="291" name="Google Shape;291;g18a7064a64f_0_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Système de contrôle de version:</a:t>
            </a:r>
            <a:endParaRPr/>
          </a:p>
        </p:txBody>
      </p:sp>
      <p:sp>
        <p:nvSpPr>
          <p:cNvPr id="297" name="Google Shape;297;p2"/>
          <p:cNvSpPr txBox="1">
            <a:spLocks noGrp="1"/>
          </p:cNvSpPr>
          <p:nvPr>
            <p:ph type="body" idx="1"/>
          </p:nvPr>
        </p:nvSpPr>
        <p:spPr>
          <a:xfrm>
            <a:off x="838200" y="1825625"/>
            <a:ext cx="10515600" cy="3207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1600"/>
              </a:spcAft>
              <a:buNone/>
            </a:pPr>
            <a:r>
              <a:rPr lang="fr-FR" sz="3000"/>
              <a:t>Un système de contrôle de version est un programme qui enregistre l'évolution d’un fichier ou d’un ensemble de fichier au cours du temps de manière à ce qu’on puisse rappeler une version antérieure d’un fichier à tout moment.</a:t>
            </a:r>
            <a:endParaRPr sz="3000"/>
          </a:p>
        </p:txBody>
      </p:sp>
      <p:sp>
        <p:nvSpPr>
          <p:cNvPr id="298" name="Google Shape;298;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Utilité d’un système de contrôle de version:</a:t>
            </a:r>
            <a:endParaRPr/>
          </a:p>
        </p:txBody>
      </p:sp>
      <p:sp>
        <p:nvSpPr>
          <p:cNvPr id="304" name="Google Shape;304;p3"/>
          <p:cNvSpPr txBox="1">
            <a:spLocks noGrp="1"/>
          </p:cNvSpPr>
          <p:nvPr>
            <p:ph type="body" idx="1"/>
          </p:nvPr>
        </p:nvSpPr>
        <p:spPr>
          <a:xfrm>
            <a:off x="838200" y="1673225"/>
            <a:ext cx="10515600" cy="4351200"/>
          </a:xfrm>
          <a:prstGeom prst="rect">
            <a:avLst/>
          </a:prstGeom>
          <a:noFill/>
          <a:ln>
            <a:noFill/>
          </a:ln>
        </p:spPr>
        <p:txBody>
          <a:bodyPr spcFirstLastPara="1" wrap="square" lIns="91425" tIns="45700" rIns="91425" bIns="45700" anchor="t" anchorCtr="0">
            <a:normAutofit/>
          </a:bodyPr>
          <a:lstStyle/>
          <a:p>
            <a:pPr marL="228600" lvl="0" indent="-241300" algn="l" rtl="0">
              <a:lnSpc>
                <a:spcPct val="90000"/>
              </a:lnSpc>
              <a:spcBef>
                <a:spcPts val="0"/>
              </a:spcBef>
              <a:spcAft>
                <a:spcPts val="0"/>
              </a:spcAft>
              <a:buClr>
                <a:schemeClr val="dk1"/>
              </a:buClr>
              <a:buSzPts val="3000"/>
              <a:buChar char="●"/>
            </a:pPr>
            <a:r>
              <a:rPr lang="fr-FR" sz="3000"/>
              <a:t>Permet de revenir à une version précédente de votre code en cas de problème</a:t>
            </a:r>
            <a:endParaRPr sz="3000"/>
          </a:p>
          <a:p>
            <a:pPr marL="228600" lvl="0" indent="-241300" algn="l" rtl="0">
              <a:lnSpc>
                <a:spcPct val="90000"/>
              </a:lnSpc>
              <a:spcBef>
                <a:spcPts val="1000"/>
              </a:spcBef>
              <a:spcAft>
                <a:spcPts val="0"/>
              </a:spcAft>
              <a:buClr>
                <a:schemeClr val="dk1"/>
              </a:buClr>
              <a:buSzPts val="3000"/>
              <a:buChar char="●"/>
            </a:pPr>
            <a:r>
              <a:rPr lang="fr-FR" sz="3000"/>
              <a:t>Permet de suivre l’évolution de votre code étape par étape</a:t>
            </a:r>
            <a:endParaRPr sz="3000"/>
          </a:p>
          <a:p>
            <a:pPr marL="228600" lvl="0" indent="-241300" algn="l" rtl="0">
              <a:lnSpc>
                <a:spcPct val="90000"/>
              </a:lnSpc>
              <a:spcBef>
                <a:spcPts val="1000"/>
              </a:spcBef>
              <a:spcAft>
                <a:spcPts val="1600"/>
              </a:spcAft>
              <a:buClr>
                <a:schemeClr val="dk1"/>
              </a:buClr>
              <a:buSzPts val="3000"/>
              <a:buChar char="●"/>
            </a:pPr>
            <a:r>
              <a:rPr lang="fr-FR" sz="3000"/>
              <a:t>Permet un meilleur travail collaboratif</a:t>
            </a:r>
            <a:endParaRPr sz="3000"/>
          </a:p>
        </p:txBody>
      </p:sp>
      <p:sp>
        <p:nvSpPr>
          <p:cNvPr id="305" name="Google Shape;305;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Les outils de contrôle de version:</a:t>
            </a:r>
            <a:endParaRPr/>
          </a:p>
        </p:txBody>
      </p:sp>
      <p:sp>
        <p:nvSpPr>
          <p:cNvPr id="311" name="Google Shape;3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fr-FR" sz="3000"/>
              <a:t>Il existe plusieurs outils de contrôle de version parmi lesquels nous avons:</a:t>
            </a:r>
            <a:endParaRPr sz="3000"/>
          </a:p>
          <a:p>
            <a:pPr marL="0" lvl="0" indent="0" algn="ctr" rtl="0">
              <a:lnSpc>
                <a:spcPct val="90000"/>
              </a:lnSpc>
              <a:spcBef>
                <a:spcPts val="1000"/>
              </a:spcBef>
              <a:spcAft>
                <a:spcPts val="0"/>
              </a:spcAft>
              <a:buClr>
                <a:schemeClr val="dk1"/>
              </a:buClr>
              <a:buSzPts val="2800"/>
              <a:buNone/>
            </a:pPr>
            <a:endParaRPr sz="3000"/>
          </a:p>
          <a:p>
            <a:pPr marL="0" lvl="0" indent="0" algn="l" rtl="0">
              <a:lnSpc>
                <a:spcPct val="90000"/>
              </a:lnSpc>
              <a:spcBef>
                <a:spcPts val="1000"/>
              </a:spcBef>
              <a:spcAft>
                <a:spcPts val="0"/>
              </a:spcAft>
              <a:buNone/>
            </a:pPr>
            <a:endParaRPr sz="3000"/>
          </a:p>
          <a:p>
            <a:pPr marL="0" lvl="0" indent="0" algn="ctr" rtl="0">
              <a:lnSpc>
                <a:spcPct val="90000"/>
              </a:lnSpc>
              <a:spcBef>
                <a:spcPts val="1000"/>
              </a:spcBef>
              <a:spcAft>
                <a:spcPts val="1600"/>
              </a:spcAft>
              <a:buClr>
                <a:schemeClr val="dk1"/>
              </a:buClr>
              <a:buSzPts val="2800"/>
              <a:buNone/>
            </a:pPr>
            <a:endParaRPr sz="3000"/>
          </a:p>
        </p:txBody>
      </p:sp>
      <p:pic>
        <p:nvPicPr>
          <p:cNvPr id="312" name="Google Shape;312;p4"/>
          <p:cNvPicPr preferRelativeResize="0"/>
          <p:nvPr/>
        </p:nvPicPr>
        <p:blipFill rotWithShape="1">
          <a:blip r:embed="rId3">
            <a:alphaModFix/>
          </a:blip>
          <a:srcRect/>
          <a:stretch/>
        </p:blipFill>
        <p:spPr>
          <a:xfrm>
            <a:off x="983752" y="2879375"/>
            <a:ext cx="2651175" cy="1457325"/>
          </a:xfrm>
          <a:prstGeom prst="rect">
            <a:avLst/>
          </a:prstGeom>
          <a:noFill/>
          <a:ln>
            <a:noFill/>
          </a:ln>
        </p:spPr>
      </p:pic>
      <p:pic>
        <p:nvPicPr>
          <p:cNvPr id="313" name="Google Shape;313;p4"/>
          <p:cNvPicPr preferRelativeResize="0"/>
          <p:nvPr/>
        </p:nvPicPr>
        <p:blipFill rotWithShape="1">
          <a:blip r:embed="rId4">
            <a:alphaModFix/>
          </a:blip>
          <a:srcRect/>
          <a:stretch/>
        </p:blipFill>
        <p:spPr>
          <a:xfrm>
            <a:off x="4705700" y="2877775"/>
            <a:ext cx="2295550" cy="1325575"/>
          </a:xfrm>
          <a:prstGeom prst="rect">
            <a:avLst/>
          </a:prstGeom>
          <a:noFill/>
          <a:ln>
            <a:noFill/>
          </a:ln>
        </p:spPr>
      </p:pic>
      <p:pic>
        <p:nvPicPr>
          <p:cNvPr id="314" name="Google Shape;314;p4"/>
          <p:cNvPicPr preferRelativeResize="0"/>
          <p:nvPr/>
        </p:nvPicPr>
        <p:blipFill rotWithShape="1">
          <a:blip r:embed="rId5">
            <a:alphaModFix/>
          </a:blip>
          <a:srcRect/>
          <a:stretch/>
        </p:blipFill>
        <p:spPr>
          <a:xfrm>
            <a:off x="8698900" y="3042900"/>
            <a:ext cx="1668675" cy="1130300"/>
          </a:xfrm>
          <a:prstGeom prst="rect">
            <a:avLst/>
          </a:prstGeom>
          <a:noFill/>
          <a:ln>
            <a:noFill/>
          </a:ln>
        </p:spPr>
      </p:pic>
      <p:sp>
        <p:nvSpPr>
          <p:cNvPr id="315" name="Google Shape;315;p4"/>
          <p:cNvSpPr txBox="1"/>
          <p:nvPr/>
        </p:nvSpPr>
        <p:spPr>
          <a:xfrm>
            <a:off x="1219075" y="4548125"/>
            <a:ext cx="1789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a:latin typeface="Calibri"/>
                <a:ea typeface="Calibri"/>
                <a:cs typeface="Calibri"/>
                <a:sym typeface="Calibri"/>
              </a:rPr>
              <a:t>Git</a:t>
            </a:r>
            <a:endParaRPr sz="2600">
              <a:latin typeface="Calibri"/>
              <a:ea typeface="Calibri"/>
              <a:cs typeface="Calibri"/>
              <a:sym typeface="Calibri"/>
            </a:endParaRPr>
          </a:p>
        </p:txBody>
      </p:sp>
      <p:sp>
        <p:nvSpPr>
          <p:cNvPr id="316" name="Google Shape;316;p4"/>
          <p:cNvSpPr txBox="1"/>
          <p:nvPr/>
        </p:nvSpPr>
        <p:spPr>
          <a:xfrm>
            <a:off x="4458600" y="4640525"/>
            <a:ext cx="2295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a:latin typeface="Calibri"/>
                <a:ea typeface="Calibri"/>
                <a:cs typeface="Calibri"/>
                <a:sym typeface="Calibri"/>
              </a:rPr>
              <a:t>CVS</a:t>
            </a:r>
            <a:endParaRPr sz="2600">
              <a:latin typeface="Calibri"/>
              <a:ea typeface="Calibri"/>
              <a:cs typeface="Calibri"/>
              <a:sym typeface="Calibri"/>
            </a:endParaRPr>
          </a:p>
        </p:txBody>
      </p:sp>
      <p:sp>
        <p:nvSpPr>
          <p:cNvPr id="317" name="Google Shape;317;p4"/>
          <p:cNvSpPr txBox="1"/>
          <p:nvPr/>
        </p:nvSpPr>
        <p:spPr>
          <a:xfrm>
            <a:off x="8745438" y="4640525"/>
            <a:ext cx="1575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600">
                <a:latin typeface="Calibri"/>
                <a:ea typeface="Calibri"/>
                <a:cs typeface="Calibri"/>
                <a:sym typeface="Calibri"/>
              </a:rPr>
              <a:t>SVN</a:t>
            </a:r>
            <a:endParaRPr sz="2600">
              <a:latin typeface="Calibri"/>
              <a:ea typeface="Calibri"/>
              <a:cs typeface="Calibri"/>
              <a:sym typeface="Calibri"/>
            </a:endParaRPr>
          </a:p>
        </p:txBody>
      </p:sp>
      <p:sp>
        <p:nvSpPr>
          <p:cNvPr id="318" name="Google Shape;318;p4"/>
          <p:cNvSpPr txBox="1"/>
          <p:nvPr/>
        </p:nvSpPr>
        <p:spPr>
          <a:xfrm>
            <a:off x="1219075" y="6016425"/>
            <a:ext cx="101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800">
                <a:latin typeface="Calibri"/>
                <a:ea typeface="Calibri"/>
                <a:cs typeface="Calibri"/>
                <a:sym typeface="Calibri"/>
              </a:rPr>
              <a:t>Etc.</a:t>
            </a:r>
            <a:endParaRPr sz="2800">
              <a:latin typeface="Calibri"/>
              <a:ea typeface="Calibri"/>
              <a:cs typeface="Calibri"/>
              <a:sym typeface="Calibri"/>
            </a:endParaRPr>
          </a:p>
        </p:txBody>
      </p:sp>
      <p:sp>
        <p:nvSpPr>
          <p:cNvPr id="319" name="Google Shape;319;p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8a7064a64f_0_21"/>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fr-FR"/>
              <a:t>Présentation de Git</a:t>
            </a:r>
            <a:endParaRPr/>
          </a:p>
        </p:txBody>
      </p:sp>
      <p:sp>
        <p:nvSpPr>
          <p:cNvPr id="325" name="Google Shape;325;g18a7064a64f_0_2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Définition</a:t>
            </a:r>
            <a:endParaRPr/>
          </a:p>
        </p:txBody>
      </p:sp>
      <p:sp>
        <p:nvSpPr>
          <p:cNvPr id="331" name="Google Shape;331;p6"/>
          <p:cNvSpPr txBox="1">
            <a:spLocks noGrp="1"/>
          </p:cNvSpPr>
          <p:nvPr>
            <p:ph type="body" idx="1"/>
          </p:nvPr>
        </p:nvSpPr>
        <p:spPr>
          <a:xfrm>
            <a:off x="838200" y="1690700"/>
            <a:ext cx="10515600" cy="2959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fr-FR" sz="3000"/>
              <a:t>Git est un système de contrôle de version open source et décentralisé qui a été créé par Linus Torvalds. Il se distingue par sa rapidité et sa gestion des branches qui permettent de développer en parallèle de nouvelles fonctionnalités.</a:t>
            </a:r>
            <a:endParaRPr sz="3000"/>
          </a:p>
        </p:txBody>
      </p:sp>
      <p:sp>
        <p:nvSpPr>
          <p:cNvPr id="332" name="Google Shape;332;p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8a7064a64f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Caractéristiques:</a:t>
            </a:r>
            <a:endParaRPr/>
          </a:p>
        </p:txBody>
      </p:sp>
      <p:sp>
        <p:nvSpPr>
          <p:cNvPr id="338" name="Google Shape;338;g18a7064a64f_0_26"/>
          <p:cNvSpPr txBox="1">
            <a:spLocks noGrp="1"/>
          </p:cNvSpPr>
          <p:nvPr>
            <p:ph type="body" idx="1"/>
          </p:nvPr>
        </p:nvSpPr>
        <p:spPr>
          <a:xfrm>
            <a:off x="838200" y="1342950"/>
            <a:ext cx="10515600" cy="52287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fr-FR" sz="3000"/>
              <a:t>Distribué (chaque développeur dispose d’une version local du code source)</a:t>
            </a:r>
            <a:endParaRPr sz="3000"/>
          </a:p>
          <a:p>
            <a:pPr marL="457200" lvl="0" indent="-419100" algn="l" rtl="0">
              <a:spcBef>
                <a:spcPts val="0"/>
              </a:spcBef>
              <a:spcAft>
                <a:spcPts val="0"/>
              </a:spcAft>
              <a:buSzPts val="3000"/>
              <a:buChar char="●"/>
            </a:pPr>
            <a:r>
              <a:rPr lang="fr-FR" sz="3000"/>
              <a:t>Approche peer-to-peer (chaque utilisateur est à la fois client et serveur)</a:t>
            </a:r>
            <a:endParaRPr sz="3000"/>
          </a:p>
          <a:p>
            <a:pPr marL="457200" lvl="0" indent="-419100" algn="l" rtl="0">
              <a:spcBef>
                <a:spcPts val="0"/>
              </a:spcBef>
              <a:spcAft>
                <a:spcPts val="0"/>
              </a:spcAft>
              <a:buSzPts val="3000"/>
              <a:buChar char="●"/>
            </a:pPr>
            <a:r>
              <a:rPr lang="fr-FR" sz="3000"/>
              <a:t>Basé sur des Branches</a:t>
            </a:r>
            <a:endParaRPr sz="3000"/>
          </a:p>
          <a:p>
            <a:pPr marL="457200" lvl="0" indent="-419100" algn="l" rtl="0">
              <a:spcBef>
                <a:spcPts val="0"/>
              </a:spcBef>
              <a:spcAft>
                <a:spcPts val="0"/>
              </a:spcAft>
              <a:buSzPts val="3000"/>
              <a:buChar char="●"/>
            </a:pPr>
            <a:r>
              <a:rPr lang="fr-FR" sz="3000"/>
              <a:t>Les opérations sont atomique (elles peuvent réussir ou échoué)</a:t>
            </a:r>
            <a:endParaRPr sz="3000"/>
          </a:p>
          <a:p>
            <a:pPr marL="457200" lvl="0" indent="-419100" algn="l" rtl="0">
              <a:spcBef>
                <a:spcPts val="0"/>
              </a:spcBef>
              <a:spcAft>
                <a:spcPts val="0"/>
              </a:spcAft>
              <a:buSzPts val="3000"/>
              <a:buChar char="●"/>
            </a:pPr>
            <a:r>
              <a:rPr lang="fr-FR" sz="3000"/>
              <a:t>Tout est stocké dans le dossier .git</a:t>
            </a:r>
            <a:endParaRPr sz="3000"/>
          </a:p>
          <a:p>
            <a:pPr marL="457200" lvl="0" indent="-419100" algn="l" rtl="0">
              <a:spcBef>
                <a:spcPts val="0"/>
              </a:spcBef>
              <a:spcAft>
                <a:spcPts val="0"/>
              </a:spcAft>
              <a:buSzPts val="3000"/>
              <a:buChar char="●"/>
            </a:pPr>
            <a:r>
              <a:rPr lang="fr-FR" sz="3000"/>
              <a:t>Utiliser une </a:t>
            </a:r>
            <a:r>
              <a:rPr lang="fr-FR" sz="3000" b="1"/>
              <a:t>zone de classement </a:t>
            </a:r>
            <a:r>
              <a:rPr lang="fr-FR" sz="3000"/>
              <a:t>ou </a:t>
            </a:r>
            <a:r>
              <a:rPr lang="fr-FR" sz="3000" b="1"/>
              <a:t>index </a:t>
            </a:r>
            <a:r>
              <a:rPr lang="fr-FR" sz="3000"/>
              <a:t>(dans l’index les développeurs peuvent formater les modifications et les faire réviser avant de les appliquer réellement)</a:t>
            </a:r>
            <a:endParaRPr sz="3000"/>
          </a:p>
        </p:txBody>
      </p:sp>
      <p:sp>
        <p:nvSpPr>
          <p:cNvPr id="339" name="Google Shape;339;g18a7064a64f_0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fr-FR"/>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1228</Words>
  <Application>Microsoft Office PowerPoint</Application>
  <PresentationFormat>Grand écran</PresentationFormat>
  <Paragraphs>152</Paragraphs>
  <Slides>27</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Calibri</vt:lpstr>
      <vt:lpstr>Maven Pro</vt:lpstr>
      <vt:lpstr>Arial</vt:lpstr>
      <vt:lpstr>Nunito</vt:lpstr>
      <vt:lpstr>Courier New</vt:lpstr>
      <vt:lpstr>Momentum</vt:lpstr>
      <vt:lpstr>Prise en main de Git</vt:lpstr>
      <vt:lpstr>sommaire</vt:lpstr>
      <vt:lpstr>Contrôle de version:</vt:lpstr>
      <vt:lpstr>Système de contrôle de version:</vt:lpstr>
      <vt:lpstr>Utilité d’un système de contrôle de version:</vt:lpstr>
      <vt:lpstr>Les outils de contrôle de version:</vt:lpstr>
      <vt:lpstr>Présentation de Git</vt:lpstr>
      <vt:lpstr>Définition</vt:lpstr>
      <vt:lpstr>Caractéristiques:</vt:lpstr>
      <vt:lpstr>Dépôt Git:</vt:lpstr>
      <vt:lpstr>Dépôt local:</vt:lpstr>
      <vt:lpstr>Dépôt distant:</vt:lpstr>
      <vt:lpstr>Notion de branches:</vt:lpstr>
      <vt:lpstr>Présentation PowerPoint</vt:lpstr>
      <vt:lpstr>Présentation PowerPoint</vt:lpstr>
      <vt:lpstr>Commandes essentiels:</vt:lpstr>
      <vt:lpstr>Présentation PowerPoint</vt:lpstr>
      <vt:lpstr>Présentation PowerPoint</vt:lpstr>
      <vt:lpstr>Présentation PowerPoint</vt:lpstr>
      <vt:lpstr>Présentation PowerPoint</vt:lpstr>
      <vt:lpstr>Présentation PowerPoint</vt:lpstr>
      <vt:lpstr>Présentation PowerPoint</vt:lpstr>
      <vt:lpstr>Workflows</vt:lpstr>
      <vt:lpstr>Présentation PowerPoint</vt:lpstr>
      <vt:lpstr>Installation</vt:lpstr>
      <vt:lpstr>Présentation PowerPoint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Prise en main de Git</dc:title>
  <dc:creator>USER</dc:creator>
  <cp:lastModifiedBy>amkeita1998@gmail.com</cp:lastModifiedBy>
  <cp:revision>1</cp:revision>
  <dcterms:created xsi:type="dcterms:W3CDTF">2022-11-11T08:50:06Z</dcterms:created>
  <dcterms:modified xsi:type="dcterms:W3CDTF">2022-11-15T15:31:40Z</dcterms:modified>
</cp:coreProperties>
</file>