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</p:sldMasterIdLst>
  <p:notesMasterIdLst>
    <p:notesMasterId r:id="rId21"/>
  </p:notesMasterIdLst>
  <p:handoutMasterIdLst>
    <p:handoutMasterId r:id="rId22"/>
  </p:handoutMasterIdLst>
  <p:sldIdLst>
    <p:sldId id="258" r:id="rId5"/>
    <p:sldId id="3370" r:id="rId6"/>
    <p:sldId id="3371" r:id="rId7"/>
    <p:sldId id="3388" r:id="rId8"/>
    <p:sldId id="3374" r:id="rId9"/>
    <p:sldId id="3375" r:id="rId10"/>
    <p:sldId id="3377" r:id="rId11"/>
    <p:sldId id="3378" r:id="rId12"/>
    <p:sldId id="3379" r:id="rId13"/>
    <p:sldId id="3380" r:id="rId14"/>
    <p:sldId id="3381" r:id="rId15"/>
    <p:sldId id="3384" r:id="rId16"/>
    <p:sldId id="3385" r:id="rId17"/>
    <p:sldId id="3382" r:id="rId18"/>
    <p:sldId id="3386" r:id="rId19"/>
    <p:sldId id="3387" r:id="rId2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  <a:srgbClr val="000000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6" autoAdjust="0"/>
    <p:restoredTop sz="92109" autoAdjust="0"/>
  </p:normalViewPr>
  <p:slideViewPr>
    <p:cSldViewPr snapToGrid="0">
      <p:cViewPr varScale="1">
        <p:scale>
          <a:sx n="100" d="100"/>
          <a:sy n="100" d="100"/>
        </p:scale>
        <p:origin x="264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F739-46FF-4FB5-AF7F-16C8882ADA9D}" type="datetime8">
              <a:rPr lang="en-US" smtClean="0">
                <a:latin typeface="Segoe UI" pitchFamily="34" charset="0"/>
              </a:rPr>
              <a:t>1/16/2019 4:05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2A684A5B-FAB6-4A00-8C57-4D12C178E703}" type="datetime8">
              <a:rPr lang="en-US" smtClean="0"/>
              <a:t>1/16/2019 4:05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souz@microsoft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power-bi-delivers-ai-power/" TargetMode="External"/><Relationship Id="rId2" Type="http://schemas.openxmlformats.org/officeDocument/2006/relationships/hyperlink" Target="https://docs.microsoft.com/en-us/azure/cognitive-services/cognitive-services-container-supp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LearnAI-Airlif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zure.com/cognitiv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ustomvision.ai/" TargetMode="External"/><Relationship Id="rId2" Type="http://schemas.openxmlformats.org/officeDocument/2006/relationships/hyperlink" Target="https://docs.microsoft.com/en-gb/azure/cognitive-services/custom-vision-service/getting-started-build-a-classifi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LearnAI-GitHub" TargetMode="External"/><Relationship Id="rId2" Type="http://schemas.openxmlformats.org/officeDocument/2006/relationships/hyperlink" Target="http://aka.ms/LearnAI-Por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ka.ms/LearnAI-Airlift" TargetMode="External"/><Relationship Id="rId4" Type="http://schemas.openxmlformats.org/officeDocument/2006/relationships/hyperlink" Target="http://aka.ms/LearnAI-Lin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oreply@cloudlabs.a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9144000" cy="1107996"/>
          </a:xfrm>
        </p:spPr>
        <p:txBody>
          <a:bodyPr/>
          <a:lstStyle/>
          <a:p>
            <a:r>
              <a:rPr lang="en-US" dirty="0"/>
              <a:t>Cognitive Search Lab – Knowledge Mining on Business Documents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1231106"/>
          </a:xfrm>
        </p:spPr>
        <p:txBody>
          <a:bodyPr/>
          <a:lstStyle/>
          <a:p>
            <a:r>
              <a:rPr lang="en-US" dirty="0"/>
              <a:t>Rodrigo Souza – </a:t>
            </a:r>
            <a:r>
              <a:rPr lang="en-US" dirty="0">
                <a:hlinkClick r:id="rId2"/>
              </a:rPr>
              <a:t>rosouz@microsoft.com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Applied Data Scientist</a:t>
            </a:r>
          </a:p>
          <a:p>
            <a:r>
              <a:rPr lang="en-US" dirty="0"/>
              <a:t>LearnAI Team / Cloud &amp; AI</a:t>
            </a:r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Breaking News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Container support in Azure Cognitive Services</a:t>
            </a:r>
          </a:p>
          <a:p>
            <a:endParaRPr lang="en-US" sz="2000" b="1" dirty="0"/>
          </a:p>
          <a:p>
            <a:r>
              <a:rPr lang="en-US" sz="2000" b="1" dirty="0">
                <a:hlinkClick r:id="rId2"/>
              </a:rPr>
              <a:t>https://docs.microsoft.com/en-us/azure/cognitive-services/cognitive-services-container-support</a:t>
            </a:r>
            <a:r>
              <a:rPr lang="en-US" sz="2000" b="1" dirty="0"/>
              <a:t> 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Power BI delivers AI power</a:t>
            </a:r>
          </a:p>
          <a:p>
            <a:endParaRPr lang="en-US" sz="2000" b="1" dirty="0"/>
          </a:p>
          <a:p>
            <a:r>
              <a:rPr lang="en-US" sz="2000" b="1" dirty="0">
                <a:hlinkClick r:id="rId3"/>
              </a:rPr>
              <a:t>https://www.zdnet.com/article/power-bi-delivers-ai-power/</a:t>
            </a:r>
            <a:r>
              <a:rPr lang="en-US" sz="2000" b="1" dirty="0"/>
              <a:t> 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83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Breaking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02CFB-7EE6-437A-AB06-9DDFB919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46" y="1927117"/>
            <a:ext cx="8153229" cy="45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133554"/>
            <a:ext cx="9144000" cy="332398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Let’s go!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http://aka.ms/LearnAI-Airlift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6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4444"/>
            <a:ext cx="9144000" cy="1231106"/>
          </a:xfrm>
        </p:spPr>
        <p:txBody>
          <a:bodyPr/>
          <a:lstStyle/>
          <a:p>
            <a:r>
              <a:rPr lang="en-US" sz="80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1897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425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Opening Demos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hlinkClick r:id="rId2"/>
              </a:rPr>
              <a:t>www.azure.com/cognitive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Curl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17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Custom Vision URLs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hlinkClick r:id="rId2"/>
              </a:rPr>
              <a:t>https://docs.microsoft.com/en-gb/azure/cognitive-services/custom-vision-service/getting-started-build-a-classifier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hlinkClick r:id="rId3"/>
              </a:rPr>
              <a:t>http://customvision.ai</a:t>
            </a:r>
            <a:r>
              <a:rPr lang="en-US" sz="2000" b="1" dirty="0"/>
              <a:t> 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44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190863"/>
            <a:ext cx="9144000" cy="5539978"/>
          </a:xfrm>
        </p:spPr>
        <p:txBody>
          <a:bodyPr/>
          <a:lstStyle/>
          <a:p>
            <a:r>
              <a:rPr lang="en-US" dirty="0"/>
              <a:t>LearnAI Team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http://aka.ms/LearnAI-Portal</a:t>
            </a:r>
            <a:br>
              <a:rPr lang="en-US" dirty="0"/>
            </a:br>
            <a:r>
              <a:rPr lang="en-US" dirty="0">
                <a:hlinkClick r:id="rId3"/>
              </a:rPr>
              <a:t>http://aka.ms/LearnAI-GitHub</a:t>
            </a:r>
            <a:br>
              <a:rPr lang="en-US" dirty="0"/>
            </a:br>
            <a:r>
              <a:rPr lang="en-US" dirty="0">
                <a:hlinkClick r:id="rId4"/>
              </a:rPr>
              <a:t>http://aka.ms/LearnAI-Links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Training</a:t>
            </a:r>
            <a:br>
              <a:rPr lang="en-US" dirty="0"/>
            </a:br>
            <a:r>
              <a:rPr lang="en-US" dirty="0">
                <a:hlinkClick r:id="rId5"/>
              </a:rPr>
              <a:t>http://aka.ms/LearnAI-Airlift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8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 dirty="0"/>
              <a:t>Training Goals – What Will You Learn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0" y="2076450"/>
            <a:ext cx="4816970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Services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Computer Vision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Vision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LUIS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Moderator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Text and Knowledge APIs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Bing Search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D2E8F-586A-4031-A616-5F1C75B71D55}"/>
              </a:ext>
            </a:extLst>
          </p:cNvPr>
          <p:cNvSpPr txBox="1"/>
          <p:nvPr/>
        </p:nvSpPr>
        <p:spPr>
          <a:xfrm>
            <a:off x="5601844" y="2076450"/>
            <a:ext cx="6108082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 / Cognitive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AF074F7D-0D7A-440C-8418-3E165658CDE0}"/>
              </a:ext>
            </a:extLst>
          </p:cNvPr>
          <p:cNvSpPr/>
          <p:nvPr/>
        </p:nvSpPr>
        <p:spPr bwMode="auto">
          <a:xfrm>
            <a:off x="8764941" y="3766657"/>
            <a:ext cx="3054041" cy="2948730"/>
          </a:xfrm>
          <a:prstGeom prst="irregularSeal1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Poll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 dirty="0"/>
              <a:t>Training Goals – How Will You Learn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0" y="2076449"/>
            <a:ext cx="1080671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Hands-On Labs to Build E2E Applications</a:t>
            </a:r>
          </a:p>
          <a:p>
            <a:pPr marL="971533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Intelligent Search</a:t>
            </a:r>
          </a:p>
          <a:p>
            <a:pPr marL="971533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971533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 Interfaces for both</a:t>
            </a:r>
          </a:p>
          <a:p>
            <a:pPr marL="971533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1.5 days for each</a:t>
            </a:r>
          </a:p>
        </p:txBody>
      </p:sp>
    </p:spTree>
    <p:extLst>
      <p:ext uri="{BB962C8B-B14F-4D97-AF65-F5344CB8AC3E}">
        <p14:creationId xmlns:p14="http://schemas.microsoft.com/office/powerpoint/2010/main" val="28025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32726F-7901-42CE-8851-977FFFED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1" y="2104542"/>
            <a:ext cx="6937876" cy="411035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EADBD09C-C2E8-45F8-8F07-9C3D3C38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 dirty="0"/>
              <a:t>Architecture – Intelligent Search</a:t>
            </a:r>
          </a:p>
        </p:txBody>
      </p:sp>
    </p:spTree>
    <p:extLst>
      <p:ext uri="{BB962C8B-B14F-4D97-AF65-F5344CB8AC3E}">
        <p14:creationId xmlns:p14="http://schemas.microsoft.com/office/powerpoint/2010/main" val="67094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6F34A-8F69-4295-8961-D67BB770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2" y="1876418"/>
            <a:ext cx="6850600" cy="46450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/>
              <a:t>Architecture - Cognitive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0" y="2165350"/>
            <a:ext cx="2641172" cy="3447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Lunch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Restrooms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Wi-Fi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Audience</a:t>
            </a:r>
          </a:p>
          <a:p>
            <a:pPr marL="914383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Partners</a:t>
            </a:r>
          </a:p>
          <a:p>
            <a:pPr marL="914383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B817F-955C-43B9-84D8-538CA095732D}"/>
              </a:ext>
            </a:extLst>
          </p:cNvPr>
          <p:cNvSpPr txBox="1"/>
          <p:nvPr/>
        </p:nvSpPr>
        <p:spPr>
          <a:xfrm>
            <a:off x="5994400" y="2165350"/>
            <a:ext cx="272792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Office Hours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24433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1" y="2165350"/>
            <a:ext cx="1032510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Account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DSVM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Deployed Services: storage account, CosmosDB, Computer Vision API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 should be created in the same region of the DSVM</a:t>
            </a:r>
          </a:p>
        </p:txBody>
      </p:sp>
    </p:spTree>
    <p:extLst>
      <p:ext uri="{BB962C8B-B14F-4D97-AF65-F5344CB8AC3E}">
        <p14:creationId xmlns:p14="http://schemas.microsoft.com/office/powerpoint/2010/main" val="42854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82BD2-F649-4D29-A5EC-B3781EFC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0" y="1752600"/>
            <a:ext cx="5240801" cy="39935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u="sng" dirty="0"/>
              <a:t>http://bit.ly/2TLIik3 </a:t>
            </a:r>
          </a:p>
          <a:p>
            <a:pPr lvl="0">
              <a:lnSpc>
                <a:spcPct val="150000"/>
              </a:lnSpc>
              <a:defRPr/>
            </a:pPr>
            <a:endParaRPr lang="en-US" sz="32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Confirmation email from 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noreply@cloudlabs.ai</a:t>
            </a:r>
            <a:r>
              <a:rPr lang="en-US" sz="3200" dirty="0"/>
              <a:t> </a:t>
            </a:r>
          </a:p>
          <a:p>
            <a:pPr lvl="0"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38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LADS Fall 2018 - Rodrigo.potx" id="{116D45DC-F987-4DC6-9436-62E5892AC76C}" vid="{51BA6F60-F6CE-47D2-ABDB-C342213105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6, Souza </Template>
  <TotalTime>2657</TotalTime>
  <Words>230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Cognitive Search Lab – Knowledge Mining on Business Documents</vt:lpstr>
      <vt:lpstr>LearnAI Team  http://aka.ms/LearnAI-Portal http://aka.ms/LearnAI-GitHub http://aka.ms/LearnAI-Links   This Training http://aka.ms/LearnAI-Airlift    </vt:lpstr>
      <vt:lpstr>Training Goals – What Will You Learn</vt:lpstr>
      <vt:lpstr>Training Goals – How Will You Learn</vt:lpstr>
      <vt:lpstr>Architecture – Intelligent Search</vt:lpstr>
      <vt:lpstr>Architecture - Cognitive Search</vt:lpstr>
      <vt:lpstr>Housekeeping</vt:lpstr>
      <vt:lpstr>Spektra Environment</vt:lpstr>
      <vt:lpstr>Spektra Environment</vt:lpstr>
      <vt:lpstr>Breaking News</vt:lpstr>
      <vt:lpstr>Breaking News</vt:lpstr>
      <vt:lpstr> Let’s go!  http://aka.ms/LearnAI-Airlift    </vt:lpstr>
      <vt:lpstr>Backup Slides</vt:lpstr>
      <vt:lpstr>Announcements</vt:lpstr>
      <vt:lpstr>Opening Demos</vt:lpstr>
      <vt:lpstr>Custom Vision URLs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Rodrigo Souza</dc:creator>
  <cp:keywords>Machine Learning, AI, Data Science - Fall 2018</cp:keywords>
  <dc:description/>
  <cp:lastModifiedBy>Rodrigo Souza</cp:lastModifiedBy>
  <cp:revision>41</cp:revision>
  <dcterms:created xsi:type="dcterms:W3CDTF">2018-10-17T20:23:30Z</dcterms:created>
  <dcterms:modified xsi:type="dcterms:W3CDTF">2019-01-17T00:06:51Z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