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61" r:id="rId6"/>
    <p:sldId id="277" r:id="rId7"/>
    <p:sldId id="282" r:id="rId8"/>
    <p:sldId id="279" r:id="rId9"/>
    <p:sldId id="278" r:id="rId10"/>
    <p:sldId id="280" r:id="rId11"/>
    <p:sldId id="281" r:id="rId12"/>
    <p:sldId id="283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ran Dzunic" initials="ZD" lastIdx="1" clrIdx="0">
    <p:extLst>
      <p:ext uri="{19B8F6BF-5375-455C-9EA6-DF929625EA0E}">
        <p15:presenceInfo xmlns:p15="http://schemas.microsoft.com/office/powerpoint/2012/main" userId="S-1-5-21-124525095-708259637-1543119021-15932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18T14:07:37.9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ignorePressure" value="1"/>
    </inkml:brush>
  </inkml:definitions>
  <inkml:trace contextRef="#ctx0" brushRef="#br0">15333 8782,'0'0,"0"0,0 0,0 0,0 0,0 0,0 0,-2-2,-8-7,-11-10,-17-7,-23-7,-28-6,-26-3,-20-2,-26-4,-22 2,-11 1,10 7,5 5,-12-1,-5 4,-5 8,12 13,10 12,2 9,3 3,8 5,16 2,7 5,-2 5,3 0,3 1,11 0,9 3,10 2,14-1,13 3,15 2,15 0,16-2,12 0,14 3,13 5,16 8,22 8,30 8,31 2,19-4,11-6,13-8,9-8,6-9,9-8,9-7,20-6,16-8,-1-8,-14-4,-10-2,-5-2,-3-8,-5-5,-6-4,-4-2,1-5,-1-2,-11-4,-12-2,-16-1,-14-8,-13-6,-10-6,-11-2,-13 3,-12 4,-14 8,-13 4,-17-2,-20-6,-26-14,-47-15,-63-14,-74-4,-32 9,27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18T14:07:39.9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ignorePressure" value="1"/>
    </inkml:brush>
  </inkml:definitions>
  <inkml:trace contextRef="#ctx0" brushRef="#br0">20352 9770,'0'0,"0"0,0 0,0 0,0-3,0-4,0-7,-2-4,-5-10,-7-4,-9-8,-12-5,-18-4,-22-3,-20 4,-15 4,-9 6,-12 8,-23 2,-20 4,0 2,5 4,-6-2,-11-6,1 4,3 8,6 12,-1 14,-4 10,9 6,16 4,18 1,10 6,3 4,-3 2,-2 3,-1 2,6 4,13 2,16 0,19 8,14 10,17 3,13 4,13 1,14 2,15 0,14 0,15-5,22 6,26 6,25-1,12-5,3-9,-6-6,10-6,16-6,20-6,16-11,18-9,8-10,-6-11,-16-11,-8-4,5-1,11-5,5-1,1 3,5-2,-1 0,-11 0,-20-4,-19 0,-13-7,4-10,-2-7,-3-8,-7-8,-11-2,-17 0,-10-4,-14 1,-16 1,-18-1,-17-3,-22-14,-25-21,-21-12,-24-7,-23 0,-18 5,-21 2,-13 9,-17 4,-36-7,-18 2,-18-2,-32-2,-8 10,41 21,58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687823"/>
            <a:ext cx="10240454" cy="2418915"/>
          </a:xfrm>
        </p:spPr>
        <p:txBody>
          <a:bodyPr anchor="b" anchorCtr="0"/>
          <a:lstStyle>
            <a:lvl1pPr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1664490"/>
          </a:xfrm>
        </p:spPr>
        <p:txBody>
          <a:bodyPr>
            <a:noAutofit/>
          </a:bodyPr>
          <a:lstStyle>
            <a:lvl1pPr marL="0" indent="0">
              <a:spcBef>
                <a:spcPts val="2400"/>
              </a:spcBef>
              <a:buNone/>
              <a:defRPr spc="-7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95581" y="6310322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>
                    <a:alpha val="75000"/>
                  </a:schemeClr>
                </a:solidFill>
              </a:rPr>
              <a:t>Microsoft Azure |  Microsoft Confidential, For Internal Use Only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9254" y="6170956"/>
            <a:ext cx="3656697" cy="507333"/>
            <a:chOff x="8209294" y="6145890"/>
            <a:chExt cx="3656697" cy="507333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Azure</a:t>
              </a:r>
              <a:r>
                <a:rPr lang="en-US" sz="2400" spc="-70" baseline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Machine Learning</a:t>
              </a:r>
              <a:endParaRPr lang="en-US" sz="2400" spc="-7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687823"/>
            <a:ext cx="10240454" cy="2418915"/>
          </a:xfrm>
        </p:spPr>
        <p:txBody>
          <a:bodyPr anchor="b" anchorCtr="0"/>
          <a:lstStyle>
            <a:lvl1pPr>
              <a:defRPr sz="7200" spc="-1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1664490"/>
          </a:xfrm>
        </p:spPr>
        <p:txBody>
          <a:bodyPr>
            <a:noAutofit/>
          </a:bodyPr>
          <a:lstStyle>
            <a:lvl1pPr marL="0" indent="0">
              <a:spcBef>
                <a:spcPts val="2400"/>
              </a:spcBef>
              <a:buNone/>
              <a:defRPr spc="-7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914037" y="6165904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Microsoft Azure   |  Microsoft Confidential, For Internal Use Only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296380" y="6140837"/>
            <a:ext cx="3656697" cy="507333"/>
            <a:chOff x="8209294" y="6145890"/>
            <a:chExt cx="3656697" cy="507333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Azure</a:t>
              </a:r>
              <a:r>
                <a:rPr lang="en-US" sz="2400" spc="-70" baseline="0" dirty="0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 Machine Learning</a:t>
              </a:r>
              <a:endParaRPr lang="en-US" sz="2400" spc="-70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52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687823"/>
            <a:ext cx="10240454" cy="2418915"/>
          </a:xfrm>
        </p:spPr>
        <p:txBody>
          <a:bodyPr anchor="b" anchorCtr="0"/>
          <a:lstStyle>
            <a:lvl1pPr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1664490"/>
          </a:xfrm>
        </p:spPr>
        <p:txBody>
          <a:bodyPr>
            <a:noAutofit/>
          </a:bodyPr>
          <a:lstStyle>
            <a:lvl1pPr marL="0" indent="0">
              <a:spcBef>
                <a:spcPts val="2400"/>
              </a:spcBef>
              <a:buNone/>
              <a:defRPr spc="-7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95581" y="6310322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>
                    <a:alpha val="75000"/>
                  </a:schemeClr>
                </a:solidFill>
              </a:rPr>
              <a:t>Microsoft Azure |  Microsoft Confidential, For Internal Use Only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9254" y="6170956"/>
            <a:ext cx="3656697" cy="507333"/>
            <a:chOff x="8209294" y="6145890"/>
            <a:chExt cx="3656697" cy="507333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Azure</a:t>
              </a:r>
              <a:r>
                <a:rPr lang="en-US" sz="2400" spc="-70" baseline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Machine Learning</a:t>
              </a:r>
              <a:endParaRPr lang="en-US" sz="2400" spc="-7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59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mini1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687823"/>
            <a:ext cx="10240454" cy="2418915"/>
          </a:xfrm>
        </p:spPr>
        <p:txBody>
          <a:bodyPr anchor="b" anchorCtr="0"/>
          <a:lstStyle>
            <a:lvl1pPr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1664490"/>
          </a:xfrm>
        </p:spPr>
        <p:txBody>
          <a:bodyPr>
            <a:noAutofit/>
          </a:bodyPr>
          <a:lstStyle>
            <a:lvl1pPr marL="0" indent="0">
              <a:spcBef>
                <a:spcPts val="2400"/>
              </a:spcBef>
              <a:buNone/>
              <a:defRPr spc="-7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95581" y="6310322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>
                    <a:alpha val="75000"/>
                  </a:schemeClr>
                </a:solidFill>
              </a:rPr>
              <a:t>Microsoft Azure |  Microsoft Confidential, For Internal Use Only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349254" y="6170956"/>
            <a:ext cx="3656697" cy="507333"/>
            <a:chOff x="8209294" y="6145890"/>
            <a:chExt cx="3656697" cy="50733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Azure</a:t>
              </a:r>
              <a:r>
                <a:rPr lang="en-US" sz="2400" spc="-70" baseline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Machine Learning</a:t>
              </a:r>
              <a:endParaRPr lang="en-US" sz="2400" spc="-7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05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88473"/>
            <a:ext cx="11151917" cy="4281056"/>
          </a:xfrm>
        </p:spPr>
        <p:txBody>
          <a:bodyPr anchor="ctr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alpha val="8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09294" y="6145890"/>
            <a:ext cx="3656697" cy="507333"/>
            <a:chOff x="8209294" y="6145890"/>
            <a:chExt cx="3656697" cy="50733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Azure</a:t>
              </a:r>
              <a:r>
                <a:rPr lang="en-US" sz="2400" spc="-70" baseline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Machine Learning</a:t>
              </a:r>
              <a:endParaRPr lang="en-US" sz="2400" spc="-7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8910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41985" y="6315075"/>
            <a:ext cx="560832" cy="388420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l">
              <a:defRPr sz="1600">
                <a:solidFill>
                  <a:schemeClr val="bg1">
                    <a:lumMod val="75000"/>
                    <a:alpha val="8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48" y="1257300"/>
            <a:ext cx="11151917" cy="4360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7344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163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95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163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70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444384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36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444384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36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66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49565" y="1533525"/>
            <a:ext cx="6626364" cy="3924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36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19248" y="1533525"/>
            <a:ext cx="4368350" cy="3924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098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0"/>
            <a:ext cx="5396365" cy="4305300"/>
          </a:xfrm>
        </p:spPr>
        <p:txBody>
          <a:bodyPr>
            <a:no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0"/>
            <a:ext cx="5396365" cy="4305300"/>
          </a:xfrm>
        </p:spPr>
        <p:txBody>
          <a:bodyPr>
            <a:no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28700" indent="-342900">
              <a:defRPr/>
            </a:lvl6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55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33375"/>
            <a:ext cx="5397954" cy="821658"/>
          </a:xfrm>
        </p:spPr>
        <p:txBody>
          <a:bodyPr anchor="ctr"/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7660" y="1155034"/>
            <a:ext cx="5396365" cy="4598067"/>
          </a:xfrm>
        </p:spPr>
        <p:txBody>
          <a:bodyPr>
            <a:no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2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20700" indent="-228600">
              <a:defRPr sz="1800"/>
            </a:lvl2pPr>
            <a:lvl3pPr marL="685800" indent="-165100">
              <a:tabLst/>
              <a:defRPr sz="1800"/>
            </a:lvl3pPr>
            <a:lvl4pPr marL="863600" indent="-177800">
              <a:defRPr sz="1800"/>
            </a:lvl4pPr>
            <a:lvl5pPr marL="1028700" indent="-165100"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155034"/>
            <a:ext cx="5396365" cy="4598067"/>
          </a:xfrm>
        </p:spPr>
        <p:txBody>
          <a:bodyPr>
            <a:no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22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35000" indent="-342900">
              <a:defRPr lang="en-US" sz="18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5000" indent="-342900">
              <a:defRPr lang="en-US" sz="18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18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18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28700" indent="-342900">
              <a:defRPr/>
            </a:lvl6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80199" y="333375"/>
            <a:ext cx="5395730" cy="821659"/>
          </a:xfrm>
        </p:spPr>
        <p:txBody>
          <a:bodyPr anchor="ctr"/>
          <a:lstStyle>
            <a:lvl1pPr marL="0" indent="0">
              <a:buFontTx/>
              <a:buNone/>
              <a:defRPr lang="en-US" sz="3600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6" y="1681905"/>
            <a:ext cx="4747862" cy="24043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6962" y="1681904"/>
            <a:ext cx="5968968" cy="38235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6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mini 1 &amp; 2 Thi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2674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1339" y="2404400"/>
            <a:ext cx="5452527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Office Gemini2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383" y="2404400"/>
            <a:ext cx="5452527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Office Gemini1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9248" y="2760663"/>
            <a:ext cx="5451244" cy="2138362"/>
          </a:xfrm>
          <a:ln>
            <a:solidFill>
              <a:schemeClr val="tx2"/>
            </a:solidFill>
          </a:ln>
        </p:spPr>
        <p:txBody>
          <a:bodyPr lIns="91440" tIns="91440" rIns="91440" bIns="91440"/>
          <a:lstStyle>
            <a:lvl1pPr marL="0" indent="0">
              <a:spcBef>
                <a:spcPts val="540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84048" indent="-182880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594360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804672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005840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19921" y="2760663"/>
            <a:ext cx="5451244" cy="2138362"/>
          </a:xfrm>
          <a:ln>
            <a:solidFill>
              <a:schemeClr val="tx2"/>
            </a:solidFill>
          </a:ln>
        </p:spPr>
        <p:txBody>
          <a:bodyPr lIns="91440" tIns="91440" rIns="91440" bIns="91440"/>
          <a:lstStyle>
            <a:lvl1pPr marL="0" indent="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84048" indent="-182880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594360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804672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005840" indent="-18288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19248" y="1065213"/>
            <a:ext cx="11151916" cy="131628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0" indent="-182880">
              <a:spcBef>
                <a:spcPts val="200"/>
              </a:spcBef>
              <a:spcAft>
                <a:spcPts val="200"/>
              </a:spcAft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65760" indent="-182880">
              <a:spcBef>
                <a:spcPts val="200"/>
              </a:spcBef>
              <a:spcAft>
                <a:spcPts val="200"/>
              </a:spcAft>
              <a:defRPr lang="en-US" sz="16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82880">
              <a:spcBef>
                <a:spcPts val="200"/>
              </a:spcBef>
              <a:spcAft>
                <a:spcPts val="200"/>
              </a:spcAft>
              <a:defRPr lang="en-US" sz="14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31520" indent="-182880">
              <a:spcBef>
                <a:spcPts val="200"/>
              </a:spcBef>
              <a:spcAft>
                <a:spcPts val="200"/>
              </a:spcAft>
              <a:defRPr lang="en-US" sz="14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19248" y="4953961"/>
            <a:ext cx="11151916" cy="131628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0" indent="-182880">
              <a:spcBef>
                <a:spcPts val="200"/>
              </a:spcBef>
              <a:spcAft>
                <a:spcPts val="200"/>
              </a:spcAft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65760" indent="-182880">
              <a:spcBef>
                <a:spcPts val="200"/>
              </a:spcBef>
              <a:spcAft>
                <a:spcPts val="200"/>
              </a:spcAft>
              <a:defRPr lang="en-US" sz="16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82880">
              <a:spcBef>
                <a:spcPts val="200"/>
              </a:spcBef>
              <a:spcAft>
                <a:spcPts val="200"/>
              </a:spcAft>
              <a:defRPr lang="en-US" sz="14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31520" indent="-182880">
              <a:spcBef>
                <a:spcPts val="200"/>
              </a:spcBef>
              <a:spcAft>
                <a:spcPts val="200"/>
              </a:spcAft>
              <a:defRPr lang="en-US" sz="140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03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8" y="0"/>
            <a:ext cx="457319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6" y="1028702"/>
            <a:ext cx="3647006" cy="4800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4186" y="1028701"/>
            <a:ext cx="6837845" cy="4842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1023" y="6027565"/>
            <a:ext cx="903895" cy="861774"/>
            <a:chOff x="10948171" y="6027565"/>
            <a:chExt cx="903660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11231664" y="6027565"/>
              <a:ext cx="6201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8171" y="6027565"/>
              <a:ext cx="72727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65000"/>
                      <a:alpha val="65000"/>
                    </a:schemeClr>
                  </a:solidFill>
                  <a:latin typeface="Century Gothic" panose="020B0502020202020204" pitchFamily="34" charset="0"/>
                </a:rPr>
                <a:t>O</a:t>
              </a:r>
            </a:p>
          </p:txBody>
        </p:sp>
      </p:grpSp>
      <p:sp>
        <p:nvSpPr>
          <p:cNvPr id="10" name="Date Placeholder 3"/>
          <p:cNvSpPr txBox="1">
            <a:spLocks/>
          </p:cNvSpPr>
          <p:nvPr/>
        </p:nvSpPr>
        <p:spPr>
          <a:xfrm>
            <a:off x="971851" y="6399557"/>
            <a:ext cx="3496538" cy="2907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95000"/>
                    <a:alpha val="85000"/>
                  </a:schemeClr>
                </a:solidFill>
                <a:latin typeface="+mn-lt"/>
                <a:ea typeface="+mn-ea"/>
                <a:cs typeface="+mn-cs"/>
              </a:rPr>
              <a:t>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3262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7618809" y="0"/>
            <a:ext cx="457319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31481" y="1028702"/>
            <a:ext cx="3647006" cy="4800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886" y="987136"/>
            <a:ext cx="6837845" cy="4842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1023" y="6027565"/>
            <a:ext cx="903895" cy="861774"/>
            <a:chOff x="10948171" y="6027565"/>
            <a:chExt cx="903660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11231664" y="6027565"/>
              <a:ext cx="6201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8171" y="6027565"/>
              <a:ext cx="72727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65000"/>
                      <a:alpha val="65000"/>
                    </a:schemeClr>
                  </a:solidFill>
                  <a:latin typeface="Century Gothic" panose="020B0502020202020204" pitchFamily="34" charset="0"/>
                </a:rPr>
                <a:t>O</a:t>
              </a:r>
            </a:p>
          </p:txBody>
        </p:sp>
      </p:grpSp>
      <p:sp>
        <p:nvSpPr>
          <p:cNvPr id="11" name="Date Placeholder 3"/>
          <p:cNvSpPr txBox="1">
            <a:spLocks/>
          </p:cNvSpPr>
          <p:nvPr/>
        </p:nvSpPr>
        <p:spPr>
          <a:xfrm>
            <a:off x="971851" y="6399557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Microsoft Office Division   |  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2255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nd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7618809" y="0"/>
            <a:ext cx="457319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31481" y="1028702"/>
            <a:ext cx="3647006" cy="4800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1023" y="6027565"/>
            <a:ext cx="903895" cy="861774"/>
            <a:chOff x="10948171" y="6027565"/>
            <a:chExt cx="903660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11231664" y="6027565"/>
              <a:ext cx="6201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8171" y="6027565"/>
              <a:ext cx="72727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65000"/>
                      <a:alpha val="65000"/>
                    </a:schemeClr>
                  </a:solidFill>
                  <a:latin typeface="Century Gothic" panose="020B0502020202020204" pitchFamily="34" charset="0"/>
                </a:rPr>
                <a:t>O</a:t>
              </a:r>
            </a:p>
          </p:txBody>
        </p:sp>
      </p:grpSp>
      <p:sp>
        <p:nvSpPr>
          <p:cNvPr id="11" name="Date Placeholder 3"/>
          <p:cNvSpPr txBox="1">
            <a:spLocks/>
          </p:cNvSpPr>
          <p:nvPr/>
        </p:nvSpPr>
        <p:spPr>
          <a:xfrm>
            <a:off x="971851" y="6399557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Microsoft Office Division   |  Microsoft Confidential, For Internal Use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7618809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49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86" y="5418668"/>
            <a:ext cx="10973115" cy="845654"/>
          </a:xfrm>
        </p:spPr>
        <p:txBody>
          <a:bodyPr anchor="ctr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222" y="0"/>
            <a:ext cx="12192000" cy="530710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alpha val="8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951023" y="6027565"/>
            <a:ext cx="903895" cy="861774"/>
            <a:chOff x="10948171" y="6027565"/>
            <a:chExt cx="903660" cy="861774"/>
          </a:xfrm>
        </p:grpSpPr>
        <p:sp>
          <p:nvSpPr>
            <p:cNvPr id="16" name="TextBox 15"/>
            <p:cNvSpPr txBox="1"/>
            <p:nvPr/>
          </p:nvSpPr>
          <p:spPr>
            <a:xfrm>
              <a:off x="11231664" y="6027565"/>
              <a:ext cx="6201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48171" y="6027565"/>
              <a:ext cx="72727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65000"/>
                      <a:alpha val="65000"/>
                    </a:schemeClr>
                  </a:solidFill>
                  <a:latin typeface="Century Gothic" panose="020B0502020202020204" pitchFamily="34" charset="0"/>
                </a:rPr>
                <a:t>O</a:t>
              </a:r>
            </a:p>
          </p:txBody>
        </p:sp>
      </p:grpSp>
      <p:sp>
        <p:nvSpPr>
          <p:cNvPr id="18" name="Date Placeholder 3"/>
          <p:cNvSpPr txBox="1">
            <a:spLocks/>
          </p:cNvSpPr>
          <p:nvPr/>
        </p:nvSpPr>
        <p:spPr>
          <a:xfrm>
            <a:off x="971851" y="6399557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95000"/>
                    <a:alpha val="85000"/>
                  </a:schemeClr>
                </a:solidFill>
                <a:latin typeface="+mn-lt"/>
                <a:ea typeface="+mn-ea"/>
                <a:cs typeface="+mn-cs"/>
              </a:rPr>
              <a:t>Microsoft Office Division   |  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0217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0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278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1381126"/>
            <a:ext cx="11151917" cy="2905125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19248" y="4343401"/>
            <a:ext cx="8198398" cy="581025"/>
          </a:xfrm>
        </p:spPr>
        <p:txBody>
          <a:bodyPr/>
          <a:lstStyle>
            <a:lvl1pPr marL="0" indent="0">
              <a:buNone/>
              <a:defRPr sz="3200" baseline="0"/>
            </a:lvl1pPr>
          </a:lstStyle>
          <a:p>
            <a:pPr lvl="0"/>
            <a:r>
              <a:rPr lang="en-US" dirty="0"/>
              <a:t>- Quote Author </a:t>
            </a:r>
          </a:p>
        </p:txBody>
      </p:sp>
    </p:spTree>
    <p:extLst>
      <p:ext uri="{BB962C8B-B14F-4D97-AF65-F5344CB8AC3E}">
        <p14:creationId xmlns:p14="http://schemas.microsoft.com/office/powerpoint/2010/main" val="40610779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663" y="685800"/>
            <a:ext cx="10426875" cy="2423160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alpha val="8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51023" y="6027565"/>
            <a:ext cx="903895" cy="794064"/>
            <a:chOff x="10948171" y="6027565"/>
            <a:chExt cx="903660" cy="794064"/>
          </a:xfrm>
        </p:grpSpPr>
        <p:sp>
          <p:nvSpPr>
            <p:cNvPr id="5" name="TextBox 4"/>
            <p:cNvSpPr txBox="1"/>
            <p:nvPr/>
          </p:nvSpPr>
          <p:spPr>
            <a:xfrm>
              <a:off x="11231664" y="6027565"/>
              <a:ext cx="620167" cy="794064"/>
            </a:xfrm>
            <a:prstGeom prst="rect">
              <a:avLst/>
            </a:prstGeom>
            <a:noFill/>
          </p:spPr>
          <p:txBody>
            <a:bodyPr wrap="square" tIns="27432" bIns="27432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48171" y="6027565"/>
              <a:ext cx="727275" cy="794064"/>
            </a:xfrm>
            <a:prstGeom prst="rect">
              <a:avLst/>
            </a:prstGeom>
            <a:noFill/>
          </p:spPr>
          <p:txBody>
            <a:bodyPr wrap="square" tIns="27432" bIns="27432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65000"/>
                      <a:alpha val="65000"/>
                    </a:schemeClr>
                  </a:solidFill>
                  <a:latin typeface="Century Gothic" panose="020B0502020202020204" pitchFamily="34" charset="0"/>
                </a:rPr>
                <a:t>O</a:t>
              </a:r>
            </a:p>
          </p:txBody>
        </p:sp>
      </p:grpSp>
      <p:sp>
        <p:nvSpPr>
          <p:cNvPr id="7" name="Date Placeholder 3"/>
          <p:cNvSpPr txBox="1">
            <a:spLocks/>
          </p:cNvSpPr>
          <p:nvPr/>
        </p:nvSpPr>
        <p:spPr>
          <a:xfrm>
            <a:off x="971851" y="6399557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95000"/>
                    <a:alpha val="85000"/>
                  </a:schemeClr>
                </a:solidFill>
                <a:latin typeface="+mn-lt"/>
                <a:ea typeface="+mn-ea"/>
                <a:cs typeface="+mn-cs"/>
              </a:rPr>
              <a:t>Microsoft Office Division   |  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743608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B752-8838-444B-8618-080CAE1B66D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40B0-6E48-44E8-9B72-DDA76F6A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48" y="257175"/>
            <a:ext cx="11151917" cy="75882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9848" y="1222964"/>
            <a:ext cx="11155093" cy="48118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6886" y="6325181"/>
            <a:ext cx="572083" cy="365125"/>
          </a:xfrm>
          <a:prstGeom prst="rect">
            <a:avLst/>
          </a:prstGeom>
        </p:spPr>
        <p:txBody>
          <a:bodyPr vert="horz" lIns="36576" tIns="45720" rIns="36576" bIns="45720" rtlCol="0" anchor="ctr"/>
          <a:lstStyle>
            <a:lvl1pPr algn="l">
              <a:defRPr sz="1600">
                <a:solidFill>
                  <a:schemeClr val="bg1">
                    <a:lumMod val="75000"/>
                    <a:alpha val="85000"/>
                  </a:schemeClr>
                </a:solidFill>
              </a:defRPr>
            </a:lvl1pPr>
          </a:lstStyle>
          <a:p>
            <a:fld id="{ED7B719F-3EA9-4550-90C7-92B42ECC35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71851" y="6399557"/>
            <a:ext cx="5127372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Microsoft Azure   |  Microsoft Confidential, For Internal Use Only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8245580" y="6120824"/>
            <a:ext cx="3656697" cy="507333"/>
            <a:chOff x="8209294" y="6145890"/>
            <a:chExt cx="3656697" cy="50733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94" y="6145890"/>
              <a:ext cx="507333" cy="5073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8781942" y="6218842"/>
              <a:ext cx="30840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spc="-70" dirty="0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Azure</a:t>
              </a:r>
              <a:r>
                <a:rPr lang="en-US" sz="2400" spc="-70" baseline="0" dirty="0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 Machine Learning</a:t>
              </a:r>
              <a:endParaRPr lang="en-US" sz="2400" spc="-70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5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20040" marR="0" indent="-320040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Contoso Insurance: Automated Call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Richin Jain</a:t>
            </a:r>
          </a:p>
        </p:txBody>
      </p:sp>
    </p:spTree>
    <p:extLst>
      <p:ext uri="{BB962C8B-B14F-4D97-AF65-F5344CB8AC3E}">
        <p14:creationId xmlns:p14="http://schemas.microsoft.com/office/powerpoint/2010/main" val="19368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Application - English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1" y="1120737"/>
            <a:ext cx="10058400" cy="50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035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1041557" y="2198195"/>
            <a:ext cx="2791646" cy="80037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What is the status of my claim?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1313" y="2410140"/>
            <a:ext cx="474359" cy="1339312"/>
            <a:chOff x="1687501" y="1974135"/>
            <a:chExt cx="474359" cy="1339312"/>
          </a:xfrm>
        </p:grpSpPr>
        <p:sp>
          <p:nvSpPr>
            <p:cNvPr id="11" name="Smiley Face 10"/>
            <p:cNvSpPr/>
            <p:nvPr/>
          </p:nvSpPr>
          <p:spPr bwMode="auto">
            <a:xfrm>
              <a:off x="1719799" y="1974135"/>
              <a:ext cx="442061" cy="4541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 flipH="1">
              <a:off x="1925690" y="2428307"/>
              <a:ext cx="15140" cy="66611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0830" y="2537309"/>
              <a:ext cx="205891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704660" y="2537309"/>
              <a:ext cx="236170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29722" y="3089389"/>
              <a:ext cx="205891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87501" y="3083336"/>
              <a:ext cx="236170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Callout 24"/>
          <p:cNvSpPr/>
          <p:nvPr/>
        </p:nvSpPr>
        <p:spPr bwMode="auto">
          <a:xfrm flipH="1">
            <a:off x="3469862" y="1277738"/>
            <a:ext cx="2791646" cy="110818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Hello ! How may I assist you today? </a:t>
            </a:r>
          </a:p>
        </p:txBody>
      </p:sp>
      <p:sp>
        <p:nvSpPr>
          <p:cNvPr id="27" name="Oval Callout 26"/>
          <p:cNvSpPr/>
          <p:nvPr/>
        </p:nvSpPr>
        <p:spPr bwMode="auto">
          <a:xfrm flipH="1">
            <a:off x="3469862" y="2827981"/>
            <a:ext cx="2791646" cy="88515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Ok. Can you tell me your CRN? </a:t>
            </a:r>
          </a:p>
        </p:txBody>
      </p:sp>
      <p:sp>
        <p:nvSpPr>
          <p:cNvPr id="28" name="Oval Callout 27"/>
          <p:cNvSpPr/>
          <p:nvPr/>
        </p:nvSpPr>
        <p:spPr bwMode="auto">
          <a:xfrm>
            <a:off x="1030450" y="3548599"/>
            <a:ext cx="2791646" cy="60556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56788 </a:t>
            </a:r>
          </a:p>
        </p:txBody>
      </p:sp>
      <p:sp>
        <p:nvSpPr>
          <p:cNvPr id="29" name="Oval Callout 28"/>
          <p:cNvSpPr/>
          <p:nvPr/>
        </p:nvSpPr>
        <p:spPr bwMode="auto">
          <a:xfrm flipH="1">
            <a:off x="3470869" y="4052234"/>
            <a:ext cx="2791646" cy="107688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Miles, Your claim has been approved.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761" y="1016001"/>
            <a:ext cx="29432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52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Speech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85" y="1806677"/>
            <a:ext cx="11047009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3600" spc="-70" dirty="0"/>
              <a:t>Speech Recognition</a:t>
            </a:r>
          </a:p>
          <a:p>
            <a:endParaRPr lang="en-US" sz="3600" spc="-7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3600" spc="-70" dirty="0"/>
              <a:t>Text to Speech</a:t>
            </a:r>
          </a:p>
          <a:p>
            <a:endParaRPr lang="en-US" sz="3600" spc="-7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3600" spc="-70" dirty="0"/>
              <a:t>Speech Intent Recognition</a:t>
            </a:r>
          </a:p>
          <a:p>
            <a:endParaRPr lang="en-US" sz="3600" spc="-70" dirty="0"/>
          </a:p>
          <a:p>
            <a:endParaRPr lang="en-US" sz="3600" spc="-7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33" y="1740311"/>
            <a:ext cx="709101" cy="704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72" y="2796532"/>
            <a:ext cx="720958" cy="7209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9" y="3745669"/>
            <a:ext cx="2043415" cy="11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6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02" y="828320"/>
            <a:ext cx="5633770" cy="5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57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1041557" y="2198195"/>
            <a:ext cx="2791646" cy="80037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What is the status of my claim?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1313" y="2410140"/>
            <a:ext cx="474359" cy="1339312"/>
            <a:chOff x="1687501" y="1974135"/>
            <a:chExt cx="474359" cy="1339312"/>
          </a:xfrm>
        </p:grpSpPr>
        <p:sp>
          <p:nvSpPr>
            <p:cNvPr id="11" name="Smiley Face 10"/>
            <p:cNvSpPr/>
            <p:nvPr/>
          </p:nvSpPr>
          <p:spPr bwMode="auto">
            <a:xfrm>
              <a:off x="1719799" y="1974135"/>
              <a:ext cx="442061" cy="4541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 flipH="1">
              <a:off x="1925690" y="2428307"/>
              <a:ext cx="15140" cy="66611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0830" y="2537309"/>
              <a:ext cx="205891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704660" y="2537309"/>
              <a:ext cx="236170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29722" y="3089389"/>
              <a:ext cx="205891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87501" y="3083336"/>
              <a:ext cx="236170" cy="22405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Callout 24"/>
          <p:cNvSpPr/>
          <p:nvPr/>
        </p:nvSpPr>
        <p:spPr bwMode="auto">
          <a:xfrm flipH="1">
            <a:off x="3469862" y="1277738"/>
            <a:ext cx="2791646" cy="110818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Hello! How may I assist you today? </a:t>
            </a:r>
          </a:p>
        </p:txBody>
      </p:sp>
      <p:sp>
        <p:nvSpPr>
          <p:cNvPr id="27" name="Oval Callout 26"/>
          <p:cNvSpPr/>
          <p:nvPr/>
        </p:nvSpPr>
        <p:spPr bwMode="auto">
          <a:xfrm flipH="1">
            <a:off x="3469862" y="2827981"/>
            <a:ext cx="2791646" cy="88515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Ok. Can you tell me your CRN? </a:t>
            </a:r>
          </a:p>
        </p:txBody>
      </p:sp>
      <p:sp>
        <p:nvSpPr>
          <p:cNvPr id="28" name="Oval Callout 27"/>
          <p:cNvSpPr/>
          <p:nvPr/>
        </p:nvSpPr>
        <p:spPr bwMode="auto">
          <a:xfrm>
            <a:off x="1030450" y="3548599"/>
            <a:ext cx="2791646" cy="60556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56788 </a:t>
            </a:r>
          </a:p>
        </p:txBody>
      </p:sp>
      <p:sp>
        <p:nvSpPr>
          <p:cNvPr id="29" name="Oval Callout 28"/>
          <p:cNvSpPr/>
          <p:nvPr/>
        </p:nvSpPr>
        <p:spPr bwMode="auto">
          <a:xfrm flipH="1">
            <a:off x="3470869" y="4052234"/>
            <a:ext cx="2791646" cy="107688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Miles, your claim has been approved. 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9477060" y="950740"/>
            <a:ext cx="2440418" cy="259180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ound Same Side Corner Rectangle 30"/>
          <p:cNvSpPr/>
          <p:nvPr/>
        </p:nvSpPr>
        <p:spPr bwMode="auto">
          <a:xfrm>
            <a:off x="9716257" y="1149902"/>
            <a:ext cx="1962024" cy="99917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Text-to-Speech</a:t>
            </a:r>
          </a:p>
        </p:txBody>
      </p:sp>
      <p:sp>
        <p:nvSpPr>
          <p:cNvPr id="35" name="Round Same Side Corner Rectangle 34"/>
          <p:cNvSpPr/>
          <p:nvPr/>
        </p:nvSpPr>
        <p:spPr bwMode="auto">
          <a:xfrm>
            <a:off x="9716257" y="2317966"/>
            <a:ext cx="1962024" cy="99917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Speech Intent Recognition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41" y="3136723"/>
            <a:ext cx="1768948" cy="100678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659532" y="1182409"/>
            <a:ext cx="1056725" cy="291459"/>
            <a:chOff x="8659532" y="1182409"/>
            <a:chExt cx="1056725" cy="291459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659532" y="1459407"/>
              <a:ext cx="1056725" cy="1446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868471" y="1182409"/>
              <a:ext cx="41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pc="-70" dirty="0"/>
                <a:t>text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59532" y="1618192"/>
            <a:ext cx="1056726" cy="461247"/>
            <a:chOff x="8659532" y="1618192"/>
            <a:chExt cx="1056726" cy="461247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8659532" y="1846967"/>
              <a:ext cx="1056726" cy="188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202" y="1618192"/>
              <a:ext cx="461247" cy="461247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9779085" y="553279"/>
            <a:ext cx="183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spc="-70" dirty="0">
                <a:solidFill>
                  <a:schemeClr val="accent2"/>
                </a:solidFill>
              </a:rPr>
              <a:t>Bing Speech API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659532" y="2480078"/>
            <a:ext cx="1056725" cy="481161"/>
            <a:chOff x="8659532" y="2480078"/>
            <a:chExt cx="1056725" cy="48116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659532" y="2682644"/>
              <a:ext cx="1056725" cy="605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650" y="2480078"/>
              <a:ext cx="484188" cy="481161"/>
            </a:xfrm>
            <a:prstGeom prst="rect">
              <a:avLst/>
            </a:prstGeom>
          </p:spPr>
        </p:pic>
      </p:grpSp>
      <p:sp>
        <p:nvSpPr>
          <p:cNvPr id="56" name="Rounded Rectangle 55"/>
          <p:cNvSpPr/>
          <p:nvPr/>
        </p:nvSpPr>
        <p:spPr bwMode="auto">
          <a:xfrm>
            <a:off x="10016011" y="3875457"/>
            <a:ext cx="1375754" cy="109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80091" y="5059673"/>
            <a:ext cx="183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-70" dirty="0">
                <a:solidFill>
                  <a:schemeClr val="accent2"/>
                </a:solidFill>
              </a:rPr>
              <a:t>LUIS API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78" y="4027478"/>
            <a:ext cx="792182" cy="792182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56" idx="0"/>
            <a:endCxn id="35" idx="1"/>
          </p:cNvCxnSpPr>
          <p:nvPr/>
        </p:nvCxnSpPr>
        <p:spPr>
          <a:xfrm flipH="1" flipV="1">
            <a:off x="10697269" y="3317145"/>
            <a:ext cx="6619" cy="55831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659532" y="3112593"/>
            <a:ext cx="1056726" cy="1223610"/>
            <a:chOff x="8659532" y="3112593"/>
            <a:chExt cx="1056726" cy="1223610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8659532" y="3112593"/>
              <a:ext cx="1056726" cy="8477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741864" y="3228207"/>
              <a:ext cx="7291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pc="-70" dirty="0"/>
                <a:t>intent=“status”</a:t>
              </a:r>
            </a:p>
            <a:p>
              <a:r>
                <a:rPr lang="en-US" spc="-70" dirty="0"/>
                <a:t>entity=“claim”</a:t>
              </a:r>
            </a:p>
          </p:txBody>
        </p:sp>
      </p:grpSp>
      <p:sp>
        <p:nvSpPr>
          <p:cNvPr id="8" name="Flowchart: Magnetic Disk 7"/>
          <p:cNvSpPr/>
          <p:nvPr/>
        </p:nvSpPr>
        <p:spPr bwMode="auto">
          <a:xfrm>
            <a:off x="6962380" y="5292048"/>
            <a:ext cx="1226318" cy="733260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Database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09463" y="4906546"/>
            <a:ext cx="926514" cy="498855"/>
            <a:chOff x="6909463" y="4906546"/>
            <a:chExt cx="926514" cy="498855"/>
          </a:xfrm>
        </p:grpSpPr>
        <p:sp>
          <p:nvSpPr>
            <p:cNvPr id="43" name="TextBox 42"/>
            <p:cNvSpPr txBox="1"/>
            <p:nvPr/>
          </p:nvSpPr>
          <p:spPr>
            <a:xfrm>
              <a:off x="6909463" y="4968389"/>
              <a:ext cx="9265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pc="-70" dirty="0"/>
                <a:t>query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484756" y="4906546"/>
              <a:ext cx="241093" cy="498855"/>
              <a:chOff x="7484756" y="4906546"/>
              <a:chExt cx="241093" cy="498855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H="1">
                <a:off x="7484756" y="4913105"/>
                <a:ext cx="12061" cy="492296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7714869" y="4906546"/>
                <a:ext cx="10980" cy="49557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8656570" y="3111835"/>
            <a:ext cx="1056726" cy="1223610"/>
            <a:chOff x="8659532" y="3112593"/>
            <a:chExt cx="1056726" cy="1223610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8659532" y="3112593"/>
              <a:ext cx="1056726" cy="8477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741864" y="3228207"/>
              <a:ext cx="7291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pc="-70" dirty="0"/>
                <a:t>intent=“num.”</a:t>
              </a:r>
            </a:p>
            <a:p>
              <a:r>
                <a:rPr lang="en-US" spc="-70" dirty="0"/>
                <a:t>value=</a:t>
              </a:r>
            </a:p>
            <a:p>
              <a:r>
                <a:rPr lang="en-US" spc="-70" dirty="0"/>
                <a:t>“56788”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8" y="1005130"/>
            <a:ext cx="2204593" cy="38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54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484" y="1521480"/>
            <a:ext cx="122731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 TABLE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dbo.UserInfo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TABLE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[varchar](50) NOT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[Entity]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[Status] [varchar](50)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[Value] [money] NOT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AvailableDate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[date] NOT NULL,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PRIMARY KEY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dbo.UserInfo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('56788','Miles','Rogerson','6170009111','Business Claim','Claim','Approved',8000.00, '2016-07-01'),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('56789','Major','Haywood','9780001111','Student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Grant','Grant','In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Progress',0.00, '2016-07-02'),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('56790','Winston','Easton','7819807891','Claim','Claim','Approved',10000.00,'2016-07-01'),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('56791','Mikki','Tyrrell','8045412341','Student Grant','Grant','Denied',0.00,'2016-07-05')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839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Cognitive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" y="1052495"/>
            <a:ext cx="12168276" cy="4753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/>
              <p14:cNvContentPartPr/>
              <p14:nvPr/>
            </p14:nvContentPartPr>
            <p14:xfrm>
              <a:off x="2184271" y="2874855"/>
              <a:ext cx="1628280" cy="458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2391" y="2862975"/>
                <a:ext cx="16520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3992551" y="3105255"/>
              <a:ext cx="1891800" cy="813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0671" y="3093375"/>
                <a:ext cx="191556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271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 Cognitive Services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48" y="1025627"/>
            <a:ext cx="8183281" cy="51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22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719F-3EA9-4550-90C7-92B42ECC35D3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Applications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6" y="1183455"/>
            <a:ext cx="10058400" cy="47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38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mini Master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hortcutUrl xmlns="f1197397-bb23-41cb-a014-fefee0ee12f1">
      <Url xsi:nil="true"/>
      <Description xsi:nil="true"/>
    </_ShortcutUrl>
    <TaxKeywordTaxHTField xmlns="230e9df3-be65-4c73-a93b-d1236ebd677e">
      <Terms xmlns="http://schemas.microsoft.com/office/infopath/2007/PartnerControls"/>
    </TaxKeywordTaxHTField>
    <TaxCatchAll xmlns="230e9df3-be65-4c73-a93b-d1236ebd677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55309E72F05C489310D2D9C7ACB0F1" ma:contentTypeVersion="7" ma:contentTypeDescription="Create a new document." ma:contentTypeScope="" ma:versionID="fc66a8dcc168a55fd362e409e99ed1a6">
  <xsd:schema xmlns:xsd="http://www.w3.org/2001/XMLSchema" xmlns:xs="http://www.w3.org/2001/XMLSchema" xmlns:p="http://schemas.microsoft.com/office/2006/metadata/properties" xmlns:ns2="a42fd016-a1c9-4aeb-9275-9196f64224cd" xmlns:ns3="230e9df3-be65-4c73-a93b-d1236ebd677e" xmlns:ns4="f1197397-bb23-41cb-a014-fefee0ee12f1" targetNamespace="http://schemas.microsoft.com/office/2006/metadata/properties" ma:root="true" ma:fieldsID="103e6999a195932b275f7167c0b403e9" ns2:_="" ns3:_="" ns4:_="">
    <xsd:import namespace="a42fd016-a1c9-4aeb-9275-9196f64224cd"/>
    <xsd:import namespace="230e9df3-be65-4c73-a93b-d1236ebd677e"/>
    <xsd:import namespace="f1197397-bb23-41cb-a014-fefee0ee12f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TaxKeywordTaxHTField" minOccurs="0"/>
                <xsd:element ref="ns3:TaxCatchAll" minOccurs="0"/>
                <xsd:element ref="ns4:_Shortcut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fd016-a1c9-4aeb-9275-9196f64224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description="" ma:hidden="true" ma:list="{f90f612e-ba70-4fe3-82a2-887cddae5375}" ma:internalName="TaxCatchAll" ma:showField="CatchAllData" ma:web="a42fd016-a1c9-4aeb-9275-9196f64224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97397-bb23-41cb-a014-fefee0ee12f1" elementFormDefault="qualified">
    <xsd:import namespace="http://schemas.microsoft.com/office/2006/documentManagement/types"/>
    <xsd:import namespace="http://schemas.microsoft.com/office/infopath/2007/PartnerControls"/>
    <xsd:element name="_ShortcutUrl" ma:index="14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7F12EE-50C4-41F6-B963-D21A3EFC20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E9602-528D-4C75-9978-0FE43667F64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230e9df3-be65-4c73-a93b-d1236ebd677e"/>
    <ds:schemaRef ds:uri="a42fd016-a1c9-4aeb-9275-9196f64224cd"/>
    <ds:schemaRef ds:uri="http://schemas.openxmlformats.org/package/2006/metadata/core-properties"/>
    <ds:schemaRef ds:uri="http://schemas.microsoft.com/office/infopath/2007/PartnerControls"/>
    <ds:schemaRef ds:uri="f1197397-bb23-41cb-a014-fefee0ee12f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82BDC3-D6F7-43EA-94D2-C81FCCFD2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2fd016-a1c9-4aeb-9275-9196f64224cd"/>
    <ds:schemaRef ds:uri="230e9df3-be65-4c73-a93b-d1236ebd677e"/>
    <ds:schemaRef ds:uri="f1197397-bb23-41cb-a014-fefee0ee1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10414</TotalTime>
  <Words>156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Courier New</vt:lpstr>
      <vt:lpstr>Segoe UI</vt:lpstr>
      <vt:lpstr>Segoe UI Light</vt:lpstr>
      <vt:lpstr>Wingdings</vt:lpstr>
      <vt:lpstr>Office Theme</vt:lpstr>
      <vt:lpstr>Gemini MasterBlue</vt:lpstr>
      <vt:lpstr>Contoso Insurance: Automated Call Center</vt:lpstr>
      <vt:lpstr>Scenario</vt:lpstr>
      <vt:lpstr>Bing Speech API</vt:lpstr>
      <vt:lpstr>Architecture</vt:lpstr>
      <vt:lpstr>Flow</vt:lpstr>
      <vt:lpstr>Database</vt:lpstr>
      <vt:lpstr>Microsoft Cognitive Services</vt:lpstr>
      <vt:lpstr>Azure Portal Cognitive Services Account</vt:lpstr>
      <vt:lpstr>LUIS Applications Dashboard</vt:lpstr>
      <vt:lpstr>LUIS Application - English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Richin Jain</dc:creator>
  <cp:lastModifiedBy>Richin Jain</cp:lastModifiedBy>
  <cp:revision>79</cp:revision>
  <dcterms:created xsi:type="dcterms:W3CDTF">2016-02-09T20:37:56Z</dcterms:created>
  <dcterms:modified xsi:type="dcterms:W3CDTF">2016-07-11T19:16:38Z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0x0101000955309E72F05C489310D2D9C7ACB0F1</vt:lpwstr>
  </property>
  <property fmtid="{D5CDD505-2E9C-101B-9397-08002B2CF9AE}" pid="3" name="TaxKeyword">
    <vt:lpwstr/>
  </property>
</Properties>
</file>