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21"/>
  </p:notesMasterIdLst>
  <p:sldIdLst>
    <p:sldId id="298" r:id="rId3"/>
    <p:sldId id="300" r:id="rId4"/>
    <p:sldId id="313" r:id="rId5"/>
    <p:sldId id="334" r:id="rId6"/>
    <p:sldId id="323" r:id="rId7"/>
    <p:sldId id="339" r:id="rId8"/>
    <p:sldId id="337" r:id="rId9"/>
    <p:sldId id="341" r:id="rId10"/>
    <p:sldId id="336" r:id="rId11"/>
    <p:sldId id="332" r:id="rId12"/>
    <p:sldId id="314" r:id="rId13"/>
    <p:sldId id="315" r:id="rId14"/>
    <p:sldId id="344" r:id="rId15"/>
    <p:sldId id="345" r:id="rId16"/>
    <p:sldId id="342" r:id="rId17"/>
    <p:sldId id="331" r:id="rId18"/>
    <p:sldId id="335" r:id="rId19"/>
    <p:sldId id="34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0078D7"/>
    <a:srgbClr val="006FC8"/>
    <a:srgbClr val="005291"/>
    <a:srgbClr val="0070C0"/>
    <a:srgbClr val="008272"/>
    <a:srgbClr val="505050"/>
    <a:srgbClr val="2F60E0"/>
    <a:srgbClr val="107C10"/>
    <a:srgbClr val="9080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8" autoAdjust="0"/>
    <p:restoredTop sz="89981" autoAdjust="0"/>
  </p:normalViewPr>
  <p:slideViewPr>
    <p:cSldViewPr snapToGrid="0">
      <p:cViewPr varScale="1">
        <p:scale>
          <a:sx n="79" d="100"/>
          <a:sy n="79" d="100"/>
        </p:scale>
        <p:origin x="1208"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Lunnin (Kforce)" userId="39584a29-d273-41cd-a0f9-2fd8cc174408" providerId="ADAL" clId="{9965860A-CFFD-4328-AE14-5FB8F111289F}"/>
    <pc:docChg chg="modSld">
      <pc:chgData name="Eric Lunnin (Kforce)" userId="39584a29-d273-41cd-a0f9-2fd8cc174408" providerId="ADAL" clId="{9965860A-CFFD-4328-AE14-5FB8F111289F}" dt="2017-04-26T14:22:53.073" v="0" actId="6549"/>
      <pc:docMkLst>
        <pc:docMk/>
      </pc:docMkLst>
      <pc:sldChg chg="modNotesTx">
        <pc:chgData name="Eric Lunnin (Kforce)" userId="39584a29-d273-41cd-a0f9-2fd8cc174408" providerId="ADAL" clId="{9965860A-CFFD-4328-AE14-5FB8F111289F}" dt="2017-04-26T14:22:53.073" v="0" actId="6549"/>
        <pc:sldMkLst>
          <pc:docMk/>
          <pc:sldMk cId="48784191" sldId="33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5/25/2017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a:t>
            </a:fld>
            <a:endParaRPr lang="en-US" dirty="0"/>
          </a:p>
        </p:txBody>
      </p:sp>
    </p:spTree>
    <p:extLst>
      <p:ext uri="{BB962C8B-B14F-4D97-AF65-F5344CB8AC3E}">
        <p14:creationId xmlns:p14="http://schemas.microsoft.com/office/powerpoint/2010/main" val="2502370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10</a:t>
            </a:fld>
            <a:endParaRPr lang="en-US" dirty="0"/>
          </a:p>
        </p:txBody>
      </p:sp>
    </p:spTree>
    <p:extLst>
      <p:ext uri="{BB962C8B-B14F-4D97-AF65-F5344CB8AC3E}">
        <p14:creationId xmlns:p14="http://schemas.microsoft.com/office/powerpoint/2010/main" val="122267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1718026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12</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13</a:t>
            </a:fld>
            <a:endParaRPr lang="en-US" dirty="0"/>
          </a:p>
        </p:txBody>
      </p:sp>
    </p:spTree>
    <p:extLst>
      <p:ext uri="{BB962C8B-B14F-4D97-AF65-F5344CB8AC3E}">
        <p14:creationId xmlns:p14="http://schemas.microsoft.com/office/powerpoint/2010/main" val="3365582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15</a:t>
            </a:fld>
            <a:endParaRPr lang="en-US" dirty="0"/>
          </a:p>
        </p:txBody>
      </p:sp>
    </p:spTree>
    <p:extLst>
      <p:ext uri="{BB962C8B-B14F-4D97-AF65-F5344CB8AC3E}">
        <p14:creationId xmlns:p14="http://schemas.microsoft.com/office/powerpoint/2010/main" val="138666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16</a:t>
            </a:fld>
            <a:endParaRPr lang="en-US" dirty="0"/>
          </a:p>
        </p:txBody>
      </p:sp>
    </p:spTree>
    <p:extLst>
      <p:ext uri="{BB962C8B-B14F-4D97-AF65-F5344CB8AC3E}">
        <p14:creationId xmlns:p14="http://schemas.microsoft.com/office/powerpoint/2010/main" val="2133796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17</a:t>
            </a:fld>
            <a:endParaRPr lang="en-US" dirty="0"/>
          </a:p>
        </p:txBody>
      </p:sp>
    </p:spTree>
    <p:extLst>
      <p:ext uri="{BB962C8B-B14F-4D97-AF65-F5344CB8AC3E}">
        <p14:creationId xmlns:p14="http://schemas.microsoft.com/office/powerpoint/2010/main" val="1447723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18</a:t>
            </a:fld>
            <a:endParaRPr lang="en-US" dirty="0"/>
          </a:p>
        </p:txBody>
      </p:sp>
    </p:spTree>
    <p:extLst>
      <p:ext uri="{BB962C8B-B14F-4D97-AF65-F5344CB8AC3E}">
        <p14:creationId xmlns:p14="http://schemas.microsoft.com/office/powerpoint/2010/main" val="74721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105083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3</a:t>
            </a:fld>
            <a:endParaRPr lang="en-US" dirty="0"/>
          </a:p>
        </p:txBody>
      </p:sp>
    </p:spTree>
    <p:extLst>
      <p:ext uri="{BB962C8B-B14F-4D97-AF65-F5344CB8AC3E}">
        <p14:creationId xmlns:p14="http://schemas.microsoft.com/office/powerpoint/2010/main" val="4142549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424375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2687278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6</a:t>
            </a:fld>
            <a:endParaRPr lang="en-US" dirty="0"/>
          </a:p>
        </p:txBody>
      </p:sp>
    </p:spTree>
    <p:extLst>
      <p:ext uri="{BB962C8B-B14F-4D97-AF65-F5344CB8AC3E}">
        <p14:creationId xmlns:p14="http://schemas.microsoft.com/office/powerpoint/2010/main" val="1768179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dirty="0"/>
          </a:p>
        </p:txBody>
      </p:sp>
    </p:spTree>
    <p:extLst>
      <p:ext uri="{BB962C8B-B14F-4D97-AF65-F5344CB8AC3E}">
        <p14:creationId xmlns:p14="http://schemas.microsoft.com/office/powerpoint/2010/main" val="4291245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8</a:t>
            </a:fld>
            <a:endParaRPr lang="en-US" dirty="0"/>
          </a:p>
        </p:txBody>
      </p:sp>
    </p:spTree>
    <p:extLst>
      <p:ext uri="{BB962C8B-B14F-4D97-AF65-F5344CB8AC3E}">
        <p14:creationId xmlns:p14="http://schemas.microsoft.com/office/powerpoint/2010/main" val="3208599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1103792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a:blip r:embed="rId2" cstate="screen">
              <a:extLst>
                <a:ext uri="{28A0092B-C50C-407E-A947-70E740481C1C}">
                  <a14:useLocalDpi xmlns:a14="http://schemas.microsoft.com/office/drawing/2010/main"/>
                </a:ext>
              </a:extLst>
            </a:blip>
            <a:stretch>
              <a:fillRect t="-18000" b="-10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p:nvPr userDrawn="1"/>
        </p:nvCxnSpPr>
        <p:spPr>
          <a:xfrm>
            <a:off x="459403" y="4872330"/>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357837" y="470413"/>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229748" cy="6868607"/>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
        <p:nvSpPr>
          <p:cNvPr id="3"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99753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A3286-082C-4BD0-823A-D22371644752}" type="slidenum">
              <a:rPr lang="en-US" smtClean="0"/>
              <a:t>‹#›</a:t>
            </a:fld>
            <a:endParaRPr lang="en-US" dirty="0"/>
          </a:p>
        </p:txBody>
      </p:sp>
    </p:spTree>
    <p:extLst>
      <p:ext uri="{BB962C8B-B14F-4D97-AF65-F5344CB8AC3E}">
        <p14:creationId xmlns:p14="http://schemas.microsoft.com/office/powerpoint/2010/main" val="510108253"/>
      </p:ext>
    </p:extLst>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Call Center</a:t>
            </a:r>
            <a:br>
              <a:rPr lang="en-US" dirty="0"/>
            </a:br>
            <a:r>
              <a:rPr lang="en-US" dirty="0"/>
              <a:t>Automation</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a:spLocks/>
          </p:cNvSpPr>
          <p:nvPr/>
        </p:nvSpPr>
        <p:spPr>
          <a:xfrm>
            <a:off x="0" y="0"/>
            <a:ext cx="12192000"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cs typeface="+mn-cs"/>
              </a:rPr>
              <a:t>Call Center Automation </a:t>
            </a:r>
            <a:r>
              <a:rPr kumimoji="0" lang="en-US" sz="3400" b="0" i="0" u="none" strike="noStrike" kern="1200" cap="none" spc="0" normalizeH="0" baseline="0" noProof="0" dirty="0">
                <a:ln>
                  <a:noFill/>
                </a:ln>
                <a:solidFill>
                  <a:srgbClr val="505050">
                    <a:lumMod val="75000"/>
                  </a:srgbClr>
                </a:solidFill>
                <a:effectLst/>
                <a:uLnTx/>
                <a:uFillTx/>
                <a:cs typeface="+mn-cs"/>
              </a:rPr>
              <a:t>| </a:t>
            </a:r>
            <a:r>
              <a:rPr lang="en-US" sz="3400" spc="0" dirty="0">
                <a:ln>
                  <a:noFill/>
                </a:ln>
                <a:solidFill>
                  <a:schemeClr val="accent2">
                    <a:lumMod val="75000"/>
                  </a:schemeClr>
                </a:solidFill>
                <a:cs typeface="+mn-cs"/>
              </a:rPr>
              <a:t>Example Call Architecture</a:t>
            </a:r>
          </a:p>
        </p:txBody>
      </p:sp>
      <p:sp>
        <p:nvSpPr>
          <p:cNvPr id="86" name="Rectangle 85"/>
          <p:cNvSpPr/>
          <p:nvPr/>
        </p:nvSpPr>
        <p:spPr bwMode="auto">
          <a:xfrm>
            <a:off x="0" y="806298"/>
            <a:ext cx="12192000" cy="6051702"/>
          </a:xfrm>
          <a:prstGeom prst="rect">
            <a:avLst/>
          </a:prstGeom>
          <a:solidFill>
            <a:srgbClr val="40CD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 y="1048223"/>
            <a:ext cx="12207240" cy="5819487"/>
          </a:xfrm>
          <a:prstGeom prst="rect">
            <a:avLst/>
          </a:prstGeom>
        </p:spPr>
      </p:pic>
      <p:sp>
        <p:nvSpPr>
          <p:cNvPr id="397" name="TextBox 396"/>
          <p:cNvSpPr txBox="1"/>
          <p:nvPr/>
        </p:nvSpPr>
        <p:spPr>
          <a:xfrm>
            <a:off x="8560675" y="1164804"/>
            <a:ext cx="2273977" cy="775597"/>
          </a:xfrm>
          <a:prstGeom prst="rect">
            <a:avLst/>
          </a:prstGeom>
          <a:noFill/>
        </p:spPr>
        <p:txBody>
          <a:bodyPr wrap="square" lIns="0" tIns="0" rIns="0" bIns="0" rtlCol="0">
            <a:spAutoFit/>
          </a:bodyPr>
          <a:lstStyle/>
          <a:p>
            <a:pPr>
              <a:lnSpc>
                <a:spcPct val="90000"/>
              </a:lnSpc>
              <a:spcAft>
                <a:spcPts val="600"/>
              </a:spcAft>
            </a:pPr>
            <a:r>
              <a:rPr lang="en-US" sz="1400" dirty="0">
                <a:solidFill>
                  <a:schemeClr val="tx1">
                    <a:lumMod val="75000"/>
                  </a:schemeClr>
                </a:solidFill>
                <a:latin typeface="Segoe UI Semibold" panose="020B0702040204020203" pitchFamily="34" charset="0"/>
                <a:cs typeface="Segoe UI Semibold" panose="020B0702040204020203" pitchFamily="34" charset="0"/>
              </a:rPr>
              <a:t>Speech API</a:t>
            </a:r>
            <a:br>
              <a:rPr lang="en-US" sz="1400" dirty="0">
                <a:solidFill>
                  <a:schemeClr val="tx1">
                    <a:lumMod val="75000"/>
                  </a:schemeClr>
                </a:solidFill>
                <a:latin typeface="Segoe UI Semibold" panose="020B0702040204020203" pitchFamily="34" charset="0"/>
                <a:cs typeface="Segoe UI Semibold" panose="020B0702040204020203" pitchFamily="34" charset="0"/>
              </a:rPr>
            </a:br>
            <a:r>
              <a:rPr lang="en-US" sz="1050" dirty="0">
                <a:solidFill>
                  <a:schemeClr val="tx1">
                    <a:lumMod val="75000"/>
                  </a:schemeClr>
                </a:solidFill>
                <a:latin typeface="Segoe UI" panose="020B0502040204020203" pitchFamily="34" charset="0"/>
                <a:cs typeface="Segoe UI" panose="020B0502040204020203" pitchFamily="34" charset="0"/>
              </a:rPr>
              <a:t>When called on, it uses a pretrained or custom speech service to convert user’s input to text for interpretation by LUIS. </a:t>
            </a:r>
          </a:p>
        </p:txBody>
      </p:sp>
      <p:sp>
        <p:nvSpPr>
          <p:cNvPr id="398" name="TextBox 397"/>
          <p:cNvSpPr txBox="1"/>
          <p:nvPr/>
        </p:nvSpPr>
        <p:spPr>
          <a:xfrm>
            <a:off x="3760076" y="3415266"/>
            <a:ext cx="3224048" cy="866401"/>
          </a:xfrm>
          <a:prstGeom prst="rect">
            <a:avLst/>
          </a:prstGeom>
          <a:noFill/>
        </p:spPr>
        <p:txBody>
          <a:bodyPr wrap="square" lIns="0" tIns="0" rIns="0" bIns="0" rtlCol="0">
            <a:noAutofit/>
          </a:bodyPr>
          <a:lstStyle/>
          <a:p>
            <a:pPr>
              <a:lnSpc>
                <a:spcPct val="90000"/>
              </a:lnSpc>
              <a:spcAft>
                <a:spcPts val="600"/>
              </a:spcAft>
            </a:pPr>
            <a:r>
              <a:rPr lang="en-US" sz="1400" dirty="0">
                <a:solidFill>
                  <a:srgbClr val="525252"/>
                </a:solidFill>
                <a:latin typeface="Segoe UI Semibold" panose="020B0702040204020203" pitchFamily="34" charset="0"/>
                <a:cs typeface="Segoe UI Semibold" panose="020B0702040204020203" pitchFamily="34" charset="0"/>
              </a:rPr>
              <a:t>Bot Framework</a:t>
            </a:r>
            <a:br>
              <a:rPr lang="en-US" sz="1400" dirty="0">
                <a:solidFill>
                  <a:srgbClr val="525252"/>
                </a:solidFill>
                <a:latin typeface="Segoe UI Semibold" panose="020B0702040204020203" pitchFamily="34" charset="0"/>
                <a:cs typeface="Segoe UI Semibold" panose="020B0702040204020203" pitchFamily="34" charset="0"/>
              </a:rPr>
            </a:br>
            <a:r>
              <a:rPr lang="en-US" sz="1050" dirty="0">
                <a:solidFill>
                  <a:srgbClr val="525252"/>
                </a:solidFill>
                <a:latin typeface="Segoe UI Semibold" panose="020B0702040204020203" pitchFamily="34" charset="0"/>
                <a:cs typeface="Segoe UI Semibold" panose="020B0702040204020203" pitchFamily="34" charset="0"/>
              </a:rPr>
              <a:t>An intelligent decision layer that:</a:t>
            </a:r>
          </a:p>
          <a:p>
            <a:pPr marL="171450" indent="-111125">
              <a:lnSpc>
                <a:spcPct val="90000"/>
              </a:lnSpc>
              <a:spcAft>
                <a:spcPts val="300"/>
              </a:spcAft>
              <a:buFont typeface="Arial" panose="020B0604020202020204" pitchFamily="34" charset="0"/>
              <a:buChar char="•"/>
            </a:pPr>
            <a:r>
              <a:rPr lang="en-US" sz="1050" dirty="0">
                <a:solidFill>
                  <a:srgbClr val="525252"/>
                </a:solidFill>
                <a:latin typeface="Segoe UI" panose="020B0502040204020203" pitchFamily="34" charset="0"/>
                <a:cs typeface="Segoe UI" panose="020B0502040204020203" pitchFamily="34" charset="0"/>
              </a:rPr>
              <a:t>Is customized to fit the customer’s business</a:t>
            </a:r>
          </a:p>
          <a:p>
            <a:pPr marL="171450" indent="-111125">
              <a:lnSpc>
                <a:spcPct val="90000"/>
              </a:lnSpc>
              <a:spcAft>
                <a:spcPts val="300"/>
              </a:spcAft>
              <a:buFont typeface="Arial" panose="020B0604020202020204" pitchFamily="34" charset="0"/>
              <a:buChar char="•"/>
            </a:pPr>
            <a:r>
              <a:rPr lang="en-US" sz="1050" dirty="0">
                <a:solidFill>
                  <a:srgbClr val="525252"/>
                </a:solidFill>
                <a:latin typeface="Segoe UI" panose="020B0502040204020203" pitchFamily="34" charset="0"/>
                <a:cs typeface="Segoe UI" panose="020B0502040204020203" pitchFamily="34" charset="0"/>
              </a:rPr>
              <a:t>Manages dialogs and prompts for user interaction</a:t>
            </a:r>
          </a:p>
          <a:p>
            <a:pPr marL="171450" indent="-111125">
              <a:lnSpc>
                <a:spcPct val="90000"/>
              </a:lnSpc>
              <a:spcAft>
                <a:spcPts val="300"/>
              </a:spcAft>
              <a:buFont typeface="Arial" panose="020B0604020202020204" pitchFamily="34" charset="0"/>
              <a:buChar char="•"/>
            </a:pPr>
            <a:r>
              <a:rPr lang="en-US" sz="1050" dirty="0">
                <a:solidFill>
                  <a:srgbClr val="525252"/>
                </a:solidFill>
                <a:latin typeface="Segoe UI" panose="020B0502040204020203" pitchFamily="34" charset="0"/>
                <a:cs typeface="Segoe UI" panose="020B0502040204020203" pitchFamily="34" charset="0"/>
              </a:rPr>
              <a:t>Maintains conversation state (aka memory/history) for each caller</a:t>
            </a:r>
          </a:p>
          <a:p>
            <a:pPr marL="171450" indent="-111125">
              <a:lnSpc>
                <a:spcPct val="90000"/>
              </a:lnSpc>
              <a:spcAft>
                <a:spcPts val="300"/>
              </a:spcAft>
              <a:buFont typeface="Arial" panose="020B0604020202020204" pitchFamily="34" charset="0"/>
              <a:buChar char="•"/>
            </a:pPr>
            <a:r>
              <a:rPr lang="en-US" sz="1050" dirty="0">
                <a:solidFill>
                  <a:srgbClr val="525252"/>
                </a:solidFill>
                <a:latin typeface="Segoe UI" panose="020B0502040204020203" pitchFamily="34" charset="0"/>
                <a:cs typeface="Segoe UI" panose="020B0502040204020203" pitchFamily="34" charset="0"/>
              </a:rPr>
              <a:t>Decides which resources are needed to understand each request</a:t>
            </a:r>
          </a:p>
        </p:txBody>
      </p:sp>
      <p:sp>
        <p:nvSpPr>
          <p:cNvPr id="399" name="TextBox 398"/>
          <p:cNvSpPr txBox="1"/>
          <p:nvPr/>
        </p:nvSpPr>
        <p:spPr>
          <a:xfrm>
            <a:off x="8560675" y="2287563"/>
            <a:ext cx="2543875" cy="1114921"/>
          </a:xfrm>
          <a:prstGeom prst="rect">
            <a:avLst/>
          </a:prstGeom>
          <a:noFill/>
        </p:spPr>
        <p:txBody>
          <a:bodyPr wrap="square" lIns="0" tIns="0" rIns="0" bIns="0" rtlCol="0">
            <a:spAutoFit/>
          </a:bodyPr>
          <a:lstStyle/>
          <a:p>
            <a:pPr>
              <a:lnSpc>
                <a:spcPct val="90000"/>
              </a:lnSpc>
              <a:spcAft>
                <a:spcPts val="600"/>
              </a:spcAft>
            </a:pPr>
            <a:r>
              <a:rPr lang="en-US" sz="1400" dirty="0">
                <a:solidFill>
                  <a:schemeClr val="tx1">
                    <a:lumMod val="75000"/>
                  </a:schemeClr>
                </a:solidFill>
                <a:latin typeface="Segoe UI Semibold" panose="020B0702040204020203" pitchFamily="34" charset="0"/>
                <a:cs typeface="Segoe UI Semibold" panose="020B0702040204020203" pitchFamily="34" charset="0"/>
              </a:rPr>
              <a:t>Language Understanding Intelligence Service (LUIS)</a:t>
            </a:r>
            <a:br>
              <a:rPr lang="en-US" sz="1400" dirty="0">
                <a:solidFill>
                  <a:schemeClr val="tx1">
                    <a:lumMod val="75000"/>
                  </a:schemeClr>
                </a:solidFill>
                <a:latin typeface="Segoe UI Semibold" panose="020B0702040204020203" pitchFamily="34" charset="0"/>
                <a:cs typeface="Segoe UI Semibold" panose="020B0702040204020203" pitchFamily="34" charset="0"/>
              </a:rPr>
            </a:br>
            <a:r>
              <a:rPr lang="en-US" sz="1050" dirty="0">
                <a:solidFill>
                  <a:schemeClr val="tx1">
                    <a:lumMod val="75000"/>
                  </a:schemeClr>
                </a:solidFill>
                <a:latin typeface="Segoe UI" panose="020B0502040204020203" pitchFamily="34" charset="0"/>
                <a:cs typeface="Segoe UI" panose="020B0502040204020203" pitchFamily="34" charset="0"/>
              </a:rPr>
              <a:t>Interprets the text from Speech API or IVR system and determines the user’s intent. LUIS enables a structured query of Azure Search to find the best match(</a:t>
            </a:r>
            <a:r>
              <a:rPr lang="en-US" sz="1050" dirty="0" err="1">
                <a:solidFill>
                  <a:schemeClr val="tx1">
                    <a:lumMod val="75000"/>
                  </a:schemeClr>
                </a:solidFill>
                <a:latin typeface="Segoe UI" panose="020B0502040204020203" pitchFamily="34" charset="0"/>
                <a:cs typeface="Segoe UI" panose="020B0502040204020203" pitchFamily="34" charset="0"/>
              </a:rPr>
              <a:t>es</a:t>
            </a:r>
            <a:r>
              <a:rPr lang="en-US" sz="1050" dirty="0">
                <a:solidFill>
                  <a:schemeClr val="tx1">
                    <a:lumMod val="75000"/>
                  </a:schemeClr>
                </a:solidFill>
                <a:latin typeface="Segoe UI" panose="020B0502040204020203" pitchFamily="34" charset="0"/>
                <a:cs typeface="Segoe UI" panose="020B0502040204020203" pitchFamily="34" charset="0"/>
              </a:rPr>
              <a:t>) for the user’s request.</a:t>
            </a:r>
          </a:p>
        </p:txBody>
      </p:sp>
      <p:sp>
        <p:nvSpPr>
          <p:cNvPr id="400" name="TextBox 399"/>
          <p:cNvSpPr txBox="1"/>
          <p:nvPr/>
        </p:nvSpPr>
        <p:spPr>
          <a:xfrm>
            <a:off x="8560675" y="3749647"/>
            <a:ext cx="2345951" cy="775597"/>
          </a:xfrm>
          <a:prstGeom prst="rect">
            <a:avLst/>
          </a:prstGeom>
          <a:noFill/>
        </p:spPr>
        <p:txBody>
          <a:bodyPr wrap="square" lIns="0" tIns="0" rIns="0" bIns="0" rtlCol="0">
            <a:spAutoFit/>
          </a:bodyPr>
          <a:lstStyle/>
          <a:p>
            <a:pPr>
              <a:lnSpc>
                <a:spcPct val="90000"/>
              </a:lnSpc>
              <a:spcAft>
                <a:spcPts val="600"/>
              </a:spcAft>
            </a:pPr>
            <a:r>
              <a:rPr lang="en-US" sz="1400" dirty="0">
                <a:solidFill>
                  <a:schemeClr val="tx1">
                    <a:lumMod val="75000"/>
                  </a:schemeClr>
                </a:solidFill>
                <a:latin typeface="Segoe UI Semibold" panose="020B0702040204020203" pitchFamily="34" charset="0"/>
                <a:cs typeface="Segoe UI Semibold" panose="020B0702040204020203" pitchFamily="34" charset="0"/>
              </a:rPr>
              <a:t>Azure Search</a:t>
            </a:r>
            <a:br>
              <a:rPr lang="en-US" sz="1400" dirty="0">
                <a:solidFill>
                  <a:schemeClr val="tx1">
                    <a:lumMod val="75000"/>
                  </a:schemeClr>
                </a:solidFill>
                <a:latin typeface="Segoe UI Semibold" panose="020B0702040204020203" pitchFamily="34" charset="0"/>
                <a:cs typeface="Segoe UI Semibold" panose="020B0702040204020203" pitchFamily="34" charset="0"/>
              </a:rPr>
            </a:br>
            <a:r>
              <a:rPr lang="en-US" sz="1050" dirty="0">
                <a:solidFill>
                  <a:schemeClr val="tx1">
                    <a:lumMod val="75000"/>
                  </a:schemeClr>
                </a:solidFill>
                <a:latin typeface="Segoe UI" panose="020B0502040204020203" pitchFamily="34" charset="0"/>
                <a:cs typeface="Segoe UI" panose="020B0502040204020203" pitchFamily="34" charset="0"/>
              </a:rPr>
              <a:t>Prepopulated with the businesses’ data. Receives the structured query from LUIS and produces a search result for Bot Framework.</a:t>
            </a:r>
          </a:p>
        </p:txBody>
      </p:sp>
      <p:sp>
        <p:nvSpPr>
          <p:cNvPr id="9" name="TextBox 8"/>
          <p:cNvSpPr txBox="1"/>
          <p:nvPr/>
        </p:nvSpPr>
        <p:spPr>
          <a:xfrm>
            <a:off x="295708" y="1226699"/>
            <a:ext cx="3296107" cy="871998"/>
          </a:xfrm>
          <a:prstGeom prst="rect">
            <a:avLst/>
          </a:prstGeom>
          <a:noFill/>
        </p:spPr>
        <p:txBody>
          <a:bodyPr wrap="square" lIns="0" tIns="0" rIns="0" bIns="0" rtlCol="0">
            <a:noAutofit/>
          </a:bodyPr>
          <a:lstStyle/>
          <a:p>
            <a:pPr>
              <a:lnSpc>
                <a:spcPct val="90000"/>
              </a:lnSpc>
              <a:spcAft>
                <a:spcPts val="600"/>
              </a:spcAft>
            </a:pPr>
            <a:r>
              <a:rPr lang="en-US" sz="1400" dirty="0">
                <a:solidFill>
                  <a:schemeClr val="bg1"/>
                </a:solidFill>
                <a:latin typeface="Segoe UI Semibold" panose="020B0702040204020203" pitchFamily="34" charset="0"/>
                <a:cs typeface="Segoe UI Semibold" panose="020B0702040204020203" pitchFamily="34" charset="0"/>
              </a:rPr>
              <a:t>IVR System</a:t>
            </a:r>
            <a:br>
              <a:rPr lang="en-US" sz="1400" dirty="0">
                <a:solidFill>
                  <a:schemeClr val="bg1"/>
                </a:solidFill>
                <a:latin typeface="Segoe UI Semibold" panose="020B0702040204020203" pitchFamily="34" charset="0"/>
                <a:cs typeface="Segoe UI Semibold" panose="020B0702040204020203" pitchFamily="34" charset="0"/>
              </a:rPr>
            </a:br>
            <a:r>
              <a:rPr lang="en-US" sz="1050" dirty="0">
                <a:solidFill>
                  <a:schemeClr val="bg1"/>
                </a:solidFill>
                <a:latin typeface="Segoe UI" panose="020B0502040204020203" pitchFamily="34" charset="0"/>
                <a:cs typeface="Segoe UI" panose="020B0502040204020203" pitchFamily="34" charset="0"/>
              </a:rPr>
              <a:t>Connects the caller and the bot. Passes the user’s response to Bot Framework and uses basic speech recognition to assist the automation process. Converts text to speech when a response is received from the bot and converts it to a synthesized representative’s voice that is relayed to the user. </a:t>
            </a:r>
          </a:p>
        </p:txBody>
      </p:sp>
    </p:spTree>
    <p:extLst>
      <p:ext uri="{BB962C8B-B14F-4D97-AF65-F5344CB8AC3E}">
        <p14:creationId xmlns:p14="http://schemas.microsoft.com/office/powerpoint/2010/main" val="487841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rgbClr val="00827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Cognitive Services</a:t>
            </a:r>
            <a:endParaRPr lang="en-IN" sz="3200" dirty="0">
              <a:solidFill>
                <a:schemeClr val="bg1"/>
              </a:solidFill>
            </a:endParaRPr>
          </a:p>
        </p:txBody>
      </p:sp>
      <p:sp>
        <p:nvSpPr>
          <p:cNvPr id="27" name="Rectangle 26"/>
          <p:cNvSpPr/>
          <p:nvPr/>
        </p:nvSpPr>
        <p:spPr>
          <a:xfrm>
            <a:off x="183357" y="2544704"/>
            <a:ext cx="5644687" cy="2862322"/>
          </a:xfrm>
          <a:prstGeom prst="rect">
            <a:avLst/>
          </a:prstGeom>
        </p:spPr>
        <p:txBody>
          <a:bodyPr wrap="square">
            <a:spAutoFit/>
          </a:bodyPr>
          <a:lstStyle/>
          <a:p>
            <a:pPr lvl="0"/>
            <a:r>
              <a:rPr lang="en-US" dirty="0"/>
              <a:t>Cognitive Services is a set of cloud services, APIs and SDKs that are part of the Cortana Intelligence Suite. Cognitive Services enables organizations to build intelligent solutions that can see, hear, interpret and understand the world around you and makes all applications more intelligent and engaging. Cognitive Services expands the existing perceptual intelligence capabilities like Vision, Speech, Text and Face detection to include new cognitive capabilities such as Emotion and customized Language Understanding.</a:t>
            </a:r>
            <a:endParaRPr lang="en-US" sz="1600" dirty="0">
              <a:solidFill>
                <a:srgbClr val="005291"/>
              </a:solidFill>
              <a:ea typeface="Calibri" panose="020F0502020204030204" pitchFamily="34" charset="0"/>
            </a:endParaRPr>
          </a:p>
        </p:txBody>
      </p:sp>
      <p:sp>
        <p:nvSpPr>
          <p:cNvPr id="6" name="Freeform 5"/>
          <p:cNvSpPr>
            <a:spLocks noEditPoints="1"/>
          </p:cNvSpPr>
          <p:nvPr/>
        </p:nvSpPr>
        <p:spPr bwMode="auto">
          <a:xfrm>
            <a:off x="6991351" y="2544704"/>
            <a:ext cx="4510087" cy="2876551"/>
          </a:xfrm>
          <a:custGeom>
            <a:avLst/>
            <a:gdLst>
              <a:gd name="T0" fmla="*/ 657 w 986"/>
              <a:gd name="T1" fmla="*/ 45 h 629"/>
              <a:gd name="T2" fmla="*/ 329 w 986"/>
              <a:gd name="T3" fmla="*/ 45 h 629"/>
              <a:gd name="T4" fmla="*/ 0 w 986"/>
              <a:gd name="T5" fmla="*/ 373 h 629"/>
              <a:gd name="T6" fmla="*/ 223 w 986"/>
              <a:gd name="T7" fmla="*/ 563 h 629"/>
              <a:gd name="T8" fmla="*/ 368 w 986"/>
              <a:gd name="T9" fmla="*/ 601 h 629"/>
              <a:gd name="T10" fmla="*/ 492 w 986"/>
              <a:gd name="T11" fmla="*/ 629 h 629"/>
              <a:gd name="T12" fmla="*/ 494 w 986"/>
              <a:gd name="T13" fmla="*/ 629 h 629"/>
              <a:gd name="T14" fmla="*/ 618 w 986"/>
              <a:gd name="T15" fmla="*/ 601 h 629"/>
              <a:gd name="T16" fmla="*/ 763 w 986"/>
              <a:gd name="T17" fmla="*/ 563 h 629"/>
              <a:gd name="T18" fmla="*/ 986 w 986"/>
              <a:gd name="T19" fmla="*/ 373 h 629"/>
              <a:gd name="T20" fmla="*/ 874 w 986"/>
              <a:gd name="T21" fmla="*/ 501 h 629"/>
              <a:gd name="T22" fmla="*/ 744 w 986"/>
              <a:gd name="T23" fmla="*/ 507 h 629"/>
              <a:gd name="T24" fmla="*/ 631 w 986"/>
              <a:gd name="T25" fmla="*/ 557 h 629"/>
              <a:gd name="T26" fmla="*/ 737 w 986"/>
              <a:gd name="T27" fmla="*/ 422 h 629"/>
              <a:gd name="T28" fmla="*/ 769 w 986"/>
              <a:gd name="T29" fmla="*/ 376 h 629"/>
              <a:gd name="T30" fmla="*/ 755 w 986"/>
              <a:gd name="T31" fmla="*/ 261 h 629"/>
              <a:gd name="T32" fmla="*/ 741 w 986"/>
              <a:gd name="T33" fmla="*/ 376 h 629"/>
              <a:gd name="T34" fmla="*/ 737 w 986"/>
              <a:gd name="T35" fmla="*/ 394 h 629"/>
              <a:gd name="T36" fmla="*/ 631 w 986"/>
              <a:gd name="T37" fmla="*/ 210 h 629"/>
              <a:gd name="T38" fmla="*/ 549 w 986"/>
              <a:gd name="T39" fmla="*/ 178 h 629"/>
              <a:gd name="T40" fmla="*/ 435 w 986"/>
              <a:gd name="T41" fmla="*/ 192 h 629"/>
              <a:gd name="T42" fmla="*/ 549 w 986"/>
              <a:gd name="T43" fmla="*/ 206 h 629"/>
              <a:gd name="T44" fmla="*/ 603 w 986"/>
              <a:gd name="T45" fmla="*/ 210 h 629"/>
              <a:gd name="T46" fmla="*/ 601 w 986"/>
              <a:gd name="T47" fmla="*/ 556 h 629"/>
              <a:gd name="T48" fmla="*/ 497 w 986"/>
              <a:gd name="T49" fmla="*/ 583 h 629"/>
              <a:gd name="T50" fmla="*/ 493 w 986"/>
              <a:gd name="T51" fmla="*/ 583 h 629"/>
              <a:gd name="T52" fmla="*/ 489 w 986"/>
              <a:gd name="T53" fmla="*/ 583 h 629"/>
              <a:gd name="T54" fmla="*/ 385 w 986"/>
              <a:gd name="T55" fmla="*/ 556 h 629"/>
              <a:gd name="T56" fmla="*/ 358 w 986"/>
              <a:gd name="T57" fmla="*/ 555 h 629"/>
              <a:gd name="T58" fmla="*/ 327 w 986"/>
              <a:gd name="T59" fmla="*/ 393 h 629"/>
              <a:gd name="T60" fmla="*/ 247 w 986"/>
              <a:gd name="T61" fmla="*/ 361 h 629"/>
              <a:gd name="T62" fmla="*/ 133 w 986"/>
              <a:gd name="T63" fmla="*/ 375 h 629"/>
              <a:gd name="T64" fmla="*/ 247 w 986"/>
              <a:gd name="T65" fmla="*/ 389 h 629"/>
              <a:gd name="T66" fmla="*/ 299 w 986"/>
              <a:gd name="T67" fmla="*/ 393 h 629"/>
              <a:gd name="T68" fmla="*/ 252 w 986"/>
              <a:gd name="T69" fmla="*/ 525 h 629"/>
              <a:gd name="T70" fmla="*/ 223 w 986"/>
              <a:gd name="T71" fmla="*/ 514 h 629"/>
              <a:gd name="T72" fmla="*/ 46 w 986"/>
              <a:gd name="T73" fmla="*/ 373 h 629"/>
              <a:gd name="T74" fmla="*/ 168 w 986"/>
              <a:gd name="T75" fmla="*/ 211 h 629"/>
              <a:gd name="T76" fmla="*/ 318 w 986"/>
              <a:gd name="T77" fmla="*/ 91 h 629"/>
              <a:gd name="T78" fmla="*/ 350 w 986"/>
              <a:gd name="T79" fmla="*/ 310 h 629"/>
              <a:gd name="T80" fmla="*/ 444 w 986"/>
              <a:gd name="T81" fmla="*/ 314 h 629"/>
              <a:gd name="T82" fmla="*/ 400 w 986"/>
              <a:gd name="T83" fmla="*/ 426 h 629"/>
              <a:gd name="T84" fmla="*/ 516 w 986"/>
              <a:gd name="T85" fmla="*/ 426 h 629"/>
              <a:gd name="T86" fmla="*/ 472 w 986"/>
              <a:gd name="T87" fmla="*/ 314 h 629"/>
              <a:gd name="T88" fmla="*/ 350 w 986"/>
              <a:gd name="T89" fmla="*/ 282 h 629"/>
              <a:gd name="T90" fmla="*/ 346 w 986"/>
              <a:gd name="T91" fmla="*/ 91 h 629"/>
              <a:gd name="T92" fmla="*/ 484 w 986"/>
              <a:gd name="T93" fmla="*/ 66 h 629"/>
              <a:gd name="T94" fmla="*/ 502 w 986"/>
              <a:gd name="T95" fmla="*/ 66 h 629"/>
              <a:gd name="T96" fmla="*/ 642 w 986"/>
              <a:gd name="T97" fmla="*/ 93 h 629"/>
              <a:gd name="T98" fmla="*/ 814 w 986"/>
              <a:gd name="T99" fmla="*/ 201 h 629"/>
              <a:gd name="T100" fmla="*/ 827 w 986"/>
              <a:gd name="T101" fmla="*/ 214 h 629"/>
              <a:gd name="T102" fmla="*/ 874 w 986"/>
              <a:gd name="T103" fmla="*/ 501 h 629"/>
              <a:gd name="T104" fmla="*/ 715 w 986"/>
              <a:gd name="T105" fmla="*/ 320 h 629"/>
              <a:gd name="T106" fmla="*/ 794 w 986"/>
              <a:gd name="T107" fmla="*/ 320 h 629"/>
              <a:gd name="T108" fmla="*/ 532 w 986"/>
              <a:gd name="T109" fmla="*/ 192 h 629"/>
              <a:gd name="T110" fmla="*/ 454 w 986"/>
              <a:gd name="T111" fmla="*/ 192 h 629"/>
              <a:gd name="T112" fmla="*/ 532 w 986"/>
              <a:gd name="T113" fmla="*/ 192 h 629"/>
              <a:gd name="T114" fmla="*/ 191 w 986"/>
              <a:gd name="T115" fmla="*/ 415 h 629"/>
              <a:gd name="T116" fmla="*/ 191 w 986"/>
              <a:gd name="T117" fmla="*/ 336 h 629"/>
              <a:gd name="T118" fmla="*/ 458 w 986"/>
              <a:gd name="T119" fmla="*/ 386 h 629"/>
              <a:gd name="T120" fmla="*/ 458 w 986"/>
              <a:gd name="T121" fmla="*/ 465 h 629"/>
              <a:gd name="T122" fmla="*/ 458 w 986"/>
              <a:gd name="T123" fmla="*/ 38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6" h="629">
                <a:moveTo>
                  <a:pt x="854" y="175"/>
                </a:moveTo>
                <a:cubicBezTo>
                  <a:pt x="822" y="104"/>
                  <a:pt x="747" y="40"/>
                  <a:pt x="657" y="45"/>
                </a:cubicBezTo>
                <a:cubicBezTo>
                  <a:pt x="611" y="9"/>
                  <a:pt x="550" y="0"/>
                  <a:pt x="493" y="20"/>
                </a:cubicBezTo>
                <a:cubicBezTo>
                  <a:pt x="436" y="0"/>
                  <a:pt x="375" y="9"/>
                  <a:pt x="329" y="45"/>
                </a:cubicBezTo>
                <a:cubicBezTo>
                  <a:pt x="239" y="40"/>
                  <a:pt x="164" y="104"/>
                  <a:pt x="132" y="175"/>
                </a:cubicBezTo>
                <a:cubicBezTo>
                  <a:pt x="44" y="214"/>
                  <a:pt x="0" y="281"/>
                  <a:pt x="0" y="373"/>
                </a:cubicBezTo>
                <a:cubicBezTo>
                  <a:pt x="0" y="437"/>
                  <a:pt x="34" y="503"/>
                  <a:pt x="85" y="539"/>
                </a:cubicBezTo>
                <a:cubicBezTo>
                  <a:pt x="126" y="568"/>
                  <a:pt x="174" y="576"/>
                  <a:pt x="223" y="563"/>
                </a:cubicBezTo>
                <a:cubicBezTo>
                  <a:pt x="245" y="584"/>
                  <a:pt x="280" y="594"/>
                  <a:pt x="297" y="598"/>
                </a:cubicBezTo>
                <a:cubicBezTo>
                  <a:pt x="311" y="602"/>
                  <a:pt x="343" y="608"/>
                  <a:pt x="368" y="601"/>
                </a:cubicBezTo>
                <a:cubicBezTo>
                  <a:pt x="403" y="622"/>
                  <a:pt x="451" y="629"/>
                  <a:pt x="487" y="629"/>
                </a:cubicBezTo>
                <a:cubicBezTo>
                  <a:pt x="489" y="629"/>
                  <a:pt x="491" y="629"/>
                  <a:pt x="492" y="629"/>
                </a:cubicBezTo>
                <a:cubicBezTo>
                  <a:pt x="493" y="629"/>
                  <a:pt x="493" y="629"/>
                  <a:pt x="493" y="629"/>
                </a:cubicBezTo>
                <a:cubicBezTo>
                  <a:pt x="494" y="629"/>
                  <a:pt x="494" y="629"/>
                  <a:pt x="494" y="629"/>
                </a:cubicBezTo>
                <a:cubicBezTo>
                  <a:pt x="495" y="629"/>
                  <a:pt x="497" y="629"/>
                  <a:pt x="499" y="629"/>
                </a:cubicBezTo>
                <a:cubicBezTo>
                  <a:pt x="535" y="629"/>
                  <a:pt x="583" y="622"/>
                  <a:pt x="618" y="601"/>
                </a:cubicBezTo>
                <a:cubicBezTo>
                  <a:pt x="643" y="608"/>
                  <a:pt x="675" y="602"/>
                  <a:pt x="689" y="598"/>
                </a:cubicBezTo>
                <a:cubicBezTo>
                  <a:pt x="706" y="594"/>
                  <a:pt x="741" y="584"/>
                  <a:pt x="763" y="563"/>
                </a:cubicBezTo>
                <a:cubicBezTo>
                  <a:pt x="812" y="576"/>
                  <a:pt x="860" y="568"/>
                  <a:pt x="901" y="539"/>
                </a:cubicBezTo>
                <a:cubicBezTo>
                  <a:pt x="952" y="503"/>
                  <a:pt x="986" y="437"/>
                  <a:pt x="986" y="373"/>
                </a:cubicBezTo>
                <a:cubicBezTo>
                  <a:pt x="986" y="281"/>
                  <a:pt x="942" y="214"/>
                  <a:pt x="854" y="175"/>
                </a:cubicBezTo>
                <a:close/>
                <a:moveTo>
                  <a:pt x="874" y="501"/>
                </a:moveTo>
                <a:cubicBezTo>
                  <a:pt x="851" y="517"/>
                  <a:pt x="813" y="532"/>
                  <a:pt x="763" y="514"/>
                </a:cubicBezTo>
                <a:cubicBezTo>
                  <a:pt x="744" y="507"/>
                  <a:pt x="744" y="507"/>
                  <a:pt x="744" y="507"/>
                </a:cubicBezTo>
                <a:cubicBezTo>
                  <a:pt x="734" y="525"/>
                  <a:pt x="734" y="525"/>
                  <a:pt x="734" y="525"/>
                </a:cubicBezTo>
                <a:cubicBezTo>
                  <a:pt x="722" y="547"/>
                  <a:pt x="652" y="563"/>
                  <a:pt x="631" y="557"/>
                </a:cubicBezTo>
                <a:cubicBezTo>
                  <a:pt x="631" y="422"/>
                  <a:pt x="631" y="422"/>
                  <a:pt x="631" y="422"/>
                </a:cubicBezTo>
                <a:cubicBezTo>
                  <a:pt x="737" y="422"/>
                  <a:pt x="737" y="422"/>
                  <a:pt x="737" y="422"/>
                </a:cubicBezTo>
                <a:cubicBezTo>
                  <a:pt x="755" y="422"/>
                  <a:pt x="769" y="407"/>
                  <a:pt x="769" y="390"/>
                </a:cubicBezTo>
                <a:cubicBezTo>
                  <a:pt x="769" y="376"/>
                  <a:pt x="769" y="376"/>
                  <a:pt x="769" y="376"/>
                </a:cubicBezTo>
                <a:cubicBezTo>
                  <a:pt x="794" y="370"/>
                  <a:pt x="813" y="347"/>
                  <a:pt x="813" y="320"/>
                </a:cubicBezTo>
                <a:cubicBezTo>
                  <a:pt x="813" y="287"/>
                  <a:pt x="787" y="261"/>
                  <a:pt x="755" y="261"/>
                </a:cubicBezTo>
                <a:cubicBezTo>
                  <a:pt x="723" y="261"/>
                  <a:pt x="697" y="287"/>
                  <a:pt x="697" y="320"/>
                </a:cubicBezTo>
                <a:cubicBezTo>
                  <a:pt x="697" y="347"/>
                  <a:pt x="716" y="370"/>
                  <a:pt x="741" y="376"/>
                </a:cubicBezTo>
                <a:cubicBezTo>
                  <a:pt x="741" y="390"/>
                  <a:pt x="741" y="390"/>
                  <a:pt x="741" y="390"/>
                </a:cubicBezTo>
                <a:cubicBezTo>
                  <a:pt x="741" y="392"/>
                  <a:pt x="739" y="394"/>
                  <a:pt x="737" y="394"/>
                </a:cubicBezTo>
                <a:cubicBezTo>
                  <a:pt x="631" y="394"/>
                  <a:pt x="631" y="394"/>
                  <a:pt x="631" y="394"/>
                </a:cubicBezTo>
                <a:cubicBezTo>
                  <a:pt x="631" y="210"/>
                  <a:pt x="631" y="210"/>
                  <a:pt x="631" y="210"/>
                </a:cubicBezTo>
                <a:cubicBezTo>
                  <a:pt x="631" y="193"/>
                  <a:pt x="617" y="178"/>
                  <a:pt x="599" y="178"/>
                </a:cubicBezTo>
                <a:cubicBezTo>
                  <a:pt x="549" y="178"/>
                  <a:pt x="549" y="178"/>
                  <a:pt x="549" y="178"/>
                </a:cubicBezTo>
                <a:cubicBezTo>
                  <a:pt x="543" y="153"/>
                  <a:pt x="520" y="134"/>
                  <a:pt x="493" y="134"/>
                </a:cubicBezTo>
                <a:cubicBezTo>
                  <a:pt x="461" y="134"/>
                  <a:pt x="435" y="160"/>
                  <a:pt x="435" y="192"/>
                </a:cubicBezTo>
                <a:cubicBezTo>
                  <a:pt x="435" y="224"/>
                  <a:pt x="461" y="250"/>
                  <a:pt x="493" y="250"/>
                </a:cubicBezTo>
                <a:cubicBezTo>
                  <a:pt x="520" y="250"/>
                  <a:pt x="543" y="231"/>
                  <a:pt x="549" y="206"/>
                </a:cubicBezTo>
                <a:cubicBezTo>
                  <a:pt x="599" y="206"/>
                  <a:pt x="599" y="206"/>
                  <a:pt x="599" y="206"/>
                </a:cubicBezTo>
                <a:cubicBezTo>
                  <a:pt x="601" y="206"/>
                  <a:pt x="603" y="208"/>
                  <a:pt x="603" y="210"/>
                </a:cubicBezTo>
                <a:cubicBezTo>
                  <a:pt x="603" y="555"/>
                  <a:pt x="603" y="555"/>
                  <a:pt x="603" y="555"/>
                </a:cubicBezTo>
                <a:cubicBezTo>
                  <a:pt x="601" y="556"/>
                  <a:pt x="601" y="556"/>
                  <a:pt x="601" y="556"/>
                </a:cubicBezTo>
                <a:cubicBezTo>
                  <a:pt x="577" y="575"/>
                  <a:pt x="533" y="583"/>
                  <a:pt x="499" y="583"/>
                </a:cubicBezTo>
                <a:cubicBezTo>
                  <a:pt x="498" y="583"/>
                  <a:pt x="498" y="583"/>
                  <a:pt x="497" y="583"/>
                </a:cubicBezTo>
                <a:cubicBezTo>
                  <a:pt x="496" y="583"/>
                  <a:pt x="495" y="583"/>
                  <a:pt x="494" y="583"/>
                </a:cubicBezTo>
                <a:cubicBezTo>
                  <a:pt x="493" y="583"/>
                  <a:pt x="493" y="583"/>
                  <a:pt x="493" y="583"/>
                </a:cubicBezTo>
                <a:cubicBezTo>
                  <a:pt x="492" y="583"/>
                  <a:pt x="492" y="583"/>
                  <a:pt x="492" y="583"/>
                </a:cubicBezTo>
                <a:cubicBezTo>
                  <a:pt x="491" y="583"/>
                  <a:pt x="490" y="583"/>
                  <a:pt x="489" y="583"/>
                </a:cubicBezTo>
                <a:cubicBezTo>
                  <a:pt x="488" y="583"/>
                  <a:pt x="488" y="583"/>
                  <a:pt x="487" y="583"/>
                </a:cubicBezTo>
                <a:cubicBezTo>
                  <a:pt x="453" y="583"/>
                  <a:pt x="409" y="575"/>
                  <a:pt x="385" y="556"/>
                </a:cubicBezTo>
                <a:cubicBezTo>
                  <a:pt x="372" y="546"/>
                  <a:pt x="372" y="546"/>
                  <a:pt x="372" y="546"/>
                </a:cubicBezTo>
                <a:cubicBezTo>
                  <a:pt x="358" y="555"/>
                  <a:pt x="358" y="555"/>
                  <a:pt x="358" y="555"/>
                </a:cubicBezTo>
                <a:cubicBezTo>
                  <a:pt x="352" y="558"/>
                  <a:pt x="341" y="558"/>
                  <a:pt x="327" y="557"/>
                </a:cubicBezTo>
                <a:cubicBezTo>
                  <a:pt x="327" y="393"/>
                  <a:pt x="327" y="393"/>
                  <a:pt x="327" y="393"/>
                </a:cubicBezTo>
                <a:cubicBezTo>
                  <a:pt x="327" y="376"/>
                  <a:pt x="313" y="361"/>
                  <a:pt x="295" y="361"/>
                </a:cubicBezTo>
                <a:cubicBezTo>
                  <a:pt x="247" y="361"/>
                  <a:pt x="247" y="361"/>
                  <a:pt x="247" y="361"/>
                </a:cubicBezTo>
                <a:cubicBezTo>
                  <a:pt x="241" y="336"/>
                  <a:pt x="218" y="317"/>
                  <a:pt x="191" y="317"/>
                </a:cubicBezTo>
                <a:cubicBezTo>
                  <a:pt x="159" y="317"/>
                  <a:pt x="133" y="343"/>
                  <a:pt x="133" y="375"/>
                </a:cubicBezTo>
                <a:cubicBezTo>
                  <a:pt x="133" y="407"/>
                  <a:pt x="159" y="433"/>
                  <a:pt x="191" y="433"/>
                </a:cubicBezTo>
                <a:cubicBezTo>
                  <a:pt x="218" y="433"/>
                  <a:pt x="241" y="414"/>
                  <a:pt x="247" y="389"/>
                </a:cubicBezTo>
                <a:cubicBezTo>
                  <a:pt x="295" y="389"/>
                  <a:pt x="295" y="389"/>
                  <a:pt x="295" y="389"/>
                </a:cubicBezTo>
                <a:cubicBezTo>
                  <a:pt x="297" y="389"/>
                  <a:pt x="299" y="391"/>
                  <a:pt x="299" y="393"/>
                </a:cubicBezTo>
                <a:cubicBezTo>
                  <a:pt x="299" y="551"/>
                  <a:pt x="299" y="551"/>
                  <a:pt x="299" y="551"/>
                </a:cubicBezTo>
                <a:cubicBezTo>
                  <a:pt x="278" y="545"/>
                  <a:pt x="258" y="535"/>
                  <a:pt x="252" y="525"/>
                </a:cubicBezTo>
                <a:cubicBezTo>
                  <a:pt x="242" y="507"/>
                  <a:pt x="242" y="507"/>
                  <a:pt x="242" y="507"/>
                </a:cubicBezTo>
                <a:cubicBezTo>
                  <a:pt x="223" y="514"/>
                  <a:pt x="223" y="514"/>
                  <a:pt x="223" y="514"/>
                </a:cubicBezTo>
                <a:cubicBezTo>
                  <a:pt x="173" y="532"/>
                  <a:pt x="135" y="517"/>
                  <a:pt x="112" y="501"/>
                </a:cubicBezTo>
                <a:cubicBezTo>
                  <a:pt x="73" y="474"/>
                  <a:pt x="46" y="421"/>
                  <a:pt x="46" y="373"/>
                </a:cubicBezTo>
                <a:cubicBezTo>
                  <a:pt x="46" y="297"/>
                  <a:pt x="83" y="245"/>
                  <a:pt x="159" y="214"/>
                </a:cubicBezTo>
                <a:cubicBezTo>
                  <a:pt x="168" y="211"/>
                  <a:pt x="168" y="211"/>
                  <a:pt x="168" y="211"/>
                </a:cubicBezTo>
                <a:cubicBezTo>
                  <a:pt x="172" y="201"/>
                  <a:pt x="172" y="201"/>
                  <a:pt x="172" y="201"/>
                </a:cubicBezTo>
                <a:cubicBezTo>
                  <a:pt x="189" y="157"/>
                  <a:pt x="243" y="92"/>
                  <a:pt x="318" y="91"/>
                </a:cubicBezTo>
                <a:cubicBezTo>
                  <a:pt x="318" y="278"/>
                  <a:pt x="318" y="278"/>
                  <a:pt x="318" y="278"/>
                </a:cubicBezTo>
                <a:cubicBezTo>
                  <a:pt x="318" y="296"/>
                  <a:pt x="332" y="310"/>
                  <a:pt x="350" y="310"/>
                </a:cubicBezTo>
                <a:cubicBezTo>
                  <a:pt x="440" y="310"/>
                  <a:pt x="440" y="310"/>
                  <a:pt x="440" y="310"/>
                </a:cubicBezTo>
                <a:cubicBezTo>
                  <a:pt x="443" y="310"/>
                  <a:pt x="444" y="312"/>
                  <a:pt x="444" y="314"/>
                </a:cubicBezTo>
                <a:cubicBezTo>
                  <a:pt x="444" y="369"/>
                  <a:pt x="444" y="369"/>
                  <a:pt x="444" y="369"/>
                </a:cubicBezTo>
                <a:cubicBezTo>
                  <a:pt x="419" y="376"/>
                  <a:pt x="400" y="399"/>
                  <a:pt x="400" y="426"/>
                </a:cubicBezTo>
                <a:cubicBezTo>
                  <a:pt x="400" y="458"/>
                  <a:pt x="426" y="484"/>
                  <a:pt x="458" y="484"/>
                </a:cubicBezTo>
                <a:cubicBezTo>
                  <a:pt x="490" y="484"/>
                  <a:pt x="516" y="458"/>
                  <a:pt x="516" y="426"/>
                </a:cubicBezTo>
                <a:cubicBezTo>
                  <a:pt x="516" y="399"/>
                  <a:pt x="498" y="376"/>
                  <a:pt x="472" y="369"/>
                </a:cubicBezTo>
                <a:cubicBezTo>
                  <a:pt x="472" y="314"/>
                  <a:pt x="472" y="314"/>
                  <a:pt x="472" y="314"/>
                </a:cubicBezTo>
                <a:cubicBezTo>
                  <a:pt x="472" y="297"/>
                  <a:pt x="458" y="282"/>
                  <a:pt x="440" y="282"/>
                </a:cubicBezTo>
                <a:cubicBezTo>
                  <a:pt x="350" y="282"/>
                  <a:pt x="350" y="282"/>
                  <a:pt x="350" y="282"/>
                </a:cubicBezTo>
                <a:cubicBezTo>
                  <a:pt x="347" y="282"/>
                  <a:pt x="346" y="280"/>
                  <a:pt x="346" y="278"/>
                </a:cubicBezTo>
                <a:cubicBezTo>
                  <a:pt x="346" y="91"/>
                  <a:pt x="346" y="91"/>
                  <a:pt x="346" y="91"/>
                </a:cubicBezTo>
                <a:cubicBezTo>
                  <a:pt x="352" y="86"/>
                  <a:pt x="352" y="86"/>
                  <a:pt x="352" y="86"/>
                </a:cubicBezTo>
                <a:cubicBezTo>
                  <a:pt x="388" y="55"/>
                  <a:pt x="437" y="47"/>
                  <a:pt x="484" y="66"/>
                </a:cubicBezTo>
                <a:cubicBezTo>
                  <a:pt x="493" y="70"/>
                  <a:pt x="493" y="70"/>
                  <a:pt x="493" y="70"/>
                </a:cubicBezTo>
                <a:cubicBezTo>
                  <a:pt x="502" y="66"/>
                  <a:pt x="502" y="66"/>
                  <a:pt x="502" y="66"/>
                </a:cubicBezTo>
                <a:cubicBezTo>
                  <a:pt x="549" y="47"/>
                  <a:pt x="598" y="55"/>
                  <a:pt x="634" y="86"/>
                </a:cubicBezTo>
                <a:cubicBezTo>
                  <a:pt x="642" y="93"/>
                  <a:pt x="642" y="93"/>
                  <a:pt x="642" y="93"/>
                </a:cubicBezTo>
                <a:cubicBezTo>
                  <a:pt x="652" y="92"/>
                  <a:pt x="652" y="92"/>
                  <a:pt x="652" y="92"/>
                </a:cubicBezTo>
                <a:cubicBezTo>
                  <a:pt x="735" y="83"/>
                  <a:pt x="796" y="154"/>
                  <a:pt x="814" y="201"/>
                </a:cubicBezTo>
                <a:cubicBezTo>
                  <a:pt x="818" y="211"/>
                  <a:pt x="818" y="211"/>
                  <a:pt x="818" y="211"/>
                </a:cubicBezTo>
                <a:cubicBezTo>
                  <a:pt x="827" y="214"/>
                  <a:pt x="827" y="214"/>
                  <a:pt x="827" y="214"/>
                </a:cubicBezTo>
                <a:cubicBezTo>
                  <a:pt x="903" y="245"/>
                  <a:pt x="940" y="297"/>
                  <a:pt x="940" y="373"/>
                </a:cubicBezTo>
                <a:cubicBezTo>
                  <a:pt x="940" y="421"/>
                  <a:pt x="913" y="474"/>
                  <a:pt x="874" y="501"/>
                </a:cubicBezTo>
                <a:close/>
                <a:moveTo>
                  <a:pt x="755" y="359"/>
                </a:moveTo>
                <a:cubicBezTo>
                  <a:pt x="733" y="359"/>
                  <a:pt x="715" y="341"/>
                  <a:pt x="715" y="320"/>
                </a:cubicBezTo>
                <a:cubicBezTo>
                  <a:pt x="715" y="298"/>
                  <a:pt x="733" y="280"/>
                  <a:pt x="755" y="280"/>
                </a:cubicBezTo>
                <a:cubicBezTo>
                  <a:pt x="777" y="280"/>
                  <a:pt x="794" y="298"/>
                  <a:pt x="794" y="320"/>
                </a:cubicBezTo>
                <a:cubicBezTo>
                  <a:pt x="794" y="341"/>
                  <a:pt x="777" y="359"/>
                  <a:pt x="755" y="359"/>
                </a:cubicBezTo>
                <a:close/>
                <a:moveTo>
                  <a:pt x="532" y="192"/>
                </a:moveTo>
                <a:cubicBezTo>
                  <a:pt x="532" y="214"/>
                  <a:pt x="515" y="232"/>
                  <a:pt x="493" y="232"/>
                </a:cubicBezTo>
                <a:cubicBezTo>
                  <a:pt x="471" y="232"/>
                  <a:pt x="454" y="214"/>
                  <a:pt x="454" y="192"/>
                </a:cubicBezTo>
                <a:cubicBezTo>
                  <a:pt x="454" y="170"/>
                  <a:pt x="471" y="153"/>
                  <a:pt x="493" y="153"/>
                </a:cubicBezTo>
                <a:cubicBezTo>
                  <a:pt x="515" y="153"/>
                  <a:pt x="532" y="170"/>
                  <a:pt x="532" y="192"/>
                </a:cubicBezTo>
                <a:close/>
                <a:moveTo>
                  <a:pt x="231" y="375"/>
                </a:moveTo>
                <a:cubicBezTo>
                  <a:pt x="231" y="397"/>
                  <a:pt x="213" y="415"/>
                  <a:pt x="191" y="415"/>
                </a:cubicBezTo>
                <a:cubicBezTo>
                  <a:pt x="169" y="415"/>
                  <a:pt x="152" y="397"/>
                  <a:pt x="152" y="375"/>
                </a:cubicBezTo>
                <a:cubicBezTo>
                  <a:pt x="152" y="353"/>
                  <a:pt x="169" y="336"/>
                  <a:pt x="191" y="336"/>
                </a:cubicBezTo>
                <a:cubicBezTo>
                  <a:pt x="213" y="336"/>
                  <a:pt x="231" y="353"/>
                  <a:pt x="231" y="375"/>
                </a:cubicBezTo>
                <a:close/>
                <a:moveTo>
                  <a:pt x="458" y="386"/>
                </a:moveTo>
                <a:cubicBezTo>
                  <a:pt x="480" y="386"/>
                  <a:pt x="498" y="404"/>
                  <a:pt x="498" y="426"/>
                </a:cubicBezTo>
                <a:cubicBezTo>
                  <a:pt x="498" y="448"/>
                  <a:pt x="480" y="465"/>
                  <a:pt x="458" y="465"/>
                </a:cubicBezTo>
                <a:cubicBezTo>
                  <a:pt x="437" y="465"/>
                  <a:pt x="419" y="448"/>
                  <a:pt x="419" y="426"/>
                </a:cubicBezTo>
                <a:cubicBezTo>
                  <a:pt x="419" y="404"/>
                  <a:pt x="437" y="386"/>
                  <a:pt x="458" y="386"/>
                </a:cubicBezTo>
                <a:close/>
              </a:path>
            </a:pathLst>
          </a:cu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724267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11027023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Call Center Automation </a:t>
            </a:r>
            <a:r>
              <a:rPr lang="en-US" sz="4000" dirty="0">
                <a:solidFill>
                  <a:srgbClr val="0070C0"/>
                </a:solidFill>
              </a:rPr>
              <a:t>| References</a:t>
            </a:r>
            <a:endParaRPr lang="en-IN" sz="4000" dirty="0">
              <a:solidFill>
                <a:srgbClr val="0070C0"/>
              </a:solidFill>
            </a:endParaRPr>
          </a:p>
        </p:txBody>
      </p:sp>
      <p:sp>
        <p:nvSpPr>
          <p:cNvPr id="4" name="Title 3"/>
          <p:cNvSpPr txBox="1">
            <a:spLocks/>
          </p:cNvSpPr>
          <p:nvPr/>
        </p:nvSpPr>
        <p:spPr>
          <a:xfrm>
            <a:off x="271554" y="806298"/>
            <a:ext cx="11721524" cy="1712777"/>
          </a:xfrm>
          <a:prstGeom prst="rect">
            <a:avLst/>
          </a:prstGeom>
        </p:spPr>
        <p:txBody>
          <a:bodyPr wrap="square" anchor="t">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300" spc="0" baseline="30000" dirty="0">
                <a:solidFill>
                  <a:srgbClr val="505050"/>
                </a:solidFill>
                <a:latin typeface="Segoe UI" panose="020B0502040204020203" pitchFamily="34" charset="0"/>
              </a:rPr>
              <a:t>1</a:t>
            </a:r>
            <a:r>
              <a:rPr lang="en-US" sz="1300" spc="0" dirty="0">
                <a:solidFill>
                  <a:srgbClr val="737373"/>
                </a:solidFill>
                <a:latin typeface="Segoe UI" panose="020B0502040204020203" pitchFamily="34" charset="0"/>
              </a:rPr>
              <a:t>https://econsultancy.com/blog/61991-83-of-online-shoppers-need-support-to-complete-a-purchase-stats</a:t>
            </a:r>
          </a:p>
          <a:p>
            <a:endParaRPr lang="en-US" sz="1300" spc="0" dirty="0">
              <a:solidFill>
                <a:srgbClr val="505050"/>
              </a:solidFill>
              <a:latin typeface="Segoe UI" panose="020B0502040204020203" pitchFamily="34" charset="0"/>
            </a:endParaRPr>
          </a:p>
          <a:p>
            <a:r>
              <a:rPr lang="en-US" sz="1300" spc="0" baseline="30000" dirty="0">
                <a:solidFill>
                  <a:srgbClr val="505050"/>
                </a:solidFill>
                <a:latin typeface="Segoe UI" panose="020B0502040204020203" pitchFamily="34" charset="0"/>
              </a:rPr>
              <a:t>2 </a:t>
            </a:r>
            <a:r>
              <a:rPr lang="en-US" sz="1300" spc="0" dirty="0">
                <a:solidFill>
                  <a:srgbClr val="737373"/>
                </a:solidFill>
                <a:latin typeface="Segoe UI" panose="020B0502040204020203" pitchFamily="34" charset="0"/>
              </a:rPr>
              <a:t>https://www.zendesk.com/blog/call-centers-are-here-to-stay/</a:t>
            </a:r>
          </a:p>
          <a:p>
            <a:endParaRPr lang="en-US" sz="1300" spc="0" dirty="0">
              <a:solidFill>
                <a:srgbClr val="505050"/>
              </a:solidFill>
              <a:latin typeface="Segoe UI" panose="020B0502040204020203" pitchFamily="34" charset="0"/>
            </a:endParaRPr>
          </a:p>
          <a:p>
            <a:r>
              <a:rPr lang="en-US" sz="1300" spc="0" baseline="30000" dirty="0">
                <a:solidFill>
                  <a:srgbClr val="505050"/>
                </a:solidFill>
                <a:latin typeface="Segoe UI" panose="020B0502040204020203" pitchFamily="34" charset="0"/>
              </a:rPr>
              <a:t>3</a:t>
            </a:r>
            <a:r>
              <a:rPr lang="en-US" sz="1300" spc="0" dirty="0">
                <a:solidFill>
                  <a:srgbClr val="737373"/>
                </a:solidFill>
                <a:latin typeface="Segoe UI" panose="020B0502040204020203" pitchFamily="34" charset="0"/>
              </a:rPr>
              <a:t>http://www.couriermail.com.au/news/million-hours-spent-on-hold/story-e6frer4f-1111114777065</a:t>
            </a:r>
          </a:p>
          <a:p>
            <a:endParaRPr lang="en-US" sz="1300" spc="0" dirty="0">
              <a:solidFill>
                <a:srgbClr val="737373"/>
              </a:solidFill>
              <a:latin typeface="Segoe UI" panose="020B0502040204020203" pitchFamily="34" charset="0"/>
            </a:endParaRPr>
          </a:p>
          <a:p>
            <a:r>
              <a:rPr lang="en-US" sz="1300" spc="0" baseline="30000" dirty="0">
                <a:solidFill>
                  <a:srgbClr val="505050"/>
                </a:solidFill>
                <a:latin typeface="Segoe UI" panose="020B0502040204020203" pitchFamily="34" charset="0"/>
              </a:rPr>
              <a:t>4</a:t>
            </a:r>
            <a:r>
              <a:rPr lang="en-US" sz="1300" spc="0" dirty="0">
                <a:solidFill>
                  <a:srgbClr val="737373"/>
                </a:solidFill>
                <a:latin typeface="Segoe UI" panose="020B0502040204020203" pitchFamily="34" charset="0"/>
              </a:rPr>
              <a:t>http://www.universetoday.com/119264/how-long-does-it-take-to-get-to-pluto/ </a:t>
            </a:r>
          </a:p>
          <a:p>
            <a:endParaRPr lang="en-US" sz="1300" spc="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5</a:t>
            </a:r>
            <a:r>
              <a:rPr lang="en-US" sz="1300" spc="0" dirty="0">
                <a:solidFill>
                  <a:srgbClr val="737373"/>
                </a:solidFill>
                <a:latin typeface="Segoe UI" panose="020B0502040204020203" pitchFamily="34" charset="0"/>
              </a:rPr>
              <a:t>http://www.gartner.com</a:t>
            </a:r>
          </a:p>
        </p:txBody>
      </p:sp>
    </p:spTree>
    <p:extLst>
      <p:ext uri="{BB962C8B-B14F-4D97-AF65-F5344CB8AC3E}">
        <p14:creationId xmlns:p14="http://schemas.microsoft.com/office/powerpoint/2010/main" val="33396331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0" y="0"/>
            <a:ext cx="12234863" cy="6858000"/>
            <a:chOff x="0" y="0"/>
            <a:chExt cx="7707" cy="4320"/>
          </a:xfrm>
        </p:grpSpPr>
        <p:sp>
          <p:nvSpPr>
            <p:cNvPr id="6" name="AutoShape 3"/>
            <p:cNvSpPr>
              <a:spLocks noChangeAspect="1" noChangeArrowheads="1" noTextEdit="1"/>
            </p:cNvSpPr>
            <p:nvPr/>
          </p:nvSpPr>
          <p:spPr bwMode="auto">
            <a:xfrm>
              <a:off x="0" y="0"/>
              <a:ext cx="7707"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173" y="1980"/>
              <a:ext cx="3406" cy="1774"/>
            </a:xfrm>
            <a:custGeom>
              <a:avLst/>
              <a:gdLst>
                <a:gd name="T0" fmla="*/ 1640 w 1697"/>
                <a:gd name="T1" fmla="*/ 887 h 887"/>
                <a:gd name="T2" fmla="*/ 1697 w 1697"/>
                <a:gd name="T3" fmla="*/ 689 h 887"/>
                <a:gd name="T4" fmla="*/ 1345 w 1697"/>
                <a:gd name="T5" fmla="*/ 321 h 887"/>
                <a:gd name="T6" fmla="*/ 1245 w 1697"/>
                <a:gd name="T7" fmla="*/ 335 h 887"/>
                <a:gd name="T8" fmla="*/ 770 w 1697"/>
                <a:gd name="T9" fmla="*/ 0 h 887"/>
                <a:gd name="T10" fmla="*/ 258 w 1697"/>
                <a:gd name="T11" fmla="*/ 505 h 887"/>
                <a:gd name="T12" fmla="*/ 0 w 1697"/>
                <a:gd name="T13" fmla="*/ 782 h 887"/>
                <a:gd name="T14" fmla="*/ 18 w 1697"/>
                <a:gd name="T15" fmla="*/ 887 h 887"/>
                <a:gd name="T16" fmla="*/ 1640 w 1697"/>
                <a:gd name="T17" fmla="*/ 887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7" h="887">
                  <a:moveTo>
                    <a:pt x="1640" y="887"/>
                  </a:moveTo>
                  <a:cubicBezTo>
                    <a:pt x="1676" y="829"/>
                    <a:pt x="1697" y="760"/>
                    <a:pt x="1697" y="689"/>
                  </a:cubicBezTo>
                  <a:cubicBezTo>
                    <a:pt x="1697" y="483"/>
                    <a:pt x="1538" y="321"/>
                    <a:pt x="1345" y="321"/>
                  </a:cubicBezTo>
                  <a:cubicBezTo>
                    <a:pt x="1311" y="321"/>
                    <a:pt x="1277" y="327"/>
                    <a:pt x="1245" y="335"/>
                  </a:cubicBezTo>
                  <a:cubicBezTo>
                    <a:pt x="1170" y="138"/>
                    <a:pt x="984" y="0"/>
                    <a:pt x="770" y="0"/>
                  </a:cubicBezTo>
                  <a:cubicBezTo>
                    <a:pt x="499" y="0"/>
                    <a:pt x="274" y="223"/>
                    <a:pt x="258" y="505"/>
                  </a:cubicBezTo>
                  <a:cubicBezTo>
                    <a:pt x="115" y="511"/>
                    <a:pt x="0" y="634"/>
                    <a:pt x="0" y="782"/>
                  </a:cubicBezTo>
                  <a:cubicBezTo>
                    <a:pt x="0" y="818"/>
                    <a:pt x="2" y="854"/>
                    <a:pt x="18" y="887"/>
                  </a:cubicBezTo>
                  <a:lnTo>
                    <a:pt x="1640" y="887"/>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6260" y="1386"/>
              <a:ext cx="714" cy="1796"/>
            </a:xfrm>
            <a:custGeom>
              <a:avLst/>
              <a:gdLst>
                <a:gd name="T0" fmla="*/ 0 w 714"/>
                <a:gd name="T1" fmla="*/ 1796 h 1796"/>
                <a:gd name="T2" fmla="*/ 714 w 714"/>
                <a:gd name="T3" fmla="*/ 1796 h 1796"/>
                <a:gd name="T4" fmla="*/ 714 w 714"/>
                <a:gd name="T5" fmla="*/ 0 h 1796"/>
                <a:gd name="T6" fmla="*/ 0 w 714"/>
                <a:gd name="T7" fmla="*/ 0 h 1796"/>
                <a:gd name="T8" fmla="*/ 0 w 714"/>
                <a:gd name="T9" fmla="*/ 1796 h 1796"/>
                <a:gd name="T10" fmla="*/ 0 w 714"/>
                <a:gd name="T11" fmla="*/ 1796 h 1796"/>
              </a:gdLst>
              <a:ahLst/>
              <a:cxnLst>
                <a:cxn ang="0">
                  <a:pos x="T0" y="T1"/>
                </a:cxn>
                <a:cxn ang="0">
                  <a:pos x="T2" y="T3"/>
                </a:cxn>
                <a:cxn ang="0">
                  <a:pos x="T4" y="T5"/>
                </a:cxn>
                <a:cxn ang="0">
                  <a:pos x="T6" y="T7"/>
                </a:cxn>
                <a:cxn ang="0">
                  <a:pos x="T8" y="T9"/>
                </a:cxn>
                <a:cxn ang="0">
                  <a:pos x="T10" y="T11"/>
                </a:cxn>
              </a:cxnLst>
              <a:rect l="0" t="0" r="r" b="b"/>
              <a:pathLst>
                <a:path w="714" h="1796">
                  <a:moveTo>
                    <a:pt x="0" y="1796"/>
                  </a:moveTo>
                  <a:lnTo>
                    <a:pt x="714" y="1796"/>
                  </a:lnTo>
                  <a:lnTo>
                    <a:pt x="714" y="0"/>
                  </a:lnTo>
                  <a:lnTo>
                    <a:pt x="0" y="0"/>
                  </a:lnTo>
                  <a:lnTo>
                    <a:pt x="0" y="1796"/>
                  </a:lnTo>
                  <a:lnTo>
                    <a:pt x="0" y="1796"/>
                  </a:lnTo>
                  <a:close/>
                </a:path>
              </a:pathLst>
            </a:custGeom>
            <a:solidFill>
              <a:srgbClr val="402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5064" y="1026"/>
              <a:ext cx="716" cy="1796"/>
            </a:xfrm>
            <a:custGeom>
              <a:avLst/>
              <a:gdLst>
                <a:gd name="T0" fmla="*/ 0 w 716"/>
                <a:gd name="T1" fmla="*/ 1796 h 1796"/>
                <a:gd name="T2" fmla="*/ 716 w 716"/>
                <a:gd name="T3" fmla="*/ 1796 h 1796"/>
                <a:gd name="T4" fmla="*/ 716 w 716"/>
                <a:gd name="T5" fmla="*/ 0 h 1796"/>
                <a:gd name="T6" fmla="*/ 0 w 716"/>
                <a:gd name="T7" fmla="*/ 0 h 1796"/>
                <a:gd name="T8" fmla="*/ 0 w 716"/>
                <a:gd name="T9" fmla="*/ 1796 h 1796"/>
                <a:gd name="T10" fmla="*/ 0 w 716"/>
                <a:gd name="T11" fmla="*/ 1796 h 1796"/>
              </a:gdLst>
              <a:ahLst/>
              <a:cxnLst>
                <a:cxn ang="0">
                  <a:pos x="T0" y="T1"/>
                </a:cxn>
                <a:cxn ang="0">
                  <a:pos x="T2" y="T3"/>
                </a:cxn>
                <a:cxn ang="0">
                  <a:pos x="T4" y="T5"/>
                </a:cxn>
                <a:cxn ang="0">
                  <a:pos x="T6" y="T7"/>
                </a:cxn>
                <a:cxn ang="0">
                  <a:pos x="T8" y="T9"/>
                </a:cxn>
                <a:cxn ang="0">
                  <a:pos x="T10" y="T11"/>
                </a:cxn>
              </a:cxnLst>
              <a:rect l="0" t="0" r="r" b="b"/>
              <a:pathLst>
                <a:path w="716" h="1796">
                  <a:moveTo>
                    <a:pt x="0" y="1796"/>
                  </a:moveTo>
                  <a:lnTo>
                    <a:pt x="716" y="1796"/>
                  </a:lnTo>
                  <a:lnTo>
                    <a:pt x="716" y="0"/>
                  </a:lnTo>
                  <a:lnTo>
                    <a:pt x="0" y="0"/>
                  </a:lnTo>
                  <a:lnTo>
                    <a:pt x="0" y="1796"/>
                  </a:lnTo>
                  <a:lnTo>
                    <a:pt x="0" y="1796"/>
                  </a:lnTo>
                  <a:close/>
                </a:path>
              </a:pathLst>
            </a:custGeom>
            <a:solidFill>
              <a:srgbClr val="402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6473" y="1612"/>
              <a:ext cx="714" cy="1794"/>
            </a:xfrm>
            <a:custGeom>
              <a:avLst/>
              <a:gdLst>
                <a:gd name="T0" fmla="*/ 0 w 714"/>
                <a:gd name="T1" fmla="*/ 1794 h 1794"/>
                <a:gd name="T2" fmla="*/ 714 w 714"/>
                <a:gd name="T3" fmla="*/ 1794 h 1794"/>
                <a:gd name="T4" fmla="*/ 714 w 714"/>
                <a:gd name="T5" fmla="*/ 0 h 1794"/>
                <a:gd name="T6" fmla="*/ 0 w 714"/>
                <a:gd name="T7" fmla="*/ 0 h 1794"/>
                <a:gd name="T8" fmla="*/ 0 w 714"/>
                <a:gd name="T9" fmla="*/ 1794 h 1794"/>
                <a:gd name="T10" fmla="*/ 0 w 714"/>
                <a:gd name="T11" fmla="*/ 1794 h 1794"/>
              </a:gdLst>
              <a:ahLst/>
              <a:cxnLst>
                <a:cxn ang="0">
                  <a:pos x="T0" y="T1"/>
                </a:cxn>
                <a:cxn ang="0">
                  <a:pos x="T2" y="T3"/>
                </a:cxn>
                <a:cxn ang="0">
                  <a:pos x="T4" y="T5"/>
                </a:cxn>
                <a:cxn ang="0">
                  <a:pos x="T6" y="T7"/>
                </a:cxn>
                <a:cxn ang="0">
                  <a:pos x="T8" y="T9"/>
                </a:cxn>
                <a:cxn ang="0">
                  <a:pos x="T10" y="T11"/>
                </a:cxn>
              </a:cxnLst>
              <a:rect l="0" t="0" r="r" b="b"/>
              <a:pathLst>
                <a:path w="714" h="1794">
                  <a:moveTo>
                    <a:pt x="0" y="1794"/>
                  </a:moveTo>
                  <a:lnTo>
                    <a:pt x="714" y="1794"/>
                  </a:lnTo>
                  <a:lnTo>
                    <a:pt x="714" y="0"/>
                  </a:lnTo>
                  <a:lnTo>
                    <a:pt x="0" y="0"/>
                  </a:lnTo>
                  <a:lnTo>
                    <a:pt x="0" y="1794"/>
                  </a:lnTo>
                  <a:lnTo>
                    <a:pt x="0" y="1794"/>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5875" y="1736"/>
              <a:ext cx="399" cy="1734"/>
            </a:xfrm>
            <a:custGeom>
              <a:avLst/>
              <a:gdLst>
                <a:gd name="T0" fmla="*/ 0 w 399"/>
                <a:gd name="T1" fmla="*/ 1734 h 1734"/>
                <a:gd name="T2" fmla="*/ 399 w 399"/>
                <a:gd name="T3" fmla="*/ 1734 h 1734"/>
                <a:gd name="T4" fmla="*/ 399 w 399"/>
                <a:gd name="T5" fmla="*/ 0 h 1734"/>
                <a:gd name="T6" fmla="*/ 0 w 399"/>
                <a:gd name="T7" fmla="*/ 0 h 1734"/>
                <a:gd name="T8" fmla="*/ 0 w 399"/>
                <a:gd name="T9" fmla="*/ 1734 h 1734"/>
                <a:gd name="T10" fmla="*/ 0 w 399"/>
                <a:gd name="T11" fmla="*/ 1734 h 1734"/>
              </a:gdLst>
              <a:ahLst/>
              <a:cxnLst>
                <a:cxn ang="0">
                  <a:pos x="T0" y="T1"/>
                </a:cxn>
                <a:cxn ang="0">
                  <a:pos x="T2" y="T3"/>
                </a:cxn>
                <a:cxn ang="0">
                  <a:pos x="T4" y="T5"/>
                </a:cxn>
                <a:cxn ang="0">
                  <a:pos x="T6" y="T7"/>
                </a:cxn>
                <a:cxn ang="0">
                  <a:pos x="T8" y="T9"/>
                </a:cxn>
                <a:cxn ang="0">
                  <a:pos x="T10" y="T11"/>
                </a:cxn>
              </a:cxnLst>
              <a:rect l="0" t="0" r="r" b="b"/>
              <a:pathLst>
                <a:path w="399" h="1734">
                  <a:moveTo>
                    <a:pt x="0" y="1734"/>
                  </a:moveTo>
                  <a:lnTo>
                    <a:pt x="399" y="1734"/>
                  </a:lnTo>
                  <a:lnTo>
                    <a:pt x="399" y="0"/>
                  </a:lnTo>
                  <a:lnTo>
                    <a:pt x="0" y="0"/>
                  </a:lnTo>
                  <a:lnTo>
                    <a:pt x="0" y="1734"/>
                  </a:lnTo>
                  <a:lnTo>
                    <a:pt x="0" y="1734"/>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899" y="1628"/>
              <a:ext cx="384" cy="1604"/>
            </a:xfrm>
            <a:custGeom>
              <a:avLst/>
              <a:gdLst>
                <a:gd name="T0" fmla="*/ 0 w 384"/>
                <a:gd name="T1" fmla="*/ 1604 h 1604"/>
                <a:gd name="T2" fmla="*/ 384 w 384"/>
                <a:gd name="T3" fmla="*/ 1604 h 1604"/>
                <a:gd name="T4" fmla="*/ 384 w 384"/>
                <a:gd name="T5" fmla="*/ 0 h 1604"/>
                <a:gd name="T6" fmla="*/ 0 w 384"/>
                <a:gd name="T7" fmla="*/ 0 h 1604"/>
                <a:gd name="T8" fmla="*/ 0 w 384"/>
                <a:gd name="T9" fmla="*/ 1604 h 1604"/>
                <a:gd name="T10" fmla="*/ 0 w 384"/>
                <a:gd name="T11" fmla="*/ 1604 h 1604"/>
              </a:gdLst>
              <a:ahLst/>
              <a:cxnLst>
                <a:cxn ang="0">
                  <a:pos x="T0" y="T1"/>
                </a:cxn>
                <a:cxn ang="0">
                  <a:pos x="T2" y="T3"/>
                </a:cxn>
                <a:cxn ang="0">
                  <a:pos x="T4" y="T5"/>
                </a:cxn>
                <a:cxn ang="0">
                  <a:pos x="T6" y="T7"/>
                </a:cxn>
                <a:cxn ang="0">
                  <a:pos x="T8" y="T9"/>
                </a:cxn>
                <a:cxn ang="0">
                  <a:pos x="T10" y="T11"/>
                </a:cxn>
              </a:cxnLst>
              <a:rect l="0" t="0" r="r" b="b"/>
              <a:pathLst>
                <a:path w="384" h="1604">
                  <a:moveTo>
                    <a:pt x="0" y="1604"/>
                  </a:moveTo>
                  <a:lnTo>
                    <a:pt x="384" y="1604"/>
                  </a:lnTo>
                  <a:lnTo>
                    <a:pt x="384" y="0"/>
                  </a:lnTo>
                  <a:lnTo>
                    <a:pt x="0" y="0"/>
                  </a:lnTo>
                  <a:lnTo>
                    <a:pt x="0" y="1604"/>
                  </a:lnTo>
                  <a:lnTo>
                    <a:pt x="0" y="1604"/>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5240" y="1462"/>
              <a:ext cx="709" cy="1884"/>
            </a:xfrm>
            <a:custGeom>
              <a:avLst/>
              <a:gdLst>
                <a:gd name="T0" fmla="*/ 0 w 709"/>
                <a:gd name="T1" fmla="*/ 1884 h 1884"/>
                <a:gd name="T2" fmla="*/ 709 w 709"/>
                <a:gd name="T3" fmla="*/ 1884 h 1884"/>
                <a:gd name="T4" fmla="*/ 709 w 709"/>
                <a:gd name="T5" fmla="*/ 0 h 1884"/>
                <a:gd name="T6" fmla="*/ 0 w 709"/>
                <a:gd name="T7" fmla="*/ 0 h 1884"/>
                <a:gd name="T8" fmla="*/ 0 w 709"/>
                <a:gd name="T9" fmla="*/ 1884 h 1884"/>
                <a:gd name="T10" fmla="*/ 0 w 709"/>
                <a:gd name="T11" fmla="*/ 1884 h 1884"/>
              </a:gdLst>
              <a:ahLst/>
              <a:cxnLst>
                <a:cxn ang="0">
                  <a:pos x="T0" y="T1"/>
                </a:cxn>
                <a:cxn ang="0">
                  <a:pos x="T2" y="T3"/>
                </a:cxn>
                <a:cxn ang="0">
                  <a:pos x="T4" y="T5"/>
                </a:cxn>
                <a:cxn ang="0">
                  <a:pos x="T6" y="T7"/>
                </a:cxn>
                <a:cxn ang="0">
                  <a:pos x="T8" y="T9"/>
                </a:cxn>
                <a:cxn ang="0">
                  <a:pos x="T10" y="T11"/>
                </a:cxn>
              </a:cxnLst>
              <a:rect l="0" t="0" r="r" b="b"/>
              <a:pathLst>
                <a:path w="709" h="1884">
                  <a:moveTo>
                    <a:pt x="0" y="1884"/>
                  </a:moveTo>
                  <a:lnTo>
                    <a:pt x="709" y="1884"/>
                  </a:lnTo>
                  <a:lnTo>
                    <a:pt x="709" y="0"/>
                  </a:lnTo>
                  <a:lnTo>
                    <a:pt x="0" y="0"/>
                  </a:lnTo>
                  <a:lnTo>
                    <a:pt x="0" y="1884"/>
                  </a:lnTo>
                  <a:lnTo>
                    <a:pt x="0" y="1884"/>
                  </a:lnTo>
                  <a:close/>
                </a:path>
              </a:pathLst>
            </a:custGeom>
            <a:solidFill>
              <a:srgbClr val="B64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6093" y="1846"/>
              <a:ext cx="711" cy="1660"/>
            </a:xfrm>
            <a:custGeom>
              <a:avLst/>
              <a:gdLst>
                <a:gd name="T0" fmla="*/ 0 w 711"/>
                <a:gd name="T1" fmla="*/ 1660 h 1660"/>
                <a:gd name="T2" fmla="*/ 711 w 711"/>
                <a:gd name="T3" fmla="*/ 1660 h 1660"/>
                <a:gd name="T4" fmla="*/ 711 w 711"/>
                <a:gd name="T5" fmla="*/ 0 h 1660"/>
                <a:gd name="T6" fmla="*/ 0 w 711"/>
                <a:gd name="T7" fmla="*/ 0 h 1660"/>
                <a:gd name="T8" fmla="*/ 0 w 711"/>
                <a:gd name="T9" fmla="*/ 1660 h 1660"/>
                <a:gd name="T10" fmla="*/ 0 w 711"/>
                <a:gd name="T11" fmla="*/ 1660 h 1660"/>
              </a:gdLst>
              <a:ahLst/>
              <a:cxnLst>
                <a:cxn ang="0">
                  <a:pos x="T0" y="T1"/>
                </a:cxn>
                <a:cxn ang="0">
                  <a:pos x="T2" y="T3"/>
                </a:cxn>
                <a:cxn ang="0">
                  <a:pos x="T4" y="T5"/>
                </a:cxn>
                <a:cxn ang="0">
                  <a:pos x="T6" y="T7"/>
                </a:cxn>
                <a:cxn ang="0">
                  <a:pos x="T8" y="T9"/>
                </a:cxn>
                <a:cxn ang="0">
                  <a:pos x="T10" y="T11"/>
                </a:cxn>
              </a:cxnLst>
              <a:rect l="0" t="0" r="r" b="b"/>
              <a:pathLst>
                <a:path w="711" h="1660">
                  <a:moveTo>
                    <a:pt x="0" y="1660"/>
                  </a:moveTo>
                  <a:lnTo>
                    <a:pt x="711" y="1660"/>
                  </a:lnTo>
                  <a:lnTo>
                    <a:pt x="711" y="0"/>
                  </a:lnTo>
                  <a:lnTo>
                    <a:pt x="0" y="0"/>
                  </a:lnTo>
                  <a:lnTo>
                    <a:pt x="0" y="1660"/>
                  </a:lnTo>
                  <a:lnTo>
                    <a:pt x="0" y="1660"/>
                  </a:lnTo>
                  <a:close/>
                </a:path>
              </a:pathLst>
            </a:custGeom>
            <a:solidFill>
              <a:srgbClr val="B64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170" y="1942"/>
              <a:ext cx="560" cy="96"/>
            </a:xfrm>
            <a:custGeom>
              <a:avLst/>
              <a:gdLst>
                <a:gd name="T0" fmla="*/ 24 w 279"/>
                <a:gd name="T1" fmla="*/ 0 h 48"/>
                <a:gd name="T2" fmla="*/ 0 w 279"/>
                <a:gd name="T3" fmla="*/ 21 h 48"/>
                <a:gd name="T4" fmla="*/ 0 w 279"/>
                <a:gd name="T5" fmla="*/ 26 h 48"/>
                <a:gd name="T6" fmla="*/ 24 w 279"/>
                <a:gd name="T7" fmla="*/ 48 h 48"/>
                <a:gd name="T8" fmla="*/ 254 w 279"/>
                <a:gd name="T9" fmla="*/ 48 h 48"/>
                <a:gd name="T10" fmla="*/ 279 w 279"/>
                <a:gd name="T11" fmla="*/ 26 h 48"/>
                <a:gd name="T12" fmla="*/ 279 w 279"/>
                <a:gd name="T13" fmla="*/ 21 h 48"/>
                <a:gd name="T14" fmla="*/ 254 w 279"/>
                <a:gd name="T15" fmla="*/ 0 h 48"/>
                <a:gd name="T16" fmla="*/ 148 w 279"/>
                <a:gd name="T17" fmla="*/ 0 h 48"/>
                <a:gd name="T18" fmla="*/ 24 w 279"/>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8">
                  <a:moveTo>
                    <a:pt x="24" y="0"/>
                  </a:moveTo>
                  <a:cubicBezTo>
                    <a:pt x="24" y="0"/>
                    <a:pt x="0" y="0"/>
                    <a:pt x="0" y="21"/>
                  </a:cubicBezTo>
                  <a:cubicBezTo>
                    <a:pt x="0" y="26"/>
                    <a:pt x="0" y="26"/>
                    <a:pt x="0" y="26"/>
                  </a:cubicBezTo>
                  <a:cubicBezTo>
                    <a:pt x="0" y="26"/>
                    <a:pt x="0" y="48"/>
                    <a:pt x="24" y="48"/>
                  </a:cubicBezTo>
                  <a:cubicBezTo>
                    <a:pt x="254" y="48"/>
                    <a:pt x="254" y="48"/>
                    <a:pt x="254" y="48"/>
                  </a:cubicBezTo>
                  <a:cubicBezTo>
                    <a:pt x="254" y="48"/>
                    <a:pt x="279" y="48"/>
                    <a:pt x="279" y="26"/>
                  </a:cubicBezTo>
                  <a:cubicBezTo>
                    <a:pt x="279" y="21"/>
                    <a:pt x="279" y="21"/>
                    <a:pt x="279" y="21"/>
                  </a:cubicBezTo>
                  <a:cubicBezTo>
                    <a:pt x="279" y="21"/>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6170" y="2112"/>
              <a:ext cx="560" cy="96"/>
            </a:xfrm>
            <a:custGeom>
              <a:avLst/>
              <a:gdLst>
                <a:gd name="T0" fmla="*/ 24 w 279"/>
                <a:gd name="T1" fmla="*/ 0 h 48"/>
                <a:gd name="T2" fmla="*/ 0 w 279"/>
                <a:gd name="T3" fmla="*/ 22 h 48"/>
                <a:gd name="T4" fmla="*/ 0 w 279"/>
                <a:gd name="T5" fmla="*/ 27 h 48"/>
                <a:gd name="T6" fmla="*/ 24 w 279"/>
                <a:gd name="T7" fmla="*/ 48 h 48"/>
                <a:gd name="T8" fmla="*/ 254 w 279"/>
                <a:gd name="T9" fmla="*/ 48 h 48"/>
                <a:gd name="T10" fmla="*/ 279 w 279"/>
                <a:gd name="T11" fmla="*/ 27 h 48"/>
                <a:gd name="T12" fmla="*/ 279 w 279"/>
                <a:gd name="T13" fmla="*/ 22 h 48"/>
                <a:gd name="T14" fmla="*/ 254 w 279"/>
                <a:gd name="T15" fmla="*/ 0 h 48"/>
                <a:gd name="T16" fmla="*/ 148 w 279"/>
                <a:gd name="T17" fmla="*/ 0 h 48"/>
                <a:gd name="T18" fmla="*/ 24 w 279"/>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8">
                  <a:moveTo>
                    <a:pt x="24" y="0"/>
                  </a:moveTo>
                  <a:cubicBezTo>
                    <a:pt x="24" y="0"/>
                    <a:pt x="0" y="0"/>
                    <a:pt x="0" y="22"/>
                  </a:cubicBezTo>
                  <a:cubicBezTo>
                    <a:pt x="0" y="27"/>
                    <a:pt x="0" y="27"/>
                    <a:pt x="0" y="27"/>
                  </a:cubicBezTo>
                  <a:cubicBezTo>
                    <a:pt x="0" y="27"/>
                    <a:pt x="0" y="48"/>
                    <a:pt x="24" y="48"/>
                  </a:cubicBezTo>
                  <a:cubicBezTo>
                    <a:pt x="254" y="48"/>
                    <a:pt x="254" y="48"/>
                    <a:pt x="254" y="48"/>
                  </a:cubicBezTo>
                  <a:cubicBezTo>
                    <a:pt x="254" y="48"/>
                    <a:pt x="279" y="48"/>
                    <a:pt x="279" y="27"/>
                  </a:cubicBezTo>
                  <a:cubicBezTo>
                    <a:pt x="279" y="22"/>
                    <a:pt x="279" y="22"/>
                    <a:pt x="279" y="22"/>
                  </a:cubicBezTo>
                  <a:cubicBezTo>
                    <a:pt x="279" y="22"/>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6170" y="2284"/>
              <a:ext cx="560" cy="96"/>
            </a:xfrm>
            <a:custGeom>
              <a:avLst/>
              <a:gdLst>
                <a:gd name="T0" fmla="*/ 24 w 279"/>
                <a:gd name="T1" fmla="*/ 0 h 48"/>
                <a:gd name="T2" fmla="*/ 0 w 279"/>
                <a:gd name="T3" fmla="*/ 21 h 48"/>
                <a:gd name="T4" fmla="*/ 0 w 279"/>
                <a:gd name="T5" fmla="*/ 27 h 48"/>
                <a:gd name="T6" fmla="*/ 24 w 279"/>
                <a:gd name="T7" fmla="*/ 48 h 48"/>
                <a:gd name="T8" fmla="*/ 254 w 279"/>
                <a:gd name="T9" fmla="*/ 48 h 48"/>
                <a:gd name="T10" fmla="*/ 279 w 279"/>
                <a:gd name="T11" fmla="*/ 27 h 48"/>
                <a:gd name="T12" fmla="*/ 279 w 279"/>
                <a:gd name="T13" fmla="*/ 21 h 48"/>
                <a:gd name="T14" fmla="*/ 254 w 279"/>
                <a:gd name="T15" fmla="*/ 0 h 48"/>
                <a:gd name="T16" fmla="*/ 148 w 279"/>
                <a:gd name="T17" fmla="*/ 0 h 48"/>
                <a:gd name="T18" fmla="*/ 24 w 279"/>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8">
                  <a:moveTo>
                    <a:pt x="24" y="0"/>
                  </a:moveTo>
                  <a:cubicBezTo>
                    <a:pt x="24" y="0"/>
                    <a:pt x="0" y="0"/>
                    <a:pt x="0" y="21"/>
                  </a:cubicBezTo>
                  <a:cubicBezTo>
                    <a:pt x="0" y="27"/>
                    <a:pt x="0" y="27"/>
                    <a:pt x="0" y="27"/>
                  </a:cubicBezTo>
                  <a:cubicBezTo>
                    <a:pt x="0" y="27"/>
                    <a:pt x="0" y="48"/>
                    <a:pt x="24" y="48"/>
                  </a:cubicBezTo>
                  <a:cubicBezTo>
                    <a:pt x="254" y="48"/>
                    <a:pt x="254" y="48"/>
                    <a:pt x="254" y="48"/>
                  </a:cubicBezTo>
                  <a:cubicBezTo>
                    <a:pt x="254" y="48"/>
                    <a:pt x="279" y="48"/>
                    <a:pt x="279" y="27"/>
                  </a:cubicBezTo>
                  <a:cubicBezTo>
                    <a:pt x="279" y="21"/>
                    <a:pt x="279" y="21"/>
                    <a:pt x="279" y="21"/>
                  </a:cubicBezTo>
                  <a:cubicBezTo>
                    <a:pt x="279" y="21"/>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6170" y="2456"/>
              <a:ext cx="560" cy="98"/>
            </a:xfrm>
            <a:custGeom>
              <a:avLst/>
              <a:gdLst>
                <a:gd name="T0" fmla="*/ 24 w 279"/>
                <a:gd name="T1" fmla="*/ 0 h 49"/>
                <a:gd name="T2" fmla="*/ 0 w 279"/>
                <a:gd name="T3" fmla="*/ 21 h 49"/>
                <a:gd name="T4" fmla="*/ 0 w 279"/>
                <a:gd name="T5" fmla="*/ 26 h 49"/>
                <a:gd name="T6" fmla="*/ 24 w 279"/>
                <a:gd name="T7" fmla="*/ 49 h 49"/>
                <a:gd name="T8" fmla="*/ 254 w 279"/>
                <a:gd name="T9" fmla="*/ 49 h 49"/>
                <a:gd name="T10" fmla="*/ 279 w 279"/>
                <a:gd name="T11" fmla="*/ 26 h 49"/>
                <a:gd name="T12" fmla="*/ 279 w 279"/>
                <a:gd name="T13" fmla="*/ 21 h 49"/>
                <a:gd name="T14" fmla="*/ 254 w 279"/>
                <a:gd name="T15" fmla="*/ 0 h 49"/>
                <a:gd name="T16" fmla="*/ 148 w 279"/>
                <a:gd name="T17" fmla="*/ 0 h 49"/>
                <a:gd name="T18" fmla="*/ 24 w 279"/>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
                  <a:moveTo>
                    <a:pt x="24" y="0"/>
                  </a:moveTo>
                  <a:cubicBezTo>
                    <a:pt x="24" y="0"/>
                    <a:pt x="0" y="0"/>
                    <a:pt x="0" y="21"/>
                  </a:cubicBezTo>
                  <a:cubicBezTo>
                    <a:pt x="0" y="26"/>
                    <a:pt x="0" y="26"/>
                    <a:pt x="0" y="26"/>
                  </a:cubicBezTo>
                  <a:cubicBezTo>
                    <a:pt x="0" y="26"/>
                    <a:pt x="0" y="49"/>
                    <a:pt x="24" y="49"/>
                  </a:cubicBezTo>
                  <a:cubicBezTo>
                    <a:pt x="254" y="49"/>
                    <a:pt x="254" y="49"/>
                    <a:pt x="254" y="49"/>
                  </a:cubicBezTo>
                  <a:cubicBezTo>
                    <a:pt x="254" y="49"/>
                    <a:pt x="279" y="49"/>
                    <a:pt x="279" y="26"/>
                  </a:cubicBezTo>
                  <a:cubicBezTo>
                    <a:pt x="279" y="21"/>
                    <a:pt x="279" y="21"/>
                    <a:pt x="279" y="21"/>
                  </a:cubicBezTo>
                  <a:cubicBezTo>
                    <a:pt x="279" y="21"/>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6170" y="2626"/>
              <a:ext cx="560" cy="98"/>
            </a:xfrm>
            <a:custGeom>
              <a:avLst/>
              <a:gdLst>
                <a:gd name="T0" fmla="*/ 24 w 279"/>
                <a:gd name="T1" fmla="*/ 0 h 49"/>
                <a:gd name="T2" fmla="*/ 0 w 279"/>
                <a:gd name="T3" fmla="*/ 24 h 49"/>
                <a:gd name="T4" fmla="*/ 0 w 279"/>
                <a:gd name="T5" fmla="*/ 27 h 49"/>
                <a:gd name="T6" fmla="*/ 24 w 279"/>
                <a:gd name="T7" fmla="*/ 49 h 49"/>
                <a:gd name="T8" fmla="*/ 254 w 279"/>
                <a:gd name="T9" fmla="*/ 49 h 49"/>
                <a:gd name="T10" fmla="*/ 279 w 279"/>
                <a:gd name="T11" fmla="*/ 27 h 49"/>
                <a:gd name="T12" fmla="*/ 279 w 279"/>
                <a:gd name="T13" fmla="*/ 24 h 49"/>
                <a:gd name="T14" fmla="*/ 254 w 279"/>
                <a:gd name="T15" fmla="*/ 0 h 49"/>
                <a:gd name="T16" fmla="*/ 148 w 279"/>
                <a:gd name="T17" fmla="*/ 0 h 49"/>
                <a:gd name="T18" fmla="*/ 24 w 279"/>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
                  <a:moveTo>
                    <a:pt x="24" y="0"/>
                  </a:moveTo>
                  <a:cubicBezTo>
                    <a:pt x="24" y="0"/>
                    <a:pt x="0" y="0"/>
                    <a:pt x="0" y="24"/>
                  </a:cubicBezTo>
                  <a:cubicBezTo>
                    <a:pt x="0" y="27"/>
                    <a:pt x="0" y="27"/>
                    <a:pt x="0" y="27"/>
                  </a:cubicBezTo>
                  <a:cubicBezTo>
                    <a:pt x="0" y="27"/>
                    <a:pt x="0" y="49"/>
                    <a:pt x="24" y="49"/>
                  </a:cubicBezTo>
                  <a:cubicBezTo>
                    <a:pt x="254" y="49"/>
                    <a:pt x="254" y="49"/>
                    <a:pt x="254" y="49"/>
                  </a:cubicBezTo>
                  <a:cubicBezTo>
                    <a:pt x="254" y="49"/>
                    <a:pt x="279" y="49"/>
                    <a:pt x="279" y="27"/>
                  </a:cubicBezTo>
                  <a:cubicBezTo>
                    <a:pt x="279" y="24"/>
                    <a:pt x="279" y="24"/>
                    <a:pt x="279" y="24"/>
                  </a:cubicBezTo>
                  <a:cubicBezTo>
                    <a:pt x="279" y="24"/>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6170" y="2798"/>
              <a:ext cx="560" cy="98"/>
            </a:xfrm>
            <a:custGeom>
              <a:avLst/>
              <a:gdLst>
                <a:gd name="T0" fmla="*/ 24 w 279"/>
                <a:gd name="T1" fmla="*/ 0 h 49"/>
                <a:gd name="T2" fmla="*/ 0 w 279"/>
                <a:gd name="T3" fmla="*/ 23 h 49"/>
                <a:gd name="T4" fmla="*/ 0 w 279"/>
                <a:gd name="T5" fmla="*/ 28 h 49"/>
                <a:gd name="T6" fmla="*/ 24 w 279"/>
                <a:gd name="T7" fmla="*/ 49 h 49"/>
                <a:gd name="T8" fmla="*/ 254 w 279"/>
                <a:gd name="T9" fmla="*/ 49 h 49"/>
                <a:gd name="T10" fmla="*/ 279 w 279"/>
                <a:gd name="T11" fmla="*/ 28 h 49"/>
                <a:gd name="T12" fmla="*/ 279 w 279"/>
                <a:gd name="T13" fmla="*/ 23 h 49"/>
                <a:gd name="T14" fmla="*/ 254 w 279"/>
                <a:gd name="T15" fmla="*/ 0 h 49"/>
                <a:gd name="T16" fmla="*/ 148 w 279"/>
                <a:gd name="T17" fmla="*/ 0 h 49"/>
                <a:gd name="T18" fmla="*/ 24 w 279"/>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
                  <a:moveTo>
                    <a:pt x="24" y="0"/>
                  </a:moveTo>
                  <a:cubicBezTo>
                    <a:pt x="24" y="0"/>
                    <a:pt x="0" y="0"/>
                    <a:pt x="0" y="23"/>
                  </a:cubicBezTo>
                  <a:cubicBezTo>
                    <a:pt x="0" y="28"/>
                    <a:pt x="0" y="28"/>
                    <a:pt x="0" y="28"/>
                  </a:cubicBezTo>
                  <a:cubicBezTo>
                    <a:pt x="0" y="28"/>
                    <a:pt x="0" y="49"/>
                    <a:pt x="24" y="49"/>
                  </a:cubicBezTo>
                  <a:cubicBezTo>
                    <a:pt x="254" y="49"/>
                    <a:pt x="254" y="49"/>
                    <a:pt x="254" y="49"/>
                  </a:cubicBezTo>
                  <a:cubicBezTo>
                    <a:pt x="254" y="49"/>
                    <a:pt x="279" y="49"/>
                    <a:pt x="279" y="28"/>
                  </a:cubicBezTo>
                  <a:cubicBezTo>
                    <a:pt x="279" y="23"/>
                    <a:pt x="279" y="23"/>
                    <a:pt x="279" y="23"/>
                  </a:cubicBezTo>
                  <a:cubicBezTo>
                    <a:pt x="279" y="23"/>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6170" y="2972"/>
              <a:ext cx="560" cy="96"/>
            </a:xfrm>
            <a:custGeom>
              <a:avLst/>
              <a:gdLst>
                <a:gd name="T0" fmla="*/ 24 w 279"/>
                <a:gd name="T1" fmla="*/ 0 h 48"/>
                <a:gd name="T2" fmla="*/ 0 w 279"/>
                <a:gd name="T3" fmla="*/ 22 h 48"/>
                <a:gd name="T4" fmla="*/ 0 w 279"/>
                <a:gd name="T5" fmla="*/ 26 h 48"/>
                <a:gd name="T6" fmla="*/ 24 w 279"/>
                <a:gd name="T7" fmla="*/ 48 h 48"/>
                <a:gd name="T8" fmla="*/ 254 w 279"/>
                <a:gd name="T9" fmla="*/ 48 h 48"/>
                <a:gd name="T10" fmla="*/ 279 w 279"/>
                <a:gd name="T11" fmla="*/ 26 h 48"/>
                <a:gd name="T12" fmla="*/ 279 w 279"/>
                <a:gd name="T13" fmla="*/ 22 h 48"/>
                <a:gd name="T14" fmla="*/ 254 w 279"/>
                <a:gd name="T15" fmla="*/ 0 h 48"/>
                <a:gd name="T16" fmla="*/ 148 w 279"/>
                <a:gd name="T17" fmla="*/ 0 h 48"/>
                <a:gd name="T18" fmla="*/ 24 w 279"/>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8">
                  <a:moveTo>
                    <a:pt x="24" y="0"/>
                  </a:moveTo>
                  <a:cubicBezTo>
                    <a:pt x="24" y="0"/>
                    <a:pt x="0" y="0"/>
                    <a:pt x="0" y="22"/>
                  </a:cubicBezTo>
                  <a:cubicBezTo>
                    <a:pt x="0" y="26"/>
                    <a:pt x="0" y="26"/>
                    <a:pt x="0" y="26"/>
                  </a:cubicBezTo>
                  <a:cubicBezTo>
                    <a:pt x="0" y="26"/>
                    <a:pt x="0" y="48"/>
                    <a:pt x="24" y="48"/>
                  </a:cubicBezTo>
                  <a:cubicBezTo>
                    <a:pt x="254" y="48"/>
                    <a:pt x="254" y="48"/>
                    <a:pt x="254" y="48"/>
                  </a:cubicBezTo>
                  <a:cubicBezTo>
                    <a:pt x="254" y="48"/>
                    <a:pt x="279" y="48"/>
                    <a:pt x="279" y="26"/>
                  </a:cubicBezTo>
                  <a:cubicBezTo>
                    <a:pt x="279" y="22"/>
                    <a:pt x="279" y="22"/>
                    <a:pt x="279" y="22"/>
                  </a:cubicBezTo>
                  <a:cubicBezTo>
                    <a:pt x="279" y="22"/>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6170" y="3142"/>
              <a:ext cx="560" cy="96"/>
            </a:xfrm>
            <a:custGeom>
              <a:avLst/>
              <a:gdLst>
                <a:gd name="T0" fmla="*/ 24 w 279"/>
                <a:gd name="T1" fmla="*/ 0 h 48"/>
                <a:gd name="T2" fmla="*/ 0 w 279"/>
                <a:gd name="T3" fmla="*/ 23 h 48"/>
                <a:gd name="T4" fmla="*/ 0 w 279"/>
                <a:gd name="T5" fmla="*/ 27 h 48"/>
                <a:gd name="T6" fmla="*/ 24 w 279"/>
                <a:gd name="T7" fmla="*/ 48 h 48"/>
                <a:gd name="T8" fmla="*/ 254 w 279"/>
                <a:gd name="T9" fmla="*/ 48 h 48"/>
                <a:gd name="T10" fmla="*/ 279 w 279"/>
                <a:gd name="T11" fmla="*/ 27 h 48"/>
                <a:gd name="T12" fmla="*/ 279 w 279"/>
                <a:gd name="T13" fmla="*/ 23 h 48"/>
                <a:gd name="T14" fmla="*/ 254 w 279"/>
                <a:gd name="T15" fmla="*/ 0 h 48"/>
                <a:gd name="T16" fmla="*/ 148 w 279"/>
                <a:gd name="T17" fmla="*/ 0 h 48"/>
                <a:gd name="T18" fmla="*/ 24 w 279"/>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8">
                  <a:moveTo>
                    <a:pt x="24" y="0"/>
                  </a:moveTo>
                  <a:cubicBezTo>
                    <a:pt x="24" y="0"/>
                    <a:pt x="0" y="0"/>
                    <a:pt x="0" y="23"/>
                  </a:cubicBezTo>
                  <a:cubicBezTo>
                    <a:pt x="0" y="27"/>
                    <a:pt x="0" y="27"/>
                    <a:pt x="0" y="27"/>
                  </a:cubicBezTo>
                  <a:cubicBezTo>
                    <a:pt x="0" y="27"/>
                    <a:pt x="0" y="48"/>
                    <a:pt x="24" y="48"/>
                  </a:cubicBezTo>
                  <a:cubicBezTo>
                    <a:pt x="254" y="48"/>
                    <a:pt x="254" y="48"/>
                    <a:pt x="254" y="48"/>
                  </a:cubicBezTo>
                  <a:cubicBezTo>
                    <a:pt x="254" y="48"/>
                    <a:pt x="279" y="48"/>
                    <a:pt x="279" y="27"/>
                  </a:cubicBezTo>
                  <a:cubicBezTo>
                    <a:pt x="279" y="23"/>
                    <a:pt x="279" y="23"/>
                    <a:pt x="279" y="23"/>
                  </a:cubicBezTo>
                  <a:cubicBezTo>
                    <a:pt x="279" y="23"/>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6170" y="3314"/>
              <a:ext cx="560" cy="96"/>
            </a:xfrm>
            <a:custGeom>
              <a:avLst/>
              <a:gdLst>
                <a:gd name="T0" fmla="*/ 24 w 279"/>
                <a:gd name="T1" fmla="*/ 0 h 48"/>
                <a:gd name="T2" fmla="*/ 0 w 279"/>
                <a:gd name="T3" fmla="*/ 22 h 48"/>
                <a:gd name="T4" fmla="*/ 0 w 279"/>
                <a:gd name="T5" fmla="*/ 26 h 48"/>
                <a:gd name="T6" fmla="*/ 24 w 279"/>
                <a:gd name="T7" fmla="*/ 48 h 48"/>
                <a:gd name="T8" fmla="*/ 254 w 279"/>
                <a:gd name="T9" fmla="*/ 48 h 48"/>
                <a:gd name="T10" fmla="*/ 279 w 279"/>
                <a:gd name="T11" fmla="*/ 26 h 48"/>
                <a:gd name="T12" fmla="*/ 279 w 279"/>
                <a:gd name="T13" fmla="*/ 22 h 48"/>
                <a:gd name="T14" fmla="*/ 254 w 279"/>
                <a:gd name="T15" fmla="*/ 0 h 48"/>
                <a:gd name="T16" fmla="*/ 148 w 279"/>
                <a:gd name="T17" fmla="*/ 0 h 48"/>
                <a:gd name="T18" fmla="*/ 24 w 279"/>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8">
                  <a:moveTo>
                    <a:pt x="24" y="0"/>
                  </a:moveTo>
                  <a:cubicBezTo>
                    <a:pt x="24" y="0"/>
                    <a:pt x="0" y="0"/>
                    <a:pt x="0" y="22"/>
                  </a:cubicBezTo>
                  <a:cubicBezTo>
                    <a:pt x="0" y="26"/>
                    <a:pt x="0" y="26"/>
                    <a:pt x="0" y="26"/>
                  </a:cubicBezTo>
                  <a:cubicBezTo>
                    <a:pt x="0" y="26"/>
                    <a:pt x="0" y="48"/>
                    <a:pt x="24" y="48"/>
                  </a:cubicBezTo>
                  <a:cubicBezTo>
                    <a:pt x="254" y="48"/>
                    <a:pt x="254" y="48"/>
                    <a:pt x="254" y="48"/>
                  </a:cubicBezTo>
                  <a:cubicBezTo>
                    <a:pt x="254" y="48"/>
                    <a:pt x="279" y="48"/>
                    <a:pt x="279" y="26"/>
                  </a:cubicBezTo>
                  <a:cubicBezTo>
                    <a:pt x="279" y="22"/>
                    <a:pt x="279" y="22"/>
                    <a:pt x="279" y="22"/>
                  </a:cubicBezTo>
                  <a:cubicBezTo>
                    <a:pt x="279" y="22"/>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3"/>
            <p:cNvSpPr>
              <a:spLocks noChangeArrowheads="1"/>
            </p:cNvSpPr>
            <p:nvPr/>
          </p:nvSpPr>
          <p:spPr bwMode="auto">
            <a:xfrm>
              <a:off x="6621" y="1960"/>
              <a:ext cx="54" cy="5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6621" y="2134"/>
              <a:ext cx="54" cy="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6621" y="2306"/>
              <a:ext cx="54" cy="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6621" y="2476"/>
              <a:ext cx="54" cy="54"/>
            </a:xfrm>
            <a:custGeom>
              <a:avLst/>
              <a:gdLst>
                <a:gd name="T0" fmla="*/ 14 w 27"/>
                <a:gd name="T1" fmla="*/ 27 h 27"/>
                <a:gd name="T2" fmla="*/ 27 w 27"/>
                <a:gd name="T3" fmla="*/ 13 h 27"/>
                <a:gd name="T4" fmla="*/ 14 w 27"/>
                <a:gd name="T5" fmla="*/ 0 h 27"/>
                <a:gd name="T6" fmla="*/ 0 w 27"/>
                <a:gd name="T7" fmla="*/ 13 h 27"/>
                <a:gd name="T8" fmla="*/ 14 w 27"/>
                <a:gd name="T9" fmla="*/ 27 h 27"/>
              </a:gdLst>
              <a:ahLst/>
              <a:cxnLst>
                <a:cxn ang="0">
                  <a:pos x="T0" y="T1"/>
                </a:cxn>
                <a:cxn ang="0">
                  <a:pos x="T2" y="T3"/>
                </a:cxn>
                <a:cxn ang="0">
                  <a:pos x="T4" y="T5"/>
                </a:cxn>
                <a:cxn ang="0">
                  <a:pos x="T6" y="T7"/>
                </a:cxn>
                <a:cxn ang="0">
                  <a:pos x="T8" y="T9"/>
                </a:cxn>
              </a:cxnLst>
              <a:rect l="0" t="0" r="r" b="b"/>
              <a:pathLst>
                <a:path w="27" h="27">
                  <a:moveTo>
                    <a:pt x="14" y="27"/>
                  </a:moveTo>
                  <a:cubicBezTo>
                    <a:pt x="21" y="27"/>
                    <a:pt x="27" y="21"/>
                    <a:pt x="27" y="13"/>
                  </a:cubicBezTo>
                  <a:cubicBezTo>
                    <a:pt x="27" y="7"/>
                    <a:pt x="21" y="0"/>
                    <a:pt x="14" y="0"/>
                  </a:cubicBezTo>
                  <a:cubicBezTo>
                    <a:pt x="7" y="0"/>
                    <a:pt x="0" y="7"/>
                    <a:pt x="0" y="13"/>
                  </a:cubicBezTo>
                  <a:cubicBezTo>
                    <a:pt x="0" y="21"/>
                    <a:pt x="7" y="27"/>
                    <a:pt x="14"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27"/>
            <p:cNvSpPr>
              <a:spLocks noChangeArrowheads="1"/>
            </p:cNvSpPr>
            <p:nvPr/>
          </p:nvSpPr>
          <p:spPr bwMode="auto">
            <a:xfrm>
              <a:off x="6621" y="2648"/>
              <a:ext cx="54" cy="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8"/>
            <p:cNvSpPr>
              <a:spLocks noChangeArrowheads="1"/>
            </p:cNvSpPr>
            <p:nvPr/>
          </p:nvSpPr>
          <p:spPr bwMode="auto">
            <a:xfrm>
              <a:off x="6621" y="2820"/>
              <a:ext cx="54" cy="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6621" y="2992"/>
              <a:ext cx="54" cy="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30"/>
            <p:cNvSpPr>
              <a:spLocks noChangeArrowheads="1"/>
            </p:cNvSpPr>
            <p:nvPr/>
          </p:nvSpPr>
          <p:spPr bwMode="auto">
            <a:xfrm>
              <a:off x="6621" y="3164"/>
              <a:ext cx="54" cy="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31"/>
            <p:cNvSpPr>
              <a:spLocks noChangeArrowheads="1"/>
            </p:cNvSpPr>
            <p:nvPr/>
          </p:nvSpPr>
          <p:spPr bwMode="auto">
            <a:xfrm>
              <a:off x="6621" y="3338"/>
              <a:ext cx="54" cy="5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2"/>
            <p:cNvSpPr>
              <a:spLocks/>
            </p:cNvSpPr>
            <p:nvPr/>
          </p:nvSpPr>
          <p:spPr bwMode="auto">
            <a:xfrm>
              <a:off x="5315" y="1584"/>
              <a:ext cx="558" cy="96"/>
            </a:xfrm>
            <a:custGeom>
              <a:avLst/>
              <a:gdLst>
                <a:gd name="T0" fmla="*/ 24 w 278"/>
                <a:gd name="T1" fmla="*/ 0 h 48"/>
                <a:gd name="T2" fmla="*/ 0 w 278"/>
                <a:gd name="T3" fmla="*/ 22 h 48"/>
                <a:gd name="T4" fmla="*/ 0 w 278"/>
                <a:gd name="T5" fmla="*/ 27 h 48"/>
                <a:gd name="T6" fmla="*/ 24 w 278"/>
                <a:gd name="T7" fmla="*/ 48 h 48"/>
                <a:gd name="T8" fmla="*/ 255 w 278"/>
                <a:gd name="T9" fmla="*/ 48 h 48"/>
                <a:gd name="T10" fmla="*/ 278 w 278"/>
                <a:gd name="T11" fmla="*/ 27 h 48"/>
                <a:gd name="T12" fmla="*/ 278 w 278"/>
                <a:gd name="T13" fmla="*/ 22 h 48"/>
                <a:gd name="T14" fmla="*/ 255 w 278"/>
                <a:gd name="T15" fmla="*/ 0 h 48"/>
                <a:gd name="T16" fmla="*/ 148 w 278"/>
                <a:gd name="T17" fmla="*/ 0 h 48"/>
                <a:gd name="T18" fmla="*/ 24 w 27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8">
                  <a:moveTo>
                    <a:pt x="24" y="0"/>
                  </a:moveTo>
                  <a:cubicBezTo>
                    <a:pt x="24" y="0"/>
                    <a:pt x="0" y="0"/>
                    <a:pt x="0" y="22"/>
                  </a:cubicBezTo>
                  <a:cubicBezTo>
                    <a:pt x="0" y="27"/>
                    <a:pt x="0" y="27"/>
                    <a:pt x="0" y="27"/>
                  </a:cubicBezTo>
                  <a:cubicBezTo>
                    <a:pt x="0" y="27"/>
                    <a:pt x="0" y="48"/>
                    <a:pt x="24" y="48"/>
                  </a:cubicBezTo>
                  <a:cubicBezTo>
                    <a:pt x="255" y="48"/>
                    <a:pt x="255" y="48"/>
                    <a:pt x="255" y="48"/>
                  </a:cubicBezTo>
                  <a:cubicBezTo>
                    <a:pt x="255" y="48"/>
                    <a:pt x="278" y="48"/>
                    <a:pt x="278" y="27"/>
                  </a:cubicBezTo>
                  <a:cubicBezTo>
                    <a:pt x="278" y="22"/>
                    <a:pt x="278" y="22"/>
                    <a:pt x="278" y="22"/>
                  </a:cubicBezTo>
                  <a:cubicBezTo>
                    <a:pt x="278" y="22"/>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3"/>
            <p:cNvSpPr>
              <a:spLocks/>
            </p:cNvSpPr>
            <p:nvPr/>
          </p:nvSpPr>
          <p:spPr bwMode="auto">
            <a:xfrm>
              <a:off x="5315" y="1756"/>
              <a:ext cx="558" cy="96"/>
            </a:xfrm>
            <a:custGeom>
              <a:avLst/>
              <a:gdLst>
                <a:gd name="T0" fmla="*/ 24 w 278"/>
                <a:gd name="T1" fmla="*/ 0 h 48"/>
                <a:gd name="T2" fmla="*/ 0 w 278"/>
                <a:gd name="T3" fmla="*/ 22 h 48"/>
                <a:gd name="T4" fmla="*/ 0 w 278"/>
                <a:gd name="T5" fmla="*/ 26 h 48"/>
                <a:gd name="T6" fmla="*/ 24 w 278"/>
                <a:gd name="T7" fmla="*/ 48 h 48"/>
                <a:gd name="T8" fmla="*/ 255 w 278"/>
                <a:gd name="T9" fmla="*/ 48 h 48"/>
                <a:gd name="T10" fmla="*/ 278 w 278"/>
                <a:gd name="T11" fmla="*/ 26 h 48"/>
                <a:gd name="T12" fmla="*/ 278 w 278"/>
                <a:gd name="T13" fmla="*/ 22 h 48"/>
                <a:gd name="T14" fmla="*/ 255 w 278"/>
                <a:gd name="T15" fmla="*/ 0 h 48"/>
                <a:gd name="T16" fmla="*/ 148 w 278"/>
                <a:gd name="T17" fmla="*/ 0 h 48"/>
                <a:gd name="T18" fmla="*/ 24 w 27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8">
                  <a:moveTo>
                    <a:pt x="24" y="0"/>
                  </a:moveTo>
                  <a:cubicBezTo>
                    <a:pt x="24" y="0"/>
                    <a:pt x="0" y="0"/>
                    <a:pt x="0" y="22"/>
                  </a:cubicBezTo>
                  <a:cubicBezTo>
                    <a:pt x="0" y="26"/>
                    <a:pt x="0" y="26"/>
                    <a:pt x="0" y="26"/>
                  </a:cubicBezTo>
                  <a:cubicBezTo>
                    <a:pt x="0" y="26"/>
                    <a:pt x="0" y="48"/>
                    <a:pt x="24" y="48"/>
                  </a:cubicBezTo>
                  <a:cubicBezTo>
                    <a:pt x="255" y="48"/>
                    <a:pt x="255" y="48"/>
                    <a:pt x="255" y="48"/>
                  </a:cubicBezTo>
                  <a:cubicBezTo>
                    <a:pt x="255" y="48"/>
                    <a:pt x="278" y="48"/>
                    <a:pt x="278" y="26"/>
                  </a:cubicBezTo>
                  <a:cubicBezTo>
                    <a:pt x="278" y="22"/>
                    <a:pt x="278" y="22"/>
                    <a:pt x="278" y="22"/>
                  </a:cubicBezTo>
                  <a:cubicBezTo>
                    <a:pt x="278" y="22"/>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4"/>
            <p:cNvSpPr>
              <a:spLocks/>
            </p:cNvSpPr>
            <p:nvPr/>
          </p:nvSpPr>
          <p:spPr bwMode="auto">
            <a:xfrm>
              <a:off x="5315" y="1926"/>
              <a:ext cx="558" cy="96"/>
            </a:xfrm>
            <a:custGeom>
              <a:avLst/>
              <a:gdLst>
                <a:gd name="T0" fmla="*/ 24 w 278"/>
                <a:gd name="T1" fmla="*/ 0 h 48"/>
                <a:gd name="T2" fmla="*/ 0 w 278"/>
                <a:gd name="T3" fmla="*/ 23 h 48"/>
                <a:gd name="T4" fmla="*/ 0 w 278"/>
                <a:gd name="T5" fmla="*/ 27 h 48"/>
                <a:gd name="T6" fmla="*/ 24 w 278"/>
                <a:gd name="T7" fmla="*/ 48 h 48"/>
                <a:gd name="T8" fmla="*/ 255 w 278"/>
                <a:gd name="T9" fmla="*/ 48 h 48"/>
                <a:gd name="T10" fmla="*/ 278 w 278"/>
                <a:gd name="T11" fmla="*/ 27 h 48"/>
                <a:gd name="T12" fmla="*/ 278 w 278"/>
                <a:gd name="T13" fmla="*/ 23 h 48"/>
                <a:gd name="T14" fmla="*/ 255 w 278"/>
                <a:gd name="T15" fmla="*/ 0 h 48"/>
                <a:gd name="T16" fmla="*/ 148 w 278"/>
                <a:gd name="T17" fmla="*/ 0 h 48"/>
                <a:gd name="T18" fmla="*/ 24 w 27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8">
                  <a:moveTo>
                    <a:pt x="24" y="0"/>
                  </a:moveTo>
                  <a:cubicBezTo>
                    <a:pt x="24" y="0"/>
                    <a:pt x="0" y="0"/>
                    <a:pt x="0" y="23"/>
                  </a:cubicBezTo>
                  <a:cubicBezTo>
                    <a:pt x="0" y="27"/>
                    <a:pt x="0" y="27"/>
                    <a:pt x="0" y="27"/>
                  </a:cubicBezTo>
                  <a:cubicBezTo>
                    <a:pt x="0" y="27"/>
                    <a:pt x="0" y="48"/>
                    <a:pt x="24" y="48"/>
                  </a:cubicBezTo>
                  <a:cubicBezTo>
                    <a:pt x="255" y="48"/>
                    <a:pt x="255" y="48"/>
                    <a:pt x="255" y="48"/>
                  </a:cubicBezTo>
                  <a:cubicBezTo>
                    <a:pt x="255" y="48"/>
                    <a:pt x="278" y="48"/>
                    <a:pt x="278" y="27"/>
                  </a:cubicBezTo>
                  <a:cubicBezTo>
                    <a:pt x="278" y="23"/>
                    <a:pt x="278" y="23"/>
                    <a:pt x="278" y="23"/>
                  </a:cubicBezTo>
                  <a:cubicBezTo>
                    <a:pt x="278" y="23"/>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5"/>
            <p:cNvSpPr>
              <a:spLocks/>
            </p:cNvSpPr>
            <p:nvPr/>
          </p:nvSpPr>
          <p:spPr bwMode="auto">
            <a:xfrm>
              <a:off x="5315" y="2098"/>
              <a:ext cx="558" cy="98"/>
            </a:xfrm>
            <a:custGeom>
              <a:avLst/>
              <a:gdLst>
                <a:gd name="T0" fmla="*/ 24 w 278"/>
                <a:gd name="T1" fmla="*/ 0 h 49"/>
                <a:gd name="T2" fmla="*/ 0 w 278"/>
                <a:gd name="T3" fmla="*/ 22 h 49"/>
                <a:gd name="T4" fmla="*/ 0 w 278"/>
                <a:gd name="T5" fmla="*/ 27 h 49"/>
                <a:gd name="T6" fmla="*/ 24 w 278"/>
                <a:gd name="T7" fmla="*/ 49 h 49"/>
                <a:gd name="T8" fmla="*/ 255 w 278"/>
                <a:gd name="T9" fmla="*/ 49 h 49"/>
                <a:gd name="T10" fmla="*/ 278 w 278"/>
                <a:gd name="T11" fmla="*/ 27 h 49"/>
                <a:gd name="T12" fmla="*/ 278 w 278"/>
                <a:gd name="T13" fmla="*/ 22 h 49"/>
                <a:gd name="T14" fmla="*/ 255 w 278"/>
                <a:gd name="T15" fmla="*/ 0 h 49"/>
                <a:gd name="T16" fmla="*/ 148 w 278"/>
                <a:gd name="T17" fmla="*/ 0 h 49"/>
                <a:gd name="T18" fmla="*/ 24 w 278"/>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9">
                  <a:moveTo>
                    <a:pt x="24" y="0"/>
                  </a:moveTo>
                  <a:cubicBezTo>
                    <a:pt x="24" y="0"/>
                    <a:pt x="0" y="0"/>
                    <a:pt x="0" y="22"/>
                  </a:cubicBezTo>
                  <a:cubicBezTo>
                    <a:pt x="0" y="27"/>
                    <a:pt x="0" y="27"/>
                    <a:pt x="0" y="27"/>
                  </a:cubicBezTo>
                  <a:cubicBezTo>
                    <a:pt x="0" y="27"/>
                    <a:pt x="0" y="49"/>
                    <a:pt x="24" y="49"/>
                  </a:cubicBezTo>
                  <a:cubicBezTo>
                    <a:pt x="255" y="49"/>
                    <a:pt x="255" y="49"/>
                    <a:pt x="255" y="49"/>
                  </a:cubicBezTo>
                  <a:cubicBezTo>
                    <a:pt x="255" y="49"/>
                    <a:pt x="278" y="49"/>
                    <a:pt x="278" y="27"/>
                  </a:cubicBezTo>
                  <a:cubicBezTo>
                    <a:pt x="278" y="22"/>
                    <a:pt x="278" y="22"/>
                    <a:pt x="278" y="22"/>
                  </a:cubicBezTo>
                  <a:cubicBezTo>
                    <a:pt x="278" y="22"/>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6"/>
            <p:cNvSpPr>
              <a:spLocks/>
            </p:cNvSpPr>
            <p:nvPr/>
          </p:nvSpPr>
          <p:spPr bwMode="auto">
            <a:xfrm>
              <a:off x="5315" y="2270"/>
              <a:ext cx="558" cy="98"/>
            </a:xfrm>
            <a:custGeom>
              <a:avLst/>
              <a:gdLst>
                <a:gd name="T0" fmla="*/ 24 w 278"/>
                <a:gd name="T1" fmla="*/ 0 h 49"/>
                <a:gd name="T2" fmla="*/ 0 w 278"/>
                <a:gd name="T3" fmla="*/ 23 h 49"/>
                <a:gd name="T4" fmla="*/ 0 w 278"/>
                <a:gd name="T5" fmla="*/ 26 h 49"/>
                <a:gd name="T6" fmla="*/ 24 w 278"/>
                <a:gd name="T7" fmla="*/ 49 h 49"/>
                <a:gd name="T8" fmla="*/ 255 w 278"/>
                <a:gd name="T9" fmla="*/ 49 h 49"/>
                <a:gd name="T10" fmla="*/ 278 w 278"/>
                <a:gd name="T11" fmla="*/ 26 h 49"/>
                <a:gd name="T12" fmla="*/ 278 w 278"/>
                <a:gd name="T13" fmla="*/ 23 h 49"/>
                <a:gd name="T14" fmla="*/ 255 w 278"/>
                <a:gd name="T15" fmla="*/ 0 h 49"/>
                <a:gd name="T16" fmla="*/ 148 w 278"/>
                <a:gd name="T17" fmla="*/ 0 h 49"/>
                <a:gd name="T18" fmla="*/ 24 w 278"/>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9">
                  <a:moveTo>
                    <a:pt x="24" y="0"/>
                  </a:moveTo>
                  <a:cubicBezTo>
                    <a:pt x="24" y="0"/>
                    <a:pt x="0" y="0"/>
                    <a:pt x="0" y="23"/>
                  </a:cubicBezTo>
                  <a:cubicBezTo>
                    <a:pt x="0" y="26"/>
                    <a:pt x="0" y="26"/>
                    <a:pt x="0" y="26"/>
                  </a:cubicBezTo>
                  <a:cubicBezTo>
                    <a:pt x="0" y="26"/>
                    <a:pt x="0" y="49"/>
                    <a:pt x="24" y="49"/>
                  </a:cubicBezTo>
                  <a:cubicBezTo>
                    <a:pt x="255" y="49"/>
                    <a:pt x="255" y="49"/>
                    <a:pt x="255" y="49"/>
                  </a:cubicBezTo>
                  <a:cubicBezTo>
                    <a:pt x="255" y="49"/>
                    <a:pt x="278" y="49"/>
                    <a:pt x="278" y="26"/>
                  </a:cubicBezTo>
                  <a:cubicBezTo>
                    <a:pt x="278" y="23"/>
                    <a:pt x="278" y="23"/>
                    <a:pt x="278" y="23"/>
                  </a:cubicBezTo>
                  <a:cubicBezTo>
                    <a:pt x="278" y="23"/>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7"/>
            <p:cNvSpPr>
              <a:spLocks/>
            </p:cNvSpPr>
            <p:nvPr/>
          </p:nvSpPr>
          <p:spPr bwMode="auto">
            <a:xfrm>
              <a:off x="5315" y="2440"/>
              <a:ext cx="558" cy="100"/>
            </a:xfrm>
            <a:custGeom>
              <a:avLst/>
              <a:gdLst>
                <a:gd name="T0" fmla="*/ 24 w 278"/>
                <a:gd name="T1" fmla="*/ 0 h 50"/>
                <a:gd name="T2" fmla="*/ 0 w 278"/>
                <a:gd name="T3" fmla="*/ 24 h 50"/>
                <a:gd name="T4" fmla="*/ 0 w 278"/>
                <a:gd name="T5" fmla="*/ 28 h 50"/>
                <a:gd name="T6" fmla="*/ 24 w 278"/>
                <a:gd name="T7" fmla="*/ 50 h 50"/>
                <a:gd name="T8" fmla="*/ 255 w 278"/>
                <a:gd name="T9" fmla="*/ 50 h 50"/>
                <a:gd name="T10" fmla="*/ 278 w 278"/>
                <a:gd name="T11" fmla="*/ 28 h 50"/>
                <a:gd name="T12" fmla="*/ 278 w 278"/>
                <a:gd name="T13" fmla="*/ 24 h 50"/>
                <a:gd name="T14" fmla="*/ 255 w 278"/>
                <a:gd name="T15" fmla="*/ 0 h 50"/>
                <a:gd name="T16" fmla="*/ 148 w 278"/>
                <a:gd name="T17" fmla="*/ 0 h 50"/>
                <a:gd name="T18" fmla="*/ 24 w 278"/>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50">
                  <a:moveTo>
                    <a:pt x="24" y="0"/>
                  </a:moveTo>
                  <a:cubicBezTo>
                    <a:pt x="24" y="0"/>
                    <a:pt x="0" y="0"/>
                    <a:pt x="0" y="24"/>
                  </a:cubicBezTo>
                  <a:cubicBezTo>
                    <a:pt x="0" y="28"/>
                    <a:pt x="0" y="28"/>
                    <a:pt x="0" y="28"/>
                  </a:cubicBezTo>
                  <a:cubicBezTo>
                    <a:pt x="0" y="28"/>
                    <a:pt x="0" y="50"/>
                    <a:pt x="24" y="50"/>
                  </a:cubicBezTo>
                  <a:cubicBezTo>
                    <a:pt x="255" y="50"/>
                    <a:pt x="255" y="50"/>
                    <a:pt x="255" y="50"/>
                  </a:cubicBezTo>
                  <a:cubicBezTo>
                    <a:pt x="255" y="50"/>
                    <a:pt x="278" y="50"/>
                    <a:pt x="278" y="28"/>
                  </a:cubicBezTo>
                  <a:cubicBezTo>
                    <a:pt x="278" y="24"/>
                    <a:pt x="278" y="24"/>
                    <a:pt x="278" y="24"/>
                  </a:cubicBezTo>
                  <a:cubicBezTo>
                    <a:pt x="278" y="24"/>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8"/>
            <p:cNvSpPr>
              <a:spLocks/>
            </p:cNvSpPr>
            <p:nvPr/>
          </p:nvSpPr>
          <p:spPr bwMode="auto">
            <a:xfrm>
              <a:off x="5315" y="2614"/>
              <a:ext cx="558" cy="98"/>
            </a:xfrm>
            <a:custGeom>
              <a:avLst/>
              <a:gdLst>
                <a:gd name="T0" fmla="*/ 24 w 278"/>
                <a:gd name="T1" fmla="*/ 0 h 49"/>
                <a:gd name="T2" fmla="*/ 0 w 278"/>
                <a:gd name="T3" fmla="*/ 22 h 49"/>
                <a:gd name="T4" fmla="*/ 0 w 278"/>
                <a:gd name="T5" fmla="*/ 27 h 49"/>
                <a:gd name="T6" fmla="*/ 24 w 278"/>
                <a:gd name="T7" fmla="*/ 49 h 49"/>
                <a:gd name="T8" fmla="*/ 255 w 278"/>
                <a:gd name="T9" fmla="*/ 49 h 49"/>
                <a:gd name="T10" fmla="*/ 278 w 278"/>
                <a:gd name="T11" fmla="*/ 27 h 49"/>
                <a:gd name="T12" fmla="*/ 278 w 278"/>
                <a:gd name="T13" fmla="*/ 22 h 49"/>
                <a:gd name="T14" fmla="*/ 255 w 278"/>
                <a:gd name="T15" fmla="*/ 0 h 49"/>
                <a:gd name="T16" fmla="*/ 148 w 278"/>
                <a:gd name="T17" fmla="*/ 0 h 49"/>
                <a:gd name="T18" fmla="*/ 24 w 278"/>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9">
                  <a:moveTo>
                    <a:pt x="24" y="0"/>
                  </a:moveTo>
                  <a:cubicBezTo>
                    <a:pt x="24" y="0"/>
                    <a:pt x="0" y="0"/>
                    <a:pt x="0" y="22"/>
                  </a:cubicBezTo>
                  <a:cubicBezTo>
                    <a:pt x="0" y="27"/>
                    <a:pt x="0" y="27"/>
                    <a:pt x="0" y="27"/>
                  </a:cubicBezTo>
                  <a:cubicBezTo>
                    <a:pt x="0" y="27"/>
                    <a:pt x="0" y="49"/>
                    <a:pt x="24" y="49"/>
                  </a:cubicBezTo>
                  <a:cubicBezTo>
                    <a:pt x="255" y="49"/>
                    <a:pt x="255" y="49"/>
                    <a:pt x="255" y="49"/>
                  </a:cubicBezTo>
                  <a:cubicBezTo>
                    <a:pt x="255" y="49"/>
                    <a:pt x="278" y="49"/>
                    <a:pt x="278" y="27"/>
                  </a:cubicBezTo>
                  <a:cubicBezTo>
                    <a:pt x="278" y="22"/>
                    <a:pt x="278" y="22"/>
                    <a:pt x="278" y="22"/>
                  </a:cubicBezTo>
                  <a:cubicBezTo>
                    <a:pt x="278" y="22"/>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9"/>
            <p:cNvSpPr>
              <a:spLocks/>
            </p:cNvSpPr>
            <p:nvPr/>
          </p:nvSpPr>
          <p:spPr bwMode="auto">
            <a:xfrm>
              <a:off x="5315" y="2786"/>
              <a:ext cx="558" cy="98"/>
            </a:xfrm>
            <a:custGeom>
              <a:avLst/>
              <a:gdLst>
                <a:gd name="T0" fmla="*/ 24 w 278"/>
                <a:gd name="T1" fmla="*/ 0 h 49"/>
                <a:gd name="T2" fmla="*/ 0 w 278"/>
                <a:gd name="T3" fmla="*/ 22 h 49"/>
                <a:gd name="T4" fmla="*/ 0 w 278"/>
                <a:gd name="T5" fmla="*/ 26 h 49"/>
                <a:gd name="T6" fmla="*/ 24 w 278"/>
                <a:gd name="T7" fmla="*/ 49 h 49"/>
                <a:gd name="T8" fmla="*/ 255 w 278"/>
                <a:gd name="T9" fmla="*/ 49 h 49"/>
                <a:gd name="T10" fmla="*/ 278 w 278"/>
                <a:gd name="T11" fmla="*/ 26 h 49"/>
                <a:gd name="T12" fmla="*/ 278 w 278"/>
                <a:gd name="T13" fmla="*/ 22 h 49"/>
                <a:gd name="T14" fmla="*/ 255 w 278"/>
                <a:gd name="T15" fmla="*/ 0 h 49"/>
                <a:gd name="T16" fmla="*/ 148 w 278"/>
                <a:gd name="T17" fmla="*/ 0 h 49"/>
                <a:gd name="T18" fmla="*/ 24 w 278"/>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9">
                  <a:moveTo>
                    <a:pt x="24" y="0"/>
                  </a:moveTo>
                  <a:cubicBezTo>
                    <a:pt x="24" y="0"/>
                    <a:pt x="0" y="0"/>
                    <a:pt x="0" y="22"/>
                  </a:cubicBezTo>
                  <a:cubicBezTo>
                    <a:pt x="0" y="26"/>
                    <a:pt x="0" y="26"/>
                    <a:pt x="0" y="26"/>
                  </a:cubicBezTo>
                  <a:cubicBezTo>
                    <a:pt x="0" y="26"/>
                    <a:pt x="0" y="49"/>
                    <a:pt x="24" y="49"/>
                  </a:cubicBezTo>
                  <a:cubicBezTo>
                    <a:pt x="255" y="49"/>
                    <a:pt x="255" y="49"/>
                    <a:pt x="255" y="49"/>
                  </a:cubicBezTo>
                  <a:cubicBezTo>
                    <a:pt x="255" y="49"/>
                    <a:pt x="278" y="49"/>
                    <a:pt x="278" y="26"/>
                  </a:cubicBezTo>
                  <a:cubicBezTo>
                    <a:pt x="278" y="22"/>
                    <a:pt x="278" y="22"/>
                    <a:pt x="278" y="22"/>
                  </a:cubicBezTo>
                  <a:cubicBezTo>
                    <a:pt x="278" y="22"/>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0"/>
            <p:cNvSpPr>
              <a:spLocks/>
            </p:cNvSpPr>
            <p:nvPr/>
          </p:nvSpPr>
          <p:spPr bwMode="auto">
            <a:xfrm>
              <a:off x="5315" y="2958"/>
              <a:ext cx="558" cy="96"/>
            </a:xfrm>
            <a:custGeom>
              <a:avLst/>
              <a:gdLst>
                <a:gd name="T0" fmla="*/ 24 w 278"/>
                <a:gd name="T1" fmla="*/ 0 h 48"/>
                <a:gd name="T2" fmla="*/ 0 w 278"/>
                <a:gd name="T3" fmla="*/ 22 h 48"/>
                <a:gd name="T4" fmla="*/ 0 w 278"/>
                <a:gd name="T5" fmla="*/ 26 h 48"/>
                <a:gd name="T6" fmla="*/ 24 w 278"/>
                <a:gd name="T7" fmla="*/ 48 h 48"/>
                <a:gd name="T8" fmla="*/ 255 w 278"/>
                <a:gd name="T9" fmla="*/ 48 h 48"/>
                <a:gd name="T10" fmla="*/ 278 w 278"/>
                <a:gd name="T11" fmla="*/ 26 h 48"/>
                <a:gd name="T12" fmla="*/ 278 w 278"/>
                <a:gd name="T13" fmla="*/ 22 h 48"/>
                <a:gd name="T14" fmla="*/ 255 w 278"/>
                <a:gd name="T15" fmla="*/ 0 h 48"/>
                <a:gd name="T16" fmla="*/ 148 w 278"/>
                <a:gd name="T17" fmla="*/ 0 h 48"/>
                <a:gd name="T18" fmla="*/ 24 w 27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8">
                  <a:moveTo>
                    <a:pt x="24" y="0"/>
                  </a:moveTo>
                  <a:cubicBezTo>
                    <a:pt x="24" y="0"/>
                    <a:pt x="0" y="0"/>
                    <a:pt x="0" y="22"/>
                  </a:cubicBezTo>
                  <a:cubicBezTo>
                    <a:pt x="0" y="26"/>
                    <a:pt x="0" y="26"/>
                    <a:pt x="0" y="26"/>
                  </a:cubicBezTo>
                  <a:cubicBezTo>
                    <a:pt x="0" y="26"/>
                    <a:pt x="0" y="48"/>
                    <a:pt x="24" y="48"/>
                  </a:cubicBezTo>
                  <a:cubicBezTo>
                    <a:pt x="255" y="48"/>
                    <a:pt x="255" y="48"/>
                    <a:pt x="255" y="48"/>
                  </a:cubicBezTo>
                  <a:cubicBezTo>
                    <a:pt x="255" y="48"/>
                    <a:pt x="278" y="48"/>
                    <a:pt x="278" y="26"/>
                  </a:cubicBezTo>
                  <a:cubicBezTo>
                    <a:pt x="278" y="22"/>
                    <a:pt x="278" y="22"/>
                    <a:pt x="278" y="22"/>
                  </a:cubicBezTo>
                  <a:cubicBezTo>
                    <a:pt x="278" y="22"/>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1"/>
            <p:cNvSpPr>
              <a:spLocks/>
            </p:cNvSpPr>
            <p:nvPr/>
          </p:nvSpPr>
          <p:spPr bwMode="auto">
            <a:xfrm>
              <a:off x="5315" y="3128"/>
              <a:ext cx="558" cy="96"/>
            </a:xfrm>
            <a:custGeom>
              <a:avLst/>
              <a:gdLst>
                <a:gd name="T0" fmla="*/ 24 w 278"/>
                <a:gd name="T1" fmla="*/ 0 h 48"/>
                <a:gd name="T2" fmla="*/ 0 w 278"/>
                <a:gd name="T3" fmla="*/ 22 h 48"/>
                <a:gd name="T4" fmla="*/ 0 w 278"/>
                <a:gd name="T5" fmla="*/ 26 h 48"/>
                <a:gd name="T6" fmla="*/ 24 w 278"/>
                <a:gd name="T7" fmla="*/ 48 h 48"/>
                <a:gd name="T8" fmla="*/ 255 w 278"/>
                <a:gd name="T9" fmla="*/ 48 h 48"/>
                <a:gd name="T10" fmla="*/ 278 w 278"/>
                <a:gd name="T11" fmla="*/ 26 h 48"/>
                <a:gd name="T12" fmla="*/ 278 w 278"/>
                <a:gd name="T13" fmla="*/ 22 h 48"/>
                <a:gd name="T14" fmla="*/ 255 w 278"/>
                <a:gd name="T15" fmla="*/ 0 h 48"/>
                <a:gd name="T16" fmla="*/ 148 w 278"/>
                <a:gd name="T17" fmla="*/ 0 h 48"/>
                <a:gd name="T18" fmla="*/ 24 w 27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8">
                  <a:moveTo>
                    <a:pt x="24" y="0"/>
                  </a:moveTo>
                  <a:cubicBezTo>
                    <a:pt x="24" y="0"/>
                    <a:pt x="0" y="0"/>
                    <a:pt x="0" y="22"/>
                  </a:cubicBezTo>
                  <a:cubicBezTo>
                    <a:pt x="0" y="26"/>
                    <a:pt x="0" y="26"/>
                    <a:pt x="0" y="26"/>
                  </a:cubicBezTo>
                  <a:cubicBezTo>
                    <a:pt x="0" y="26"/>
                    <a:pt x="0" y="48"/>
                    <a:pt x="24" y="48"/>
                  </a:cubicBezTo>
                  <a:cubicBezTo>
                    <a:pt x="255" y="48"/>
                    <a:pt x="255" y="48"/>
                    <a:pt x="255" y="48"/>
                  </a:cubicBezTo>
                  <a:cubicBezTo>
                    <a:pt x="255" y="48"/>
                    <a:pt x="278" y="48"/>
                    <a:pt x="278" y="26"/>
                  </a:cubicBezTo>
                  <a:cubicBezTo>
                    <a:pt x="278" y="22"/>
                    <a:pt x="278" y="22"/>
                    <a:pt x="278" y="22"/>
                  </a:cubicBezTo>
                  <a:cubicBezTo>
                    <a:pt x="278" y="22"/>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2"/>
            <p:cNvSpPr>
              <a:spLocks/>
            </p:cNvSpPr>
            <p:nvPr/>
          </p:nvSpPr>
          <p:spPr bwMode="auto">
            <a:xfrm>
              <a:off x="5766" y="1602"/>
              <a:ext cx="54" cy="56"/>
            </a:xfrm>
            <a:custGeom>
              <a:avLst/>
              <a:gdLst>
                <a:gd name="T0" fmla="*/ 13 w 27"/>
                <a:gd name="T1" fmla="*/ 28 h 28"/>
                <a:gd name="T2" fmla="*/ 27 w 27"/>
                <a:gd name="T3" fmla="*/ 14 h 28"/>
                <a:gd name="T4" fmla="*/ 13 w 27"/>
                <a:gd name="T5" fmla="*/ 0 h 28"/>
                <a:gd name="T6" fmla="*/ 0 w 27"/>
                <a:gd name="T7" fmla="*/ 14 h 28"/>
                <a:gd name="T8" fmla="*/ 13 w 27"/>
                <a:gd name="T9" fmla="*/ 28 h 28"/>
              </a:gdLst>
              <a:ahLst/>
              <a:cxnLst>
                <a:cxn ang="0">
                  <a:pos x="T0" y="T1"/>
                </a:cxn>
                <a:cxn ang="0">
                  <a:pos x="T2" y="T3"/>
                </a:cxn>
                <a:cxn ang="0">
                  <a:pos x="T4" y="T5"/>
                </a:cxn>
                <a:cxn ang="0">
                  <a:pos x="T6" y="T7"/>
                </a:cxn>
                <a:cxn ang="0">
                  <a:pos x="T8" y="T9"/>
                </a:cxn>
              </a:cxnLst>
              <a:rect l="0" t="0" r="r" b="b"/>
              <a:pathLst>
                <a:path w="27" h="28">
                  <a:moveTo>
                    <a:pt x="13" y="28"/>
                  </a:moveTo>
                  <a:cubicBezTo>
                    <a:pt x="21" y="28"/>
                    <a:pt x="27" y="22"/>
                    <a:pt x="27" y="14"/>
                  </a:cubicBezTo>
                  <a:cubicBezTo>
                    <a:pt x="27" y="7"/>
                    <a:pt x="21" y="0"/>
                    <a:pt x="13" y="0"/>
                  </a:cubicBezTo>
                  <a:cubicBezTo>
                    <a:pt x="7" y="0"/>
                    <a:pt x="0" y="7"/>
                    <a:pt x="0" y="14"/>
                  </a:cubicBezTo>
                  <a:cubicBezTo>
                    <a:pt x="0" y="22"/>
                    <a:pt x="7" y="28"/>
                    <a:pt x="13"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43"/>
            <p:cNvSpPr>
              <a:spLocks/>
            </p:cNvSpPr>
            <p:nvPr/>
          </p:nvSpPr>
          <p:spPr bwMode="auto">
            <a:xfrm>
              <a:off x="5766" y="1776"/>
              <a:ext cx="54" cy="54"/>
            </a:xfrm>
            <a:custGeom>
              <a:avLst/>
              <a:gdLst>
                <a:gd name="T0" fmla="*/ 13 w 27"/>
                <a:gd name="T1" fmla="*/ 27 h 27"/>
                <a:gd name="T2" fmla="*/ 27 w 27"/>
                <a:gd name="T3" fmla="*/ 13 h 27"/>
                <a:gd name="T4" fmla="*/ 13 w 27"/>
                <a:gd name="T5" fmla="*/ 0 h 27"/>
                <a:gd name="T6" fmla="*/ 0 w 27"/>
                <a:gd name="T7" fmla="*/ 13 h 27"/>
                <a:gd name="T8" fmla="*/ 13 w 27"/>
                <a:gd name="T9" fmla="*/ 27 h 27"/>
              </a:gdLst>
              <a:ahLst/>
              <a:cxnLst>
                <a:cxn ang="0">
                  <a:pos x="T0" y="T1"/>
                </a:cxn>
                <a:cxn ang="0">
                  <a:pos x="T2" y="T3"/>
                </a:cxn>
                <a:cxn ang="0">
                  <a:pos x="T4" y="T5"/>
                </a:cxn>
                <a:cxn ang="0">
                  <a:pos x="T6" y="T7"/>
                </a:cxn>
                <a:cxn ang="0">
                  <a:pos x="T8" y="T9"/>
                </a:cxn>
              </a:cxnLst>
              <a:rect l="0" t="0" r="r" b="b"/>
              <a:pathLst>
                <a:path w="27" h="27">
                  <a:moveTo>
                    <a:pt x="13" y="27"/>
                  </a:moveTo>
                  <a:cubicBezTo>
                    <a:pt x="21" y="27"/>
                    <a:pt x="27" y="21"/>
                    <a:pt x="27" y="13"/>
                  </a:cubicBezTo>
                  <a:cubicBezTo>
                    <a:pt x="27" y="5"/>
                    <a:pt x="21" y="0"/>
                    <a:pt x="13" y="0"/>
                  </a:cubicBezTo>
                  <a:cubicBezTo>
                    <a:pt x="7" y="0"/>
                    <a:pt x="0" y="5"/>
                    <a:pt x="0" y="13"/>
                  </a:cubicBezTo>
                  <a:cubicBezTo>
                    <a:pt x="0" y="21"/>
                    <a:pt x="7" y="27"/>
                    <a:pt x="1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44"/>
            <p:cNvSpPr>
              <a:spLocks/>
            </p:cNvSpPr>
            <p:nvPr/>
          </p:nvSpPr>
          <p:spPr bwMode="auto">
            <a:xfrm>
              <a:off x="5766" y="1950"/>
              <a:ext cx="54" cy="52"/>
            </a:xfrm>
            <a:custGeom>
              <a:avLst/>
              <a:gdLst>
                <a:gd name="T0" fmla="*/ 13 w 27"/>
                <a:gd name="T1" fmla="*/ 26 h 26"/>
                <a:gd name="T2" fmla="*/ 27 w 27"/>
                <a:gd name="T3" fmla="*/ 12 h 26"/>
                <a:gd name="T4" fmla="*/ 13 w 27"/>
                <a:gd name="T5" fmla="*/ 0 h 26"/>
                <a:gd name="T6" fmla="*/ 0 w 27"/>
                <a:gd name="T7" fmla="*/ 12 h 26"/>
                <a:gd name="T8" fmla="*/ 13 w 27"/>
                <a:gd name="T9" fmla="*/ 26 h 26"/>
              </a:gdLst>
              <a:ahLst/>
              <a:cxnLst>
                <a:cxn ang="0">
                  <a:pos x="T0" y="T1"/>
                </a:cxn>
                <a:cxn ang="0">
                  <a:pos x="T2" y="T3"/>
                </a:cxn>
                <a:cxn ang="0">
                  <a:pos x="T4" y="T5"/>
                </a:cxn>
                <a:cxn ang="0">
                  <a:pos x="T6" y="T7"/>
                </a:cxn>
                <a:cxn ang="0">
                  <a:pos x="T8" y="T9"/>
                </a:cxn>
              </a:cxnLst>
              <a:rect l="0" t="0" r="r" b="b"/>
              <a:pathLst>
                <a:path w="27" h="26">
                  <a:moveTo>
                    <a:pt x="13" y="26"/>
                  </a:moveTo>
                  <a:cubicBezTo>
                    <a:pt x="21" y="26"/>
                    <a:pt x="27" y="20"/>
                    <a:pt x="27" y="12"/>
                  </a:cubicBezTo>
                  <a:cubicBezTo>
                    <a:pt x="27" y="5"/>
                    <a:pt x="21" y="0"/>
                    <a:pt x="13" y="0"/>
                  </a:cubicBezTo>
                  <a:cubicBezTo>
                    <a:pt x="7" y="0"/>
                    <a:pt x="0" y="5"/>
                    <a:pt x="0" y="12"/>
                  </a:cubicBezTo>
                  <a:cubicBezTo>
                    <a:pt x="0" y="20"/>
                    <a:pt x="7" y="26"/>
                    <a:pt x="13"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5"/>
            <p:cNvSpPr>
              <a:spLocks/>
            </p:cNvSpPr>
            <p:nvPr/>
          </p:nvSpPr>
          <p:spPr bwMode="auto">
            <a:xfrm>
              <a:off x="5766" y="2120"/>
              <a:ext cx="54" cy="54"/>
            </a:xfrm>
            <a:custGeom>
              <a:avLst/>
              <a:gdLst>
                <a:gd name="T0" fmla="*/ 13 w 27"/>
                <a:gd name="T1" fmla="*/ 27 h 27"/>
                <a:gd name="T2" fmla="*/ 27 w 27"/>
                <a:gd name="T3" fmla="*/ 13 h 27"/>
                <a:gd name="T4" fmla="*/ 13 w 27"/>
                <a:gd name="T5" fmla="*/ 0 h 27"/>
                <a:gd name="T6" fmla="*/ 0 w 27"/>
                <a:gd name="T7" fmla="*/ 13 h 27"/>
                <a:gd name="T8" fmla="*/ 13 w 27"/>
                <a:gd name="T9" fmla="*/ 27 h 27"/>
              </a:gdLst>
              <a:ahLst/>
              <a:cxnLst>
                <a:cxn ang="0">
                  <a:pos x="T0" y="T1"/>
                </a:cxn>
                <a:cxn ang="0">
                  <a:pos x="T2" y="T3"/>
                </a:cxn>
                <a:cxn ang="0">
                  <a:pos x="T4" y="T5"/>
                </a:cxn>
                <a:cxn ang="0">
                  <a:pos x="T6" y="T7"/>
                </a:cxn>
                <a:cxn ang="0">
                  <a:pos x="T8" y="T9"/>
                </a:cxn>
              </a:cxnLst>
              <a:rect l="0" t="0" r="r" b="b"/>
              <a:pathLst>
                <a:path w="27" h="27">
                  <a:moveTo>
                    <a:pt x="13" y="27"/>
                  </a:moveTo>
                  <a:cubicBezTo>
                    <a:pt x="21" y="27"/>
                    <a:pt x="27" y="21"/>
                    <a:pt x="27" y="13"/>
                  </a:cubicBezTo>
                  <a:cubicBezTo>
                    <a:pt x="27" y="7"/>
                    <a:pt x="21" y="0"/>
                    <a:pt x="13" y="0"/>
                  </a:cubicBezTo>
                  <a:cubicBezTo>
                    <a:pt x="7" y="0"/>
                    <a:pt x="0" y="7"/>
                    <a:pt x="0" y="13"/>
                  </a:cubicBezTo>
                  <a:cubicBezTo>
                    <a:pt x="0" y="21"/>
                    <a:pt x="7" y="27"/>
                    <a:pt x="1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6"/>
            <p:cNvSpPr>
              <a:spLocks/>
            </p:cNvSpPr>
            <p:nvPr/>
          </p:nvSpPr>
          <p:spPr bwMode="auto">
            <a:xfrm>
              <a:off x="5766" y="2292"/>
              <a:ext cx="54" cy="54"/>
            </a:xfrm>
            <a:custGeom>
              <a:avLst/>
              <a:gdLst>
                <a:gd name="T0" fmla="*/ 13 w 27"/>
                <a:gd name="T1" fmla="*/ 27 h 27"/>
                <a:gd name="T2" fmla="*/ 27 w 27"/>
                <a:gd name="T3" fmla="*/ 13 h 27"/>
                <a:gd name="T4" fmla="*/ 13 w 27"/>
                <a:gd name="T5" fmla="*/ 0 h 27"/>
                <a:gd name="T6" fmla="*/ 0 w 27"/>
                <a:gd name="T7" fmla="*/ 13 h 27"/>
                <a:gd name="T8" fmla="*/ 13 w 27"/>
                <a:gd name="T9" fmla="*/ 27 h 27"/>
              </a:gdLst>
              <a:ahLst/>
              <a:cxnLst>
                <a:cxn ang="0">
                  <a:pos x="T0" y="T1"/>
                </a:cxn>
                <a:cxn ang="0">
                  <a:pos x="T2" y="T3"/>
                </a:cxn>
                <a:cxn ang="0">
                  <a:pos x="T4" y="T5"/>
                </a:cxn>
                <a:cxn ang="0">
                  <a:pos x="T6" y="T7"/>
                </a:cxn>
                <a:cxn ang="0">
                  <a:pos x="T8" y="T9"/>
                </a:cxn>
              </a:cxnLst>
              <a:rect l="0" t="0" r="r" b="b"/>
              <a:pathLst>
                <a:path w="27" h="27">
                  <a:moveTo>
                    <a:pt x="13" y="27"/>
                  </a:moveTo>
                  <a:cubicBezTo>
                    <a:pt x="21" y="27"/>
                    <a:pt x="27" y="20"/>
                    <a:pt x="27" y="13"/>
                  </a:cubicBezTo>
                  <a:cubicBezTo>
                    <a:pt x="27" y="7"/>
                    <a:pt x="21" y="0"/>
                    <a:pt x="13" y="0"/>
                  </a:cubicBezTo>
                  <a:cubicBezTo>
                    <a:pt x="7" y="0"/>
                    <a:pt x="0" y="7"/>
                    <a:pt x="0" y="13"/>
                  </a:cubicBezTo>
                  <a:cubicBezTo>
                    <a:pt x="0" y="20"/>
                    <a:pt x="7" y="27"/>
                    <a:pt x="1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
            <p:cNvSpPr>
              <a:spLocks/>
            </p:cNvSpPr>
            <p:nvPr/>
          </p:nvSpPr>
          <p:spPr bwMode="auto">
            <a:xfrm>
              <a:off x="5766" y="2464"/>
              <a:ext cx="54" cy="52"/>
            </a:xfrm>
            <a:custGeom>
              <a:avLst/>
              <a:gdLst>
                <a:gd name="T0" fmla="*/ 13 w 27"/>
                <a:gd name="T1" fmla="*/ 26 h 26"/>
                <a:gd name="T2" fmla="*/ 27 w 27"/>
                <a:gd name="T3" fmla="*/ 13 h 26"/>
                <a:gd name="T4" fmla="*/ 13 w 27"/>
                <a:gd name="T5" fmla="*/ 0 h 26"/>
                <a:gd name="T6" fmla="*/ 0 w 27"/>
                <a:gd name="T7" fmla="*/ 13 h 26"/>
                <a:gd name="T8" fmla="*/ 13 w 27"/>
                <a:gd name="T9" fmla="*/ 26 h 26"/>
              </a:gdLst>
              <a:ahLst/>
              <a:cxnLst>
                <a:cxn ang="0">
                  <a:pos x="T0" y="T1"/>
                </a:cxn>
                <a:cxn ang="0">
                  <a:pos x="T2" y="T3"/>
                </a:cxn>
                <a:cxn ang="0">
                  <a:pos x="T4" y="T5"/>
                </a:cxn>
                <a:cxn ang="0">
                  <a:pos x="T6" y="T7"/>
                </a:cxn>
                <a:cxn ang="0">
                  <a:pos x="T8" y="T9"/>
                </a:cxn>
              </a:cxnLst>
              <a:rect l="0" t="0" r="r" b="b"/>
              <a:pathLst>
                <a:path w="27" h="26">
                  <a:moveTo>
                    <a:pt x="13" y="26"/>
                  </a:moveTo>
                  <a:cubicBezTo>
                    <a:pt x="21" y="26"/>
                    <a:pt x="27" y="20"/>
                    <a:pt x="27" y="13"/>
                  </a:cubicBezTo>
                  <a:cubicBezTo>
                    <a:pt x="27" y="7"/>
                    <a:pt x="21" y="0"/>
                    <a:pt x="13" y="0"/>
                  </a:cubicBezTo>
                  <a:cubicBezTo>
                    <a:pt x="7" y="0"/>
                    <a:pt x="0" y="7"/>
                    <a:pt x="0" y="13"/>
                  </a:cubicBezTo>
                  <a:cubicBezTo>
                    <a:pt x="0" y="20"/>
                    <a:pt x="7" y="26"/>
                    <a:pt x="13"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8"/>
            <p:cNvSpPr>
              <a:spLocks/>
            </p:cNvSpPr>
            <p:nvPr/>
          </p:nvSpPr>
          <p:spPr bwMode="auto">
            <a:xfrm>
              <a:off x="5766" y="2636"/>
              <a:ext cx="54" cy="52"/>
            </a:xfrm>
            <a:custGeom>
              <a:avLst/>
              <a:gdLst>
                <a:gd name="T0" fmla="*/ 13 w 27"/>
                <a:gd name="T1" fmla="*/ 26 h 26"/>
                <a:gd name="T2" fmla="*/ 27 w 27"/>
                <a:gd name="T3" fmla="*/ 14 h 26"/>
                <a:gd name="T4" fmla="*/ 13 w 27"/>
                <a:gd name="T5" fmla="*/ 0 h 26"/>
                <a:gd name="T6" fmla="*/ 0 w 27"/>
                <a:gd name="T7" fmla="*/ 14 h 26"/>
                <a:gd name="T8" fmla="*/ 13 w 27"/>
                <a:gd name="T9" fmla="*/ 26 h 26"/>
              </a:gdLst>
              <a:ahLst/>
              <a:cxnLst>
                <a:cxn ang="0">
                  <a:pos x="T0" y="T1"/>
                </a:cxn>
                <a:cxn ang="0">
                  <a:pos x="T2" y="T3"/>
                </a:cxn>
                <a:cxn ang="0">
                  <a:pos x="T4" y="T5"/>
                </a:cxn>
                <a:cxn ang="0">
                  <a:pos x="T6" y="T7"/>
                </a:cxn>
                <a:cxn ang="0">
                  <a:pos x="T8" y="T9"/>
                </a:cxn>
              </a:cxnLst>
              <a:rect l="0" t="0" r="r" b="b"/>
              <a:pathLst>
                <a:path w="27" h="26">
                  <a:moveTo>
                    <a:pt x="13" y="26"/>
                  </a:moveTo>
                  <a:cubicBezTo>
                    <a:pt x="21" y="26"/>
                    <a:pt x="27" y="21"/>
                    <a:pt x="27" y="14"/>
                  </a:cubicBezTo>
                  <a:cubicBezTo>
                    <a:pt x="27" y="6"/>
                    <a:pt x="21" y="0"/>
                    <a:pt x="13" y="0"/>
                  </a:cubicBezTo>
                  <a:cubicBezTo>
                    <a:pt x="7" y="0"/>
                    <a:pt x="0" y="6"/>
                    <a:pt x="0" y="14"/>
                  </a:cubicBezTo>
                  <a:cubicBezTo>
                    <a:pt x="0" y="21"/>
                    <a:pt x="7" y="26"/>
                    <a:pt x="13"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9"/>
            <p:cNvSpPr>
              <a:spLocks/>
            </p:cNvSpPr>
            <p:nvPr/>
          </p:nvSpPr>
          <p:spPr bwMode="auto">
            <a:xfrm>
              <a:off x="5766" y="2808"/>
              <a:ext cx="54" cy="52"/>
            </a:xfrm>
            <a:custGeom>
              <a:avLst/>
              <a:gdLst>
                <a:gd name="T0" fmla="*/ 13 w 27"/>
                <a:gd name="T1" fmla="*/ 26 h 26"/>
                <a:gd name="T2" fmla="*/ 27 w 27"/>
                <a:gd name="T3" fmla="*/ 13 h 26"/>
                <a:gd name="T4" fmla="*/ 13 w 27"/>
                <a:gd name="T5" fmla="*/ 0 h 26"/>
                <a:gd name="T6" fmla="*/ 0 w 27"/>
                <a:gd name="T7" fmla="*/ 13 h 26"/>
                <a:gd name="T8" fmla="*/ 13 w 27"/>
                <a:gd name="T9" fmla="*/ 26 h 26"/>
              </a:gdLst>
              <a:ahLst/>
              <a:cxnLst>
                <a:cxn ang="0">
                  <a:pos x="T0" y="T1"/>
                </a:cxn>
                <a:cxn ang="0">
                  <a:pos x="T2" y="T3"/>
                </a:cxn>
                <a:cxn ang="0">
                  <a:pos x="T4" y="T5"/>
                </a:cxn>
                <a:cxn ang="0">
                  <a:pos x="T6" y="T7"/>
                </a:cxn>
                <a:cxn ang="0">
                  <a:pos x="T8" y="T9"/>
                </a:cxn>
              </a:cxnLst>
              <a:rect l="0" t="0" r="r" b="b"/>
              <a:pathLst>
                <a:path w="27" h="26">
                  <a:moveTo>
                    <a:pt x="13" y="26"/>
                  </a:moveTo>
                  <a:cubicBezTo>
                    <a:pt x="21" y="26"/>
                    <a:pt x="27" y="21"/>
                    <a:pt x="27" y="13"/>
                  </a:cubicBezTo>
                  <a:cubicBezTo>
                    <a:pt x="27" y="6"/>
                    <a:pt x="21" y="0"/>
                    <a:pt x="13" y="0"/>
                  </a:cubicBezTo>
                  <a:cubicBezTo>
                    <a:pt x="7" y="0"/>
                    <a:pt x="0" y="6"/>
                    <a:pt x="0" y="13"/>
                  </a:cubicBezTo>
                  <a:cubicBezTo>
                    <a:pt x="0" y="21"/>
                    <a:pt x="7" y="26"/>
                    <a:pt x="13"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0"/>
            <p:cNvSpPr>
              <a:spLocks/>
            </p:cNvSpPr>
            <p:nvPr/>
          </p:nvSpPr>
          <p:spPr bwMode="auto">
            <a:xfrm>
              <a:off x="5766" y="2980"/>
              <a:ext cx="54" cy="54"/>
            </a:xfrm>
            <a:custGeom>
              <a:avLst/>
              <a:gdLst>
                <a:gd name="T0" fmla="*/ 13 w 27"/>
                <a:gd name="T1" fmla="*/ 27 h 27"/>
                <a:gd name="T2" fmla="*/ 27 w 27"/>
                <a:gd name="T3" fmla="*/ 13 h 27"/>
                <a:gd name="T4" fmla="*/ 13 w 27"/>
                <a:gd name="T5" fmla="*/ 0 h 27"/>
                <a:gd name="T6" fmla="*/ 0 w 27"/>
                <a:gd name="T7" fmla="*/ 13 h 27"/>
                <a:gd name="T8" fmla="*/ 13 w 27"/>
                <a:gd name="T9" fmla="*/ 27 h 27"/>
              </a:gdLst>
              <a:ahLst/>
              <a:cxnLst>
                <a:cxn ang="0">
                  <a:pos x="T0" y="T1"/>
                </a:cxn>
                <a:cxn ang="0">
                  <a:pos x="T2" y="T3"/>
                </a:cxn>
                <a:cxn ang="0">
                  <a:pos x="T4" y="T5"/>
                </a:cxn>
                <a:cxn ang="0">
                  <a:pos x="T6" y="T7"/>
                </a:cxn>
                <a:cxn ang="0">
                  <a:pos x="T8" y="T9"/>
                </a:cxn>
              </a:cxnLst>
              <a:rect l="0" t="0" r="r" b="b"/>
              <a:pathLst>
                <a:path w="27" h="27">
                  <a:moveTo>
                    <a:pt x="13" y="27"/>
                  </a:moveTo>
                  <a:cubicBezTo>
                    <a:pt x="21" y="27"/>
                    <a:pt x="27" y="21"/>
                    <a:pt x="27" y="13"/>
                  </a:cubicBezTo>
                  <a:cubicBezTo>
                    <a:pt x="27" y="6"/>
                    <a:pt x="21" y="0"/>
                    <a:pt x="13" y="0"/>
                  </a:cubicBezTo>
                  <a:cubicBezTo>
                    <a:pt x="7" y="0"/>
                    <a:pt x="0" y="6"/>
                    <a:pt x="0" y="13"/>
                  </a:cubicBezTo>
                  <a:cubicBezTo>
                    <a:pt x="0" y="21"/>
                    <a:pt x="7" y="27"/>
                    <a:pt x="1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1"/>
            <p:cNvSpPr>
              <a:spLocks/>
            </p:cNvSpPr>
            <p:nvPr/>
          </p:nvSpPr>
          <p:spPr bwMode="auto">
            <a:xfrm>
              <a:off x="5766" y="3150"/>
              <a:ext cx="54" cy="54"/>
            </a:xfrm>
            <a:custGeom>
              <a:avLst/>
              <a:gdLst>
                <a:gd name="T0" fmla="*/ 13 w 27"/>
                <a:gd name="T1" fmla="*/ 27 h 27"/>
                <a:gd name="T2" fmla="*/ 27 w 27"/>
                <a:gd name="T3" fmla="*/ 13 h 27"/>
                <a:gd name="T4" fmla="*/ 13 w 27"/>
                <a:gd name="T5" fmla="*/ 0 h 27"/>
                <a:gd name="T6" fmla="*/ 0 w 27"/>
                <a:gd name="T7" fmla="*/ 13 h 27"/>
                <a:gd name="T8" fmla="*/ 13 w 27"/>
                <a:gd name="T9" fmla="*/ 27 h 27"/>
              </a:gdLst>
              <a:ahLst/>
              <a:cxnLst>
                <a:cxn ang="0">
                  <a:pos x="T0" y="T1"/>
                </a:cxn>
                <a:cxn ang="0">
                  <a:pos x="T2" y="T3"/>
                </a:cxn>
                <a:cxn ang="0">
                  <a:pos x="T4" y="T5"/>
                </a:cxn>
                <a:cxn ang="0">
                  <a:pos x="T6" y="T7"/>
                </a:cxn>
                <a:cxn ang="0">
                  <a:pos x="T8" y="T9"/>
                </a:cxn>
              </a:cxnLst>
              <a:rect l="0" t="0" r="r" b="b"/>
              <a:pathLst>
                <a:path w="27" h="27">
                  <a:moveTo>
                    <a:pt x="13" y="27"/>
                  </a:moveTo>
                  <a:cubicBezTo>
                    <a:pt x="21" y="27"/>
                    <a:pt x="27" y="21"/>
                    <a:pt x="27" y="13"/>
                  </a:cubicBezTo>
                  <a:cubicBezTo>
                    <a:pt x="27" y="6"/>
                    <a:pt x="21" y="0"/>
                    <a:pt x="13" y="0"/>
                  </a:cubicBezTo>
                  <a:cubicBezTo>
                    <a:pt x="7" y="0"/>
                    <a:pt x="0" y="6"/>
                    <a:pt x="0" y="13"/>
                  </a:cubicBezTo>
                  <a:cubicBezTo>
                    <a:pt x="0" y="21"/>
                    <a:pt x="7" y="27"/>
                    <a:pt x="1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2"/>
            <p:cNvSpPr>
              <a:spLocks/>
            </p:cNvSpPr>
            <p:nvPr/>
          </p:nvSpPr>
          <p:spPr bwMode="auto">
            <a:xfrm>
              <a:off x="5066" y="1056"/>
              <a:ext cx="714" cy="316"/>
            </a:xfrm>
            <a:custGeom>
              <a:avLst/>
              <a:gdLst>
                <a:gd name="T0" fmla="*/ 0 w 714"/>
                <a:gd name="T1" fmla="*/ 316 h 316"/>
                <a:gd name="T2" fmla="*/ 714 w 714"/>
                <a:gd name="T3" fmla="*/ 316 h 316"/>
                <a:gd name="T4" fmla="*/ 714 w 714"/>
                <a:gd name="T5" fmla="*/ 0 h 316"/>
                <a:gd name="T6" fmla="*/ 0 w 714"/>
                <a:gd name="T7" fmla="*/ 0 h 316"/>
                <a:gd name="T8" fmla="*/ 0 w 714"/>
                <a:gd name="T9" fmla="*/ 316 h 316"/>
                <a:gd name="T10" fmla="*/ 0 w 714"/>
                <a:gd name="T11" fmla="*/ 316 h 316"/>
              </a:gdLst>
              <a:ahLst/>
              <a:cxnLst>
                <a:cxn ang="0">
                  <a:pos x="T0" y="T1"/>
                </a:cxn>
                <a:cxn ang="0">
                  <a:pos x="T2" y="T3"/>
                </a:cxn>
                <a:cxn ang="0">
                  <a:pos x="T4" y="T5"/>
                </a:cxn>
                <a:cxn ang="0">
                  <a:pos x="T6" y="T7"/>
                </a:cxn>
                <a:cxn ang="0">
                  <a:pos x="T8" y="T9"/>
                </a:cxn>
                <a:cxn ang="0">
                  <a:pos x="T10" y="T11"/>
                </a:cxn>
              </a:cxnLst>
              <a:rect l="0" t="0" r="r" b="b"/>
              <a:pathLst>
                <a:path w="714" h="316">
                  <a:moveTo>
                    <a:pt x="0" y="316"/>
                  </a:moveTo>
                  <a:lnTo>
                    <a:pt x="714" y="316"/>
                  </a:lnTo>
                  <a:lnTo>
                    <a:pt x="714" y="0"/>
                  </a:lnTo>
                  <a:lnTo>
                    <a:pt x="0" y="0"/>
                  </a:lnTo>
                  <a:lnTo>
                    <a:pt x="0" y="316"/>
                  </a:lnTo>
                  <a:lnTo>
                    <a:pt x="0" y="316"/>
                  </a:lnTo>
                  <a:close/>
                </a:path>
              </a:pathLst>
            </a:custGeom>
            <a:solidFill>
              <a:srgbClr val="402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53"/>
            <p:cNvSpPr>
              <a:spLocks noChangeArrowheads="1"/>
            </p:cNvSpPr>
            <p:nvPr/>
          </p:nvSpPr>
          <p:spPr bwMode="auto">
            <a:xfrm>
              <a:off x="4373" y="3052"/>
              <a:ext cx="1120" cy="634"/>
            </a:xfrm>
            <a:prstGeom prst="ellipse">
              <a:avLst/>
            </a:pr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54"/>
            <p:cNvSpPr>
              <a:spLocks noChangeArrowheads="1"/>
            </p:cNvSpPr>
            <p:nvPr/>
          </p:nvSpPr>
          <p:spPr bwMode="auto">
            <a:xfrm>
              <a:off x="6768" y="3236"/>
              <a:ext cx="764" cy="510"/>
            </a:xfrm>
            <a:prstGeom prst="ellipse">
              <a:avLst/>
            </a:pr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5"/>
            <p:cNvSpPr>
              <a:spLocks/>
            </p:cNvSpPr>
            <p:nvPr/>
          </p:nvSpPr>
          <p:spPr bwMode="auto">
            <a:xfrm>
              <a:off x="3474" y="3430"/>
              <a:ext cx="301" cy="556"/>
            </a:xfrm>
            <a:custGeom>
              <a:avLst/>
              <a:gdLst>
                <a:gd name="T0" fmla="*/ 301 w 301"/>
                <a:gd name="T1" fmla="*/ 556 h 556"/>
                <a:gd name="T2" fmla="*/ 0 w 301"/>
                <a:gd name="T3" fmla="*/ 556 h 556"/>
                <a:gd name="T4" fmla="*/ 0 w 301"/>
                <a:gd name="T5" fmla="*/ 0 h 556"/>
                <a:gd name="T6" fmla="*/ 301 w 301"/>
                <a:gd name="T7" fmla="*/ 0 h 556"/>
                <a:gd name="T8" fmla="*/ 301 w 301"/>
                <a:gd name="T9" fmla="*/ 556 h 556"/>
                <a:gd name="T10" fmla="*/ 301 w 301"/>
                <a:gd name="T11" fmla="*/ 556 h 556"/>
              </a:gdLst>
              <a:ahLst/>
              <a:cxnLst>
                <a:cxn ang="0">
                  <a:pos x="T0" y="T1"/>
                </a:cxn>
                <a:cxn ang="0">
                  <a:pos x="T2" y="T3"/>
                </a:cxn>
                <a:cxn ang="0">
                  <a:pos x="T4" y="T5"/>
                </a:cxn>
                <a:cxn ang="0">
                  <a:pos x="T6" y="T7"/>
                </a:cxn>
                <a:cxn ang="0">
                  <a:pos x="T8" y="T9"/>
                </a:cxn>
                <a:cxn ang="0">
                  <a:pos x="T10" y="T11"/>
                </a:cxn>
              </a:cxnLst>
              <a:rect l="0" t="0" r="r" b="b"/>
              <a:pathLst>
                <a:path w="301" h="556">
                  <a:moveTo>
                    <a:pt x="301" y="556"/>
                  </a:moveTo>
                  <a:lnTo>
                    <a:pt x="0" y="556"/>
                  </a:lnTo>
                  <a:lnTo>
                    <a:pt x="0" y="0"/>
                  </a:lnTo>
                  <a:lnTo>
                    <a:pt x="301" y="0"/>
                  </a:lnTo>
                  <a:lnTo>
                    <a:pt x="301" y="556"/>
                  </a:lnTo>
                  <a:lnTo>
                    <a:pt x="301" y="556"/>
                  </a:lnTo>
                  <a:close/>
                </a:path>
              </a:pathLst>
            </a:custGeom>
            <a:solidFill>
              <a:srgbClr val="EFE3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56"/>
            <p:cNvSpPr>
              <a:spLocks/>
            </p:cNvSpPr>
            <p:nvPr/>
          </p:nvSpPr>
          <p:spPr bwMode="auto">
            <a:xfrm>
              <a:off x="3488" y="3440"/>
              <a:ext cx="273" cy="536"/>
            </a:xfrm>
            <a:custGeom>
              <a:avLst/>
              <a:gdLst>
                <a:gd name="T0" fmla="*/ 136 w 136"/>
                <a:gd name="T1" fmla="*/ 264 h 268"/>
                <a:gd name="T2" fmla="*/ 132 w 136"/>
                <a:gd name="T3" fmla="*/ 268 h 268"/>
                <a:gd name="T4" fmla="*/ 4 w 136"/>
                <a:gd name="T5" fmla="*/ 268 h 268"/>
                <a:gd name="T6" fmla="*/ 0 w 136"/>
                <a:gd name="T7" fmla="*/ 264 h 268"/>
                <a:gd name="T8" fmla="*/ 0 w 136"/>
                <a:gd name="T9" fmla="*/ 3 h 268"/>
                <a:gd name="T10" fmla="*/ 4 w 136"/>
                <a:gd name="T11" fmla="*/ 0 h 268"/>
                <a:gd name="T12" fmla="*/ 132 w 136"/>
                <a:gd name="T13" fmla="*/ 0 h 268"/>
                <a:gd name="T14" fmla="*/ 136 w 136"/>
                <a:gd name="T15" fmla="*/ 3 h 268"/>
                <a:gd name="T16" fmla="*/ 136 w 136"/>
                <a:gd name="T17" fmla="*/ 26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268">
                  <a:moveTo>
                    <a:pt x="136" y="264"/>
                  </a:moveTo>
                  <a:cubicBezTo>
                    <a:pt x="136" y="266"/>
                    <a:pt x="134" y="268"/>
                    <a:pt x="132" y="268"/>
                  </a:cubicBezTo>
                  <a:cubicBezTo>
                    <a:pt x="4" y="268"/>
                    <a:pt x="4" y="268"/>
                    <a:pt x="4" y="268"/>
                  </a:cubicBezTo>
                  <a:cubicBezTo>
                    <a:pt x="2" y="268"/>
                    <a:pt x="0" y="266"/>
                    <a:pt x="0" y="264"/>
                  </a:cubicBezTo>
                  <a:cubicBezTo>
                    <a:pt x="0" y="3"/>
                    <a:pt x="0" y="3"/>
                    <a:pt x="0" y="3"/>
                  </a:cubicBezTo>
                  <a:cubicBezTo>
                    <a:pt x="0" y="1"/>
                    <a:pt x="2" y="0"/>
                    <a:pt x="4" y="0"/>
                  </a:cubicBezTo>
                  <a:cubicBezTo>
                    <a:pt x="132" y="0"/>
                    <a:pt x="132" y="0"/>
                    <a:pt x="132" y="0"/>
                  </a:cubicBezTo>
                  <a:cubicBezTo>
                    <a:pt x="134" y="0"/>
                    <a:pt x="136" y="1"/>
                    <a:pt x="136" y="3"/>
                  </a:cubicBezTo>
                  <a:cubicBezTo>
                    <a:pt x="136" y="264"/>
                    <a:pt x="136" y="264"/>
                    <a:pt x="136" y="264"/>
                  </a:cubicBezTo>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7"/>
            <p:cNvSpPr>
              <a:spLocks/>
            </p:cNvSpPr>
            <p:nvPr/>
          </p:nvSpPr>
          <p:spPr bwMode="auto">
            <a:xfrm>
              <a:off x="3593" y="3460"/>
              <a:ext cx="60" cy="2"/>
            </a:xfrm>
            <a:custGeom>
              <a:avLst/>
              <a:gdLst>
                <a:gd name="T0" fmla="*/ 30 w 30"/>
                <a:gd name="T1" fmla="*/ 1 h 1"/>
                <a:gd name="T2" fmla="*/ 1 w 30"/>
                <a:gd name="T3" fmla="*/ 1 h 1"/>
                <a:gd name="T4" fmla="*/ 0 w 30"/>
                <a:gd name="T5" fmla="*/ 1 h 1"/>
                <a:gd name="T6" fmla="*/ 1 w 30"/>
                <a:gd name="T7" fmla="*/ 0 h 1"/>
                <a:gd name="T8" fmla="*/ 30 w 30"/>
                <a:gd name="T9" fmla="*/ 0 h 1"/>
                <a:gd name="T10" fmla="*/ 30 w 30"/>
                <a:gd name="T11" fmla="*/ 1 h 1"/>
                <a:gd name="T12" fmla="*/ 30 w 30"/>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0" h="1">
                  <a:moveTo>
                    <a:pt x="30" y="1"/>
                  </a:moveTo>
                  <a:cubicBezTo>
                    <a:pt x="1" y="1"/>
                    <a:pt x="1" y="1"/>
                    <a:pt x="1" y="1"/>
                  </a:cubicBezTo>
                  <a:cubicBezTo>
                    <a:pt x="0" y="1"/>
                    <a:pt x="0" y="1"/>
                    <a:pt x="0" y="1"/>
                  </a:cubicBezTo>
                  <a:cubicBezTo>
                    <a:pt x="0" y="0"/>
                    <a:pt x="0" y="0"/>
                    <a:pt x="1" y="0"/>
                  </a:cubicBezTo>
                  <a:cubicBezTo>
                    <a:pt x="30" y="0"/>
                    <a:pt x="30" y="0"/>
                    <a:pt x="30" y="0"/>
                  </a:cubicBezTo>
                  <a:cubicBezTo>
                    <a:pt x="30" y="0"/>
                    <a:pt x="30" y="0"/>
                    <a:pt x="30" y="1"/>
                  </a:cubicBezTo>
                  <a:cubicBezTo>
                    <a:pt x="30" y="1"/>
                    <a:pt x="30" y="1"/>
                    <a:pt x="30" y="1"/>
                  </a:cubicBez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8"/>
            <p:cNvSpPr>
              <a:spLocks/>
            </p:cNvSpPr>
            <p:nvPr/>
          </p:nvSpPr>
          <p:spPr bwMode="auto">
            <a:xfrm>
              <a:off x="3613" y="3926"/>
              <a:ext cx="22" cy="22"/>
            </a:xfrm>
            <a:custGeom>
              <a:avLst/>
              <a:gdLst>
                <a:gd name="T0" fmla="*/ 0 w 22"/>
                <a:gd name="T1" fmla="*/ 2 h 22"/>
                <a:gd name="T2" fmla="*/ 0 w 22"/>
                <a:gd name="T3" fmla="*/ 18 h 22"/>
                <a:gd name="T4" fmla="*/ 22 w 22"/>
                <a:gd name="T5" fmla="*/ 22 h 22"/>
                <a:gd name="T6" fmla="*/ 22 w 22"/>
                <a:gd name="T7" fmla="*/ 0 h 22"/>
                <a:gd name="T8" fmla="*/ 0 w 22"/>
                <a:gd name="T9" fmla="*/ 2 h 22"/>
                <a:gd name="T10" fmla="*/ 0 w 22"/>
                <a:gd name="T11" fmla="*/ 2 h 22"/>
              </a:gdLst>
              <a:ahLst/>
              <a:cxnLst>
                <a:cxn ang="0">
                  <a:pos x="T0" y="T1"/>
                </a:cxn>
                <a:cxn ang="0">
                  <a:pos x="T2" y="T3"/>
                </a:cxn>
                <a:cxn ang="0">
                  <a:pos x="T4" y="T5"/>
                </a:cxn>
                <a:cxn ang="0">
                  <a:pos x="T6" y="T7"/>
                </a:cxn>
                <a:cxn ang="0">
                  <a:pos x="T8" y="T9"/>
                </a:cxn>
                <a:cxn ang="0">
                  <a:pos x="T10" y="T11"/>
                </a:cxn>
              </a:cxnLst>
              <a:rect l="0" t="0" r="r" b="b"/>
              <a:pathLst>
                <a:path w="22" h="22">
                  <a:moveTo>
                    <a:pt x="0" y="2"/>
                  </a:moveTo>
                  <a:lnTo>
                    <a:pt x="0" y="18"/>
                  </a:lnTo>
                  <a:lnTo>
                    <a:pt x="22" y="22"/>
                  </a:lnTo>
                  <a:lnTo>
                    <a:pt x="22" y="0"/>
                  </a:lnTo>
                  <a:lnTo>
                    <a:pt x="0" y="2"/>
                  </a:lnTo>
                  <a:lnTo>
                    <a:pt x="0"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9"/>
            <p:cNvSpPr>
              <a:spLocks/>
            </p:cNvSpPr>
            <p:nvPr/>
          </p:nvSpPr>
          <p:spPr bwMode="auto">
            <a:xfrm>
              <a:off x="3498" y="3484"/>
              <a:ext cx="257" cy="416"/>
            </a:xfrm>
            <a:custGeom>
              <a:avLst/>
              <a:gdLst>
                <a:gd name="T0" fmla="*/ 128 w 128"/>
                <a:gd name="T1" fmla="*/ 208 h 208"/>
                <a:gd name="T2" fmla="*/ 1 w 128"/>
                <a:gd name="T3" fmla="*/ 208 h 208"/>
                <a:gd name="T4" fmla="*/ 0 w 128"/>
                <a:gd name="T5" fmla="*/ 208 h 208"/>
                <a:gd name="T6" fmla="*/ 0 w 128"/>
                <a:gd name="T7" fmla="*/ 1 h 208"/>
                <a:gd name="T8" fmla="*/ 1 w 128"/>
                <a:gd name="T9" fmla="*/ 0 h 208"/>
                <a:gd name="T10" fmla="*/ 127 w 128"/>
                <a:gd name="T11" fmla="*/ 0 h 208"/>
                <a:gd name="T12" fmla="*/ 128 w 128"/>
                <a:gd name="T13" fmla="*/ 1 h 208"/>
                <a:gd name="T14" fmla="*/ 128 w 128"/>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208">
                  <a:moveTo>
                    <a:pt x="128" y="208"/>
                  </a:moveTo>
                  <a:cubicBezTo>
                    <a:pt x="1" y="208"/>
                    <a:pt x="1" y="208"/>
                    <a:pt x="1" y="208"/>
                  </a:cubicBezTo>
                  <a:cubicBezTo>
                    <a:pt x="0" y="208"/>
                    <a:pt x="0" y="208"/>
                    <a:pt x="0" y="208"/>
                  </a:cubicBezTo>
                  <a:cubicBezTo>
                    <a:pt x="0" y="1"/>
                    <a:pt x="0" y="1"/>
                    <a:pt x="0" y="1"/>
                  </a:cubicBezTo>
                  <a:cubicBezTo>
                    <a:pt x="0" y="1"/>
                    <a:pt x="0" y="0"/>
                    <a:pt x="1" y="0"/>
                  </a:cubicBezTo>
                  <a:cubicBezTo>
                    <a:pt x="127" y="0"/>
                    <a:pt x="127" y="0"/>
                    <a:pt x="127" y="0"/>
                  </a:cubicBezTo>
                  <a:cubicBezTo>
                    <a:pt x="127" y="0"/>
                    <a:pt x="128" y="1"/>
                    <a:pt x="128" y="1"/>
                  </a:cubicBezTo>
                  <a:cubicBezTo>
                    <a:pt x="128" y="208"/>
                    <a:pt x="128" y="208"/>
                    <a:pt x="128" y="208"/>
                  </a:cubicBez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60"/>
            <p:cNvSpPr>
              <a:spLocks/>
            </p:cNvSpPr>
            <p:nvPr/>
          </p:nvSpPr>
          <p:spPr bwMode="auto">
            <a:xfrm>
              <a:off x="3569" y="3570"/>
              <a:ext cx="128" cy="242"/>
            </a:xfrm>
            <a:custGeom>
              <a:avLst/>
              <a:gdLst>
                <a:gd name="T0" fmla="*/ 50 w 64"/>
                <a:gd name="T1" fmla="*/ 88 h 121"/>
                <a:gd name="T2" fmla="*/ 46 w 64"/>
                <a:gd name="T3" fmla="*/ 87 h 121"/>
                <a:gd name="T4" fmla="*/ 40 w 64"/>
                <a:gd name="T5" fmla="*/ 89 h 121"/>
                <a:gd name="T6" fmla="*/ 35 w 64"/>
                <a:gd name="T7" fmla="*/ 88 h 121"/>
                <a:gd name="T8" fmla="*/ 24 w 64"/>
                <a:gd name="T9" fmla="*/ 63 h 121"/>
                <a:gd name="T10" fmla="*/ 16 w 64"/>
                <a:gd name="T11" fmla="*/ 38 h 121"/>
                <a:gd name="T12" fmla="*/ 18 w 64"/>
                <a:gd name="T13" fmla="*/ 34 h 121"/>
                <a:gd name="T14" fmla="*/ 24 w 64"/>
                <a:gd name="T15" fmla="*/ 31 h 121"/>
                <a:gd name="T16" fmla="*/ 26 w 64"/>
                <a:gd name="T17" fmla="*/ 27 h 121"/>
                <a:gd name="T18" fmla="*/ 21 w 64"/>
                <a:gd name="T19" fmla="*/ 3 h 121"/>
                <a:gd name="T20" fmla="*/ 17 w 64"/>
                <a:gd name="T21" fmla="*/ 0 h 121"/>
                <a:gd name="T22" fmla="*/ 12 w 64"/>
                <a:gd name="T23" fmla="*/ 2 h 121"/>
                <a:gd name="T24" fmla="*/ 2 w 64"/>
                <a:gd name="T25" fmla="*/ 6 h 121"/>
                <a:gd name="T26" fmla="*/ 1 w 64"/>
                <a:gd name="T27" fmla="*/ 6 h 121"/>
                <a:gd name="T28" fmla="*/ 1 w 64"/>
                <a:gd name="T29" fmla="*/ 7 h 121"/>
                <a:gd name="T30" fmla="*/ 13 w 64"/>
                <a:gd name="T31" fmla="*/ 68 h 121"/>
                <a:gd name="T32" fmla="*/ 45 w 64"/>
                <a:gd name="T33" fmla="*/ 121 h 121"/>
                <a:gd name="T34" fmla="*/ 46 w 64"/>
                <a:gd name="T35" fmla="*/ 121 h 121"/>
                <a:gd name="T36" fmla="*/ 47 w 64"/>
                <a:gd name="T37" fmla="*/ 120 h 121"/>
                <a:gd name="T38" fmla="*/ 57 w 64"/>
                <a:gd name="T39" fmla="*/ 116 h 121"/>
                <a:gd name="T40" fmla="*/ 61 w 64"/>
                <a:gd name="T41" fmla="*/ 115 h 121"/>
                <a:gd name="T42" fmla="*/ 63 w 64"/>
                <a:gd name="T43" fmla="*/ 109 h 121"/>
                <a:gd name="T44" fmla="*/ 50 w 64"/>
                <a:gd name="T45" fmla="*/ 8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121">
                  <a:moveTo>
                    <a:pt x="50" y="88"/>
                  </a:moveTo>
                  <a:cubicBezTo>
                    <a:pt x="49" y="87"/>
                    <a:pt x="47" y="86"/>
                    <a:pt x="46" y="87"/>
                  </a:cubicBezTo>
                  <a:cubicBezTo>
                    <a:pt x="40" y="89"/>
                    <a:pt x="40" y="89"/>
                    <a:pt x="40" y="89"/>
                  </a:cubicBezTo>
                  <a:cubicBezTo>
                    <a:pt x="38" y="90"/>
                    <a:pt x="36" y="89"/>
                    <a:pt x="35" y="88"/>
                  </a:cubicBezTo>
                  <a:cubicBezTo>
                    <a:pt x="31" y="80"/>
                    <a:pt x="27" y="72"/>
                    <a:pt x="24" y="63"/>
                  </a:cubicBezTo>
                  <a:cubicBezTo>
                    <a:pt x="21" y="55"/>
                    <a:pt x="18" y="46"/>
                    <a:pt x="16" y="38"/>
                  </a:cubicBezTo>
                  <a:cubicBezTo>
                    <a:pt x="15" y="36"/>
                    <a:pt x="16" y="34"/>
                    <a:pt x="18" y="34"/>
                  </a:cubicBezTo>
                  <a:cubicBezTo>
                    <a:pt x="24" y="31"/>
                    <a:pt x="24" y="31"/>
                    <a:pt x="24" y="31"/>
                  </a:cubicBezTo>
                  <a:cubicBezTo>
                    <a:pt x="26" y="31"/>
                    <a:pt x="27" y="29"/>
                    <a:pt x="26" y="27"/>
                  </a:cubicBezTo>
                  <a:cubicBezTo>
                    <a:pt x="21" y="3"/>
                    <a:pt x="21" y="3"/>
                    <a:pt x="21" y="3"/>
                  </a:cubicBezTo>
                  <a:cubicBezTo>
                    <a:pt x="21" y="1"/>
                    <a:pt x="19" y="0"/>
                    <a:pt x="17" y="0"/>
                  </a:cubicBezTo>
                  <a:cubicBezTo>
                    <a:pt x="12" y="2"/>
                    <a:pt x="12" y="2"/>
                    <a:pt x="12" y="2"/>
                  </a:cubicBezTo>
                  <a:cubicBezTo>
                    <a:pt x="2" y="6"/>
                    <a:pt x="2" y="6"/>
                    <a:pt x="2" y="6"/>
                  </a:cubicBezTo>
                  <a:cubicBezTo>
                    <a:pt x="1" y="6"/>
                    <a:pt x="1" y="6"/>
                    <a:pt x="1" y="6"/>
                  </a:cubicBezTo>
                  <a:cubicBezTo>
                    <a:pt x="1" y="7"/>
                    <a:pt x="1" y="7"/>
                    <a:pt x="1" y="7"/>
                  </a:cubicBezTo>
                  <a:cubicBezTo>
                    <a:pt x="0" y="24"/>
                    <a:pt x="4" y="46"/>
                    <a:pt x="13" y="68"/>
                  </a:cubicBezTo>
                  <a:cubicBezTo>
                    <a:pt x="21" y="89"/>
                    <a:pt x="33" y="108"/>
                    <a:pt x="45" y="121"/>
                  </a:cubicBezTo>
                  <a:cubicBezTo>
                    <a:pt x="46" y="121"/>
                    <a:pt x="46" y="121"/>
                    <a:pt x="46" y="121"/>
                  </a:cubicBezTo>
                  <a:cubicBezTo>
                    <a:pt x="47" y="120"/>
                    <a:pt x="47" y="120"/>
                    <a:pt x="47" y="120"/>
                  </a:cubicBezTo>
                  <a:cubicBezTo>
                    <a:pt x="57" y="116"/>
                    <a:pt x="57" y="116"/>
                    <a:pt x="57" y="116"/>
                  </a:cubicBezTo>
                  <a:cubicBezTo>
                    <a:pt x="61" y="115"/>
                    <a:pt x="61" y="115"/>
                    <a:pt x="61" y="115"/>
                  </a:cubicBezTo>
                  <a:cubicBezTo>
                    <a:pt x="63" y="114"/>
                    <a:pt x="64" y="111"/>
                    <a:pt x="63" y="109"/>
                  </a:cubicBezTo>
                  <a:lnTo>
                    <a:pt x="50"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61"/>
            <p:cNvSpPr>
              <a:spLocks/>
            </p:cNvSpPr>
            <p:nvPr/>
          </p:nvSpPr>
          <p:spPr bwMode="auto">
            <a:xfrm>
              <a:off x="3556" y="3584"/>
              <a:ext cx="101" cy="232"/>
            </a:xfrm>
            <a:custGeom>
              <a:avLst/>
              <a:gdLst>
                <a:gd name="T0" fmla="*/ 17 w 50"/>
                <a:gd name="T1" fmla="*/ 61 h 116"/>
                <a:gd name="T2" fmla="*/ 5 w 50"/>
                <a:gd name="T3" fmla="*/ 0 h 116"/>
                <a:gd name="T4" fmla="*/ 2 w 50"/>
                <a:gd name="T5" fmla="*/ 1 h 116"/>
                <a:gd name="T6" fmla="*/ 0 w 50"/>
                <a:gd name="T7" fmla="*/ 4 h 116"/>
                <a:gd name="T8" fmla="*/ 12 w 50"/>
                <a:gd name="T9" fmla="*/ 63 h 116"/>
                <a:gd name="T10" fmla="*/ 43 w 50"/>
                <a:gd name="T11" fmla="*/ 115 h 116"/>
                <a:gd name="T12" fmla="*/ 47 w 50"/>
                <a:gd name="T13" fmla="*/ 115 h 116"/>
                <a:gd name="T14" fmla="*/ 50 w 50"/>
                <a:gd name="T15" fmla="*/ 114 h 116"/>
                <a:gd name="T16" fmla="*/ 17 w 50"/>
                <a:gd name="T17"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17" y="61"/>
                  </a:moveTo>
                  <a:cubicBezTo>
                    <a:pt x="9" y="40"/>
                    <a:pt x="5" y="18"/>
                    <a:pt x="5" y="0"/>
                  </a:cubicBezTo>
                  <a:cubicBezTo>
                    <a:pt x="2" y="1"/>
                    <a:pt x="2" y="1"/>
                    <a:pt x="2" y="1"/>
                  </a:cubicBezTo>
                  <a:cubicBezTo>
                    <a:pt x="1" y="2"/>
                    <a:pt x="0" y="3"/>
                    <a:pt x="0" y="4"/>
                  </a:cubicBezTo>
                  <a:cubicBezTo>
                    <a:pt x="0" y="21"/>
                    <a:pt x="4" y="42"/>
                    <a:pt x="12" y="63"/>
                  </a:cubicBezTo>
                  <a:cubicBezTo>
                    <a:pt x="21" y="85"/>
                    <a:pt x="32" y="103"/>
                    <a:pt x="43" y="115"/>
                  </a:cubicBezTo>
                  <a:cubicBezTo>
                    <a:pt x="44" y="116"/>
                    <a:pt x="46" y="116"/>
                    <a:pt x="47" y="115"/>
                  </a:cubicBezTo>
                  <a:cubicBezTo>
                    <a:pt x="50" y="114"/>
                    <a:pt x="50" y="114"/>
                    <a:pt x="50" y="114"/>
                  </a:cubicBezTo>
                  <a:cubicBezTo>
                    <a:pt x="37" y="102"/>
                    <a:pt x="26" y="83"/>
                    <a:pt x="17"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62"/>
            <p:cNvSpPr>
              <a:spLocks/>
            </p:cNvSpPr>
            <p:nvPr/>
          </p:nvSpPr>
          <p:spPr bwMode="auto">
            <a:xfrm>
              <a:off x="2015" y="3430"/>
              <a:ext cx="963" cy="590"/>
            </a:xfrm>
            <a:custGeom>
              <a:avLst/>
              <a:gdLst>
                <a:gd name="T0" fmla="*/ 480 w 480"/>
                <a:gd name="T1" fmla="*/ 291 h 295"/>
                <a:gd name="T2" fmla="*/ 476 w 480"/>
                <a:gd name="T3" fmla="*/ 295 h 295"/>
                <a:gd name="T4" fmla="*/ 4 w 480"/>
                <a:gd name="T5" fmla="*/ 295 h 295"/>
                <a:gd name="T6" fmla="*/ 0 w 480"/>
                <a:gd name="T7" fmla="*/ 291 h 295"/>
                <a:gd name="T8" fmla="*/ 0 w 480"/>
                <a:gd name="T9" fmla="*/ 4 h 295"/>
                <a:gd name="T10" fmla="*/ 4 w 480"/>
                <a:gd name="T11" fmla="*/ 0 h 295"/>
                <a:gd name="T12" fmla="*/ 476 w 480"/>
                <a:gd name="T13" fmla="*/ 0 h 295"/>
                <a:gd name="T14" fmla="*/ 480 w 480"/>
                <a:gd name="T15" fmla="*/ 4 h 295"/>
                <a:gd name="T16" fmla="*/ 480 w 480"/>
                <a:gd name="T17" fmla="*/ 29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295">
                  <a:moveTo>
                    <a:pt x="480" y="291"/>
                  </a:moveTo>
                  <a:cubicBezTo>
                    <a:pt x="480" y="293"/>
                    <a:pt x="479" y="295"/>
                    <a:pt x="476" y="295"/>
                  </a:cubicBezTo>
                  <a:cubicBezTo>
                    <a:pt x="4" y="295"/>
                    <a:pt x="4" y="295"/>
                    <a:pt x="4" y="295"/>
                  </a:cubicBezTo>
                  <a:cubicBezTo>
                    <a:pt x="2" y="295"/>
                    <a:pt x="0" y="293"/>
                    <a:pt x="0" y="291"/>
                  </a:cubicBezTo>
                  <a:cubicBezTo>
                    <a:pt x="0" y="4"/>
                    <a:pt x="0" y="4"/>
                    <a:pt x="0" y="4"/>
                  </a:cubicBezTo>
                  <a:cubicBezTo>
                    <a:pt x="0" y="1"/>
                    <a:pt x="2" y="0"/>
                    <a:pt x="4" y="0"/>
                  </a:cubicBezTo>
                  <a:cubicBezTo>
                    <a:pt x="476" y="0"/>
                    <a:pt x="476" y="0"/>
                    <a:pt x="476" y="0"/>
                  </a:cubicBezTo>
                  <a:cubicBezTo>
                    <a:pt x="479" y="0"/>
                    <a:pt x="480" y="1"/>
                    <a:pt x="480" y="4"/>
                  </a:cubicBezTo>
                  <a:lnTo>
                    <a:pt x="480" y="29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63"/>
            <p:cNvSpPr>
              <a:spLocks/>
            </p:cNvSpPr>
            <p:nvPr/>
          </p:nvSpPr>
          <p:spPr bwMode="auto">
            <a:xfrm>
              <a:off x="2077" y="4020"/>
              <a:ext cx="841" cy="18"/>
            </a:xfrm>
            <a:custGeom>
              <a:avLst/>
              <a:gdLst>
                <a:gd name="T0" fmla="*/ 841 w 841"/>
                <a:gd name="T1" fmla="*/ 18 h 18"/>
                <a:gd name="T2" fmla="*/ 0 w 841"/>
                <a:gd name="T3" fmla="*/ 18 h 18"/>
                <a:gd name="T4" fmla="*/ 0 w 841"/>
                <a:gd name="T5" fmla="*/ 0 h 18"/>
                <a:gd name="T6" fmla="*/ 841 w 841"/>
                <a:gd name="T7" fmla="*/ 0 h 18"/>
                <a:gd name="T8" fmla="*/ 841 w 841"/>
                <a:gd name="T9" fmla="*/ 18 h 18"/>
                <a:gd name="T10" fmla="*/ 841 w 841"/>
                <a:gd name="T11" fmla="*/ 18 h 18"/>
              </a:gdLst>
              <a:ahLst/>
              <a:cxnLst>
                <a:cxn ang="0">
                  <a:pos x="T0" y="T1"/>
                </a:cxn>
                <a:cxn ang="0">
                  <a:pos x="T2" y="T3"/>
                </a:cxn>
                <a:cxn ang="0">
                  <a:pos x="T4" y="T5"/>
                </a:cxn>
                <a:cxn ang="0">
                  <a:pos x="T6" y="T7"/>
                </a:cxn>
                <a:cxn ang="0">
                  <a:pos x="T8" y="T9"/>
                </a:cxn>
                <a:cxn ang="0">
                  <a:pos x="T10" y="T11"/>
                </a:cxn>
              </a:cxnLst>
              <a:rect l="0" t="0" r="r" b="b"/>
              <a:pathLst>
                <a:path w="841" h="18">
                  <a:moveTo>
                    <a:pt x="841" y="18"/>
                  </a:moveTo>
                  <a:lnTo>
                    <a:pt x="0" y="18"/>
                  </a:lnTo>
                  <a:lnTo>
                    <a:pt x="0" y="0"/>
                  </a:lnTo>
                  <a:lnTo>
                    <a:pt x="841" y="0"/>
                  </a:lnTo>
                  <a:lnTo>
                    <a:pt x="841" y="18"/>
                  </a:lnTo>
                  <a:lnTo>
                    <a:pt x="841" y="18"/>
                  </a:lnTo>
                  <a:close/>
                </a:path>
              </a:pathLst>
            </a:custGeom>
            <a:solidFill>
              <a:srgbClr val="0053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64"/>
            <p:cNvSpPr>
              <a:spLocks/>
            </p:cNvSpPr>
            <p:nvPr/>
          </p:nvSpPr>
          <p:spPr bwMode="auto">
            <a:xfrm>
              <a:off x="1907" y="4184"/>
              <a:ext cx="1182" cy="14"/>
            </a:xfrm>
            <a:custGeom>
              <a:avLst/>
              <a:gdLst>
                <a:gd name="T0" fmla="*/ 589 w 589"/>
                <a:gd name="T1" fmla="*/ 0 h 7"/>
                <a:gd name="T2" fmla="*/ 587 w 589"/>
                <a:gd name="T3" fmla="*/ 0 h 7"/>
                <a:gd name="T4" fmla="*/ 2 w 589"/>
                <a:gd name="T5" fmla="*/ 0 h 7"/>
                <a:gd name="T6" fmla="*/ 0 w 589"/>
                <a:gd name="T7" fmla="*/ 0 h 7"/>
                <a:gd name="T8" fmla="*/ 0 w 589"/>
                <a:gd name="T9" fmla="*/ 4 h 7"/>
                <a:gd name="T10" fmla="*/ 0 w 589"/>
                <a:gd name="T11" fmla="*/ 4 h 7"/>
                <a:gd name="T12" fmla="*/ 3 w 589"/>
                <a:gd name="T13" fmla="*/ 7 h 7"/>
                <a:gd name="T14" fmla="*/ 586 w 589"/>
                <a:gd name="T15" fmla="*/ 7 h 7"/>
                <a:gd name="T16" fmla="*/ 589 w 589"/>
                <a:gd name="T17" fmla="*/ 4 h 7"/>
                <a:gd name="T18" fmla="*/ 589 w 589"/>
                <a:gd name="T19" fmla="*/ 4 h 7"/>
                <a:gd name="T20" fmla="*/ 589 w 58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7">
                  <a:moveTo>
                    <a:pt x="589" y="0"/>
                  </a:moveTo>
                  <a:cubicBezTo>
                    <a:pt x="587" y="0"/>
                    <a:pt x="587" y="0"/>
                    <a:pt x="587" y="0"/>
                  </a:cubicBezTo>
                  <a:cubicBezTo>
                    <a:pt x="2" y="0"/>
                    <a:pt x="2" y="0"/>
                    <a:pt x="2" y="0"/>
                  </a:cubicBezTo>
                  <a:cubicBezTo>
                    <a:pt x="0" y="0"/>
                    <a:pt x="0" y="0"/>
                    <a:pt x="0" y="0"/>
                  </a:cubicBezTo>
                  <a:cubicBezTo>
                    <a:pt x="0" y="4"/>
                    <a:pt x="0" y="4"/>
                    <a:pt x="0" y="4"/>
                  </a:cubicBezTo>
                  <a:cubicBezTo>
                    <a:pt x="0" y="4"/>
                    <a:pt x="0" y="4"/>
                    <a:pt x="0" y="4"/>
                  </a:cubicBezTo>
                  <a:cubicBezTo>
                    <a:pt x="0" y="6"/>
                    <a:pt x="1" y="7"/>
                    <a:pt x="3" y="7"/>
                  </a:cubicBezTo>
                  <a:cubicBezTo>
                    <a:pt x="586" y="7"/>
                    <a:pt x="586" y="7"/>
                    <a:pt x="586" y="7"/>
                  </a:cubicBezTo>
                  <a:cubicBezTo>
                    <a:pt x="588" y="7"/>
                    <a:pt x="589" y="6"/>
                    <a:pt x="589" y="4"/>
                  </a:cubicBezTo>
                  <a:cubicBezTo>
                    <a:pt x="589" y="4"/>
                    <a:pt x="589" y="4"/>
                    <a:pt x="589" y="4"/>
                  </a:cubicBezTo>
                  <a:lnTo>
                    <a:pt x="589" y="0"/>
                  </a:lnTo>
                  <a:close/>
                </a:path>
              </a:pathLst>
            </a:custGeom>
            <a:solidFill>
              <a:srgbClr val="0053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65"/>
            <p:cNvSpPr>
              <a:spLocks/>
            </p:cNvSpPr>
            <p:nvPr/>
          </p:nvSpPr>
          <p:spPr bwMode="auto">
            <a:xfrm>
              <a:off x="1903" y="4032"/>
              <a:ext cx="1188" cy="156"/>
            </a:xfrm>
            <a:custGeom>
              <a:avLst/>
              <a:gdLst>
                <a:gd name="T0" fmla="*/ 590 w 592"/>
                <a:gd name="T1" fmla="*/ 74 h 78"/>
                <a:gd name="T2" fmla="*/ 537 w 592"/>
                <a:gd name="T3" fmla="*/ 5 h 78"/>
                <a:gd name="T4" fmla="*/ 527 w 592"/>
                <a:gd name="T5" fmla="*/ 0 h 78"/>
                <a:gd name="T6" fmla="*/ 65 w 592"/>
                <a:gd name="T7" fmla="*/ 0 h 78"/>
                <a:gd name="T8" fmla="*/ 56 w 592"/>
                <a:gd name="T9" fmla="*/ 5 h 78"/>
                <a:gd name="T10" fmla="*/ 2 w 592"/>
                <a:gd name="T11" fmla="*/ 74 h 78"/>
                <a:gd name="T12" fmla="*/ 5 w 592"/>
                <a:gd name="T13" fmla="*/ 78 h 78"/>
                <a:gd name="T14" fmla="*/ 588 w 592"/>
                <a:gd name="T15" fmla="*/ 78 h 78"/>
                <a:gd name="T16" fmla="*/ 590 w 592"/>
                <a:gd name="T17"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78">
                  <a:moveTo>
                    <a:pt x="590" y="74"/>
                  </a:moveTo>
                  <a:cubicBezTo>
                    <a:pt x="537" y="5"/>
                    <a:pt x="537" y="5"/>
                    <a:pt x="537" y="5"/>
                  </a:cubicBezTo>
                  <a:cubicBezTo>
                    <a:pt x="535" y="2"/>
                    <a:pt x="531" y="0"/>
                    <a:pt x="527" y="0"/>
                  </a:cubicBezTo>
                  <a:cubicBezTo>
                    <a:pt x="65" y="0"/>
                    <a:pt x="65" y="0"/>
                    <a:pt x="65" y="0"/>
                  </a:cubicBezTo>
                  <a:cubicBezTo>
                    <a:pt x="62" y="0"/>
                    <a:pt x="58" y="2"/>
                    <a:pt x="56" y="5"/>
                  </a:cubicBezTo>
                  <a:cubicBezTo>
                    <a:pt x="2" y="74"/>
                    <a:pt x="2" y="74"/>
                    <a:pt x="2" y="74"/>
                  </a:cubicBezTo>
                  <a:cubicBezTo>
                    <a:pt x="0" y="76"/>
                    <a:pt x="2" y="78"/>
                    <a:pt x="5" y="78"/>
                  </a:cubicBezTo>
                  <a:cubicBezTo>
                    <a:pt x="588" y="78"/>
                    <a:pt x="588" y="78"/>
                    <a:pt x="588" y="78"/>
                  </a:cubicBezTo>
                  <a:cubicBezTo>
                    <a:pt x="591" y="78"/>
                    <a:pt x="592" y="76"/>
                    <a:pt x="590" y="74"/>
                  </a:cubicBezTo>
                  <a:close/>
                </a:path>
              </a:pathLst>
            </a:custGeom>
            <a:solidFill>
              <a:srgbClr val="4999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66"/>
            <p:cNvSpPr>
              <a:spLocks/>
            </p:cNvSpPr>
            <p:nvPr/>
          </p:nvSpPr>
          <p:spPr bwMode="auto">
            <a:xfrm>
              <a:off x="2031" y="4058"/>
              <a:ext cx="931" cy="2"/>
            </a:xfrm>
            <a:custGeom>
              <a:avLst/>
              <a:gdLst>
                <a:gd name="T0" fmla="*/ 463 w 464"/>
                <a:gd name="T1" fmla="*/ 1 h 1"/>
                <a:gd name="T2" fmla="*/ 1 w 464"/>
                <a:gd name="T3" fmla="*/ 1 h 1"/>
                <a:gd name="T4" fmla="*/ 0 w 464"/>
                <a:gd name="T5" fmla="*/ 1 h 1"/>
                <a:gd name="T6" fmla="*/ 1 w 464"/>
                <a:gd name="T7" fmla="*/ 0 h 1"/>
                <a:gd name="T8" fmla="*/ 463 w 464"/>
                <a:gd name="T9" fmla="*/ 0 h 1"/>
                <a:gd name="T10" fmla="*/ 464 w 464"/>
                <a:gd name="T11" fmla="*/ 1 h 1"/>
                <a:gd name="T12" fmla="*/ 463 w 46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64" h="1">
                  <a:moveTo>
                    <a:pt x="463" y="1"/>
                  </a:moveTo>
                  <a:cubicBezTo>
                    <a:pt x="1" y="1"/>
                    <a:pt x="1" y="1"/>
                    <a:pt x="1" y="1"/>
                  </a:cubicBezTo>
                  <a:cubicBezTo>
                    <a:pt x="1" y="1"/>
                    <a:pt x="0" y="1"/>
                    <a:pt x="0" y="1"/>
                  </a:cubicBezTo>
                  <a:cubicBezTo>
                    <a:pt x="0" y="0"/>
                    <a:pt x="1" y="0"/>
                    <a:pt x="1" y="0"/>
                  </a:cubicBezTo>
                  <a:cubicBezTo>
                    <a:pt x="463" y="0"/>
                    <a:pt x="463" y="0"/>
                    <a:pt x="463" y="0"/>
                  </a:cubicBezTo>
                  <a:cubicBezTo>
                    <a:pt x="464" y="0"/>
                    <a:pt x="464" y="0"/>
                    <a:pt x="464" y="1"/>
                  </a:cubicBezTo>
                  <a:cubicBezTo>
                    <a:pt x="464" y="1"/>
                    <a:pt x="464" y="1"/>
                    <a:pt x="463" y="1"/>
                  </a:cubicBezTo>
                  <a:close/>
                </a:path>
              </a:pathLst>
            </a:custGeom>
            <a:solidFill>
              <a:srgbClr val="0053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67"/>
            <p:cNvSpPr>
              <a:spLocks/>
            </p:cNvSpPr>
            <p:nvPr/>
          </p:nvSpPr>
          <p:spPr bwMode="auto">
            <a:xfrm>
              <a:off x="2019" y="4078"/>
              <a:ext cx="955" cy="2"/>
            </a:xfrm>
            <a:custGeom>
              <a:avLst/>
              <a:gdLst>
                <a:gd name="T0" fmla="*/ 476 w 476"/>
                <a:gd name="T1" fmla="*/ 1 h 1"/>
                <a:gd name="T2" fmla="*/ 1 w 476"/>
                <a:gd name="T3" fmla="*/ 1 h 1"/>
                <a:gd name="T4" fmla="*/ 0 w 476"/>
                <a:gd name="T5" fmla="*/ 0 h 1"/>
                <a:gd name="T6" fmla="*/ 1 w 476"/>
                <a:gd name="T7" fmla="*/ 0 h 1"/>
                <a:gd name="T8" fmla="*/ 476 w 476"/>
                <a:gd name="T9" fmla="*/ 0 h 1"/>
                <a:gd name="T10" fmla="*/ 476 w 476"/>
                <a:gd name="T11" fmla="*/ 0 h 1"/>
                <a:gd name="T12" fmla="*/ 476 w 476"/>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76" h="1">
                  <a:moveTo>
                    <a:pt x="476" y="1"/>
                  </a:moveTo>
                  <a:cubicBezTo>
                    <a:pt x="1" y="1"/>
                    <a:pt x="1" y="1"/>
                    <a:pt x="1" y="1"/>
                  </a:cubicBezTo>
                  <a:cubicBezTo>
                    <a:pt x="1" y="1"/>
                    <a:pt x="0" y="1"/>
                    <a:pt x="0" y="0"/>
                  </a:cubicBezTo>
                  <a:cubicBezTo>
                    <a:pt x="0" y="0"/>
                    <a:pt x="1" y="0"/>
                    <a:pt x="1" y="0"/>
                  </a:cubicBezTo>
                  <a:cubicBezTo>
                    <a:pt x="476" y="0"/>
                    <a:pt x="476" y="0"/>
                    <a:pt x="476" y="0"/>
                  </a:cubicBezTo>
                  <a:cubicBezTo>
                    <a:pt x="476" y="0"/>
                    <a:pt x="476" y="0"/>
                    <a:pt x="476" y="0"/>
                  </a:cubicBezTo>
                  <a:cubicBezTo>
                    <a:pt x="476" y="1"/>
                    <a:pt x="476" y="1"/>
                    <a:pt x="476" y="1"/>
                  </a:cubicBezTo>
                  <a:close/>
                </a:path>
              </a:pathLst>
            </a:custGeom>
            <a:solidFill>
              <a:srgbClr val="0053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68"/>
            <p:cNvSpPr>
              <a:spLocks/>
            </p:cNvSpPr>
            <p:nvPr/>
          </p:nvSpPr>
          <p:spPr bwMode="auto">
            <a:xfrm>
              <a:off x="2003" y="4096"/>
              <a:ext cx="987" cy="4"/>
            </a:xfrm>
            <a:custGeom>
              <a:avLst/>
              <a:gdLst>
                <a:gd name="T0" fmla="*/ 491 w 492"/>
                <a:gd name="T1" fmla="*/ 2 h 2"/>
                <a:gd name="T2" fmla="*/ 1 w 492"/>
                <a:gd name="T3" fmla="*/ 2 h 2"/>
                <a:gd name="T4" fmla="*/ 0 w 492"/>
                <a:gd name="T5" fmla="*/ 1 h 2"/>
                <a:gd name="T6" fmla="*/ 1 w 492"/>
                <a:gd name="T7" fmla="*/ 0 h 2"/>
                <a:gd name="T8" fmla="*/ 491 w 492"/>
                <a:gd name="T9" fmla="*/ 0 h 2"/>
                <a:gd name="T10" fmla="*/ 492 w 492"/>
                <a:gd name="T11" fmla="*/ 1 h 2"/>
                <a:gd name="T12" fmla="*/ 491 w 49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92" h="2">
                  <a:moveTo>
                    <a:pt x="491" y="2"/>
                  </a:moveTo>
                  <a:cubicBezTo>
                    <a:pt x="1" y="2"/>
                    <a:pt x="1" y="2"/>
                    <a:pt x="1" y="2"/>
                  </a:cubicBezTo>
                  <a:cubicBezTo>
                    <a:pt x="1" y="2"/>
                    <a:pt x="0" y="1"/>
                    <a:pt x="0" y="1"/>
                  </a:cubicBezTo>
                  <a:cubicBezTo>
                    <a:pt x="0" y="0"/>
                    <a:pt x="1" y="0"/>
                    <a:pt x="1" y="0"/>
                  </a:cubicBezTo>
                  <a:cubicBezTo>
                    <a:pt x="491" y="0"/>
                    <a:pt x="491" y="0"/>
                    <a:pt x="491" y="0"/>
                  </a:cubicBezTo>
                  <a:cubicBezTo>
                    <a:pt x="491" y="0"/>
                    <a:pt x="492" y="0"/>
                    <a:pt x="492" y="1"/>
                  </a:cubicBezTo>
                  <a:cubicBezTo>
                    <a:pt x="492" y="1"/>
                    <a:pt x="491" y="2"/>
                    <a:pt x="491" y="2"/>
                  </a:cubicBezTo>
                  <a:close/>
                </a:path>
              </a:pathLst>
            </a:custGeom>
            <a:solidFill>
              <a:srgbClr val="0053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69"/>
            <p:cNvSpPr>
              <a:spLocks noEditPoints="1"/>
            </p:cNvSpPr>
            <p:nvPr/>
          </p:nvSpPr>
          <p:spPr bwMode="auto">
            <a:xfrm>
              <a:off x="2372" y="4124"/>
              <a:ext cx="251" cy="36"/>
            </a:xfrm>
            <a:custGeom>
              <a:avLst/>
              <a:gdLst>
                <a:gd name="T0" fmla="*/ 251 w 251"/>
                <a:gd name="T1" fmla="*/ 36 h 36"/>
                <a:gd name="T2" fmla="*/ 0 w 251"/>
                <a:gd name="T3" fmla="*/ 36 h 36"/>
                <a:gd name="T4" fmla="*/ 26 w 251"/>
                <a:gd name="T5" fmla="*/ 0 h 36"/>
                <a:gd name="T6" fmla="*/ 223 w 251"/>
                <a:gd name="T7" fmla="*/ 0 h 36"/>
                <a:gd name="T8" fmla="*/ 251 w 251"/>
                <a:gd name="T9" fmla="*/ 36 h 36"/>
                <a:gd name="T10" fmla="*/ 251 w 251"/>
                <a:gd name="T11" fmla="*/ 36 h 36"/>
                <a:gd name="T12" fmla="*/ 6 w 251"/>
                <a:gd name="T13" fmla="*/ 32 h 36"/>
                <a:gd name="T14" fmla="*/ 245 w 251"/>
                <a:gd name="T15" fmla="*/ 32 h 36"/>
                <a:gd name="T16" fmla="*/ 221 w 251"/>
                <a:gd name="T17" fmla="*/ 4 h 36"/>
                <a:gd name="T18" fmla="*/ 28 w 251"/>
                <a:gd name="T19" fmla="*/ 4 h 36"/>
                <a:gd name="T20" fmla="*/ 6 w 251"/>
                <a:gd name="T21" fmla="*/ 32 h 36"/>
                <a:gd name="T22" fmla="*/ 6 w 251"/>
                <a:gd name="T23"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1" h="36">
                  <a:moveTo>
                    <a:pt x="251" y="36"/>
                  </a:moveTo>
                  <a:lnTo>
                    <a:pt x="0" y="36"/>
                  </a:lnTo>
                  <a:lnTo>
                    <a:pt x="26" y="0"/>
                  </a:lnTo>
                  <a:lnTo>
                    <a:pt x="223" y="0"/>
                  </a:lnTo>
                  <a:lnTo>
                    <a:pt x="251" y="36"/>
                  </a:lnTo>
                  <a:lnTo>
                    <a:pt x="251" y="36"/>
                  </a:lnTo>
                  <a:close/>
                  <a:moveTo>
                    <a:pt x="6" y="32"/>
                  </a:moveTo>
                  <a:lnTo>
                    <a:pt x="245" y="32"/>
                  </a:lnTo>
                  <a:lnTo>
                    <a:pt x="221" y="4"/>
                  </a:lnTo>
                  <a:lnTo>
                    <a:pt x="28" y="4"/>
                  </a:lnTo>
                  <a:lnTo>
                    <a:pt x="6" y="32"/>
                  </a:lnTo>
                  <a:lnTo>
                    <a:pt x="6" y="32"/>
                  </a:lnTo>
                  <a:close/>
                </a:path>
              </a:pathLst>
            </a:custGeom>
            <a:solidFill>
              <a:srgbClr val="0053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70"/>
            <p:cNvSpPr>
              <a:spLocks/>
            </p:cNvSpPr>
            <p:nvPr/>
          </p:nvSpPr>
          <p:spPr bwMode="auto">
            <a:xfrm>
              <a:off x="2922" y="3696"/>
              <a:ext cx="36" cy="36"/>
            </a:xfrm>
            <a:custGeom>
              <a:avLst/>
              <a:gdLst>
                <a:gd name="T0" fmla="*/ 0 w 36"/>
                <a:gd name="T1" fmla="*/ 4 h 36"/>
                <a:gd name="T2" fmla="*/ 0 w 36"/>
                <a:gd name="T3" fmla="*/ 30 h 36"/>
                <a:gd name="T4" fmla="*/ 36 w 36"/>
                <a:gd name="T5" fmla="*/ 36 h 36"/>
                <a:gd name="T6" fmla="*/ 36 w 36"/>
                <a:gd name="T7" fmla="*/ 0 h 36"/>
                <a:gd name="T8" fmla="*/ 0 w 36"/>
                <a:gd name="T9" fmla="*/ 4 h 36"/>
                <a:gd name="T10" fmla="*/ 0 w 36"/>
                <a:gd name="T11" fmla="*/ 4 h 36"/>
              </a:gdLst>
              <a:ahLst/>
              <a:cxnLst>
                <a:cxn ang="0">
                  <a:pos x="T0" y="T1"/>
                </a:cxn>
                <a:cxn ang="0">
                  <a:pos x="T2" y="T3"/>
                </a:cxn>
                <a:cxn ang="0">
                  <a:pos x="T4" y="T5"/>
                </a:cxn>
                <a:cxn ang="0">
                  <a:pos x="T6" y="T7"/>
                </a:cxn>
                <a:cxn ang="0">
                  <a:pos x="T8" y="T9"/>
                </a:cxn>
                <a:cxn ang="0">
                  <a:pos x="T10" y="T11"/>
                </a:cxn>
              </a:cxnLst>
              <a:rect l="0" t="0" r="r" b="b"/>
              <a:pathLst>
                <a:path w="36" h="36">
                  <a:moveTo>
                    <a:pt x="0" y="4"/>
                  </a:moveTo>
                  <a:lnTo>
                    <a:pt x="0" y="30"/>
                  </a:lnTo>
                  <a:lnTo>
                    <a:pt x="36" y="36"/>
                  </a:lnTo>
                  <a:lnTo>
                    <a:pt x="36" y="0"/>
                  </a:lnTo>
                  <a:lnTo>
                    <a:pt x="0" y="4"/>
                  </a:lnTo>
                  <a:lnTo>
                    <a:pt x="0" y="4"/>
                  </a:lnTo>
                  <a:close/>
                </a:path>
              </a:pathLst>
            </a:custGeom>
            <a:solidFill>
              <a:srgbClr val="95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71"/>
            <p:cNvSpPr>
              <a:spLocks/>
            </p:cNvSpPr>
            <p:nvPr/>
          </p:nvSpPr>
          <p:spPr bwMode="auto">
            <a:xfrm>
              <a:off x="2089" y="3474"/>
              <a:ext cx="817" cy="488"/>
            </a:xfrm>
            <a:custGeom>
              <a:avLst/>
              <a:gdLst>
                <a:gd name="T0" fmla="*/ 403 w 407"/>
                <a:gd name="T1" fmla="*/ 244 h 244"/>
                <a:gd name="T2" fmla="*/ 3 w 407"/>
                <a:gd name="T3" fmla="*/ 244 h 244"/>
                <a:gd name="T4" fmla="*/ 0 w 407"/>
                <a:gd name="T5" fmla="*/ 241 h 244"/>
                <a:gd name="T6" fmla="*/ 0 w 407"/>
                <a:gd name="T7" fmla="*/ 3 h 244"/>
                <a:gd name="T8" fmla="*/ 3 w 407"/>
                <a:gd name="T9" fmla="*/ 0 h 244"/>
                <a:gd name="T10" fmla="*/ 403 w 407"/>
                <a:gd name="T11" fmla="*/ 0 h 244"/>
                <a:gd name="T12" fmla="*/ 407 w 407"/>
                <a:gd name="T13" fmla="*/ 3 h 244"/>
                <a:gd name="T14" fmla="*/ 407 w 407"/>
                <a:gd name="T15" fmla="*/ 241 h 244"/>
                <a:gd name="T16" fmla="*/ 403 w 407"/>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244">
                  <a:moveTo>
                    <a:pt x="403" y="244"/>
                  </a:moveTo>
                  <a:cubicBezTo>
                    <a:pt x="3" y="244"/>
                    <a:pt x="3" y="244"/>
                    <a:pt x="3" y="244"/>
                  </a:cubicBezTo>
                  <a:cubicBezTo>
                    <a:pt x="1" y="244"/>
                    <a:pt x="0" y="242"/>
                    <a:pt x="0" y="241"/>
                  </a:cubicBezTo>
                  <a:cubicBezTo>
                    <a:pt x="0" y="3"/>
                    <a:pt x="0" y="3"/>
                    <a:pt x="0" y="3"/>
                  </a:cubicBezTo>
                  <a:cubicBezTo>
                    <a:pt x="0" y="1"/>
                    <a:pt x="1" y="0"/>
                    <a:pt x="3" y="0"/>
                  </a:cubicBezTo>
                  <a:cubicBezTo>
                    <a:pt x="403" y="0"/>
                    <a:pt x="403" y="0"/>
                    <a:pt x="403" y="0"/>
                  </a:cubicBezTo>
                  <a:cubicBezTo>
                    <a:pt x="405" y="0"/>
                    <a:pt x="407" y="1"/>
                    <a:pt x="407" y="3"/>
                  </a:cubicBezTo>
                  <a:cubicBezTo>
                    <a:pt x="407" y="241"/>
                    <a:pt x="407" y="241"/>
                    <a:pt x="407" y="241"/>
                  </a:cubicBezTo>
                  <a:cubicBezTo>
                    <a:pt x="407" y="242"/>
                    <a:pt x="405" y="244"/>
                    <a:pt x="403" y="244"/>
                  </a:cubicBez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72"/>
            <p:cNvSpPr>
              <a:spLocks/>
            </p:cNvSpPr>
            <p:nvPr/>
          </p:nvSpPr>
          <p:spPr bwMode="auto">
            <a:xfrm>
              <a:off x="2408" y="3526"/>
              <a:ext cx="199" cy="376"/>
            </a:xfrm>
            <a:custGeom>
              <a:avLst/>
              <a:gdLst>
                <a:gd name="T0" fmla="*/ 78 w 99"/>
                <a:gd name="T1" fmla="*/ 137 h 188"/>
                <a:gd name="T2" fmla="*/ 71 w 99"/>
                <a:gd name="T3" fmla="*/ 135 h 188"/>
                <a:gd name="T4" fmla="*/ 61 w 99"/>
                <a:gd name="T5" fmla="*/ 139 h 188"/>
                <a:gd name="T6" fmla="*/ 55 w 99"/>
                <a:gd name="T7" fmla="*/ 136 h 188"/>
                <a:gd name="T8" fmla="*/ 37 w 99"/>
                <a:gd name="T9" fmla="*/ 99 h 188"/>
                <a:gd name="T10" fmla="*/ 24 w 99"/>
                <a:gd name="T11" fmla="*/ 59 h 188"/>
                <a:gd name="T12" fmla="*/ 28 w 99"/>
                <a:gd name="T13" fmla="*/ 53 h 188"/>
                <a:gd name="T14" fmla="*/ 37 w 99"/>
                <a:gd name="T15" fmla="*/ 49 h 188"/>
                <a:gd name="T16" fmla="*/ 41 w 99"/>
                <a:gd name="T17" fmla="*/ 43 h 188"/>
                <a:gd name="T18" fmla="*/ 33 w 99"/>
                <a:gd name="T19" fmla="*/ 5 h 188"/>
                <a:gd name="T20" fmla="*/ 25 w 99"/>
                <a:gd name="T21" fmla="*/ 1 h 188"/>
                <a:gd name="T22" fmla="*/ 18 w 99"/>
                <a:gd name="T23" fmla="*/ 4 h 188"/>
                <a:gd name="T24" fmla="*/ 2 w 99"/>
                <a:gd name="T25" fmla="*/ 10 h 188"/>
                <a:gd name="T26" fmla="*/ 1 w 99"/>
                <a:gd name="T27" fmla="*/ 10 h 188"/>
                <a:gd name="T28" fmla="*/ 1 w 99"/>
                <a:gd name="T29" fmla="*/ 11 h 188"/>
                <a:gd name="T30" fmla="*/ 20 w 99"/>
                <a:gd name="T31" fmla="*/ 105 h 188"/>
                <a:gd name="T32" fmla="*/ 70 w 99"/>
                <a:gd name="T33" fmla="*/ 188 h 188"/>
                <a:gd name="T34" fmla="*/ 71 w 99"/>
                <a:gd name="T35" fmla="*/ 188 h 188"/>
                <a:gd name="T36" fmla="*/ 72 w 99"/>
                <a:gd name="T37" fmla="*/ 187 h 188"/>
                <a:gd name="T38" fmla="*/ 88 w 99"/>
                <a:gd name="T39" fmla="*/ 181 h 188"/>
                <a:gd name="T40" fmla="*/ 95 w 99"/>
                <a:gd name="T41" fmla="*/ 179 h 188"/>
                <a:gd name="T42" fmla="*/ 97 w 99"/>
                <a:gd name="T43" fmla="*/ 171 h 188"/>
                <a:gd name="T44" fmla="*/ 78 w 99"/>
                <a:gd name="T45" fmla="*/ 13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88">
                  <a:moveTo>
                    <a:pt x="78" y="137"/>
                  </a:moveTo>
                  <a:cubicBezTo>
                    <a:pt x="76" y="135"/>
                    <a:pt x="73" y="134"/>
                    <a:pt x="71" y="135"/>
                  </a:cubicBezTo>
                  <a:cubicBezTo>
                    <a:pt x="61" y="139"/>
                    <a:pt x="61" y="139"/>
                    <a:pt x="61" y="139"/>
                  </a:cubicBezTo>
                  <a:cubicBezTo>
                    <a:pt x="59" y="140"/>
                    <a:pt x="56" y="139"/>
                    <a:pt x="55" y="136"/>
                  </a:cubicBezTo>
                  <a:cubicBezTo>
                    <a:pt x="48" y="125"/>
                    <a:pt x="42" y="112"/>
                    <a:pt x="37" y="99"/>
                  </a:cubicBezTo>
                  <a:cubicBezTo>
                    <a:pt x="31" y="85"/>
                    <a:pt x="27" y="72"/>
                    <a:pt x="24" y="59"/>
                  </a:cubicBezTo>
                  <a:cubicBezTo>
                    <a:pt x="24" y="56"/>
                    <a:pt x="25" y="54"/>
                    <a:pt x="28" y="53"/>
                  </a:cubicBezTo>
                  <a:cubicBezTo>
                    <a:pt x="37" y="49"/>
                    <a:pt x="37" y="49"/>
                    <a:pt x="37" y="49"/>
                  </a:cubicBezTo>
                  <a:cubicBezTo>
                    <a:pt x="40" y="48"/>
                    <a:pt x="41" y="45"/>
                    <a:pt x="41" y="43"/>
                  </a:cubicBezTo>
                  <a:cubicBezTo>
                    <a:pt x="33" y="5"/>
                    <a:pt x="33" y="5"/>
                    <a:pt x="33" y="5"/>
                  </a:cubicBezTo>
                  <a:cubicBezTo>
                    <a:pt x="32" y="1"/>
                    <a:pt x="28" y="0"/>
                    <a:pt x="25" y="1"/>
                  </a:cubicBezTo>
                  <a:cubicBezTo>
                    <a:pt x="18" y="4"/>
                    <a:pt x="18" y="4"/>
                    <a:pt x="18" y="4"/>
                  </a:cubicBezTo>
                  <a:cubicBezTo>
                    <a:pt x="2" y="10"/>
                    <a:pt x="2" y="10"/>
                    <a:pt x="2" y="10"/>
                  </a:cubicBezTo>
                  <a:cubicBezTo>
                    <a:pt x="1" y="10"/>
                    <a:pt x="1" y="10"/>
                    <a:pt x="1" y="10"/>
                  </a:cubicBezTo>
                  <a:cubicBezTo>
                    <a:pt x="1" y="11"/>
                    <a:pt x="1" y="11"/>
                    <a:pt x="1" y="11"/>
                  </a:cubicBezTo>
                  <a:cubicBezTo>
                    <a:pt x="0" y="38"/>
                    <a:pt x="6" y="72"/>
                    <a:pt x="20" y="105"/>
                  </a:cubicBezTo>
                  <a:cubicBezTo>
                    <a:pt x="33" y="139"/>
                    <a:pt x="51" y="168"/>
                    <a:pt x="70" y="188"/>
                  </a:cubicBezTo>
                  <a:cubicBezTo>
                    <a:pt x="71" y="188"/>
                    <a:pt x="71" y="188"/>
                    <a:pt x="71" y="188"/>
                  </a:cubicBezTo>
                  <a:cubicBezTo>
                    <a:pt x="72" y="187"/>
                    <a:pt x="72" y="187"/>
                    <a:pt x="72" y="187"/>
                  </a:cubicBezTo>
                  <a:cubicBezTo>
                    <a:pt x="88" y="181"/>
                    <a:pt x="88" y="181"/>
                    <a:pt x="88" y="181"/>
                  </a:cubicBezTo>
                  <a:cubicBezTo>
                    <a:pt x="95" y="179"/>
                    <a:pt x="95" y="179"/>
                    <a:pt x="95" y="179"/>
                  </a:cubicBezTo>
                  <a:cubicBezTo>
                    <a:pt x="98" y="177"/>
                    <a:pt x="99" y="174"/>
                    <a:pt x="97" y="171"/>
                  </a:cubicBezTo>
                  <a:lnTo>
                    <a:pt x="78" y="1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73"/>
            <p:cNvSpPr>
              <a:spLocks/>
            </p:cNvSpPr>
            <p:nvPr/>
          </p:nvSpPr>
          <p:spPr bwMode="auto">
            <a:xfrm>
              <a:off x="2388" y="3548"/>
              <a:ext cx="157" cy="362"/>
            </a:xfrm>
            <a:custGeom>
              <a:avLst/>
              <a:gdLst>
                <a:gd name="T0" fmla="*/ 27 w 78"/>
                <a:gd name="T1" fmla="*/ 95 h 181"/>
                <a:gd name="T2" fmla="*/ 9 w 78"/>
                <a:gd name="T3" fmla="*/ 0 h 181"/>
                <a:gd name="T4" fmla="*/ 4 w 78"/>
                <a:gd name="T5" fmla="*/ 2 h 181"/>
                <a:gd name="T6" fmla="*/ 0 w 78"/>
                <a:gd name="T7" fmla="*/ 7 h 181"/>
                <a:gd name="T8" fmla="*/ 19 w 78"/>
                <a:gd name="T9" fmla="*/ 99 h 181"/>
                <a:gd name="T10" fmla="*/ 67 w 78"/>
                <a:gd name="T11" fmla="*/ 179 h 181"/>
                <a:gd name="T12" fmla="*/ 73 w 78"/>
                <a:gd name="T13" fmla="*/ 180 h 181"/>
                <a:gd name="T14" fmla="*/ 78 w 78"/>
                <a:gd name="T15" fmla="*/ 178 h 181"/>
                <a:gd name="T16" fmla="*/ 27 w 78"/>
                <a:gd name="T17" fmla="*/ 9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81">
                  <a:moveTo>
                    <a:pt x="27" y="95"/>
                  </a:moveTo>
                  <a:cubicBezTo>
                    <a:pt x="14" y="62"/>
                    <a:pt x="7" y="28"/>
                    <a:pt x="9" y="0"/>
                  </a:cubicBezTo>
                  <a:cubicBezTo>
                    <a:pt x="4" y="2"/>
                    <a:pt x="4" y="2"/>
                    <a:pt x="4" y="2"/>
                  </a:cubicBezTo>
                  <a:cubicBezTo>
                    <a:pt x="2" y="3"/>
                    <a:pt x="0" y="5"/>
                    <a:pt x="0" y="7"/>
                  </a:cubicBezTo>
                  <a:cubicBezTo>
                    <a:pt x="0" y="33"/>
                    <a:pt x="6" y="65"/>
                    <a:pt x="19" y="99"/>
                  </a:cubicBezTo>
                  <a:cubicBezTo>
                    <a:pt x="32" y="132"/>
                    <a:pt x="50" y="160"/>
                    <a:pt x="67" y="179"/>
                  </a:cubicBezTo>
                  <a:cubicBezTo>
                    <a:pt x="69" y="180"/>
                    <a:pt x="71" y="181"/>
                    <a:pt x="73" y="180"/>
                  </a:cubicBezTo>
                  <a:cubicBezTo>
                    <a:pt x="78" y="178"/>
                    <a:pt x="78" y="178"/>
                    <a:pt x="78" y="178"/>
                  </a:cubicBezTo>
                  <a:cubicBezTo>
                    <a:pt x="58" y="158"/>
                    <a:pt x="40" y="129"/>
                    <a:pt x="27"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74"/>
            <p:cNvSpPr>
              <a:spLocks/>
            </p:cNvSpPr>
            <p:nvPr/>
          </p:nvSpPr>
          <p:spPr bwMode="auto">
            <a:xfrm>
              <a:off x="1379" y="3950"/>
              <a:ext cx="40" cy="36"/>
            </a:xfrm>
            <a:custGeom>
              <a:avLst/>
              <a:gdLst>
                <a:gd name="T0" fmla="*/ 20 w 20"/>
                <a:gd name="T1" fmla="*/ 14 h 18"/>
                <a:gd name="T2" fmla="*/ 19 w 20"/>
                <a:gd name="T3" fmla="*/ 16 h 18"/>
                <a:gd name="T4" fmla="*/ 16 w 20"/>
                <a:gd name="T5" fmla="*/ 18 h 18"/>
                <a:gd name="T6" fmla="*/ 1 w 20"/>
                <a:gd name="T7" fmla="*/ 7 h 18"/>
                <a:gd name="T8" fmla="*/ 1 w 20"/>
                <a:gd name="T9" fmla="*/ 4 h 18"/>
                <a:gd name="T10" fmla="*/ 2 w 20"/>
                <a:gd name="T11" fmla="*/ 2 h 18"/>
                <a:gd name="T12" fmla="*/ 4 w 20"/>
                <a:gd name="T13" fmla="*/ 1 h 18"/>
                <a:gd name="T14" fmla="*/ 19 w 20"/>
                <a:gd name="T15" fmla="*/ 12 h 18"/>
                <a:gd name="T16" fmla="*/ 20 w 20"/>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8">
                  <a:moveTo>
                    <a:pt x="20" y="14"/>
                  </a:moveTo>
                  <a:cubicBezTo>
                    <a:pt x="19" y="16"/>
                    <a:pt x="19" y="16"/>
                    <a:pt x="19" y="16"/>
                  </a:cubicBezTo>
                  <a:cubicBezTo>
                    <a:pt x="19" y="18"/>
                    <a:pt x="17" y="18"/>
                    <a:pt x="16" y="18"/>
                  </a:cubicBezTo>
                  <a:cubicBezTo>
                    <a:pt x="1" y="7"/>
                    <a:pt x="1" y="7"/>
                    <a:pt x="1" y="7"/>
                  </a:cubicBezTo>
                  <a:cubicBezTo>
                    <a:pt x="1" y="6"/>
                    <a:pt x="0" y="5"/>
                    <a:pt x="1" y="4"/>
                  </a:cubicBezTo>
                  <a:cubicBezTo>
                    <a:pt x="2" y="2"/>
                    <a:pt x="2" y="2"/>
                    <a:pt x="2" y="2"/>
                  </a:cubicBezTo>
                  <a:cubicBezTo>
                    <a:pt x="2" y="1"/>
                    <a:pt x="4" y="0"/>
                    <a:pt x="4" y="1"/>
                  </a:cubicBezTo>
                  <a:cubicBezTo>
                    <a:pt x="19" y="12"/>
                    <a:pt x="19" y="12"/>
                    <a:pt x="19" y="12"/>
                  </a:cubicBezTo>
                  <a:cubicBezTo>
                    <a:pt x="20" y="12"/>
                    <a:pt x="20" y="13"/>
                    <a:pt x="20" y="1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75"/>
            <p:cNvSpPr>
              <a:spLocks/>
            </p:cNvSpPr>
            <p:nvPr/>
          </p:nvSpPr>
          <p:spPr bwMode="auto">
            <a:xfrm>
              <a:off x="1369" y="3976"/>
              <a:ext cx="40" cy="38"/>
            </a:xfrm>
            <a:custGeom>
              <a:avLst/>
              <a:gdLst>
                <a:gd name="T0" fmla="*/ 19 w 20"/>
                <a:gd name="T1" fmla="*/ 15 h 19"/>
                <a:gd name="T2" fmla="*/ 18 w 20"/>
                <a:gd name="T3" fmla="*/ 18 h 19"/>
                <a:gd name="T4" fmla="*/ 15 w 20"/>
                <a:gd name="T5" fmla="*/ 19 h 19"/>
                <a:gd name="T6" fmla="*/ 1 w 20"/>
                <a:gd name="T7" fmla="*/ 7 h 19"/>
                <a:gd name="T8" fmla="*/ 1 w 20"/>
                <a:gd name="T9" fmla="*/ 5 h 19"/>
                <a:gd name="T10" fmla="*/ 2 w 20"/>
                <a:gd name="T11" fmla="*/ 2 h 19"/>
                <a:gd name="T12" fmla="*/ 4 w 20"/>
                <a:gd name="T13" fmla="*/ 1 h 19"/>
                <a:gd name="T14" fmla="*/ 19 w 20"/>
                <a:gd name="T15" fmla="*/ 13 h 19"/>
                <a:gd name="T16" fmla="*/ 19 w 20"/>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9">
                  <a:moveTo>
                    <a:pt x="19" y="15"/>
                  </a:moveTo>
                  <a:cubicBezTo>
                    <a:pt x="18" y="18"/>
                    <a:pt x="18" y="18"/>
                    <a:pt x="18" y="18"/>
                  </a:cubicBezTo>
                  <a:cubicBezTo>
                    <a:pt x="18" y="19"/>
                    <a:pt x="16" y="19"/>
                    <a:pt x="15" y="19"/>
                  </a:cubicBezTo>
                  <a:cubicBezTo>
                    <a:pt x="1" y="7"/>
                    <a:pt x="1" y="7"/>
                    <a:pt x="1" y="7"/>
                  </a:cubicBezTo>
                  <a:cubicBezTo>
                    <a:pt x="0" y="7"/>
                    <a:pt x="0" y="6"/>
                    <a:pt x="1" y="5"/>
                  </a:cubicBezTo>
                  <a:cubicBezTo>
                    <a:pt x="2" y="2"/>
                    <a:pt x="2" y="2"/>
                    <a:pt x="2" y="2"/>
                  </a:cubicBezTo>
                  <a:cubicBezTo>
                    <a:pt x="2" y="1"/>
                    <a:pt x="4" y="0"/>
                    <a:pt x="4" y="1"/>
                  </a:cubicBezTo>
                  <a:cubicBezTo>
                    <a:pt x="19" y="13"/>
                    <a:pt x="19" y="13"/>
                    <a:pt x="19" y="13"/>
                  </a:cubicBezTo>
                  <a:cubicBezTo>
                    <a:pt x="19" y="13"/>
                    <a:pt x="20" y="14"/>
                    <a:pt x="19"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76"/>
            <p:cNvSpPr>
              <a:spLocks/>
            </p:cNvSpPr>
            <p:nvPr/>
          </p:nvSpPr>
          <p:spPr bwMode="auto">
            <a:xfrm>
              <a:off x="1359" y="4002"/>
              <a:ext cx="38" cy="40"/>
            </a:xfrm>
            <a:custGeom>
              <a:avLst/>
              <a:gdLst>
                <a:gd name="T0" fmla="*/ 18 w 19"/>
                <a:gd name="T1" fmla="*/ 16 h 20"/>
                <a:gd name="T2" fmla="*/ 17 w 19"/>
                <a:gd name="T3" fmla="*/ 18 h 20"/>
                <a:gd name="T4" fmla="*/ 14 w 19"/>
                <a:gd name="T5" fmla="*/ 19 h 20"/>
                <a:gd name="T6" fmla="*/ 0 w 19"/>
                <a:gd name="T7" fmla="*/ 7 h 20"/>
                <a:gd name="T8" fmla="*/ 0 w 19"/>
                <a:gd name="T9" fmla="*/ 4 h 20"/>
                <a:gd name="T10" fmla="*/ 1 w 19"/>
                <a:gd name="T11" fmla="*/ 2 h 20"/>
                <a:gd name="T12" fmla="*/ 4 w 19"/>
                <a:gd name="T13" fmla="*/ 1 h 20"/>
                <a:gd name="T14" fmla="*/ 18 w 19"/>
                <a:gd name="T15" fmla="*/ 13 h 20"/>
                <a:gd name="T16" fmla="*/ 18 w 19"/>
                <a:gd name="T1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0">
                  <a:moveTo>
                    <a:pt x="18" y="16"/>
                  </a:moveTo>
                  <a:cubicBezTo>
                    <a:pt x="17" y="18"/>
                    <a:pt x="17" y="18"/>
                    <a:pt x="17" y="18"/>
                  </a:cubicBezTo>
                  <a:cubicBezTo>
                    <a:pt x="16" y="19"/>
                    <a:pt x="15" y="20"/>
                    <a:pt x="14" y="19"/>
                  </a:cubicBezTo>
                  <a:cubicBezTo>
                    <a:pt x="0" y="7"/>
                    <a:pt x="0" y="7"/>
                    <a:pt x="0" y="7"/>
                  </a:cubicBezTo>
                  <a:cubicBezTo>
                    <a:pt x="0" y="6"/>
                    <a:pt x="0" y="5"/>
                    <a:pt x="0" y="4"/>
                  </a:cubicBezTo>
                  <a:cubicBezTo>
                    <a:pt x="1" y="2"/>
                    <a:pt x="1" y="2"/>
                    <a:pt x="1" y="2"/>
                  </a:cubicBezTo>
                  <a:cubicBezTo>
                    <a:pt x="2" y="1"/>
                    <a:pt x="3" y="0"/>
                    <a:pt x="4" y="1"/>
                  </a:cubicBezTo>
                  <a:cubicBezTo>
                    <a:pt x="18" y="13"/>
                    <a:pt x="18" y="13"/>
                    <a:pt x="18" y="13"/>
                  </a:cubicBezTo>
                  <a:cubicBezTo>
                    <a:pt x="18" y="14"/>
                    <a:pt x="19" y="15"/>
                    <a:pt x="18" y="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77"/>
            <p:cNvSpPr>
              <a:spLocks/>
            </p:cNvSpPr>
            <p:nvPr/>
          </p:nvSpPr>
          <p:spPr bwMode="auto">
            <a:xfrm>
              <a:off x="1347" y="4026"/>
              <a:ext cx="36" cy="40"/>
            </a:xfrm>
            <a:custGeom>
              <a:avLst/>
              <a:gdLst>
                <a:gd name="T0" fmla="*/ 18 w 18"/>
                <a:gd name="T1" fmla="*/ 16 h 20"/>
                <a:gd name="T2" fmla="*/ 16 w 18"/>
                <a:gd name="T3" fmla="*/ 19 h 20"/>
                <a:gd name="T4" fmla="*/ 13 w 18"/>
                <a:gd name="T5" fmla="*/ 19 h 20"/>
                <a:gd name="T6" fmla="*/ 0 w 18"/>
                <a:gd name="T7" fmla="*/ 6 h 20"/>
                <a:gd name="T8" fmla="*/ 0 w 18"/>
                <a:gd name="T9" fmla="*/ 4 h 20"/>
                <a:gd name="T10" fmla="*/ 1 w 18"/>
                <a:gd name="T11" fmla="*/ 2 h 20"/>
                <a:gd name="T12" fmla="*/ 4 w 18"/>
                <a:gd name="T13" fmla="*/ 1 h 20"/>
                <a:gd name="T14" fmla="*/ 17 w 18"/>
                <a:gd name="T15" fmla="*/ 14 h 20"/>
                <a:gd name="T16" fmla="*/ 18 w 18"/>
                <a:gd name="T1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18" y="16"/>
                  </a:moveTo>
                  <a:cubicBezTo>
                    <a:pt x="16" y="19"/>
                    <a:pt x="16" y="19"/>
                    <a:pt x="16" y="19"/>
                  </a:cubicBezTo>
                  <a:cubicBezTo>
                    <a:pt x="16" y="20"/>
                    <a:pt x="14" y="20"/>
                    <a:pt x="13" y="19"/>
                  </a:cubicBezTo>
                  <a:cubicBezTo>
                    <a:pt x="0" y="6"/>
                    <a:pt x="0" y="6"/>
                    <a:pt x="0" y="6"/>
                  </a:cubicBezTo>
                  <a:cubicBezTo>
                    <a:pt x="0" y="6"/>
                    <a:pt x="0" y="5"/>
                    <a:pt x="0" y="4"/>
                  </a:cubicBezTo>
                  <a:cubicBezTo>
                    <a:pt x="1" y="2"/>
                    <a:pt x="1" y="2"/>
                    <a:pt x="1" y="2"/>
                  </a:cubicBezTo>
                  <a:cubicBezTo>
                    <a:pt x="2" y="1"/>
                    <a:pt x="3" y="0"/>
                    <a:pt x="4" y="1"/>
                  </a:cubicBezTo>
                  <a:cubicBezTo>
                    <a:pt x="17" y="14"/>
                    <a:pt x="17" y="14"/>
                    <a:pt x="17" y="14"/>
                  </a:cubicBezTo>
                  <a:cubicBezTo>
                    <a:pt x="18" y="14"/>
                    <a:pt x="18" y="15"/>
                    <a:pt x="18" y="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78"/>
            <p:cNvSpPr>
              <a:spLocks/>
            </p:cNvSpPr>
            <p:nvPr/>
          </p:nvSpPr>
          <p:spPr bwMode="auto">
            <a:xfrm>
              <a:off x="1333" y="4048"/>
              <a:ext cx="36" cy="42"/>
            </a:xfrm>
            <a:custGeom>
              <a:avLst/>
              <a:gdLst>
                <a:gd name="T0" fmla="*/ 18 w 18"/>
                <a:gd name="T1" fmla="*/ 17 h 21"/>
                <a:gd name="T2" fmla="*/ 16 w 18"/>
                <a:gd name="T3" fmla="*/ 19 h 21"/>
                <a:gd name="T4" fmla="*/ 13 w 18"/>
                <a:gd name="T5" fmla="*/ 20 h 21"/>
                <a:gd name="T6" fmla="*/ 1 w 18"/>
                <a:gd name="T7" fmla="*/ 7 h 21"/>
                <a:gd name="T8" fmla="*/ 1 w 18"/>
                <a:gd name="T9" fmla="*/ 4 h 21"/>
                <a:gd name="T10" fmla="*/ 2 w 18"/>
                <a:gd name="T11" fmla="*/ 2 h 21"/>
                <a:gd name="T12" fmla="*/ 5 w 18"/>
                <a:gd name="T13" fmla="*/ 1 h 21"/>
                <a:gd name="T14" fmla="*/ 18 w 18"/>
                <a:gd name="T15" fmla="*/ 15 h 21"/>
                <a:gd name="T16" fmla="*/ 18 w 18"/>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1">
                  <a:moveTo>
                    <a:pt x="18" y="17"/>
                  </a:moveTo>
                  <a:cubicBezTo>
                    <a:pt x="16" y="19"/>
                    <a:pt x="16" y="19"/>
                    <a:pt x="16" y="19"/>
                  </a:cubicBezTo>
                  <a:cubicBezTo>
                    <a:pt x="16" y="21"/>
                    <a:pt x="14" y="21"/>
                    <a:pt x="13" y="20"/>
                  </a:cubicBezTo>
                  <a:cubicBezTo>
                    <a:pt x="1" y="7"/>
                    <a:pt x="1" y="7"/>
                    <a:pt x="1" y="7"/>
                  </a:cubicBezTo>
                  <a:cubicBezTo>
                    <a:pt x="0" y="6"/>
                    <a:pt x="0" y="5"/>
                    <a:pt x="1" y="4"/>
                  </a:cubicBezTo>
                  <a:cubicBezTo>
                    <a:pt x="2" y="2"/>
                    <a:pt x="2" y="2"/>
                    <a:pt x="2" y="2"/>
                  </a:cubicBezTo>
                  <a:cubicBezTo>
                    <a:pt x="3" y="1"/>
                    <a:pt x="4" y="0"/>
                    <a:pt x="5" y="1"/>
                  </a:cubicBezTo>
                  <a:cubicBezTo>
                    <a:pt x="18" y="15"/>
                    <a:pt x="18" y="15"/>
                    <a:pt x="18" y="15"/>
                  </a:cubicBezTo>
                  <a:cubicBezTo>
                    <a:pt x="18" y="15"/>
                    <a:pt x="18" y="16"/>
                    <a:pt x="18" y="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9"/>
            <p:cNvSpPr>
              <a:spLocks/>
            </p:cNvSpPr>
            <p:nvPr/>
          </p:nvSpPr>
          <p:spPr bwMode="auto">
            <a:xfrm>
              <a:off x="1319" y="4070"/>
              <a:ext cx="36" cy="42"/>
            </a:xfrm>
            <a:custGeom>
              <a:avLst/>
              <a:gdLst>
                <a:gd name="T0" fmla="*/ 17 w 18"/>
                <a:gd name="T1" fmla="*/ 18 h 21"/>
                <a:gd name="T2" fmla="*/ 16 w 18"/>
                <a:gd name="T3" fmla="*/ 20 h 21"/>
                <a:gd name="T4" fmla="*/ 13 w 18"/>
                <a:gd name="T5" fmla="*/ 20 h 21"/>
                <a:gd name="T6" fmla="*/ 1 w 18"/>
                <a:gd name="T7" fmla="*/ 6 h 21"/>
                <a:gd name="T8" fmla="*/ 1 w 18"/>
                <a:gd name="T9" fmla="*/ 4 h 21"/>
                <a:gd name="T10" fmla="*/ 2 w 18"/>
                <a:gd name="T11" fmla="*/ 1 h 21"/>
                <a:gd name="T12" fmla="*/ 6 w 18"/>
                <a:gd name="T13" fmla="*/ 1 h 21"/>
                <a:gd name="T14" fmla="*/ 17 w 18"/>
                <a:gd name="T15" fmla="*/ 15 h 21"/>
                <a:gd name="T16" fmla="*/ 17 w 18"/>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1">
                  <a:moveTo>
                    <a:pt x="17" y="18"/>
                  </a:moveTo>
                  <a:cubicBezTo>
                    <a:pt x="16" y="20"/>
                    <a:pt x="16" y="20"/>
                    <a:pt x="16" y="20"/>
                  </a:cubicBezTo>
                  <a:cubicBezTo>
                    <a:pt x="15" y="21"/>
                    <a:pt x="14" y="21"/>
                    <a:pt x="13" y="20"/>
                  </a:cubicBezTo>
                  <a:cubicBezTo>
                    <a:pt x="1" y="6"/>
                    <a:pt x="1" y="6"/>
                    <a:pt x="1" y="6"/>
                  </a:cubicBezTo>
                  <a:cubicBezTo>
                    <a:pt x="0" y="5"/>
                    <a:pt x="1" y="4"/>
                    <a:pt x="1" y="4"/>
                  </a:cubicBezTo>
                  <a:cubicBezTo>
                    <a:pt x="2" y="1"/>
                    <a:pt x="2" y="1"/>
                    <a:pt x="2" y="1"/>
                  </a:cubicBezTo>
                  <a:cubicBezTo>
                    <a:pt x="3" y="0"/>
                    <a:pt x="5" y="0"/>
                    <a:pt x="6" y="1"/>
                  </a:cubicBezTo>
                  <a:cubicBezTo>
                    <a:pt x="17" y="15"/>
                    <a:pt x="17" y="15"/>
                    <a:pt x="17" y="15"/>
                  </a:cubicBezTo>
                  <a:cubicBezTo>
                    <a:pt x="18" y="16"/>
                    <a:pt x="18" y="17"/>
                    <a:pt x="17" y="1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80"/>
            <p:cNvSpPr>
              <a:spLocks/>
            </p:cNvSpPr>
            <p:nvPr/>
          </p:nvSpPr>
          <p:spPr bwMode="auto">
            <a:xfrm>
              <a:off x="1305" y="4090"/>
              <a:ext cx="34" cy="42"/>
            </a:xfrm>
            <a:custGeom>
              <a:avLst/>
              <a:gdLst>
                <a:gd name="T0" fmla="*/ 17 w 17"/>
                <a:gd name="T1" fmla="*/ 18 h 21"/>
                <a:gd name="T2" fmla="*/ 15 w 17"/>
                <a:gd name="T3" fmla="*/ 20 h 21"/>
                <a:gd name="T4" fmla="*/ 12 w 17"/>
                <a:gd name="T5" fmla="*/ 21 h 21"/>
                <a:gd name="T6" fmla="*/ 1 w 17"/>
                <a:gd name="T7" fmla="*/ 6 h 21"/>
                <a:gd name="T8" fmla="*/ 1 w 17"/>
                <a:gd name="T9" fmla="*/ 3 h 21"/>
                <a:gd name="T10" fmla="*/ 3 w 17"/>
                <a:gd name="T11" fmla="*/ 1 h 21"/>
                <a:gd name="T12" fmla="*/ 6 w 17"/>
                <a:gd name="T13" fmla="*/ 1 h 21"/>
                <a:gd name="T14" fmla="*/ 17 w 17"/>
                <a:gd name="T15" fmla="*/ 16 h 21"/>
                <a:gd name="T16" fmla="*/ 17 w 17"/>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1">
                  <a:moveTo>
                    <a:pt x="17" y="18"/>
                  </a:moveTo>
                  <a:cubicBezTo>
                    <a:pt x="15" y="20"/>
                    <a:pt x="15" y="20"/>
                    <a:pt x="15" y="20"/>
                  </a:cubicBezTo>
                  <a:cubicBezTo>
                    <a:pt x="14" y="21"/>
                    <a:pt x="13" y="21"/>
                    <a:pt x="12" y="21"/>
                  </a:cubicBezTo>
                  <a:cubicBezTo>
                    <a:pt x="1" y="6"/>
                    <a:pt x="1" y="6"/>
                    <a:pt x="1" y="6"/>
                  </a:cubicBezTo>
                  <a:cubicBezTo>
                    <a:pt x="0" y="5"/>
                    <a:pt x="1" y="4"/>
                    <a:pt x="1" y="3"/>
                  </a:cubicBezTo>
                  <a:cubicBezTo>
                    <a:pt x="3" y="1"/>
                    <a:pt x="3" y="1"/>
                    <a:pt x="3" y="1"/>
                  </a:cubicBezTo>
                  <a:cubicBezTo>
                    <a:pt x="4" y="0"/>
                    <a:pt x="5" y="0"/>
                    <a:pt x="6" y="1"/>
                  </a:cubicBezTo>
                  <a:cubicBezTo>
                    <a:pt x="17" y="16"/>
                    <a:pt x="17" y="16"/>
                    <a:pt x="17" y="16"/>
                  </a:cubicBezTo>
                  <a:cubicBezTo>
                    <a:pt x="17" y="16"/>
                    <a:pt x="17" y="17"/>
                    <a:pt x="17" y="1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81"/>
            <p:cNvSpPr>
              <a:spLocks/>
            </p:cNvSpPr>
            <p:nvPr/>
          </p:nvSpPr>
          <p:spPr bwMode="auto">
            <a:xfrm>
              <a:off x="1291" y="4108"/>
              <a:ext cx="32" cy="44"/>
            </a:xfrm>
            <a:custGeom>
              <a:avLst/>
              <a:gdLst>
                <a:gd name="T0" fmla="*/ 16 w 16"/>
                <a:gd name="T1" fmla="*/ 19 h 22"/>
                <a:gd name="T2" fmla="*/ 14 w 16"/>
                <a:gd name="T3" fmla="*/ 21 h 22"/>
                <a:gd name="T4" fmla="*/ 11 w 16"/>
                <a:gd name="T5" fmla="*/ 21 h 22"/>
                <a:gd name="T6" fmla="*/ 1 w 16"/>
                <a:gd name="T7" fmla="*/ 6 h 22"/>
                <a:gd name="T8" fmla="*/ 1 w 16"/>
                <a:gd name="T9" fmla="*/ 3 h 22"/>
                <a:gd name="T10" fmla="*/ 3 w 16"/>
                <a:gd name="T11" fmla="*/ 1 h 22"/>
                <a:gd name="T12" fmla="*/ 6 w 16"/>
                <a:gd name="T13" fmla="*/ 1 h 22"/>
                <a:gd name="T14" fmla="*/ 16 w 16"/>
                <a:gd name="T15" fmla="*/ 17 h 22"/>
                <a:gd name="T16" fmla="*/ 16 w 16"/>
                <a:gd name="T1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2">
                  <a:moveTo>
                    <a:pt x="16" y="19"/>
                  </a:moveTo>
                  <a:cubicBezTo>
                    <a:pt x="14" y="21"/>
                    <a:pt x="14" y="21"/>
                    <a:pt x="14" y="21"/>
                  </a:cubicBezTo>
                  <a:cubicBezTo>
                    <a:pt x="13" y="22"/>
                    <a:pt x="12" y="22"/>
                    <a:pt x="11" y="21"/>
                  </a:cubicBezTo>
                  <a:cubicBezTo>
                    <a:pt x="1" y="6"/>
                    <a:pt x="1" y="6"/>
                    <a:pt x="1" y="6"/>
                  </a:cubicBezTo>
                  <a:cubicBezTo>
                    <a:pt x="0" y="5"/>
                    <a:pt x="0" y="4"/>
                    <a:pt x="1" y="3"/>
                  </a:cubicBezTo>
                  <a:cubicBezTo>
                    <a:pt x="3" y="1"/>
                    <a:pt x="3" y="1"/>
                    <a:pt x="3" y="1"/>
                  </a:cubicBezTo>
                  <a:cubicBezTo>
                    <a:pt x="3" y="0"/>
                    <a:pt x="5" y="0"/>
                    <a:pt x="6" y="1"/>
                  </a:cubicBezTo>
                  <a:cubicBezTo>
                    <a:pt x="16" y="17"/>
                    <a:pt x="16" y="17"/>
                    <a:pt x="16" y="17"/>
                  </a:cubicBezTo>
                  <a:cubicBezTo>
                    <a:pt x="16" y="17"/>
                    <a:pt x="16" y="18"/>
                    <a:pt x="16"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82"/>
            <p:cNvSpPr>
              <a:spLocks/>
            </p:cNvSpPr>
            <p:nvPr/>
          </p:nvSpPr>
          <p:spPr bwMode="auto">
            <a:xfrm>
              <a:off x="1276" y="4126"/>
              <a:ext cx="31" cy="44"/>
            </a:xfrm>
            <a:custGeom>
              <a:avLst/>
              <a:gdLst>
                <a:gd name="T0" fmla="*/ 14 w 15"/>
                <a:gd name="T1" fmla="*/ 19 h 22"/>
                <a:gd name="T2" fmla="*/ 13 w 15"/>
                <a:gd name="T3" fmla="*/ 21 h 22"/>
                <a:gd name="T4" fmla="*/ 9 w 15"/>
                <a:gd name="T5" fmla="*/ 21 h 22"/>
                <a:gd name="T6" fmla="*/ 0 w 15"/>
                <a:gd name="T7" fmla="*/ 5 h 22"/>
                <a:gd name="T8" fmla="*/ 0 w 15"/>
                <a:gd name="T9" fmla="*/ 3 h 22"/>
                <a:gd name="T10" fmla="*/ 2 w 15"/>
                <a:gd name="T11" fmla="*/ 1 h 22"/>
                <a:gd name="T12" fmla="*/ 5 w 15"/>
                <a:gd name="T13" fmla="*/ 1 h 22"/>
                <a:gd name="T14" fmla="*/ 15 w 15"/>
                <a:gd name="T15" fmla="*/ 17 h 22"/>
                <a:gd name="T16" fmla="*/ 14 w 15"/>
                <a:gd name="T1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2">
                  <a:moveTo>
                    <a:pt x="14" y="19"/>
                  </a:moveTo>
                  <a:cubicBezTo>
                    <a:pt x="13" y="21"/>
                    <a:pt x="13" y="21"/>
                    <a:pt x="13" y="21"/>
                  </a:cubicBezTo>
                  <a:cubicBezTo>
                    <a:pt x="12" y="22"/>
                    <a:pt x="10" y="22"/>
                    <a:pt x="9" y="21"/>
                  </a:cubicBezTo>
                  <a:cubicBezTo>
                    <a:pt x="0" y="5"/>
                    <a:pt x="0" y="5"/>
                    <a:pt x="0" y="5"/>
                  </a:cubicBezTo>
                  <a:cubicBezTo>
                    <a:pt x="0" y="5"/>
                    <a:pt x="0" y="4"/>
                    <a:pt x="0" y="3"/>
                  </a:cubicBezTo>
                  <a:cubicBezTo>
                    <a:pt x="2" y="1"/>
                    <a:pt x="2" y="1"/>
                    <a:pt x="2" y="1"/>
                  </a:cubicBezTo>
                  <a:cubicBezTo>
                    <a:pt x="3" y="0"/>
                    <a:pt x="5" y="0"/>
                    <a:pt x="5" y="1"/>
                  </a:cubicBezTo>
                  <a:cubicBezTo>
                    <a:pt x="15" y="17"/>
                    <a:pt x="15" y="17"/>
                    <a:pt x="15" y="17"/>
                  </a:cubicBezTo>
                  <a:cubicBezTo>
                    <a:pt x="15" y="18"/>
                    <a:pt x="15" y="19"/>
                    <a:pt x="14"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83"/>
            <p:cNvSpPr>
              <a:spLocks/>
            </p:cNvSpPr>
            <p:nvPr/>
          </p:nvSpPr>
          <p:spPr bwMode="auto">
            <a:xfrm>
              <a:off x="1260" y="4142"/>
              <a:ext cx="31" cy="44"/>
            </a:xfrm>
            <a:custGeom>
              <a:avLst/>
              <a:gdLst>
                <a:gd name="T0" fmla="*/ 14 w 15"/>
                <a:gd name="T1" fmla="*/ 20 h 22"/>
                <a:gd name="T2" fmla="*/ 12 w 15"/>
                <a:gd name="T3" fmla="*/ 22 h 22"/>
                <a:gd name="T4" fmla="*/ 9 w 15"/>
                <a:gd name="T5" fmla="*/ 21 h 22"/>
                <a:gd name="T6" fmla="*/ 0 w 15"/>
                <a:gd name="T7" fmla="*/ 5 h 22"/>
                <a:gd name="T8" fmla="*/ 1 w 15"/>
                <a:gd name="T9" fmla="*/ 3 h 22"/>
                <a:gd name="T10" fmla="*/ 3 w 15"/>
                <a:gd name="T11" fmla="*/ 1 h 22"/>
                <a:gd name="T12" fmla="*/ 6 w 15"/>
                <a:gd name="T13" fmla="*/ 1 h 22"/>
                <a:gd name="T14" fmla="*/ 14 w 15"/>
                <a:gd name="T15" fmla="*/ 17 h 22"/>
                <a:gd name="T16" fmla="*/ 14 w 1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2">
                  <a:moveTo>
                    <a:pt x="14" y="20"/>
                  </a:moveTo>
                  <a:cubicBezTo>
                    <a:pt x="12" y="22"/>
                    <a:pt x="12" y="22"/>
                    <a:pt x="12" y="22"/>
                  </a:cubicBezTo>
                  <a:cubicBezTo>
                    <a:pt x="11" y="22"/>
                    <a:pt x="9" y="22"/>
                    <a:pt x="9" y="21"/>
                  </a:cubicBezTo>
                  <a:cubicBezTo>
                    <a:pt x="0" y="5"/>
                    <a:pt x="0" y="5"/>
                    <a:pt x="0" y="5"/>
                  </a:cubicBezTo>
                  <a:cubicBezTo>
                    <a:pt x="0" y="4"/>
                    <a:pt x="0" y="3"/>
                    <a:pt x="1" y="3"/>
                  </a:cubicBezTo>
                  <a:cubicBezTo>
                    <a:pt x="3" y="1"/>
                    <a:pt x="3" y="1"/>
                    <a:pt x="3" y="1"/>
                  </a:cubicBezTo>
                  <a:cubicBezTo>
                    <a:pt x="4" y="0"/>
                    <a:pt x="5" y="0"/>
                    <a:pt x="6" y="1"/>
                  </a:cubicBezTo>
                  <a:cubicBezTo>
                    <a:pt x="14" y="17"/>
                    <a:pt x="14" y="17"/>
                    <a:pt x="14" y="17"/>
                  </a:cubicBezTo>
                  <a:cubicBezTo>
                    <a:pt x="15" y="18"/>
                    <a:pt x="14" y="19"/>
                    <a:pt x="14" y="2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84"/>
            <p:cNvSpPr>
              <a:spLocks/>
            </p:cNvSpPr>
            <p:nvPr/>
          </p:nvSpPr>
          <p:spPr bwMode="auto">
            <a:xfrm>
              <a:off x="1244" y="4156"/>
              <a:ext cx="28" cy="46"/>
            </a:xfrm>
            <a:custGeom>
              <a:avLst/>
              <a:gdLst>
                <a:gd name="T0" fmla="*/ 13 w 14"/>
                <a:gd name="T1" fmla="*/ 21 h 23"/>
                <a:gd name="T2" fmla="*/ 11 w 14"/>
                <a:gd name="T3" fmla="*/ 22 h 23"/>
                <a:gd name="T4" fmla="*/ 8 w 14"/>
                <a:gd name="T5" fmla="*/ 22 h 23"/>
                <a:gd name="T6" fmla="*/ 0 w 14"/>
                <a:gd name="T7" fmla="*/ 5 h 23"/>
                <a:gd name="T8" fmla="*/ 1 w 14"/>
                <a:gd name="T9" fmla="*/ 3 h 23"/>
                <a:gd name="T10" fmla="*/ 3 w 14"/>
                <a:gd name="T11" fmla="*/ 1 h 23"/>
                <a:gd name="T12" fmla="*/ 6 w 14"/>
                <a:gd name="T13" fmla="*/ 1 h 23"/>
                <a:gd name="T14" fmla="*/ 14 w 14"/>
                <a:gd name="T15" fmla="*/ 18 h 23"/>
                <a:gd name="T16" fmla="*/ 13 w 14"/>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3" y="21"/>
                  </a:moveTo>
                  <a:cubicBezTo>
                    <a:pt x="11" y="22"/>
                    <a:pt x="11" y="22"/>
                    <a:pt x="11" y="22"/>
                  </a:cubicBezTo>
                  <a:cubicBezTo>
                    <a:pt x="10" y="23"/>
                    <a:pt x="8" y="23"/>
                    <a:pt x="8" y="22"/>
                  </a:cubicBezTo>
                  <a:cubicBezTo>
                    <a:pt x="0" y="5"/>
                    <a:pt x="0" y="5"/>
                    <a:pt x="0" y="5"/>
                  </a:cubicBezTo>
                  <a:cubicBezTo>
                    <a:pt x="0" y="4"/>
                    <a:pt x="0" y="3"/>
                    <a:pt x="1" y="3"/>
                  </a:cubicBezTo>
                  <a:cubicBezTo>
                    <a:pt x="3" y="1"/>
                    <a:pt x="3" y="1"/>
                    <a:pt x="3" y="1"/>
                  </a:cubicBezTo>
                  <a:cubicBezTo>
                    <a:pt x="4" y="0"/>
                    <a:pt x="5" y="0"/>
                    <a:pt x="6" y="1"/>
                  </a:cubicBezTo>
                  <a:cubicBezTo>
                    <a:pt x="14" y="18"/>
                    <a:pt x="14" y="18"/>
                    <a:pt x="14" y="18"/>
                  </a:cubicBezTo>
                  <a:cubicBezTo>
                    <a:pt x="14" y="19"/>
                    <a:pt x="14" y="20"/>
                    <a:pt x="13"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85"/>
            <p:cNvSpPr>
              <a:spLocks/>
            </p:cNvSpPr>
            <p:nvPr/>
          </p:nvSpPr>
          <p:spPr bwMode="auto">
            <a:xfrm>
              <a:off x="1228" y="4170"/>
              <a:ext cx="26" cy="46"/>
            </a:xfrm>
            <a:custGeom>
              <a:avLst/>
              <a:gdLst>
                <a:gd name="T0" fmla="*/ 12 w 13"/>
                <a:gd name="T1" fmla="*/ 21 h 23"/>
                <a:gd name="T2" fmla="*/ 10 w 13"/>
                <a:gd name="T3" fmla="*/ 22 h 23"/>
                <a:gd name="T4" fmla="*/ 7 w 13"/>
                <a:gd name="T5" fmla="*/ 22 h 23"/>
                <a:gd name="T6" fmla="*/ 0 w 13"/>
                <a:gd name="T7" fmla="*/ 5 h 23"/>
                <a:gd name="T8" fmla="*/ 1 w 13"/>
                <a:gd name="T9" fmla="*/ 2 h 23"/>
                <a:gd name="T10" fmla="*/ 3 w 13"/>
                <a:gd name="T11" fmla="*/ 1 h 23"/>
                <a:gd name="T12" fmla="*/ 6 w 13"/>
                <a:gd name="T13" fmla="*/ 1 h 23"/>
                <a:gd name="T14" fmla="*/ 13 w 13"/>
                <a:gd name="T15" fmla="*/ 18 h 23"/>
                <a:gd name="T16" fmla="*/ 12 w 13"/>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3">
                  <a:moveTo>
                    <a:pt x="12" y="21"/>
                  </a:moveTo>
                  <a:cubicBezTo>
                    <a:pt x="10" y="22"/>
                    <a:pt x="10" y="22"/>
                    <a:pt x="10" y="22"/>
                  </a:cubicBezTo>
                  <a:cubicBezTo>
                    <a:pt x="9" y="23"/>
                    <a:pt x="7" y="23"/>
                    <a:pt x="7" y="22"/>
                  </a:cubicBezTo>
                  <a:cubicBezTo>
                    <a:pt x="0" y="5"/>
                    <a:pt x="0" y="5"/>
                    <a:pt x="0" y="5"/>
                  </a:cubicBezTo>
                  <a:cubicBezTo>
                    <a:pt x="0" y="4"/>
                    <a:pt x="0" y="3"/>
                    <a:pt x="1" y="2"/>
                  </a:cubicBezTo>
                  <a:cubicBezTo>
                    <a:pt x="3" y="1"/>
                    <a:pt x="3" y="1"/>
                    <a:pt x="3" y="1"/>
                  </a:cubicBezTo>
                  <a:cubicBezTo>
                    <a:pt x="4" y="0"/>
                    <a:pt x="6" y="0"/>
                    <a:pt x="6" y="1"/>
                  </a:cubicBezTo>
                  <a:cubicBezTo>
                    <a:pt x="13" y="18"/>
                    <a:pt x="13" y="18"/>
                    <a:pt x="13" y="18"/>
                  </a:cubicBezTo>
                  <a:cubicBezTo>
                    <a:pt x="13" y="19"/>
                    <a:pt x="13" y="20"/>
                    <a:pt x="12"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86"/>
            <p:cNvSpPr>
              <a:spLocks/>
            </p:cNvSpPr>
            <p:nvPr/>
          </p:nvSpPr>
          <p:spPr bwMode="auto">
            <a:xfrm>
              <a:off x="1212" y="4182"/>
              <a:ext cx="24" cy="46"/>
            </a:xfrm>
            <a:custGeom>
              <a:avLst/>
              <a:gdLst>
                <a:gd name="T0" fmla="*/ 10 w 12"/>
                <a:gd name="T1" fmla="*/ 21 h 23"/>
                <a:gd name="T2" fmla="*/ 8 w 12"/>
                <a:gd name="T3" fmla="*/ 22 h 23"/>
                <a:gd name="T4" fmla="*/ 5 w 12"/>
                <a:gd name="T5" fmla="*/ 22 h 23"/>
                <a:gd name="T6" fmla="*/ 0 w 12"/>
                <a:gd name="T7" fmla="*/ 4 h 23"/>
                <a:gd name="T8" fmla="*/ 1 w 12"/>
                <a:gd name="T9" fmla="*/ 2 h 23"/>
                <a:gd name="T10" fmla="*/ 3 w 12"/>
                <a:gd name="T11" fmla="*/ 0 h 23"/>
                <a:gd name="T12" fmla="*/ 6 w 12"/>
                <a:gd name="T13" fmla="*/ 1 h 23"/>
                <a:gd name="T14" fmla="*/ 11 w 12"/>
                <a:gd name="T15" fmla="*/ 19 h 23"/>
                <a:gd name="T16" fmla="*/ 10 w 12"/>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3">
                  <a:moveTo>
                    <a:pt x="10" y="21"/>
                  </a:moveTo>
                  <a:cubicBezTo>
                    <a:pt x="8" y="22"/>
                    <a:pt x="8" y="22"/>
                    <a:pt x="8" y="22"/>
                  </a:cubicBezTo>
                  <a:cubicBezTo>
                    <a:pt x="7" y="23"/>
                    <a:pt x="6" y="23"/>
                    <a:pt x="5" y="22"/>
                  </a:cubicBezTo>
                  <a:cubicBezTo>
                    <a:pt x="0" y="4"/>
                    <a:pt x="0" y="4"/>
                    <a:pt x="0" y="4"/>
                  </a:cubicBezTo>
                  <a:cubicBezTo>
                    <a:pt x="0" y="3"/>
                    <a:pt x="0" y="2"/>
                    <a:pt x="1" y="2"/>
                  </a:cubicBezTo>
                  <a:cubicBezTo>
                    <a:pt x="3" y="0"/>
                    <a:pt x="3" y="0"/>
                    <a:pt x="3" y="0"/>
                  </a:cubicBezTo>
                  <a:cubicBezTo>
                    <a:pt x="4" y="0"/>
                    <a:pt x="6" y="0"/>
                    <a:pt x="6" y="1"/>
                  </a:cubicBezTo>
                  <a:cubicBezTo>
                    <a:pt x="11" y="19"/>
                    <a:pt x="11" y="19"/>
                    <a:pt x="11" y="19"/>
                  </a:cubicBezTo>
                  <a:cubicBezTo>
                    <a:pt x="12" y="20"/>
                    <a:pt x="11" y="21"/>
                    <a:pt x="10"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87"/>
            <p:cNvSpPr>
              <a:spLocks/>
            </p:cNvSpPr>
            <p:nvPr/>
          </p:nvSpPr>
          <p:spPr bwMode="auto">
            <a:xfrm>
              <a:off x="1194" y="4192"/>
              <a:ext cx="22" cy="48"/>
            </a:xfrm>
            <a:custGeom>
              <a:avLst/>
              <a:gdLst>
                <a:gd name="T0" fmla="*/ 10 w 11"/>
                <a:gd name="T1" fmla="*/ 22 h 24"/>
                <a:gd name="T2" fmla="*/ 8 w 11"/>
                <a:gd name="T3" fmla="*/ 23 h 24"/>
                <a:gd name="T4" fmla="*/ 5 w 11"/>
                <a:gd name="T5" fmla="*/ 22 h 24"/>
                <a:gd name="T6" fmla="*/ 0 w 11"/>
                <a:gd name="T7" fmla="*/ 4 h 24"/>
                <a:gd name="T8" fmla="*/ 2 w 11"/>
                <a:gd name="T9" fmla="*/ 2 h 24"/>
                <a:gd name="T10" fmla="*/ 4 w 11"/>
                <a:gd name="T11" fmla="*/ 1 h 24"/>
                <a:gd name="T12" fmla="*/ 7 w 11"/>
                <a:gd name="T13" fmla="*/ 2 h 24"/>
                <a:gd name="T14" fmla="*/ 11 w 11"/>
                <a:gd name="T15" fmla="*/ 19 h 24"/>
                <a:gd name="T16" fmla="*/ 10 w 11"/>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4">
                  <a:moveTo>
                    <a:pt x="10" y="22"/>
                  </a:moveTo>
                  <a:cubicBezTo>
                    <a:pt x="8" y="23"/>
                    <a:pt x="8" y="23"/>
                    <a:pt x="8" y="23"/>
                  </a:cubicBezTo>
                  <a:cubicBezTo>
                    <a:pt x="7" y="24"/>
                    <a:pt x="5" y="23"/>
                    <a:pt x="5" y="22"/>
                  </a:cubicBezTo>
                  <a:cubicBezTo>
                    <a:pt x="0" y="4"/>
                    <a:pt x="0" y="4"/>
                    <a:pt x="0" y="4"/>
                  </a:cubicBezTo>
                  <a:cubicBezTo>
                    <a:pt x="0" y="3"/>
                    <a:pt x="1" y="2"/>
                    <a:pt x="2" y="2"/>
                  </a:cubicBezTo>
                  <a:cubicBezTo>
                    <a:pt x="4" y="1"/>
                    <a:pt x="4" y="1"/>
                    <a:pt x="4" y="1"/>
                  </a:cubicBezTo>
                  <a:cubicBezTo>
                    <a:pt x="5" y="0"/>
                    <a:pt x="6" y="1"/>
                    <a:pt x="7" y="2"/>
                  </a:cubicBezTo>
                  <a:cubicBezTo>
                    <a:pt x="11" y="19"/>
                    <a:pt x="11" y="19"/>
                    <a:pt x="11" y="19"/>
                  </a:cubicBezTo>
                  <a:cubicBezTo>
                    <a:pt x="11" y="20"/>
                    <a:pt x="11" y="21"/>
                    <a:pt x="10"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8"/>
            <p:cNvSpPr>
              <a:spLocks/>
            </p:cNvSpPr>
            <p:nvPr/>
          </p:nvSpPr>
          <p:spPr bwMode="auto">
            <a:xfrm>
              <a:off x="1178" y="4202"/>
              <a:ext cx="20" cy="46"/>
            </a:xfrm>
            <a:custGeom>
              <a:avLst/>
              <a:gdLst>
                <a:gd name="T0" fmla="*/ 8 w 10"/>
                <a:gd name="T1" fmla="*/ 22 h 23"/>
                <a:gd name="T2" fmla="*/ 6 w 10"/>
                <a:gd name="T3" fmla="*/ 23 h 23"/>
                <a:gd name="T4" fmla="*/ 3 w 10"/>
                <a:gd name="T5" fmla="*/ 22 h 23"/>
                <a:gd name="T6" fmla="*/ 0 w 10"/>
                <a:gd name="T7" fmla="*/ 4 h 23"/>
                <a:gd name="T8" fmla="*/ 1 w 10"/>
                <a:gd name="T9" fmla="*/ 1 h 23"/>
                <a:gd name="T10" fmla="*/ 4 w 10"/>
                <a:gd name="T11" fmla="*/ 0 h 23"/>
                <a:gd name="T12" fmla="*/ 7 w 10"/>
                <a:gd name="T13" fmla="*/ 1 h 23"/>
                <a:gd name="T14" fmla="*/ 10 w 10"/>
                <a:gd name="T15" fmla="*/ 20 h 23"/>
                <a:gd name="T16" fmla="*/ 8 w 10"/>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3">
                  <a:moveTo>
                    <a:pt x="8" y="22"/>
                  </a:moveTo>
                  <a:cubicBezTo>
                    <a:pt x="6" y="23"/>
                    <a:pt x="6" y="23"/>
                    <a:pt x="6" y="23"/>
                  </a:cubicBezTo>
                  <a:cubicBezTo>
                    <a:pt x="5" y="23"/>
                    <a:pt x="4" y="23"/>
                    <a:pt x="3" y="22"/>
                  </a:cubicBezTo>
                  <a:cubicBezTo>
                    <a:pt x="0" y="4"/>
                    <a:pt x="0" y="4"/>
                    <a:pt x="0" y="4"/>
                  </a:cubicBezTo>
                  <a:cubicBezTo>
                    <a:pt x="0" y="3"/>
                    <a:pt x="0" y="2"/>
                    <a:pt x="1" y="1"/>
                  </a:cubicBezTo>
                  <a:cubicBezTo>
                    <a:pt x="4" y="0"/>
                    <a:pt x="4" y="0"/>
                    <a:pt x="4" y="0"/>
                  </a:cubicBezTo>
                  <a:cubicBezTo>
                    <a:pt x="5" y="0"/>
                    <a:pt x="6" y="0"/>
                    <a:pt x="7" y="1"/>
                  </a:cubicBezTo>
                  <a:cubicBezTo>
                    <a:pt x="10" y="20"/>
                    <a:pt x="10" y="20"/>
                    <a:pt x="10" y="20"/>
                  </a:cubicBezTo>
                  <a:cubicBezTo>
                    <a:pt x="10" y="20"/>
                    <a:pt x="9" y="21"/>
                    <a:pt x="8"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89"/>
            <p:cNvSpPr>
              <a:spLocks/>
            </p:cNvSpPr>
            <p:nvPr/>
          </p:nvSpPr>
          <p:spPr bwMode="auto">
            <a:xfrm>
              <a:off x="1160" y="4210"/>
              <a:ext cx="18" cy="46"/>
            </a:xfrm>
            <a:custGeom>
              <a:avLst/>
              <a:gdLst>
                <a:gd name="T0" fmla="*/ 8 w 9"/>
                <a:gd name="T1" fmla="*/ 22 h 23"/>
                <a:gd name="T2" fmla="*/ 5 w 9"/>
                <a:gd name="T3" fmla="*/ 23 h 23"/>
                <a:gd name="T4" fmla="*/ 3 w 9"/>
                <a:gd name="T5" fmla="*/ 22 h 23"/>
                <a:gd name="T6" fmla="*/ 1 w 9"/>
                <a:gd name="T7" fmla="*/ 3 h 23"/>
                <a:gd name="T8" fmla="*/ 2 w 9"/>
                <a:gd name="T9" fmla="*/ 1 h 23"/>
                <a:gd name="T10" fmla="*/ 4 w 9"/>
                <a:gd name="T11" fmla="*/ 0 h 23"/>
                <a:gd name="T12" fmla="*/ 7 w 9"/>
                <a:gd name="T13" fmla="*/ 2 h 23"/>
                <a:gd name="T14" fmla="*/ 9 w 9"/>
                <a:gd name="T15" fmla="*/ 20 h 23"/>
                <a:gd name="T16" fmla="*/ 8 w 9"/>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3">
                  <a:moveTo>
                    <a:pt x="8" y="22"/>
                  </a:moveTo>
                  <a:cubicBezTo>
                    <a:pt x="5" y="23"/>
                    <a:pt x="5" y="23"/>
                    <a:pt x="5" y="23"/>
                  </a:cubicBezTo>
                  <a:cubicBezTo>
                    <a:pt x="4" y="23"/>
                    <a:pt x="3" y="23"/>
                    <a:pt x="3" y="22"/>
                  </a:cubicBezTo>
                  <a:cubicBezTo>
                    <a:pt x="1" y="3"/>
                    <a:pt x="1" y="3"/>
                    <a:pt x="1" y="3"/>
                  </a:cubicBezTo>
                  <a:cubicBezTo>
                    <a:pt x="0" y="3"/>
                    <a:pt x="1" y="2"/>
                    <a:pt x="2" y="1"/>
                  </a:cubicBezTo>
                  <a:cubicBezTo>
                    <a:pt x="4" y="0"/>
                    <a:pt x="4" y="0"/>
                    <a:pt x="4" y="0"/>
                  </a:cubicBezTo>
                  <a:cubicBezTo>
                    <a:pt x="6" y="0"/>
                    <a:pt x="7" y="0"/>
                    <a:pt x="7" y="2"/>
                  </a:cubicBezTo>
                  <a:cubicBezTo>
                    <a:pt x="9" y="20"/>
                    <a:pt x="9" y="20"/>
                    <a:pt x="9" y="20"/>
                  </a:cubicBezTo>
                  <a:cubicBezTo>
                    <a:pt x="9" y="21"/>
                    <a:pt x="9" y="22"/>
                    <a:pt x="8"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0"/>
            <p:cNvSpPr>
              <a:spLocks/>
            </p:cNvSpPr>
            <p:nvPr/>
          </p:nvSpPr>
          <p:spPr bwMode="auto">
            <a:xfrm>
              <a:off x="1144" y="4216"/>
              <a:ext cx="16" cy="48"/>
            </a:xfrm>
            <a:custGeom>
              <a:avLst/>
              <a:gdLst>
                <a:gd name="T0" fmla="*/ 6 w 8"/>
                <a:gd name="T1" fmla="*/ 22 h 24"/>
                <a:gd name="T2" fmla="*/ 4 w 8"/>
                <a:gd name="T3" fmla="*/ 23 h 24"/>
                <a:gd name="T4" fmla="*/ 1 w 8"/>
                <a:gd name="T5" fmla="*/ 22 h 24"/>
                <a:gd name="T6" fmla="*/ 0 w 8"/>
                <a:gd name="T7" fmla="*/ 3 h 24"/>
                <a:gd name="T8" fmla="*/ 2 w 8"/>
                <a:gd name="T9" fmla="*/ 1 h 24"/>
                <a:gd name="T10" fmla="*/ 4 w 8"/>
                <a:gd name="T11" fmla="*/ 1 h 24"/>
                <a:gd name="T12" fmla="*/ 7 w 8"/>
                <a:gd name="T13" fmla="*/ 2 h 24"/>
                <a:gd name="T14" fmla="*/ 8 w 8"/>
                <a:gd name="T15" fmla="*/ 20 h 24"/>
                <a:gd name="T16" fmla="*/ 6 w 8"/>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4">
                  <a:moveTo>
                    <a:pt x="6" y="22"/>
                  </a:moveTo>
                  <a:cubicBezTo>
                    <a:pt x="4" y="23"/>
                    <a:pt x="4" y="23"/>
                    <a:pt x="4" y="23"/>
                  </a:cubicBezTo>
                  <a:cubicBezTo>
                    <a:pt x="2" y="24"/>
                    <a:pt x="1" y="23"/>
                    <a:pt x="1" y="22"/>
                  </a:cubicBezTo>
                  <a:cubicBezTo>
                    <a:pt x="0" y="3"/>
                    <a:pt x="0" y="3"/>
                    <a:pt x="0" y="3"/>
                  </a:cubicBezTo>
                  <a:cubicBezTo>
                    <a:pt x="0" y="3"/>
                    <a:pt x="1" y="2"/>
                    <a:pt x="2" y="1"/>
                  </a:cubicBezTo>
                  <a:cubicBezTo>
                    <a:pt x="4" y="1"/>
                    <a:pt x="4" y="1"/>
                    <a:pt x="4" y="1"/>
                  </a:cubicBezTo>
                  <a:cubicBezTo>
                    <a:pt x="5" y="0"/>
                    <a:pt x="7" y="1"/>
                    <a:pt x="7" y="2"/>
                  </a:cubicBezTo>
                  <a:cubicBezTo>
                    <a:pt x="8" y="20"/>
                    <a:pt x="8" y="20"/>
                    <a:pt x="8" y="20"/>
                  </a:cubicBezTo>
                  <a:cubicBezTo>
                    <a:pt x="8" y="21"/>
                    <a:pt x="7" y="22"/>
                    <a:pt x="6"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1"/>
            <p:cNvSpPr>
              <a:spLocks/>
            </p:cNvSpPr>
            <p:nvPr/>
          </p:nvSpPr>
          <p:spPr bwMode="auto">
            <a:xfrm>
              <a:off x="1126" y="4222"/>
              <a:ext cx="14" cy="46"/>
            </a:xfrm>
            <a:custGeom>
              <a:avLst/>
              <a:gdLst>
                <a:gd name="T0" fmla="*/ 5 w 7"/>
                <a:gd name="T1" fmla="*/ 22 h 23"/>
                <a:gd name="T2" fmla="*/ 3 w 7"/>
                <a:gd name="T3" fmla="*/ 23 h 23"/>
                <a:gd name="T4" fmla="*/ 0 w 7"/>
                <a:gd name="T5" fmla="*/ 21 h 23"/>
                <a:gd name="T6" fmla="*/ 1 w 7"/>
                <a:gd name="T7" fmla="*/ 3 h 23"/>
                <a:gd name="T8" fmla="*/ 2 w 7"/>
                <a:gd name="T9" fmla="*/ 1 h 23"/>
                <a:gd name="T10" fmla="*/ 5 w 7"/>
                <a:gd name="T11" fmla="*/ 0 h 23"/>
                <a:gd name="T12" fmla="*/ 7 w 7"/>
                <a:gd name="T13" fmla="*/ 2 h 23"/>
                <a:gd name="T14" fmla="*/ 7 w 7"/>
                <a:gd name="T15" fmla="*/ 20 h 23"/>
                <a:gd name="T16" fmla="*/ 5 w 7"/>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3">
                  <a:moveTo>
                    <a:pt x="5" y="22"/>
                  </a:moveTo>
                  <a:cubicBezTo>
                    <a:pt x="3" y="23"/>
                    <a:pt x="3" y="23"/>
                    <a:pt x="3" y="23"/>
                  </a:cubicBezTo>
                  <a:cubicBezTo>
                    <a:pt x="1" y="23"/>
                    <a:pt x="0" y="22"/>
                    <a:pt x="0" y="21"/>
                  </a:cubicBezTo>
                  <a:cubicBezTo>
                    <a:pt x="1" y="3"/>
                    <a:pt x="1" y="3"/>
                    <a:pt x="1" y="3"/>
                  </a:cubicBezTo>
                  <a:cubicBezTo>
                    <a:pt x="1" y="2"/>
                    <a:pt x="1" y="1"/>
                    <a:pt x="2" y="1"/>
                  </a:cubicBezTo>
                  <a:cubicBezTo>
                    <a:pt x="5" y="0"/>
                    <a:pt x="5" y="0"/>
                    <a:pt x="5" y="0"/>
                  </a:cubicBezTo>
                  <a:cubicBezTo>
                    <a:pt x="6" y="0"/>
                    <a:pt x="7" y="1"/>
                    <a:pt x="7" y="2"/>
                  </a:cubicBezTo>
                  <a:cubicBezTo>
                    <a:pt x="7" y="20"/>
                    <a:pt x="7" y="20"/>
                    <a:pt x="7" y="20"/>
                  </a:cubicBezTo>
                  <a:cubicBezTo>
                    <a:pt x="7" y="21"/>
                    <a:pt x="6" y="22"/>
                    <a:pt x="5"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2"/>
            <p:cNvSpPr>
              <a:spLocks/>
            </p:cNvSpPr>
            <p:nvPr/>
          </p:nvSpPr>
          <p:spPr bwMode="auto">
            <a:xfrm>
              <a:off x="1106" y="4226"/>
              <a:ext cx="18" cy="46"/>
            </a:xfrm>
            <a:custGeom>
              <a:avLst/>
              <a:gdLst>
                <a:gd name="T0" fmla="*/ 5 w 9"/>
                <a:gd name="T1" fmla="*/ 22 h 23"/>
                <a:gd name="T2" fmla="*/ 3 w 9"/>
                <a:gd name="T3" fmla="*/ 23 h 23"/>
                <a:gd name="T4" fmla="*/ 0 w 9"/>
                <a:gd name="T5" fmla="*/ 21 h 23"/>
                <a:gd name="T6" fmla="*/ 2 w 9"/>
                <a:gd name="T7" fmla="*/ 3 h 23"/>
                <a:gd name="T8" fmla="*/ 4 w 9"/>
                <a:gd name="T9" fmla="*/ 1 h 23"/>
                <a:gd name="T10" fmla="*/ 7 w 9"/>
                <a:gd name="T11" fmla="*/ 0 h 23"/>
                <a:gd name="T12" fmla="*/ 9 w 9"/>
                <a:gd name="T13" fmla="*/ 2 h 23"/>
                <a:gd name="T14" fmla="*/ 7 w 9"/>
                <a:gd name="T15" fmla="*/ 21 h 23"/>
                <a:gd name="T16" fmla="*/ 5 w 9"/>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3">
                  <a:moveTo>
                    <a:pt x="5" y="22"/>
                  </a:moveTo>
                  <a:cubicBezTo>
                    <a:pt x="3" y="23"/>
                    <a:pt x="3" y="23"/>
                    <a:pt x="3" y="23"/>
                  </a:cubicBezTo>
                  <a:cubicBezTo>
                    <a:pt x="2" y="23"/>
                    <a:pt x="0" y="22"/>
                    <a:pt x="0" y="21"/>
                  </a:cubicBezTo>
                  <a:cubicBezTo>
                    <a:pt x="2" y="3"/>
                    <a:pt x="2" y="3"/>
                    <a:pt x="2" y="3"/>
                  </a:cubicBezTo>
                  <a:cubicBezTo>
                    <a:pt x="2" y="2"/>
                    <a:pt x="3" y="1"/>
                    <a:pt x="4" y="1"/>
                  </a:cubicBezTo>
                  <a:cubicBezTo>
                    <a:pt x="7" y="0"/>
                    <a:pt x="7" y="0"/>
                    <a:pt x="7" y="0"/>
                  </a:cubicBezTo>
                  <a:cubicBezTo>
                    <a:pt x="8" y="0"/>
                    <a:pt x="9" y="1"/>
                    <a:pt x="9" y="2"/>
                  </a:cubicBezTo>
                  <a:cubicBezTo>
                    <a:pt x="7" y="21"/>
                    <a:pt x="7" y="21"/>
                    <a:pt x="7" y="21"/>
                  </a:cubicBezTo>
                  <a:cubicBezTo>
                    <a:pt x="7" y="21"/>
                    <a:pt x="6" y="22"/>
                    <a:pt x="5"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3"/>
            <p:cNvSpPr>
              <a:spLocks/>
            </p:cNvSpPr>
            <p:nvPr/>
          </p:nvSpPr>
          <p:spPr bwMode="auto">
            <a:xfrm>
              <a:off x="1088" y="4230"/>
              <a:ext cx="20" cy="44"/>
            </a:xfrm>
            <a:custGeom>
              <a:avLst/>
              <a:gdLst>
                <a:gd name="T0" fmla="*/ 5 w 10"/>
                <a:gd name="T1" fmla="*/ 22 h 22"/>
                <a:gd name="T2" fmla="*/ 2 w 10"/>
                <a:gd name="T3" fmla="*/ 22 h 22"/>
                <a:gd name="T4" fmla="*/ 0 w 10"/>
                <a:gd name="T5" fmla="*/ 20 h 22"/>
                <a:gd name="T6" fmla="*/ 3 w 10"/>
                <a:gd name="T7" fmla="*/ 2 h 22"/>
                <a:gd name="T8" fmla="*/ 5 w 10"/>
                <a:gd name="T9" fmla="*/ 0 h 22"/>
                <a:gd name="T10" fmla="*/ 7 w 10"/>
                <a:gd name="T11" fmla="*/ 0 h 22"/>
                <a:gd name="T12" fmla="*/ 10 w 10"/>
                <a:gd name="T13" fmla="*/ 2 h 22"/>
                <a:gd name="T14" fmla="*/ 7 w 10"/>
                <a:gd name="T15" fmla="*/ 20 h 22"/>
                <a:gd name="T16" fmla="*/ 5 w 10"/>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22"/>
                  </a:moveTo>
                  <a:cubicBezTo>
                    <a:pt x="2" y="22"/>
                    <a:pt x="2" y="22"/>
                    <a:pt x="2" y="22"/>
                  </a:cubicBezTo>
                  <a:cubicBezTo>
                    <a:pt x="1" y="22"/>
                    <a:pt x="0" y="21"/>
                    <a:pt x="0" y="20"/>
                  </a:cubicBezTo>
                  <a:cubicBezTo>
                    <a:pt x="3" y="2"/>
                    <a:pt x="3" y="2"/>
                    <a:pt x="3" y="2"/>
                  </a:cubicBezTo>
                  <a:cubicBezTo>
                    <a:pt x="3" y="1"/>
                    <a:pt x="4" y="0"/>
                    <a:pt x="5" y="0"/>
                  </a:cubicBezTo>
                  <a:cubicBezTo>
                    <a:pt x="7" y="0"/>
                    <a:pt x="7" y="0"/>
                    <a:pt x="7" y="0"/>
                  </a:cubicBezTo>
                  <a:cubicBezTo>
                    <a:pt x="9" y="0"/>
                    <a:pt x="10" y="1"/>
                    <a:pt x="10" y="2"/>
                  </a:cubicBezTo>
                  <a:cubicBezTo>
                    <a:pt x="7" y="20"/>
                    <a:pt x="7" y="20"/>
                    <a:pt x="7" y="20"/>
                  </a:cubicBezTo>
                  <a:cubicBezTo>
                    <a:pt x="6" y="21"/>
                    <a:pt x="6" y="22"/>
                    <a:pt x="5"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4"/>
            <p:cNvSpPr>
              <a:spLocks/>
            </p:cNvSpPr>
            <p:nvPr/>
          </p:nvSpPr>
          <p:spPr bwMode="auto">
            <a:xfrm>
              <a:off x="1068" y="4232"/>
              <a:ext cx="24" cy="42"/>
            </a:xfrm>
            <a:custGeom>
              <a:avLst/>
              <a:gdLst>
                <a:gd name="T0" fmla="*/ 5 w 12"/>
                <a:gd name="T1" fmla="*/ 21 h 21"/>
                <a:gd name="T2" fmla="*/ 2 w 12"/>
                <a:gd name="T3" fmla="*/ 21 h 21"/>
                <a:gd name="T4" fmla="*/ 0 w 12"/>
                <a:gd name="T5" fmla="*/ 19 h 21"/>
                <a:gd name="T6" fmla="*/ 5 w 12"/>
                <a:gd name="T7" fmla="*/ 1 h 21"/>
                <a:gd name="T8" fmla="*/ 7 w 12"/>
                <a:gd name="T9" fmla="*/ 0 h 21"/>
                <a:gd name="T10" fmla="*/ 9 w 12"/>
                <a:gd name="T11" fmla="*/ 0 h 21"/>
                <a:gd name="T12" fmla="*/ 11 w 12"/>
                <a:gd name="T13" fmla="*/ 2 h 21"/>
                <a:gd name="T14" fmla="*/ 7 w 12"/>
                <a:gd name="T15" fmla="*/ 20 h 21"/>
                <a:gd name="T16" fmla="*/ 5 w 1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
                  <a:moveTo>
                    <a:pt x="5" y="21"/>
                  </a:moveTo>
                  <a:cubicBezTo>
                    <a:pt x="2" y="21"/>
                    <a:pt x="2" y="21"/>
                    <a:pt x="2" y="21"/>
                  </a:cubicBezTo>
                  <a:cubicBezTo>
                    <a:pt x="1" y="21"/>
                    <a:pt x="0" y="20"/>
                    <a:pt x="0" y="19"/>
                  </a:cubicBezTo>
                  <a:cubicBezTo>
                    <a:pt x="5" y="1"/>
                    <a:pt x="5" y="1"/>
                    <a:pt x="5" y="1"/>
                  </a:cubicBezTo>
                  <a:cubicBezTo>
                    <a:pt x="5" y="1"/>
                    <a:pt x="6" y="0"/>
                    <a:pt x="7" y="0"/>
                  </a:cubicBezTo>
                  <a:cubicBezTo>
                    <a:pt x="9" y="0"/>
                    <a:pt x="9" y="0"/>
                    <a:pt x="9" y="0"/>
                  </a:cubicBezTo>
                  <a:cubicBezTo>
                    <a:pt x="11" y="0"/>
                    <a:pt x="12" y="1"/>
                    <a:pt x="11" y="2"/>
                  </a:cubicBezTo>
                  <a:cubicBezTo>
                    <a:pt x="7" y="20"/>
                    <a:pt x="7" y="20"/>
                    <a:pt x="7" y="20"/>
                  </a:cubicBezTo>
                  <a:cubicBezTo>
                    <a:pt x="7" y="21"/>
                    <a:pt x="6" y="21"/>
                    <a:pt x="5"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5"/>
            <p:cNvSpPr>
              <a:spLocks/>
            </p:cNvSpPr>
            <p:nvPr/>
          </p:nvSpPr>
          <p:spPr bwMode="auto">
            <a:xfrm>
              <a:off x="1048" y="4232"/>
              <a:ext cx="26" cy="42"/>
            </a:xfrm>
            <a:custGeom>
              <a:avLst/>
              <a:gdLst>
                <a:gd name="T0" fmla="*/ 5 w 13"/>
                <a:gd name="T1" fmla="*/ 21 h 21"/>
                <a:gd name="T2" fmla="*/ 3 w 13"/>
                <a:gd name="T3" fmla="*/ 21 h 21"/>
                <a:gd name="T4" fmla="*/ 1 w 13"/>
                <a:gd name="T5" fmla="*/ 19 h 21"/>
                <a:gd name="T6" fmla="*/ 6 w 13"/>
                <a:gd name="T7" fmla="*/ 1 h 21"/>
                <a:gd name="T8" fmla="*/ 9 w 13"/>
                <a:gd name="T9" fmla="*/ 0 h 21"/>
                <a:gd name="T10" fmla="*/ 11 w 13"/>
                <a:gd name="T11" fmla="*/ 0 h 21"/>
                <a:gd name="T12" fmla="*/ 13 w 13"/>
                <a:gd name="T13" fmla="*/ 2 h 21"/>
                <a:gd name="T14" fmla="*/ 7 w 13"/>
                <a:gd name="T15" fmla="*/ 20 h 21"/>
                <a:gd name="T16" fmla="*/ 5 w 13"/>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1">
                  <a:moveTo>
                    <a:pt x="5" y="21"/>
                  </a:moveTo>
                  <a:cubicBezTo>
                    <a:pt x="3" y="21"/>
                    <a:pt x="3" y="21"/>
                    <a:pt x="3" y="21"/>
                  </a:cubicBezTo>
                  <a:cubicBezTo>
                    <a:pt x="1" y="21"/>
                    <a:pt x="0" y="20"/>
                    <a:pt x="1" y="19"/>
                  </a:cubicBezTo>
                  <a:cubicBezTo>
                    <a:pt x="6" y="1"/>
                    <a:pt x="6" y="1"/>
                    <a:pt x="6" y="1"/>
                  </a:cubicBezTo>
                  <a:cubicBezTo>
                    <a:pt x="7" y="0"/>
                    <a:pt x="8" y="0"/>
                    <a:pt x="9" y="0"/>
                  </a:cubicBezTo>
                  <a:cubicBezTo>
                    <a:pt x="11" y="0"/>
                    <a:pt x="11" y="0"/>
                    <a:pt x="11" y="0"/>
                  </a:cubicBezTo>
                  <a:cubicBezTo>
                    <a:pt x="12" y="0"/>
                    <a:pt x="13" y="1"/>
                    <a:pt x="13" y="2"/>
                  </a:cubicBezTo>
                  <a:cubicBezTo>
                    <a:pt x="7" y="20"/>
                    <a:pt x="7" y="20"/>
                    <a:pt x="7" y="20"/>
                  </a:cubicBezTo>
                  <a:cubicBezTo>
                    <a:pt x="7" y="21"/>
                    <a:pt x="6" y="21"/>
                    <a:pt x="5"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6"/>
            <p:cNvSpPr>
              <a:spLocks/>
            </p:cNvSpPr>
            <p:nvPr/>
          </p:nvSpPr>
          <p:spPr bwMode="auto">
            <a:xfrm>
              <a:off x="1030" y="4230"/>
              <a:ext cx="28" cy="42"/>
            </a:xfrm>
            <a:custGeom>
              <a:avLst/>
              <a:gdLst>
                <a:gd name="T0" fmla="*/ 5 w 14"/>
                <a:gd name="T1" fmla="*/ 21 h 21"/>
                <a:gd name="T2" fmla="*/ 2 w 14"/>
                <a:gd name="T3" fmla="*/ 21 h 21"/>
                <a:gd name="T4" fmla="*/ 0 w 14"/>
                <a:gd name="T5" fmla="*/ 18 h 21"/>
                <a:gd name="T6" fmla="*/ 7 w 14"/>
                <a:gd name="T7" fmla="*/ 2 h 21"/>
                <a:gd name="T8" fmla="*/ 10 w 14"/>
                <a:gd name="T9" fmla="*/ 0 h 21"/>
                <a:gd name="T10" fmla="*/ 12 w 14"/>
                <a:gd name="T11" fmla="*/ 1 h 21"/>
                <a:gd name="T12" fmla="*/ 14 w 14"/>
                <a:gd name="T13" fmla="*/ 3 h 21"/>
                <a:gd name="T14" fmla="*/ 7 w 14"/>
                <a:gd name="T15" fmla="*/ 20 h 21"/>
                <a:gd name="T16" fmla="*/ 5 w 14"/>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1">
                  <a:moveTo>
                    <a:pt x="5" y="21"/>
                  </a:moveTo>
                  <a:cubicBezTo>
                    <a:pt x="2" y="21"/>
                    <a:pt x="2" y="21"/>
                    <a:pt x="2" y="21"/>
                  </a:cubicBezTo>
                  <a:cubicBezTo>
                    <a:pt x="1" y="21"/>
                    <a:pt x="0" y="20"/>
                    <a:pt x="0" y="18"/>
                  </a:cubicBezTo>
                  <a:cubicBezTo>
                    <a:pt x="7" y="2"/>
                    <a:pt x="7" y="2"/>
                    <a:pt x="7" y="2"/>
                  </a:cubicBezTo>
                  <a:cubicBezTo>
                    <a:pt x="8" y="1"/>
                    <a:pt x="9" y="0"/>
                    <a:pt x="10" y="0"/>
                  </a:cubicBezTo>
                  <a:cubicBezTo>
                    <a:pt x="12" y="1"/>
                    <a:pt x="12" y="1"/>
                    <a:pt x="12" y="1"/>
                  </a:cubicBezTo>
                  <a:cubicBezTo>
                    <a:pt x="14" y="1"/>
                    <a:pt x="14" y="2"/>
                    <a:pt x="14" y="3"/>
                  </a:cubicBezTo>
                  <a:cubicBezTo>
                    <a:pt x="7" y="20"/>
                    <a:pt x="7" y="20"/>
                    <a:pt x="7" y="20"/>
                  </a:cubicBezTo>
                  <a:cubicBezTo>
                    <a:pt x="7" y="21"/>
                    <a:pt x="6" y="21"/>
                    <a:pt x="5"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7"/>
            <p:cNvSpPr>
              <a:spLocks/>
            </p:cNvSpPr>
            <p:nvPr/>
          </p:nvSpPr>
          <p:spPr bwMode="auto">
            <a:xfrm>
              <a:off x="1012" y="4228"/>
              <a:ext cx="30" cy="42"/>
            </a:xfrm>
            <a:custGeom>
              <a:avLst/>
              <a:gdLst>
                <a:gd name="T0" fmla="*/ 4 w 15"/>
                <a:gd name="T1" fmla="*/ 21 h 21"/>
                <a:gd name="T2" fmla="*/ 2 w 15"/>
                <a:gd name="T3" fmla="*/ 20 h 21"/>
                <a:gd name="T4" fmla="*/ 0 w 15"/>
                <a:gd name="T5" fmla="*/ 17 h 21"/>
                <a:gd name="T6" fmla="*/ 8 w 15"/>
                <a:gd name="T7" fmla="*/ 1 h 21"/>
                <a:gd name="T8" fmla="*/ 11 w 15"/>
                <a:gd name="T9" fmla="*/ 0 h 21"/>
                <a:gd name="T10" fmla="*/ 13 w 15"/>
                <a:gd name="T11" fmla="*/ 1 h 21"/>
                <a:gd name="T12" fmla="*/ 15 w 15"/>
                <a:gd name="T13" fmla="*/ 3 h 21"/>
                <a:gd name="T14" fmla="*/ 7 w 15"/>
                <a:gd name="T15" fmla="*/ 20 h 21"/>
                <a:gd name="T16" fmla="*/ 4 w 15"/>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4" y="21"/>
                  </a:moveTo>
                  <a:cubicBezTo>
                    <a:pt x="2" y="20"/>
                    <a:pt x="2" y="20"/>
                    <a:pt x="2" y="20"/>
                  </a:cubicBezTo>
                  <a:cubicBezTo>
                    <a:pt x="0" y="20"/>
                    <a:pt x="0" y="19"/>
                    <a:pt x="0" y="17"/>
                  </a:cubicBezTo>
                  <a:cubicBezTo>
                    <a:pt x="8" y="1"/>
                    <a:pt x="8" y="1"/>
                    <a:pt x="8" y="1"/>
                  </a:cubicBezTo>
                  <a:cubicBezTo>
                    <a:pt x="9" y="0"/>
                    <a:pt x="10" y="0"/>
                    <a:pt x="11" y="0"/>
                  </a:cubicBezTo>
                  <a:cubicBezTo>
                    <a:pt x="13" y="1"/>
                    <a:pt x="13" y="1"/>
                    <a:pt x="13" y="1"/>
                  </a:cubicBezTo>
                  <a:cubicBezTo>
                    <a:pt x="15" y="1"/>
                    <a:pt x="15" y="2"/>
                    <a:pt x="15" y="3"/>
                  </a:cubicBezTo>
                  <a:cubicBezTo>
                    <a:pt x="7" y="20"/>
                    <a:pt x="7" y="20"/>
                    <a:pt x="7" y="20"/>
                  </a:cubicBezTo>
                  <a:cubicBezTo>
                    <a:pt x="6" y="20"/>
                    <a:pt x="5" y="21"/>
                    <a:pt x="4"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8"/>
            <p:cNvSpPr>
              <a:spLocks/>
            </p:cNvSpPr>
            <p:nvPr/>
          </p:nvSpPr>
          <p:spPr bwMode="auto">
            <a:xfrm>
              <a:off x="994" y="4224"/>
              <a:ext cx="34" cy="42"/>
            </a:xfrm>
            <a:custGeom>
              <a:avLst/>
              <a:gdLst>
                <a:gd name="T0" fmla="*/ 4 w 17"/>
                <a:gd name="T1" fmla="*/ 20 h 21"/>
                <a:gd name="T2" fmla="*/ 2 w 17"/>
                <a:gd name="T3" fmla="*/ 20 h 21"/>
                <a:gd name="T4" fmla="*/ 0 w 17"/>
                <a:gd name="T5" fmla="*/ 17 h 21"/>
                <a:gd name="T6" fmla="*/ 10 w 17"/>
                <a:gd name="T7" fmla="*/ 1 h 21"/>
                <a:gd name="T8" fmla="*/ 12 w 17"/>
                <a:gd name="T9" fmla="*/ 0 h 21"/>
                <a:gd name="T10" fmla="*/ 15 w 17"/>
                <a:gd name="T11" fmla="*/ 1 h 21"/>
                <a:gd name="T12" fmla="*/ 16 w 17"/>
                <a:gd name="T13" fmla="*/ 4 h 21"/>
                <a:gd name="T14" fmla="*/ 6 w 17"/>
                <a:gd name="T15" fmla="*/ 19 h 21"/>
                <a:gd name="T16" fmla="*/ 4 w 17"/>
                <a:gd name="T1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1">
                  <a:moveTo>
                    <a:pt x="4" y="20"/>
                  </a:moveTo>
                  <a:cubicBezTo>
                    <a:pt x="2" y="20"/>
                    <a:pt x="2" y="20"/>
                    <a:pt x="2" y="20"/>
                  </a:cubicBezTo>
                  <a:cubicBezTo>
                    <a:pt x="0" y="19"/>
                    <a:pt x="0" y="18"/>
                    <a:pt x="0" y="17"/>
                  </a:cubicBezTo>
                  <a:cubicBezTo>
                    <a:pt x="10" y="1"/>
                    <a:pt x="10" y="1"/>
                    <a:pt x="10" y="1"/>
                  </a:cubicBezTo>
                  <a:cubicBezTo>
                    <a:pt x="10" y="0"/>
                    <a:pt x="11" y="0"/>
                    <a:pt x="12" y="0"/>
                  </a:cubicBezTo>
                  <a:cubicBezTo>
                    <a:pt x="15" y="1"/>
                    <a:pt x="15" y="1"/>
                    <a:pt x="15" y="1"/>
                  </a:cubicBezTo>
                  <a:cubicBezTo>
                    <a:pt x="16" y="2"/>
                    <a:pt x="17" y="3"/>
                    <a:pt x="16" y="4"/>
                  </a:cubicBezTo>
                  <a:cubicBezTo>
                    <a:pt x="6" y="19"/>
                    <a:pt x="6" y="19"/>
                    <a:pt x="6" y="19"/>
                  </a:cubicBezTo>
                  <a:cubicBezTo>
                    <a:pt x="6" y="20"/>
                    <a:pt x="5" y="21"/>
                    <a:pt x="4" y="2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99"/>
            <p:cNvSpPr>
              <a:spLocks/>
            </p:cNvSpPr>
            <p:nvPr/>
          </p:nvSpPr>
          <p:spPr bwMode="auto">
            <a:xfrm>
              <a:off x="975" y="4220"/>
              <a:ext cx="37" cy="40"/>
            </a:xfrm>
            <a:custGeom>
              <a:avLst/>
              <a:gdLst>
                <a:gd name="T0" fmla="*/ 4 w 18"/>
                <a:gd name="T1" fmla="*/ 19 h 20"/>
                <a:gd name="T2" fmla="*/ 2 w 18"/>
                <a:gd name="T3" fmla="*/ 18 h 20"/>
                <a:gd name="T4" fmla="*/ 0 w 18"/>
                <a:gd name="T5" fmla="*/ 15 h 20"/>
                <a:gd name="T6" fmla="*/ 11 w 18"/>
                <a:gd name="T7" fmla="*/ 1 h 20"/>
                <a:gd name="T8" fmla="*/ 14 w 18"/>
                <a:gd name="T9" fmla="*/ 0 h 20"/>
                <a:gd name="T10" fmla="*/ 16 w 18"/>
                <a:gd name="T11" fmla="*/ 1 h 20"/>
                <a:gd name="T12" fmla="*/ 17 w 18"/>
                <a:gd name="T13" fmla="*/ 4 h 20"/>
                <a:gd name="T14" fmla="*/ 6 w 18"/>
                <a:gd name="T15" fmla="*/ 19 h 20"/>
                <a:gd name="T16" fmla="*/ 4 w 18"/>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4" y="19"/>
                  </a:moveTo>
                  <a:cubicBezTo>
                    <a:pt x="2" y="18"/>
                    <a:pt x="2" y="18"/>
                    <a:pt x="2" y="18"/>
                  </a:cubicBezTo>
                  <a:cubicBezTo>
                    <a:pt x="0" y="18"/>
                    <a:pt x="0" y="16"/>
                    <a:pt x="0" y="15"/>
                  </a:cubicBezTo>
                  <a:cubicBezTo>
                    <a:pt x="11" y="1"/>
                    <a:pt x="11" y="1"/>
                    <a:pt x="11" y="1"/>
                  </a:cubicBezTo>
                  <a:cubicBezTo>
                    <a:pt x="12" y="0"/>
                    <a:pt x="13" y="0"/>
                    <a:pt x="14" y="0"/>
                  </a:cubicBezTo>
                  <a:cubicBezTo>
                    <a:pt x="16" y="1"/>
                    <a:pt x="16" y="1"/>
                    <a:pt x="16" y="1"/>
                  </a:cubicBezTo>
                  <a:cubicBezTo>
                    <a:pt x="17" y="1"/>
                    <a:pt x="18" y="3"/>
                    <a:pt x="17" y="4"/>
                  </a:cubicBezTo>
                  <a:cubicBezTo>
                    <a:pt x="6" y="19"/>
                    <a:pt x="6" y="19"/>
                    <a:pt x="6" y="19"/>
                  </a:cubicBezTo>
                  <a:cubicBezTo>
                    <a:pt x="6" y="19"/>
                    <a:pt x="5" y="20"/>
                    <a:pt x="4"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00"/>
            <p:cNvSpPr>
              <a:spLocks/>
            </p:cNvSpPr>
            <p:nvPr/>
          </p:nvSpPr>
          <p:spPr bwMode="auto">
            <a:xfrm>
              <a:off x="957" y="4214"/>
              <a:ext cx="41" cy="38"/>
            </a:xfrm>
            <a:custGeom>
              <a:avLst/>
              <a:gdLst>
                <a:gd name="T0" fmla="*/ 4 w 20"/>
                <a:gd name="T1" fmla="*/ 18 h 19"/>
                <a:gd name="T2" fmla="*/ 2 w 20"/>
                <a:gd name="T3" fmla="*/ 17 h 19"/>
                <a:gd name="T4" fmla="*/ 1 w 20"/>
                <a:gd name="T5" fmla="*/ 14 h 19"/>
                <a:gd name="T6" fmla="*/ 13 w 20"/>
                <a:gd name="T7" fmla="*/ 0 h 19"/>
                <a:gd name="T8" fmla="*/ 16 w 20"/>
                <a:gd name="T9" fmla="*/ 0 h 19"/>
                <a:gd name="T10" fmla="*/ 18 w 20"/>
                <a:gd name="T11" fmla="*/ 1 h 19"/>
                <a:gd name="T12" fmla="*/ 19 w 20"/>
                <a:gd name="T13" fmla="*/ 4 h 19"/>
                <a:gd name="T14" fmla="*/ 7 w 20"/>
                <a:gd name="T15" fmla="*/ 18 h 19"/>
                <a:gd name="T16" fmla="*/ 4 w 20"/>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9">
                  <a:moveTo>
                    <a:pt x="4" y="18"/>
                  </a:moveTo>
                  <a:cubicBezTo>
                    <a:pt x="2" y="17"/>
                    <a:pt x="2" y="17"/>
                    <a:pt x="2" y="17"/>
                  </a:cubicBezTo>
                  <a:cubicBezTo>
                    <a:pt x="1" y="17"/>
                    <a:pt x="0" y="15"/>
                    <a:pt x="1" y="14"/>
                  </a:cubicBezTo>
                  <a:cubicBezTo>
                    <a:pt x="13" y="0"/>
                    <a:pt x="13" y="0"/>
                    <a:pt x="13" y="0"/>
                  </a:cubicBezTo>
                  <a:cubicBezTo>
                    <a:pt x="14" y="0"/>
                    <a:pt x="15" y="0"/>
                    <a:pt x="16" y="0"/>
                  </a:cubicBezTo>
                  <a:cubicBezTo>
                    <a:pt x="18" y="1"/>
                    <a:pt x="18" y="1"/>
                    <a:pt x="18" y="1"/>
                  </a:cubicBezTo>
                  <a:cubicBezTo>
                    <a:pt x="19" y="2"/>
                    <a:pt x="20" y="3"/>
                    <a:pt x="19" y="4"/>
                  </a:cubicBezTo>
                  <a:cubicBezTo>
                    <a:pt x="7" y="18"/>
                    <a:pt x="7" y="18"/>
                    <a:pt x="7" y="18"/>
                  </a:cubicBezTo>
                  <a:cubicBezTo>
                    <a:pt x="6" y="19"/>
                    <a:pt x="5" y="19"/>
                    <a:pt x="4" y="1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1"/>
            <p:cNvSpPr>
              <a:spLocks/>
            </p:cNvSpPr>
            <p:nvPr/>
          </p:nvSpPr>
          <p:spPr bwMode="auto">
            <a:xfrm>
              <a:off x="941" y="4206"/>
              <a:ext cx="40" cy="36"/>
            </a:xfrm>
            <a:custGeom>
              <a:avLst/>
              <a:gdLst>
                <a:gd name="T0" fmla="*/ 4 w 20"/>
                <a:gd name="T1" fmla="*/ 18 h 18"/>
                <a:gd name="T2" fmla="*/ 2 w 20"/>
                <a:gd name="T3" fmla="*/ 16 h 18"/>
                <a:gd name="T4" fmla="*/ 1 w 20"/>
                <a:gd name="T5" fmla="*/ 13 h 18"/>
                <a:gd name="T6" fmla="*/ 14 w 20"/>
                <a:gd name="T7" fmla="*/ 1 h 18"/>
                <a:gd name="T8" fmla="*/ 17 w 20"/>
                <a:gd name="T9" fmla="*/ 1 h 18"/>
                <a:gd name="T10" fmla="*/ 19 w 20"/>
                <a:gd name="T11" fmla="*/ 2 h 18"/>
                <a:gd name="T12" fmla="*/ 19 w 20"/>
                <a:gd name="T13" fmla="*/ 5 h 18"/>
                <a:gd name="T14" fmla="*/ 6 w 20"/>
                <a:gd name="T15" fmla="*/ 18 h 18"/>
                <a:gd name="T16" fmla="*/ 4 w 20"/>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8">
                  <a:moveTo>
                    <a:pt x="4" y="18"/>
                  </a:moveTo>
                  <a:cubicBezTo>
                    <a:pt x="2" y="16"/>
                    <a:pt x="2" y="16"/>
                    <a:pt x="2" y="16"/>
                  </a:cubicBezTo>
                  <a:cubicBezTo>
                    <a:pt x="0" y="16"/>
                    <a:pt x="0" y="14"/>
                    <a:pt x="1" y="13"/>
                  </a:cubicBezTo>
                  <a:cubicBezTo>
                    <a:pt x="14" y="1"/>
                    <a:pt x="14" y="1"/>
                    <a:pt x="14" y="1"/>
                  </a:cubicBezTo>
                  <a:cubicBezTo>
                    <a:pt x="15" y="0"/>
                    <a:pt x="16" y="0"/>
                    <a:pt x="17" y="1"/>
                  </a:cubicBezTo>
                  <a:cubicBezTo>
                    <a:pt x="19" y="2"/>
                    <a:pt x="19" y="2"/>
                    <a:pt x="19" y="2"/>
                  </a:cubicBezTo>
                  <a:cubicBezTo>
                    <a:pt x="20" y="3"/>
                    <a:pt x="20" y="4"/>
                    <a:pt x="19" y="5"/>
                  </a:cubicBezTo>
                  <a:cubicBezTo>
                    <a:pt x="6" y="18"/>
                    <a:pt x="6" y="18"/>
                    <a:pt x="6" y="18"/>
                  </a:cubicBezTo>
                  <a:cubicBezTo>
                    <a:pt x="6" y="18"/>
                    <a:pt x="5" y="18"/>
                    <a:pt x="4" y="1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2"/>
            <p:cNvSpPr>
              <a:spLocks/>
            </p:cNvSpPr>
            <p:nvPr/>
          </p:nvSpPr>
          <p:spPr bwMode="auto">
            <a:xfrm>
              <a:off x="925" y="4198"/>
              <a:ext cx="42" cy="34"/>
            </a:xfrm>
            <a:custGeom>
              <a:avLst/>
              <a:gdLst>
                <a:gd name="T0" fmla="*/ 4 w 21"/>
                <a:gd name="T1" fmla="*/ 16 h 17"/>
                <a:gd name="T2" fmla="*/ 2 w 21"/>
                <a:gd name="T3" fmla="*/ 15 h 17"/>
                <a:gd name="T4" fmla="*/ 1 w 21"/>
                <a:gd name="T5" fmla="*/ 12 h 17"/>
                <a:gd name="T6" fmla="*/ 15 w 21"/>
                <a:gd name="T7" fmla="*/ 0 h 17"/>
                <a:gd name="T8" fmla="*/ 18 w 21"/>
                <a:gd name="T9" fmla="*/ 0 h 17"/>
                <a:gd name="T10" fmla="*/ 20 w 21"/>
                <a:gd name="T11" fmla="*/ 2 h 17"/>
                <a:gd name="T12" fmla="*/ 20 w 21"/>
                <a:gd name="T13" fmla="*/ 5 h 17"/>
                <a:gd name="T14" fmla="*/ 6 w 21"/>
                <a:gd name="T15" fmla="*/ 16 h 17"/>
                <a:gd name="T16" fmla="*/ 4 w 21"/>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7">
                  <a:moveTo>
                    <a:pt x="4" y="16"/>
                  </a:moveTo>
                  <a:cubicBezTo>
                    <a:pt x="2" y="15"/>
                    <a:pt x="2" y="15"/>
                    <a:pt x="2" y="15"/>
                  </a:cubicBezTo>
                  <a:cubicBezTo>
                    <a:pt x="0" y="14"/>
                    <a:pt x="0" y="13"/>
                    <a:pt x="1" y="12"/>
                  </a:cubicBezTo>
                  <a:cubicBezTo>
                    <a:pt x="15" y="0"/>
                    <a:pt x="15" y="0"/>
                    <a:pt x="15" y="0"/>
                  </a:cubicBezTo>
                  <a:cubicBezTo>
                    <a:pt x="16" y="0"/>
                    <a:pt x="17" y="0"/>
                    <a:pt x="18" y="0"/>
                  </a:cubicBezTo>
                  <a:cubicBezTo>
                    <a:pt x="20" y="2"/>
                    <a:pt x="20" y="2"/>
                    <a:pt x="20" y="2"/>
                  </a:cubicBezTo>
                  <a:cubicBezTo>
                    <a:pt x="21" y="3"/>
                    <a:pt x="21" y="4"/>
                    <a:pt x="20" y="5"/>
                  </a:cubicBezTo>
                  <a:cubicBezTo>
                    <a:pt x="6" y="16"/>
                    <a:pt x="6" y="16"/>
                    <a:pt x="6" y="16"/>
                  </a:cubicBezTo>
                  <a:cubicBezTo>
                    <a:pt x="5" y="17"/>
                    <a:pt x="4" y="17"/>
                    <a:pt x="4" y="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3"/>
            <p:cNvSpPr>
              <a:spLocks/>
            </p:cNvSpPr>
            <p:nvPr/>
          </p:nvSpPr>
          <p:spPr bwMode="auto">
            <a:xfrm>
              <a:off x="911" y="4188"/>
              <a:ext cx="42" cy="32"/>
            </a:xfrm>
            <a:custGeom>
              <a:avLst/>
              <a:gdLst>
                <a:gd name="T0" fmla="*/ 3 w 21"/>
                <a:gd name="T1" fmla="*/ 15 h 16"/>
                <a:gd name="T2" fmla="*/ 1 w 21"/>
                <a:gd name="T3" fmla="*/ 14 h 16"/>
                <a:gd name="T4" fmla="*/ 1 w 21"/>
                <a:gd name="T5" fmla="*/ 11 h 16"/>
                <a:gd name="T6" fmla="*/ 16 w 21"/>
                <a:gd name="T7" fmla="*/ 0 h 16"/>
                <a:gd name="T8" fmla="*/ 18 w 21"/>
                <a:gd name="T9" fmla="*/ 1 h 16"/>
                <a:gd name="T10" fmla="*/ 20 w 21"/>
                <a:gd name="T11" fmla="*/ 2 h 16"/>
                <a:gd name="T12" fmla="*/ 20 w 21"/>
                <a:gd name="T13" fmla="*/ 5 h 16"/>
                <a:gd name="T14" fmla="*/ 5 w 21"/>
                <a:gd name="T15" fmla="*/ 16 h 16"/>
                <a:gd name="T16" fmla="*/ 3 w 21"/>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6">
                  <a:moveTo>
                    <a:pt x="3" y="15"/>
                  </a:moveTo>
                  <a:cubicBezTo>
                    <a:pt x="1" y="14"/>
                    <a:pt x="1" y="14"/>
                    <a:pt x="1" y="14"/>
                  </a:cubicBezTo>
                  <a:cubicBezTo>
                    <a:pt x="0" y="13"/>
                    <a:pt x="0" y="11"/>
                    <a:pt x="1" y="11"/>
                  </a:cubicBezTo>
                  <a:cubicBezTo>
                    <a:pt x="16" y="0"/>
                    <a:pt x="16" y="0"/>
                    <a:pt x="16" y="0"/>
                  </a:cubicBezTo>
                  <a:cubicBezTo>
                    <a:pt x="17" y="0"/>
                    <a:pt x="18" y="0"/>
                    <a:pt x="18" y="1"/>
                  </a:cubicBezTo>
                  <a:cubicBezTo>
                    <a:pt x="20" y="2"/>
                    <a:pt x="20" y="2"/>
                    <a:pt x="20" y="2"/>
                  </a:cubicBezTo>
                  <a:cubicBezTo>
                    <a:pt x="21" y="3"/>
                    <a:pt x="21" y="5"/>
                    <a:pt x="20" y="5"/>
                  </a:cubicBezTo>
                  <a:cubicBezTo>
                    <a:pt x="5" y="16"/>
                    <a:pt x="5" y="16"/>
                    <a:pt x="5" y="16"/>
                  </a:cubicBezTo>
                  <a:cubicBezTo>
                    <a:pt x="5" y="16"/>
                    <a:pt x="4" y="16"/>
                    <a:pt x="3"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4"/>
            <p:cNvSpPr>
              <a:spLocks/>
            </p:cNvSpPr>
            <p:nvPr/>
          </p:nvSpPr>
          <p:spPr bwMode="auto">
            <a:xfrm>
              <a:off x="897" y="4176"/>
              <a:ext cx="44" cy="32"/>
            </a:xfrm>
            <a:custGeom>
              <a:avLst/>
              <a:gdLst>
                <a:gd name="T0" fmla="*/ 3 w 22"/>
                <a:gd name="T1" fmla="*/ 15 h 16"/>
                <a:gd name="T2" fmla="*/ 1 w 22"/>
                <a:gd name="T3" fmla="*/ 13 h 16"/>
                <a:gd name="T4" fmla="*/ 1 w 22"/>
                <a:gd name="T5" fmla="*/ 10 h 16"/>
                <a:gd name="T6" fmla="*/ 17 w 22"/>
                <a:gd name="T7" fmla="*/ 1 h 16"/>
                <a:gd name="T8" fmla="*/ 19 w 22"/>
                <a:gd name="T9" fmla="*/ 1 h 16"/>
                <a:gd name="T10" fmla="*/ 21 w 22"/>
                <a:gd name="T11" fmla="*/ 3 h 16"/>
                <a:gd name="T12" fmla="*/ 21 w 22"/>
                <a:gd name="T13" fmla="*/ 6 h 16"/>
                <a:gd name="T14" fmla="*/ 5 w 22"/>
                <a:gd name="T15" fmla="*/ 15 h 16"/>
                <a:gd name="T16" fmla="*/ 3 w 22"/>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6">
                  <a:moveTo>
                    <a:pt x="3" y="15"/>
                  </a:moveTo>
                  <a:cubicBezTo>
                    <a:pt x="1" y="13"/>
                    <a:pt x="1" y="13"/>
                    <a:pt x="1" y="13"/>
                  </a:cubicBezTo>
                  <a:cubicBezTo>
                    <a:pt x="0" y="12"/>
                    <a:pt x="0" y="10"/>
                    <a:pt x="1" y="10"/>
                  </a:cubicBezTo>
                  <a:cubicBezTo>
                    <a:pt x="17" y="1"/>
                    <a:pt x="17" y="1"/>
                    <a:pt x="17" y="1"/>
                  </a:cubicBezTo>
                  <a:cubicBezTo>
                    <a:pt x="17" y="0"/>
                    <a:pt x="18" y="0"/>
                    <a:pt x="19" y="1"/>
                  </a:cubicBezTo>
                  <a:cubicBezTo>
                    <a:pt x="21" y="3"/>
                    <a:pt x="21" y="3"/>
                    <a:pt x="21" y="3"/>
                  </a:cubicBezTo>
                  <a:cubicBezTo>
                    <a:pt x="22" y="4"/>
                    <a:pt x="22" y="5"/>
                    <a:pt x="21" y="6"/>
                  </a:cubicBezTo>
                  <a:cubicBezTo>
                    <a:pt x="5" y="15"/>
                    <a:pt x="5" y="15"/>
                    <a:pt x="5" y="15"/>
                  </a:cubicBezTo>
                  <a:cubicBezTo>
                    <a:pt x="4" y="16"/>
                    <a:pt x="3" y="15"/>
                    <a:pt x="3"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5"/>
            <p:cNvSpPr>
              <a:spLocks/>
            </p:cNvSpPr>
            <p:nvPr/>
          </p:nvSpPr>
          <p:spPr bwMode="auto">
            <a:xfrm>
              <a:off x="883" y="4164"/>
              <a:ext cx="46" cy="28"/>
            </a:xfrm>
            <a:custGeom>
              <a:avLst/>
              <a:gdLst>
                <a:gd name="T0" fmla="*/ 3 w 23"/>
                <a:gd name="T1" fmla="*/ 13 h 14"/>
                <a:gd name="T2" fmla="*/ 1 w 23"/>
                <a:gd name="T3" fmla="*/ 11 h 14"/>
                <a:gd name="T4" fmla="*/ 1 w 23"/>
                <a:gd name="T5" fmla="*/ 8 h 14"/>
                <a:gd name="T6" fmla="*/ 18 w 23"/>
                <a:gd name="T7" fmla="*/ 0 h 14"/>
                <a:gd name="T8" fmla="*/ 20 w 23"/>
                <a:gd name="T9" fmla="*/ 1 h 14"/>
                <a:gd name="T10" fmla="*/ 22 w 23"/>
                <a:gd name="T11" fmla="*/ 3 h 14"/>
                <a:gd name="T12" fmla="*/ 22 w 23"/>
                <a:gd name="T13" fmla="*/ 6 h 14"/>
                <a:gd name="T14" fmla="*/ 5 w 23"/>
                <a:gd name="T15" fmla="*/ 14 h 14"/>
                <a:gd name="T16" fmla="*/ 3 w 23"/>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4">
                  <a:moveTo>
                    <a:pt x="3" y="13"/>
                  </a:moveTo>
                  <a:cubicBezTo>
                    <a:pt x="1" y="11"/>
                    <a:pt x="1" y="11"/>
                    <a:pt x="1" y="11"/>
                  </a:cubicBezTo>
                  <a:cubicBezTo>
                    <a:pt x="0" y="10"/>
                    <a:pt x="0" y="9"/>
                    <a:pt x="1" y="8"/>
                  </a:cubicBezTo>
                  <a:cubicBezTo>
                    <a:pt x="18" y="0"/>
                    <a:pt x="18" y="0"/>
                    <a:pt x="18" y="0"/>
                  </a:cubicBezTo>
                  <a:cubicBezTo>
                    <a:pt x="19" y="0"/>
                    <a:pt x="20" y="0"/>
                    <a:pt x="20" y="1"/>
                  </a:cubicBezTo>
                  <a:cubicBezTo>
                    <a:pt x="22" y="3"/>
                    <a:pt x="22" y="3"/>
                    <a:pt x="22" y="3"/>
                  </a:cubicBezTo>
                  <a:cubicBezTo>
                    <a:pt x="23" y="4"/>
                    <a:pt x="23" y="6"/>
                    <a:pt x="22" y="6"/>
                  </a:cubicBezTo>
                  <a:cubicBezTo>
                    <a:pt x="5" y="14"/>
                    <a:pt x="5" y="14"/>
                    <a:pt x="5" y="14"/>
                  </a:cubicBezTo>
                  <a:cubicBezTo>
                    <a:pt x="4" y="14"/>
                    <a:pt x="3" y="14"/>
                    <a:pt x="3" y="1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6"/>
            <p:cNvSpPr>
              <a:spLocks/>
            </p:cNvSpPr>
            <p:nvPr/>
          </p:nvSpPr>
          <p:spPr bwMode="auto">
            <a:xfrm>
              <a:off x="871" y="4150"/>
              <a:ext cx="46" cy="26"/>
            </a:xfrm>
            <a:custGeom>
              <a:avLst/>
              <a:gdLst>
                <a:gd name="T0" fmla="*/ 2 w 23"/>
                <a:gd name="T1" fmla="*/ 12 h 13"/>
                <a:gd name="T2" fmla="*/ 1 w 23"/>
                <a:gd name="T3" fmla="*/ 10 h 13"/>
                <a:gd name="T4" fmla="*/ 1 w 23"/>
                <a:gd name="T5" fmla="*/ 7 h 13"/>
                <a:gd name="T6" fmla="*/ 18 w 23"/>
                <a:gd name="T7" fmla="*/ 1 h 13"/>
                <a:gd name="T8" fmla="*/ 21 w 23"/>
                <a:gd name="T9" fmla="*/ 1 h 13"/>
                <a:gd name="T10" fmla="*/ 22 w 23"/>
                <a:gd name="T11" fmla="*/ 3 h 13"/>
                <a:gd name="T12" fmla="*/ 22 w 23"/>
                <a:gd name="T13" fmla="*/ 6 h 13"/>
                <a:gd name="T14" fmla="*/ 5 w 23"/>
                <a:gd name="T15" fmla="*/ 13 h 13"/>
                <a:gd name="T16" fmla="*/ 2 w 23"/>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2" y="12"/>
                  </a:moveTo>
                  <a:cubicBezTo>
                    <a:pt x="1" y="10"/>
                    <a:pt x="1" y="10"/>
                    <a:pt x="1" y="10"/>
                  </a:cubicBezTo>
                  <a:cubicBezTo>
                    <a:pt x="0" y="9"/>
                    <a:pt x="0" y="8"/>
                    <a:pt x="1" y="7"/>
                  </a:cubicBezTo>
                  <a:cubicBezTo>
                    <a:pt x="18" y="1"/>
                    <a:pt x="18" y="1"/>
                    <a:pt x="18" y="1"/>
                  </a:cubicBezTo>
                  <a:cubicBezTo>
                    <a:pt x="19" y="0"/>
                    <a:pt x="20" y="1"/>
                    <a:pt x="21" y="1"/>
                  </a:cubicBezTo>
                  <a:cubicBezTo>
                    <a:pt x="22" y="3"/>
                    <a:pt x="22" y="3"/>
                    <a:pt x="22" y="3"/>
                  </a:cubicBezTo>
                  <a:cubicBezTo>
                    <a:pt x="23" y="4"/>
                    <a:pt x="23" y="6"/>
                    <a:pt x="22" y="6"/>
                  </a:cubicBezTo>
                  <a:cubicBezTo>
                    <a:pt x="5" y="13"/>
                    <a:pt x="5" y="13"/>
                    <a:pt x="5" y="13"/>
                  </a:cubicBezTo>
                  <a:cubicBezTo>
                    <a:pt x="4" y="13"/>
                    <a:pt x="3" y="13"/>
                    <a:pt x="2"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07"/>
            <p:cNvSpPr>
              <a:spLocks/>
            </p:cNvSpPr>
            <p:nvPr/>
          </p:nvSpPr>
          <p:spPr bwMode="auto">
            <a:xfrm>
              <a:off x="859" y="4136"/>
              <a:ext cx="48" cy="24"/>
            </a:xfrm>
            <a:custGeom>
              <a:avLst/>
              <a:gdLst>
                <a:gd name="T0" fmla="*/ 2 w 24"/>
                <a:gd name="T1" fmla="*/ 10 h 12"/>
                <a:gd name="T2" fmla="*/ 1 w 24"/>
                <a:gd name="T3" fmla="*/ 8 h 12"/>
                <a:gd name="T4" fmla="*/ 2 w 24"/>
                <a:gd name="T5" fmla="*/ 5 h 12"/>
                <a:gd name="T6" fmla="*/ 19 w 24"/>
                <a:gd name="T7" fmla="*/ 0 h 12"/>
                <a:gd name="T8" fmla="*/ 21 w 24"/>
                <a:gd name="T9" fmla="*/ 1 h 12"/>
                <a:gd name="T10" fmla="*/ 23 w 24"/>
                <a:gd name="T11" fmla="*/ 3 h 12"/>
                <a:gd name="T12" fmla="*/ 22 w 24"/>
                <a:gd name="T13" fmla="*/ 6 h 12"/>
                <a:gd name="T14" fmla="*/ 4 w 24"/>
                <a:gd name="T15" fmla="*/ 11 h 12"/>
                <a:gd name="T16" fmla="*/ 2 w 24"/>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2" y="10"/>
                  </a:moveTo>
                  <a:cubicBezTo>
                    <a:pt x="1" y="8"/>
                    <a:pt x="1" y="8"/>
                    <a:pt x="1" y="8"/>
                  </a:cubicBezTo>
                  <a:cubicBezTo>
                    <a:pt x="0" y="7"/>
                    <a:pt x="0" y="6"/>
                    <a:pt x="2" y="5"/>
                  </a:cubicBezTo>
                  <a:cubicBezTo>
                    <a:pt x="19" y="0"/>
                    <a:pt x="19" y="0"/>
                    <a:pt x="19" y="0"/>
                  </a:cubicBezTo>
                  <a:cubicBezTo>
                    <a:pt x="20" y="0"/>
                    <a:pt x="21" y="0"/>
                    <a:pt x="21" y="1"/>
                  </a:cubicBezTo>
                  <a:cubicBezTo>
                    <a:pt x="23" y="3"/>
                    <a:pt x="23" y="3"/>
                    <a:pt x="23" y="3"/>
                  </a:cubicBezTo>
                  <a:cubicBezTo>
                    <a:pt x="24" y="4"/>
                    <a:pt x="23" y="6"/>
                    <a:pt x="22" y="6"/>
                  </a:cubicBezTo>
                  <a:cubicBezTo>
                    <a:pt x="4" y="11"/>
                    <a:pt x="4" y="11"/>
                    <a:pt x="4" y="11"/>
                  </a:cubicBezTo>
                  <a:cubicBezTo>
                    <a:pt x="4" y="12"/>
                    <a:pt x="3" y="11"/>
                    <a:pt x="2"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8"/>
            <p:cNvSpPr>
              <a:spLocks/>
            </p:cNvSpPr>
            <p:nvPr/>
          </p:nvSpPr>
          <p:spPr bwMode="auto">
            <a:xfrm>
              <a:off x="849" y="4120"/>
              <a:ext cx="46" cy="20"/>
            </a:xfrm>
            <a:custGeom>
              <a:avLst/>
              <a:gdLst>
                <a:gd name="T0" fmla="*/ 2 w 23"/>
                <a:gd name="T1" fmla="*/ 9 h 10"/>
                <a:gd name="T2" fmla="*/ 1 w 23"/>
                <a:gd name="T3" fmla="*/ 7 h 10"/>
                <a:gd name="T4" fmla="*/ 1 w 23"/>
                <a:gd name="T5" fmla="*/ 4 h 10"/>
                <a:gd name="T6" fmla="*/ 19 w 23"/>
                <a:gd name="T7" fmla="*/ 0 h 10"/>
                <a:gd name="T8" fmla="*/ 22 w 23"/>
                <a:gd name="T9" fmla="*/ 1 h 10"/>
                <a:gd name="T10" fmla="*/ 23 w 23"/>
                <a:gd name="T11" fmla="*/ 3 h 10"/>
                <a:gd name="T12" fmla="*/ 22 w 23"/>
                <a:gd name="T13" fmla="*/ 6 h 10"/>
                <a:gd name="T14" fmla="*/ 4 w 23"/>
                <a:gd name="T15" fmla="*/ 10 h 10"/>
                <a:gd name="T16" fmla="*/ 2 w 23"/>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2" y="9"/>
                  </a:moveTo>
                  <a:cubicBezTo>
                    <a:pt x="1" y="7"/>
                    <a:pt x="1" y="7"/>
                    <a:pt x="1" y="7"/>
                  </a:cubicBezTo>
                  <a:cubicBezTo>
                    <a:pt x="0" y="5"/>
                    <a:pt x="0" y="4"/>
                    <a:pt x="1" y="4"/>
                  </a:cubicBezTo>
                  <a:cubicBezTo>
                    <a:pt x="19" y="0"/>
                    <a:pt x="19" y="0"/>
                    <a:pt x="19" y="0"/>
                  </a:cubicBezTo>
                  <a:cubicBezTo>
                    <a:pt x="20" y="0"/>
                    <a:pt x="21" y="0"/>
                    <a:pt x="22" y="1"/>
                  </a:cubicBezTo>
                  <a:cubicBezTo>
                    <a:pt x="23" y="3"/>
                    <a:pt x="23" y="3"/>
                    <a:pt x="23" y="3"/>
                  </a:cubicBezTo>
                  <a:cubicBezTo>
                    <a:pt x="23" y="4"/>
                    <a:pt x="23" y="6"/>
                    <a:pt x="22" y="6"/>
                  </a:cubicBezTo>
                  <a:cubicBezTo>
                    <a:pt x="4" y="10"/>
                    <a:pt x="4" y="10"/>
                    <a:pt x="4" y="10"/>
                  </a:cubicBezTo>
                  <a:cubicBezTo>
                    <a:pt x="3" y="10"/>
                    <a:pt x="2" y="10"/>
                    <a:pt x="2" y="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9"/>
            <p:cNvSpPr>
              <a:spLocks/>
            </p:cNvSpPr>
            <p:nvPr/>
          </p:nvSpPr>
          <p:spPr bwMode="auto">
            <a:xfrm>
              <a:off x="839" y="4102"/>
              <a:ext cx="48" cy="18"/>
            </a:xfrm>
            <a:custGeom>
              <a:avLst/>
              <a:gdLst>
                <a:gd name="T0" fmla="*/ 2 w 24"/>
                <a:gd name="T1" fmla="*/ 8 h 9"/>
                <a:gd name="T2" fmla="*/ 1 w 24"/>
                <a:gd name="T3" fmla="*/ 6 h 9"/>
                <a:gd name="T4" fmla="*/ 2 w 24"/>
                <a:gd name="T5" fmla="*/ 3 h 9"/>
                <a:gd name="T6" fmla="*/ 20 w 24"/>
                <a:gd name="T7" fmla="*/ 0 h 9"/>
                <a:gd name="T8" fmla="*/ 22 w 24"/>
                <a:gd name="T9" fmla="*/ 1 h 9"/>
                <a:gd name="T10" fmla="*/ 23 w 24"/>
                <a:gd name="T11" fmla="*/ 4 h 9"/>
                <a:gd name="T12" fmla="*/ 22 w 24"/>
                <a:gd name="T13" fmla="*/ 6 h 9"/>
                <a:gd name="T14" fmla="*/ 4 w 24"/>
                <a:gd name="T15" fmla="*/ 9 h 9"/>
                <a:gd name="T16" fmla="*/ 2 w 24"/>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9">
                  <a:moveTo>
                    <a:pt x="2" y="8"/>
                  </a:moveTo>
                  <a:cubicBezTo>
                    <a:pt x="1" y="6"/>
                    <a:pt x="1" y="6"/>
                    <a:pt x="1" y="6"/>
                  </a:cubicBezTo>
                  <a:cubicBezTo>
                    <a:pt x="0" y="4"/>
                    <a:pt x="1" y="3"/>
                    <a:pt x="2" y="3"/>
                  </a:cubicBezTo>
                  <a:cubicBezTo>
                    <a:pt x="20" y="0"/>
                    <a:pt x="20" y="0"/>
                    <a:pt x="20" y="0"/>
                  </a:cubicBezTo>
                  <a:cubicBezTo>
                    <a:pt x="21" y="0"/>
                    <a:pt x="22" y="0"/>
                    <a:pt x="22" y="1"/>
                  </a:cubicBezTo>
                  <a:cubicBezTo>
                    <a:pt x="23" y="4"/>
                    <a:pt x="23" y="4"/>
                    <a:pt x="23" y="4"/>
                  </a:cubicBezTo>
                  <a:cubicBezTo>
                    <a:pt x="24" y="5"/>
                    <a:pt x="23" y="6"/>
                    <a:pt x="22" y="6"/>
                  </a:cubicBezTo>
                  <a:cubicBezTo>
                    <a:pt x="4" y="9"/>
                    <a:pt x="4" y="9"/>
                    <a:pt x="4" y="9"/>
                  </a:cubicBezTo>
                  <a:cubicBezTo>
                    <a:pt x="3" y="9"/>
                    <a:pt x="2" y="9"/>
                    <a:pt x="2"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0"/>
            <p:cNvSpPr>
              <a:spLocks/>
            </p:cNvSpPr>
            <p:nvPr/>
          </p:nvSpPr>
          <p:spPr bwMode="auto">
            <a:xfrm>
              <a:off x="831" y="4082"/>
              <a:ext cx="48" cy="18"/>
            </a:xfrm>
            <a:custGeom>
              <a:avLst/>
              <a:gdLst>
                <a:gd name="T0" fmla="*/ 1 w 24"/>
                <a:gd name="T1" fmla="*/ 7 h 9"/>
                <a:gd name="T2" fmla="*/ 1 w 24"/>
                <a:gd name="T3" fmla="*/ 5 h 9"/>
                <a:gd name="T4" fmla="*/ 2 w 24"/>
                <a:gd name="T5" fmla="*/ 2 h 9"/>
                <a:gd name="T6" fmla="*/ 20 w 24"/>
                <a:gd name="T7" fmla="*/ 0 h 9"/>
                <a:gd name="T8" fmla="*/ 22 w 24"/>
                <a:gd name="T9" fmla="*/ 2 h 9"/>
                <a:gd name="T10" fmla="*/ 23 w 24"/>
                <a:gd name="T11" fmla="*/ 4 h 9"/>
                <a:gd name="T12" fmla="*/ 22 w 24"/>
                <a:gd name="T13" fmla="*/ 7 h 9"/>
                <a:gd name="T14" fmla="*/ 4 w 24"/>
                <a:gd name="T15" fmla="*/ 9 h 9"/>
                <a:gd name="T16" fmla="*/ 1 w 24"/>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9">
                  <a:moveTo>
                    <a:pt x="1" y="7"/>
                  </a:moveTo>
                  <a:cubicBezTo>
                    <a:pt x="1" y="5"/>
                    <a:pt x="1" y="5"/>
                    <a:pt x="1" y="5"/>
                  </a:cubicBezTo>
                  <a:cubicBezTo>
                    <a:pt x="0" y="3"/>
                    <a:pt x="1" y="2"/>
                    <a:pt x="2" y="2"/>
                  </a:cubicBezTo>
                  <a:cubicBezTo>
                    <a:pt x="20" y="0"/>
                    <a:pt x="20" y="0"/>
                    <a:pt x="20" y="0"/>
                  </a:cubicBezTo>
                  <a:cubicBezTo>
                    <a:pt x="21" y="0"/>
                    <a:pt x="22" y="1"/>
                    <a:pt x="22" y="2"/>
                  </a:cubicBezTo>
                  <a:cubicBezTo>
                    <a:pt x="23" y="4"/>
                    <a:pt x="23" y="4"/>
                    <a:pt x="23" y="4"/>
                  </a:cubicBezTo>
                  <a:cubicBezTo>
                    <a:pt x="24" y="6"/>
                    <a:pt x="23" y="7"/>
                    <a:pt x="22" y="7"/>
                  </a:cubicBezTo>
                  <a:cubicBezTo>
                    <a:pt x="4" y="9"/>
                    <a:pt x="4" y="9"/>
                    <a:pt x="4" y="9"/>
                  </a:cubicBezTo>
                  <a:cubicBezTo>
                    <a:pt x="3" y="9"/>
                    <a:pt x="2" y="8"/>
                    <a:pt x="1"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1"/>
            <p:cNvSpPr>
              <a:spLocks/>
            </p:cNvSpPr>
            <p:nvPr/>
          </p:nvSpPr>
          <p:spPr bwMode="auto">
            <a:xfrm>
              <a:off x="825" y="4062"/>
              <a:ext cx="46" cy="14"/>
            </a:xfrm>
            <a:custGeom>
              <a:avLst/>
              <a:gdLst>
                <a:gd name="T0" fmla="*/ 1 w 23"/>
                <a:gd name="T1" fmla="*/ 6 h 7"/>
                <a:gd name="T2" fmla="*/ 0 w 23"/>
                <a:gd name="T3" fmla="*/ 3 h 7"/>
                <a:gd name="T4" fmla="*/ 2 w 23"/>
                <a:gd name="T5" fmla="*/ 1 h 7"/>
                <a:gd name="T6" fmla="*/ 20 w 23"/>
                <a:gd name="T7" fmla="*/ 0 h 7"/>
                <a:gd name="T8" fmla="*/ 22 w 23"/>
                <a:gd name="T9" fmla="*/ 2 h 7"/>
                <a:gd name="T10" fmla="*/ 23 w 23"/>
                <a:gd name="T11" fmla="*/ 4 h 7"/>
                <a:gd name="T12" fmla="*/ 21 w 23"/>
                <a:gd name="T13" fmla="*/ 7 h 7"/>
                <a:gd name="T14" fmla="*/ 3 w 23"/>
                <a:gd name="T15" fmla="*/ 7 h 7"/>
                <a:gd name="T16" fmla="*/ 1 w 23"/>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7">
                  <a:moveTo>
                    <a:pt x="1" y="6"/>
                  </a:moveTo>
                  <a:cubicBezTo>
                    <a:pt x="0" y="3"/>
                    <a:pt x="0" y="3"/>
                    <a:pt x="0" y="3"/>
                  </a:cubicBezTo>
                  <a:cubicBezTo>
                    <a:pt x="0" y="2"/>
                    <a:pt x="0" y="1"/>
                    <a:pt x="2" y="1"/>
                  </a:cubicBezTo>
                  <a:cubicBezTo>
                    <a:pt x="20" y="0"/>
                    <a:pt x="20" y="0"/>
                    <a:pt x="20" y="0"/>
                  </a:cubicBezTo>
                  <a:cubicBezTo>
                    <a:pt x="21" y="0"/>
                    <a:pt x="22" y="1"/>
                    <a:pt x="22" y="2"/>
                  </a:cubicBezTo>
                  <a:cubicBezTo>
                    <a:pt x="23" y="4"/>
                    <a:pt x="23" y="4"/>
                    <a:pt x="23" y="4"/>
                  </a:cubicBezTo>
                  <a:cubicBezTo>
                    <a:pt x="23" y="6"/>
                    <a:pt x="22" y="7"/>
                    <a:pt x="21" y="7"/>
                  </a:cubicBezTo>
                  <a:cubicBezTo>
                    <a:pt x="3" y="7"/>
                    <a:pt x="3" y="7"/>
                    <a:pt x="3" y="7"/>
                  </a:cubicBezTo>
                  <a:cubicBezTo>
                    <a:pt x="2" y="7"/>
                    <a:pt x="1" y="7"/>
                    <a:pt x="1" y="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2"/>
            <p:cNvSpPr>
              <a:spLocks/>
            </p:cNvSpPr>
            <p:nvPr/>
          </p:nvSpPr>
          <p:spPr bwMode="auto">
            <a:xfrm>
              <a:off x="819" y="4040"/>
              <a:ext cx="46" cy="14"/>
            </a:xfrm>
            <a:custGeom>
              <a:avLst/>
              <a:gdLst>
                <a:gd name="T0" fmla="*/ 1 w 23"/>
                <a:gd name="T1" fmla="*/ 5 h 7"/>
                <a:gd name="T2" fmla="*/ 0 w 23"/>
                <a:gd name="T3" fmla="*/ 2 h 7"/>
                <a:gd name="T4" fmla="*/ 2 w 23"/>
                <a:gd name="T5" fmla="*/ 0 h 7"/>
                <a:gd name="T6" fmla="*/ 20 w 23"/>
                <a:gd name="T7" fmla="*/ 0 h 7"/>
                <a:gd name="T8" fmla="*/ 22 w 23"/>
                <a:gd name="T9" fmla="*/ 2 h 7"/>
                <a:gd name="T10" fmla="*/ 22 w 23"/>
                <a:gd name="T11" fmla="*/ 5 h 7"/>
                <a:gd name="T12" fmla="*/ 21 w 23"/>
                <a:gd name="T13" fmla="*/ 7 h 7"/>
                <a:gd name="T14" fmla="*/ 2 w 23"/>
                <a:gd name="T15" fmla="*/ 6 h 7"/>
                <a:gd name="T16" fmla="*/ 1 w 23"/>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7">
                  <a:moveTo>
                    <a:pt x="1" y="5"/>
                  </a:moveTo>
                  <a:cubicBezTo>
                    <a:pt x="0" y="2"/>
                    <a:pt x="0" y="2"/>
                    <a:pt x="0" y="2"/>
                  </a:cubicBezTo>
                  <a:cubicBezTo>
                    <a:pt x="0" y="1"/>
                    <a:pt x="1" y="0"/>
                    <a:pt x="2" y="0"/>
                  </a:cubicBezTo>
                  <a:cubicBezTo>
                    <a:pt x="20" y="0"/>
                    <a:pt x="20" y="0"/>
                    <a:pt x="20" y="0"/>
                  </a:cubicBezTo>
                  <a:cubicBezTo>
                    <a:pt x="21" y="0"/>
                    <a:pt x="22" y="1"/>
                    <a:pt x="22" y="2"/>
                  </a:cubicBezTo>
                  <a:cubicBezTo>
                    <a:pt x="22" y="5"/>
                    <a:pt x="22" y="5"/>
                    <a:pt x="22" y="5"/>
                  </a:cubicBezTo>
                  <a:cubicBezTo>
                    <a:pt x="23" y="6"/>
                    <a:pt x="22" y="7"/>
                    <a:pt x="21" y="7"/>
                  </a:cubicBezTo>
                  <a:cubicBezTo>
                    <a:pt x="2" y="6"/>
                    <a:pt x="2" y="6"/>
                    <a:pt x="2" y="6"/>
                  </a:cubicBezTo>
                  <a:cubicBezTo>
                    <a:pt x="2" y="6"/>
                    <a:pt x="1" y="6"/>
                    <a:pt x="1"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3"/>
            <p:cNvSpPr>
              <a:spLocks/>
            </p:cNvSpPr>
            <p:nvPr/>
          </p:nvSpPr>
          <p:spPr bwMode="auto">
            <a:xfrm>
              <a:off x="813" y="4014"/>
              <a:ext cx="46" cy="18"/>
            </a:xfrm>
            <a:custGeom>
              <a:avLst/>
              <a:gdLst>
                <a:gd name="T0" fmla="*/ 1 w 23"/>
                <a:gd name="T1" fmla="*/ 5 h 9"/>
                <a:gd name="T2" fmla="*/ 1 w 23"/>
                <a:gd name="T3" fmla="*/ 2 h 9"/>
                <a:gd name="T4" fmla="*/ 3 w 23"/>
                <a:gd name="T5" fmla="*/ 0 h 9"/>
                <a:gd name="T6" fmla="*/ 21 w 23"/>
                <a:gd name="T7" fmla="*/ 2 h 9"/>
                <a:gd name="T8" fmla="*/ 23 w 23"/>
                <a:gd name="T9" fmla="*/ 4 h 9"/>
                <a:gd name="T10" fmla="*/ 23 w 23"/>
                <a:gd name="T11" fmla="*/ 6 h 9"/>
                <a:gd name="T12" fmla="*/ 21 w 23"/>
                <a:gd name="T13" fmla="*/ 9 h 9"/>
                <a:gd name="T14" fmla="*/ 3 w 23"/>
                <a:gd name="T15" fmla="*/ 7 h 9"/>
                <a:gd name="T16" fmla="*/ 1 w 23"/>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9">
                  <a:moveTo>
                    <a:pt x="1" y="5"/>
                  </a:moveTo>
                  <a:cubicBezTo>
                    <a:pt x="1" y="2"/>
                    <a:pt x="1" y="2"/>
                    <a:pt x="1" y="2"/>
                  </a:cubicBezTo>
                  <a:cubicBezTo>
                    <a:pt x="0" y="1"/>
                    <a:pt x="1" y="0"/>
                    <a:pt x="3" y="0"/>
                  </a:cubicBezTo>
                  <a:cubicBezTo>
                    <a:pt x="21" y="2"/>
                    <a:pt x="21" y="2"/>
                    <a:pt x="21" y="2"/>
                  </a:cubicBezTo>
                  <a:cubicBezTo>
                    <a:pt x="22" y="2"/>
                    <a:pt x="22" y="3"/>
                    <a:pt x="23" y="4"/>
                  </a:cubicBezTo>
                  <a:cubicBezTo>
                    <a:pt x="23" y="6"/>
                    <a:pt x="23" y="6"/>
                    <a:pt x="23" y="6"/>
                  </a:cubicBezTo>
                  <a:cubicBezTo>
                    <a:pt x="23" y="8"/>
                    <a:pt x="22" y="9"/>
                    <a:pt x="21" y="9"/>
                  </a:cubicBezTo>
                  <a:cubicBezTo>
                    <a:pt x="3" y="7"/>
                    <a:pt x="3" y="7"/>
                    <a:pt x="3" y="7"/>
                  </a:cubicBezTo>
                  <a:cubicBezTo>
                    <a:pt x="2" y="7"/>
                    <a:pt x="1" y="6"/>
                    <a:pt x="1"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4"/>
            <p:cNvSpPr>
              <a:spLocks/>
            </p:cNvSpPr>
            <p:nvPr/>
          </p:nvSpPr>
          <p:spPr bwMode="auto">
            <a:xfrm>
              <a:off x="811" y="3988"/>
              <a:ext cx="44" cy="20"/>
            </a:xfrm>
            <a:custGeom>
              <a:avLst/>
              <a:gdLst>
                <a:gd name="T0" fmla="*/ 0 w 22"/>
                <a:gd name="T1" fmla="*/ 5 h 10"/>
                <a:gd name="T2" fmla="*/ 0 w 22"/>
                <a:gd name="T3" fmla="*/ 2 h 10"/>
                <a:gd name="T4" fmla="*/ 2 w 22"/>
                <a:gd name="T5" fmla="*/ 0 h 10"/>
                <a:gd name="T6" fmla="*/ 20 w 22"/>
                <a:gd name="T7" fmla="*/ 3 h 10"/>
                <a:gd name="T8" fmla="*/ 22 w 22"/>
                <a:gd name="T9" fmla="*/ 5 h 10"/>
                <a:gd name="T10" fmla="*/ 22 w 22"/>
                <a:gd name="T11" fmla="*/ 7 h 10"/>
                <a:gd name="T12" fmla="*/ 20 w 22"/>
                <a:gd name="T13" fmla="*/ 10 h 10"/>
                <a:gd name="T14" fmla="*/ 2 w 22"/>
                <a:gd name="T15" fmla="*/ 7 h 10"/>
                <a:gd name="T16" fmla="*/ 0 w 22"/>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0">
                  <a:moveTo>
                    <a:pt x="0" y="5"/>
                  </a:moveTo>
                  <a:cubicBezTo>
                    <a:pt x="0" y="2"/>
                    <a:pt x="0" y="2"/>
                    <a:pt x="0" y="2"/>
                  </a:cubicBezTo>
                  <a:cubicBezTo>
                    <a:pt x="0" y="1"/>
                    <a:pt x="1" y="0"/>
                    <a:pt x="2" y="0"/>
                  </a:cubicBezTo>
                  <a:cubicBezTo>
                    <a:pt x="20" y="3"/>
                    <a:pt x="20" y="3"/>
                    <a:pt x="20" y="3"/>
                  </a:cubicBezTo>
                  <a:cubicBezTo>
                    <a:pt x="21" y="3"/>
                    <a:pt x="22" y="4"/>
                    <a:pt x="22" y="5"/>
                  </a:cubicBezTo>
                  <a:cubicBezTo>
                    <a:pt x="22" y="7"/>
                    <a:pt x="22" y="7"/>
                    <a:pt x="22" y="7"/>
                  </a:cubicBezTo>
                  <a:cubicBezTo>
                    <a:pt x="22" y="9"/>
                    <a:pt x="21" y="10"/>
                    <a:pt x="20" y="10"/>
                  </a:cubicBezTo>
                  <a:cubicBezTo>
                    <a:pt x="2" y="7"/>
                    <a:pt x="2" y="7"/>
                    <a:pt x="2" y="7"/>
                  </a:cubicBezTo>
                  <a:cubicBezTo>
                    <a:pt x="1" y="6"/>
                    <a:pt x="0" y="6"/>
                    <a:pt x="0"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5"/>
            <p:cNvSpPr>
              <a:spLocks/>
            </p:cNvSpPr>
            <p:nvPr/>
          </p:nvSpPr>
          <p:spPr bwMode="auto">
            <a:xfrm>
              <a:off x="809" y="3960"/>
              <a:ext cx="44" cy="22"/>
            </a:xfrm>
            <a:custGeom>
              <a:avLst/>
              <a:gdLst>
                <a:gd name="T0" fmla="*/ 0 w 22"/>
                <a:gd name="T1" fmla="*/ 5 h 11"/>
                <a:gd name="T2" fmla="*/ 0 w 22"/>
                <a:gd name="T3" fmla="*/ 2 h 11"/>
                <a:gd name="T4" fmla="*/ 2 w 22"/>
                <a:gd name="T5" fmla="*/ 0 h 11"/>
                <a:gd name="T6" fmla="*/ 20 w 22"/>
                <a:gd name="T7" fmla="*/ 4 h 11"/>
                <a:gd name="T8" fmla="*/ 22 w 22"/>
                <a:gd name="T9" fmla="*/ 6 h 11"/>
                <a:gd name="T10" fmla="*/ 22 w 22"/>
                <a:gd name="T11" fmla="*/ 8 h 11"/>
                <a:gd name="T12" fmla="*/ 20 w 22"/>
                <a:gd name="T13" fmla="*/ 11 h 11"/>
                <a:gd name="T14" fmla="*/ 2 w 22"/>
                <a:gd name="T15" fmla="*/ 7 h 11"/>
                <a:gd name="T16" fmla="*/ 0 w 22"/>
                <a:gd name="T1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1">
                  <a:moveTo>
                    <a:pt x="0" y="5"/>
                  </a:moveTo>
                  <a:cubicBezTo>
                    <a:pt x="0" y="2"/>
                    <a:pt x="0" y="2"/>
                    <a:pt x="0" y="2"/>
                  </a:cubicBezTo>
                  <a:cubicBezTo>
                    <a:pt x="0" y="1"/>
                    <a:pt x="1" y="0"/>
                    <a:pt x="2" y="0"/>
                  </a:cubicBezTo>
                  <a:cubicBezTo>
                    <a:pt x="20" y="4"/>
                    <a:pt x="20" y="4"/>
                    <a:pt x="20" y="4"/>
                  </a:cubicBezTo>
                  <a:cubicBezTo>
                    <a:pt x="21" y="4"/>
                    <a:pt x="21" y="5"/>
                    <a:pt x="22" y="6"/>
                  </a:cubicBezTo>
                  <a:cubicBezTo>
                    <a:pt x="22" y="8"/>
                    <a:pt x="22" y="8"/>
                    <a:pt x="22" y="8"/>
                  </a:cubicBezTo>
                  <a:cubicBezTo>
                    <a:pt x="22" y="10"/>
                    <a:pt x="21" y="11"/>
                    <a:pt x="20" y="11"/>
                  </a:cubicBezTo>
                  <a:cubicBezTo>
                    <a:pt x="2" y="7"/>
                    <a:pt x="2" y="7"/>
                    <a:pt x="2" y="7"/>
                  </a:cubicBezTo>
                  <a:cubicBezTo>
                    <a:pt x="1" y="7"/>
                    <a:pt x="0" y="6"/>
                    <a:pt x="0"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6"/>
            <p:cNvSpPr>
              <a:spLocks/>
            </p:cNvSpPr>
            <p:nvPr/>
          </p:nvSpPr>
          <p:spPr bwMode="auto">
            <a:xfrm>
              <a:off x="723" y="3448"/>
              <a:ext cx="182" cy="574"/>
            </a:xfrm>
            <a:custGeom>
              <a:avLst/>
              <a:gdLst>
                <a:gd name="T0" fmla="*/ 57 w 91"/>
                <a:gd name="T1" fmla="*/ 74 h 287"/>
                <a:gd name="T2" fmla="*/ 72 w 91"/>
                <a:gd name="T3" fmla="*/ 74 h 287"/>
                <a:gd name="T4" fmla="*/ 80 w 91"/>
                <a:gd name="T5" fmla="*/ 67 h 287"/>
                <a:gd name="T6" fmla="*/ 90 w 91"/>
                <a:gd name="T7" fmla="*/ 10 h 287"/>
                <a:gd name="T8" fmla="*/ 82 w 91"/>
                <a:gd name="T9" fmla="*/ 0 h 287"/>
                <a:gd name="T10" fmla="*/ 70 w 91"/>
                <a:gd name="T11" fmla="*/ 0 h 287"/>
                <a:gd name="T12" fmla="*/ 45 w 91"/>
                <a:gd name="T13" fmla="*/ 0 h 287"/>
                <a:gd name="T14" fmla="*/ 31 w 91"/>
                <a:gd name="T15" fmla="*/ 0 h 287"/>
                <a:gd name="T16" fmla="*/ 23 w 91"/>
                <a:gd name="T17" fmla="*/ 5 h 287"/>
                <a:gd name="T18" fmla="*/ 0 w 91"/>
                <a:gd name="T19" fmla="*/ 144 h 287"/>
                <a:gd name="T20" fmla="*/ 23 w 91"/>
                <a:gd name="T21" fmla="*/ 282 h 287"/>
                <a:gd name="T22" fmla="*/ 31 w 91"/>
                <a:gd name="T23" fmla="*/ 287 h 287"/>
                <a:gd name="T24" fmla="*/ 45 w 91"/>
                <a:gd name="T25" fmla="*/ 287 h 287"/>
                <a:gd name="T26" fmla="*/ 70 w 91"/>
                <a:gd name="T27" fmla="*/ 287 h 287"/>
                <a:gd name="T28" fmla="*/ 82 w 91"/>
                <a:gd name="T29" fmla="*/ 287 h 287"/>
                <a:gd name="T30" fmla="*/ 90 w 91"/>
                <a:gd name="T31" fmla="*/ 277 h 287"/>
                <a:gd name="T32" fmla="*/ 80 w 91"/>
                <a:gd name="T33" fmla="*/ 220 h 287"/>
                <a:gd name="T34" fmla="*/ 72 w 91"/>
                <a:gd name="T35" fmla="*/ 213 h 287"/>
                <a:gd name="T36" fmla="*/ 57 w 91"/>
                <a:gd name="T37" fmla="*/ 213 h 287"/>
                <a:gd name="T38" fmla="*/ 48 w 91"/>
                <a:gd name="T39" fmla="*/ 206 h 287"/>
                <a:gd name="T40" fmla="*/ 44 w 91"/>
                <a:gd name="T41" fmla="*/ 144 h 287"/>
                <a:gd name="T42" fmla="*/ 48 w 91"/>
                <a:gd name="T43" fmla="*/ 81 h 287"/>
                <a:gd name="T44" fmla="*/ 57 w 91"/>
                <a:gd name="T45" fmla="*/ 7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287">
                  <a:moveTo>
                    <a:pt x="57" y="74"/>
                  </a:moveTo>
                  <a:cubicBezTo>
                    <a:pt x="72" y="74"/>
                    <a:pt x="72" y="74"/>
                    <a:pt x="72" y="74"/>
                  </a:cubicBezTo>
                  <a:cubicBezTo>
                    <a:pt x="76" y="74"/>
                    <a:pt x="79" y="71"/>
                    <a:pt x="80" y="67"/>
                  </a:cubicBezTo>
                  <a:cubicBezTo>
                    <a:pt x="90" y="10"/>
                    <a:pt x="90" y="10"/>
                    <a:pt x="90" y="10"/>
                  </a:cubicBezTo>
                  <a:cubicBezTo>
                    <a:pt x="91" y="5"/>
                    <a:pt x="87" y="0"/>
                    <a:pt x="82" y="0"/>
                  </a:cubicBezTo>
                  <a:cubicBezTo>
                    <a:pt x="70" y="0"/>
                    <a:pt x="70" y="0"/>
                    <a:pt x="70" y="0"/>
                  </a:cubicBezTo>
                  <a:cubicBezTo>
                    <a:pt x="45" y="0"/>
                    <a:pt x="45" y="0"/>
                    <a:pt x="45" y="0"/>
                  </a:cubicBezTo>
                  <a:cubicBezTo>
                    <a:pt x="31" y="0"/>
                    <a:pt x="31" y="0"/>
                    <a:pt x="31" y="0"/>
                  </a:cubicBezTo>
                  <a:cubicBezTo>
                    <a:pt x="28" y="0"/>
                    <a:pt x="25" y="2"/>
                    <a:pt x="23" y="5"/>
                  </a:cubicBezTo>
                  <a:cubicBezTo>
                    <a:pt x="9" y="41"/>
                    <a:pt x="0" y="90"/>
                    <a:pt x="0" y="144"/>
                  </a:cubicBezTo>
                  <a:cubicBezTo>
                    <a:pt x="0" y="197"/>
                    <a:pt x="9" y="246"/>
                    <a:pt x="23" y="282"/>
                  </a:cubicBezTo>
                  <a:cubicBezTo>
                    <a:pt x="25" y="285"/>
                    <a:pt x="28" y="287"/>
                    <a:pt x="31" y="287"/>
                  </a:cubicBezTo>
                  <a:cubicBezTo>
                    <a:pt x="45" y="287"/>
                    <a:pt x="45" y="287"/>
                    <a:pt x="45" y="287"/>
                  </a:cubicBezTo>
                  <a:cubicBezTo>
                    <a:pt x="70" y="287"/>
                    <a:pt x="70" y="287"/>
                    <a:pt x="70" y="287"/>
                  </a:cubicBezTo>
                  <a:cubicBezTo>
                    <a:pt x="82" y="287"/>
                    <a:pt x="82" y="287"/>
                    <a:pt x="82" y="287"/>
                  </a:cubicBezTo>
                  <a:cubicBezTo>
                    <a:pt x="87" y="287"/>
                    <a:pt x="91" y="282"/>
                    <a:pt x="90" y="277"/>
                  </a:cubicBezTo>
                  <a:cubicBezTo>
                    <a:pt x="80" y="220"/>
                    <a:pt x="80" y="220"/>
                    <a:pt x="80" y="220"/>
                  </a:cubicBezTo>
                  <a:cubicBezTo>
                    <a:pt x="79" y="216"/>
                    <a:pt x="76" y="213"/>
                    <a:pt x="72" y="213"/>
                  </a:cubicBezTo>
                  <a:cubicBezTo>
                    <a:pt x="57" y="213"/>
                    <a:pt x="57" y="213"/>
                    <a:pt x="57" y="213"/>
                  </a:cubicBezTo>
                  <a:cubicBezTo>
                    <a:pt x="52" y="213"/>
                    <a:pt x="49" y="210"/>
                    <a:pt x="48" y="206"/>
                  </a:cubicBezTo>
                  <a:cubicBezTo>
                    <a:pt x="46" y="186"/>
                    <a:pt x="44" y="165"/>
                    <a:pt x="44" y="144"/>
                  </a:cubicBezTo>
                  <a:cubicBezTo>
                    <a:pt x="44" y="122"/>
                    <a:pt x="46" y="101"/>
                    <a:pt x="48" y="81"/>
                  </a:cubicBezTo>
                  <a:cubicBezTo>
                    <a:pt x="49" y="77"/>
                    <a:pt x="52" y="74"/>
                    <a:pt x="57" y="7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7"/>
            <p:cNvSpPr>
              <a:spLocks/>
            </p:cNvSpPr>
            <p:nvPr/>
          </p:nvSpPr>
          <p:spPr bwMode="auto">
            <a:xfrm>
              <a:off x="749" y="3448"/>
              <a:ext cx="60" cy="574"/>
            </a:xfrm>
            <a:custGeom>
              <a:avLst/>
              <a:gdLst>
                <a:gd name="T0" fmla="*/ 4 w 30"/>
                <a:gd name="T1" fmla="*/ 144 h 287"/>
                <a:gd name="T2" fmla="*/ 29 w 30"/>
                <a:gd name="T3" fmla="*/ 1 h 287"/>
                <a:gd name="T4" fmla="*/ 30 w 30"/>
                <a:gd name="T5" fmla="*/ 0 h 287"/>
                <a:gd name="T6" fmla="*/ 26 w 30"/>
                <a:gd name="T7" fmla="*/ 0 h 287"/>
                <a:gd name="T8" fmla="*/ 0 w 30"/>
                <a:gd name="T9" fmla="*/ 144 h 287"/>
                <a:gd name="T10" fmla="*/ 26 w 30"/>
                <a:gd name="T11" fmla="*/ 287 h 287"/>
                <a:gd name="T12" fmla="*/ 30 w 30"/>
                <a:gd name="T13" fmla="*/ 287 h 287"/>
                <a:gd name="T14" fmla="*/ 29 w 30"/>
                <a:gd name="T15" fmla="*/ 286 h 287"/>
                <a:gd name="T16" fmla="*/ 4 w 30"/>
                <a:gd name="T17" fmla="*/ 14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87">
                  <a:moveTo>
                    <a:pt x="4" y="144"/>
                  </a:moveTo>
                  <a:cubicBezTo>
                    <a:pt x="4" y="89"/>
                    <a:pt x="13" y="39"/>
                    <a:pt x="29" y="1"/>
                  </a:cubicBezTo>
                  <a:cubicBezTo>
                    <a:pt x="30" y="0"/>
                    <a:pt x="30" y="0"/>
                    <a:pt x="30" y="0"/>
                  </a:cubicBezTo>
                  <a:cubicBezTo>
                    <a:pt x="26" y="0"/>
                    <a:pt x="26" y="0"/>
                    <a:pt x="26" y="0"/>
                  </a:cubicBezTo>
                  <a:cubicBezTo>
                    <a:pt x="9" y="39"/>
                    <a:pt x="0" y="89"/>
                    <a:pt x="0" y="144"/>
                  </a:cubicBezTo>
                  <a:cubicBezTo>
                    <a:pt x="0" y="198"/>
                    <a:pt x="9" y="249"/>
                    <a:pt x="26" y="287"/>
                  </a:cubicBezTo>
                  <a:cubicBezTo>
                    <a:pt x="30" y="287"/>
                    <a:pt x="30" y="287"/>
                    <a:pt x="30" y="287"/>
                  </a:cubicBezTo>
                  <a:cubicBezTo>
                    <a:pt x="29" y="286"/>
                    <a:pt x="29" y="286"/>
                    <a:pt x="29" y="286"/>
                  </a:cubicBezTo>
                  <a:cubicBezTo>
                    <a:pt x="13" y="249"/>
                    <a:pt x="4" y="198"/>
                    <a:pt x="4" y="144"/>
                  </a:cubicBez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8"/>
            <p:cNvSpPr>
              <a:spLocks/>
            </p:cNvSpPr>
            <p:nvPr/>
          </p:nvSpPr>
          <p:spPr bwMode="auto">
            <a:xfrm>
              <a:off x="967" y="3452"/>
              <a:ext cx="578" cy="538"/>
            </a:xfrm>
            <a:custGeom>
              <a:avLst/>
              <a:gdLst>
                <a:gd name="T0" fmla="*/ 282 w 288"/>
                <a:gd name="T1" fmla="*/ 0 h 269"/>
                <a:gd name="T2" fmla="*/ 112 w 288"/>
                <a:gd name="T3" fmla="*/ 0 h 269"/>
                <a:gd name="T4" fmla="*/ 110 w 288"/>
                <a:gd name="T5" fmla="*/ 1 h 269"/>
                <a:gd name="T6" fmla="*/ 110 w 288"/>
                <a:gd name="T7" fmla="*/ 4 h 269"/>
                <a:gd name="T8" fmla="*/ 109 w 288"/>
                <a:gd name="T9" fmla="*/ 6 h 269"/>
                <a:gd name="T10" fmla="*/ 26 w 288"/>
                <a:gd name="T11" fmla="*/ 6 h 269"/>
                <a:gd name="T12" fmla="*/ 25 w 288"/>
                <a:gd name="T13" fmla="*/ 4 h 269"/>
                <a:gd name="T14" fmla="*/ 25 w 288"/>
                <a:gd name="T15" fmla="*/ 1 h 269"/>
                <a:gd name="T16" fmla="*/ 23 w 288"/>
                <a:gd name="T17" fmla="*/ 0 h 269"/>
                <a:gd name="T18" fmla="*/ 6 w 288"/>
                <a:gd name="T19" fmla="*/ 0 h 269"/>
                <a:gd name="T20" fmla="*/ 0 w 288"/>
                <a:gd name="T21" fmla="*/ 6 h 269"/>
                <a:gd name="T22" fmla="*/ 0 w 288"/>
                <a:gd name="T23" fmla="*/ 263 h 269"/>
                <a:gd name="T24" fmla="*/ 6 w 288"/>
                <a:gd name="T25" fmla="*/ 269 h 269"/>
                <a:gd name="T26" fmla="*/ 23 w 288"/>
                <a:gd name="T27" fmla="*/ 269 h 269"/>
                <a:gd name="T28" fmla="*/ 25 w 288"/>
                <a:gd name="T29" fmla="*/ 268 h 269"/>
                <a:gd name="T30" fmla="*/ 25 w 288"/>
                <a:gd name="T31" fmla="*/ 265 h 269"/>
                <a:gd name="T32" fmla="*/ 26 w 288"/>
                <a:gd name="T33" fmla="*/ 263 h 269"/>
                <a:gd name="T34" fmla="*/ 109 w 288"/>
                <a:gd name="T35" fmla="*/ 263 h 269"/>
                <a:gd name="T36" fmla="*/ 110 w 288"/>
                <a:gd name="T37" fmla="*/ 265 h 269"/>
                <a:gd name="T38" fmla="*/ 110 w 288"/>
                <a:gd name="T39" fmla="*/ 268 h 269"/>
                <a:gd name="T40" fmla="*/ 112 w 288"/>
                <a:gd name="T41" fmla="*/ 269 h 269"/>
                <a:gd name="T42" fmla="*/ 282 w 288"/>
                <a:gd name="T43" fmla="*/ 269 h 269"/>
                <a:gd name="T44" fmla="*/ 288 w 288"/>
                <a:gd name="T45" fmla="*/ 263 h 269"/>
                <a:gd name="T46" fmla="*/ 288 w 288"/>
                <a:gd name="T47" fmla="*/ 6 h 269"/>
                <a:gd name="T48" fmla="*/ 282 w 288"/>
                <a:gd name="T4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69">
                  <a:moveTo>
                    <a:pt x="282" y="0"/>
                  </a:moveTo>
                  <a:cubicBezTo>
                    <a:pt x="112" y="0"/>
                    <a:pt x="112" y="0"/>
                    <a:pt x="112" y="0"/>
                  </a:cubicBezTo>
                  <a:cubicBezTo>
                    <a:pt x="111" y="0"/>
                    <a:pt x="110" y="0"/>
                    <a:pt x="110" y="1"/>
                  </a:cubicBezTo>
                  <a:cubicBezTo>
                    <a:pt x="110" y="4"/>
                    <a:pt x="110" y="4"/>
                    <a:pt x="110" y="4"/>
                  </a:cubicBezTo>
                  <a:cubicBezTo>
                    <a:pt x="110" y="5"/>
                    <a:pt x="110" y="6"/>
                    <a:pt x="109" y="6"/>
                  </a:cubicBezTo>
                  <a:cubicBezTo>
                    <a:pt x="26" y="6"/>
                    <a:pt x="26" y="6"/>
                    <a:pt x="26" y="6"/>
                  </a:cubicBezTo>
                  <a:cubicBezTo>
                    <a:pt x="26" y="6"/>
                    <a:pt x="25" y="5"/>
                    <a:pt x="25" y="4"/>
                  </a:cubicBezTo>
                  <a:cubicBezTo>
                    <a:pt x="25" y="1"/>
                    <a:pt x="25" y="1"/>
                    <a:pt x="25" y="1"/>
                  </a:cubicBezTo>
                  <a:cubicBezTo>
                    <a:pt x="25" y="0"/>
                    <a:pt x="24" y="0"/>
                    <a:pt x="23" y="0"/>
                  </a:cubicBezTo>
                  <a:cubicBezTo>
                    <a:pt x="6" y="0"/>
                    <a:pt x="6" y="0"/>
                    <a:pt x="6" y="0"/>
                  </a:cubicBezTo>
                  <a:cubicBezTo>
                    <a:pt x="3" y="0"/>
                    <a:pt x="0" y="3"/>
                    <a:pt x="0" y="6"/>
                  </a:cubicBezTo>
                  <a:cubicBezTo>
                    <a:pt x="0" y="263"/>
                    <a:pt x="0" y="263"/>
                    <a:pt x="0" y="263"/>
                  </a:cubicBezTo>
                  <a:cubicBezTo>
                    <a:pt x="0" y="267"/>
                    <a:pt x="3" y="269"/>
                    <a:pt x="6" y="269"/>
                  </a:cubicBezTo>
                  <a:cubicBezTo>
                    <a:pt x="23" y="269"/>
                    <a:pt x="23" y="269"/>
                    <a:pt x="23" y="269"/>
                  </a:cubicBezTo>
                  <a:cubicBezTo>
                    <a:pt x="24" y="269"/>
                    <a:pt x="25" y="269"/>
                    <a:pt x="25" y="268"/>
                  </a:cubicBezTo>
                  <a:cubicBezTo>
                    <a:pt x="25" y="265"/>
                    <a:pt x="25" y="265"/>
                    <a:pt x="25" y="265"/>
                  </a:cubicBezTo>
                  <a:cubicBezTo>
                    <a:pt x="25" y="264"/>
                    <a:pt x="26" y="263"/>
                    <a:pt x="26" y="263"/>
                  </a:cubicBezTo>
                  <a:cubicBezTo>
                    <a:pt x="109" y="263"/>
                    <a:pt x="109" y="263"/>
                    <a:pt x="109" y="263"/>
                  </a:cubicBezTo>
                  <a:cubicBezTo>
                    <a:pt x="110" y="263"/>
                    <a:pt x="110" y="264"/>
                    <a:pt x="110" y="265"/>
                  </a:cubicBezTo>
                  <a:cubicBezTo>
                    <a:pt x="110" y="268"/>
                    <a:pt x="110" y="268"/>
                    <a:pt x="110" y="268"/>
                  </a:cubicBezTo>
                  <a:cubicBezTo>
                    <a:pt x="110" y="269"/>
                    <a:pt x="111" y="269"/>
                    <a:pt x="112" y="269"/>
                  </a:cubicBezTo>
                  <a:cubicBezTo>
                    <a:pt x="282" y="269"/>
                    <a:pt x="282" y="269"/>
                    <a:pt x="282" y="269"/>
                  </a:cubicBezTo>
                  <a:cubicBezTo>
                    <a:pt x="285" y="269"/>
                    <a:pt x="288" y="267"/>
                    <a:pt x="288" y="263"/>
                  </a:cubicBezTo>
                  <a:cubicBezTo>
                    <a:pt x="288" y="6"/>
                    <a:pt x="288" y="6"/>
                    <a:pt x="288" y="6"/>
                  </a:cubicBezTo>
                  <a:cubicBezTo>
                    <a:pt x="288" y="3"/>
                    <a:pt x="285" y="0"/>
                    <a:pt x="282" y="0"/>
                  </a:cubicBez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19"/>
            <p:cNvSpPr>
              <a:spLocks/>
            </p:cNvSpPr>
            <p:nvPr/>
          </p:nvSpPr>
          <p:spPr bwMode="auto">
            <a:xfrm>
              <a:off x="1238" y="3452"/>
              <a:ext cx="277" cy="146"/>
            </a:xfrm>
            <a:custGeom>
              <a:avLst/>
              <a:gdLst>
                <a:gd name="T0" fmla="*/ 0 w 138"/>
                <a:gd name="T1" fmla="*/ 0 h 73"/>
                <a:gd name="T2" fmla="*/ 0 w 138"/>
                <a:gd name="T3" fmla="*/ 57 h 73"/>
                <a:gd name="T4" fmla="*/ 17 w 138"/>
                <a:gd name="T5" fmla="*/ 73 h 73"/>
                <a:gd name="T6" fmla="*/ 121 w 138"/>
                <a:gd name="T7" fmla="*/ 73 h 73"/>
                <a:gd name="T8" fmla="*/ 138 w 138"/>
                <a:gd name="T9" fmla="*/ 57 h 73"/>
                <a:gd name="T10" fmla="*/ 138 w 138"/>
                <a:gd name="T11" fmla="*/ 0 h 73"/>
                <a:gd name="T12" fmla="*/ 0 w 138"/>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138" h="73">
                  <a:moveTo>
                    <a:pt x="0" y="0"/>
                  </a:moveTo>
                  <a:cubicBezTo>
                    <a:pt x="0" y="57"/>
                    <a:pt x="0" y="57"/>
                    <a:pt x="0" y="57"/>
                  </a:cubicBezTo>
                  <a:cubicBezTo>
                    <a:pt x="0" y="66"/>
                    <a:pt x="8" y="73"/>
                    <a:pt x="17" y="73"/>
                  </a:cubicBezTo>
                  <a:cubicBezTo>
                    <a:pt x="121" y="73"/>
                    <a:pt x="121" y="73"/>
                    <a:pt x="121" y="73"/>
                  </a:cubicBezTo>
                  <a:cubicBezTo>
                    <a:pt x="130" y="73"/>
                    <a:pt x="138" y="66"/>
                    <a:pt x="138" y="57"/>
                  </a:cubicBezTo>
                  <a:cubicBezTo>
                    <a:pt x="138" y="0"/>
                    <a:pt x="138" y="0"/>
                    <a:pt x="138" y="0"/>
                  </a:cubicBezTo>
                  <a:lnTo>
                    <a:pt x="0" y="0"/>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20"/>
            <p:cNvSpPr>
              <a:spLocks/>
            </p:cNvSpPr>
            <p:nvPr/>
          </p:nvSpPr>
          <p:spPr bwMode="auto">
            <a:xfrm>
              <a:off x="1264" y="3490"/>
              <a:ext cx="223" cy="74"/>
            </a:xfrm>
            <a:custGeom>
              <a:avLst/>
              <a:gdLst>
                <a:gd name="T0" fmla="*/ 107 w 111"/>
                <a:gd name="T1" fmla="*/ 37 h 37"/>
                <a:gd name="T2" fmla="*/ 5 w 111"/>
                <a:gd name="T3" fmla="*/ 37 h 37"/>
                <a:gd name="T4" fmla="*/ 0 w 111"/>
                <a:gd name="T5" fmla="*/ 33 h 37"/>
                <a:gd name="T6" fmla="*/ 0 w 111"/>
                <a:gd name="T7" fmla="*/ 5 h 37"/>
                <a:gd name="T8" fmla="*/ 5 w 111"/>
                <a:gd name="T9" fmla="*/ 0 h 37"/>
                <a:gd name="T10" fmla="*/ 107 w 111"/>
                <a:gd name="T11" fmla="*/ 0 h 37"/>
                <a:gd name="T12" fmla="*/ 111 w 111"/>
                <a:gd name="T13" fmla="*/ 5 h 37"/>
                <a:gd name="T14" fmla="*/ 111 w 111"/>
                <a:gd name="T15" fmla="*/ 33 h 37"/>
                <a:gd name="T16" fmla="*/ 107 w 11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37">
                  <a:moveTo>
                    <a:pt x="107" y="37"/>
                  </a:moveTo>
                  <a:cubicBezTo>
                    <a:pt x="5" y="37"/>
                    <a:pt x="5" y="37"/>
                    <a:pt x="5" y="37"/>
                  </a:cubicBezTo>
                  <a:cubicBezTo>
                    <a:pt x="3" y="37"/>
                    <a:pt x="0" y="35"/>
                    <a:pt x="0" y="33"/>
                  </a:cubicBezTo>
                  <a:cubicBezTo>
                    <a:pt x="0" y="5"/>
                    <a:pt x="0" y="5"/>
                    <a:pt x="0" y="5"/>
                  </a:cubicBezTo>
                  <a:cubicBezTo>
                    <a:pt x="0" y="3"/>
                    <a:pt x="3" y="0"/>
                    <a:pt x="5" y="0"/>
                  </a:cubicBezTo>
                  <a:cubicBezTo>
                    <a:pt x="107" y="0"/>
                    <a:pt x="107" y="0"/>
                    <a:pt x="107" y="0"/>
                  </a:cubicBezTo>
                  <a:cubicBezTo>
                    <a:pt x="109" y="0"/>
                    <a:pt x="111" y="3"/>
                    <a:pt x="111" y="5"/>
                  </a:cubicBezTo>
                  <a:cubicBezTo>
                    <a:pt x="111" y="33"/>
                    <a:pt x="111" y="33"/>
                    <a:pt x="111" y="33"/>
                  </a:cubicBezTo>
                  <a:cubicBezTo>
                    <a:pt x="111" y="35"/>
                    <a:pt x="109" y="37"/>
                    <a:pt x="107" y="37"/>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21"/>
            <p:cNvSpPr>
              <a:spLocks noEditPoints="1"/>
            </p:cNvSpPr>
            <p:nvPr/>
          </p:nvSpPr>
          <p:spPr bwMode="auto">
            <a:xfrm>
              <a:off x="1264" y="3672"/>
              <a:ext cx="223" cy="222"/>
            </a:xfrm>
            <a:custGeom>
              <a:avLst/>
              <a:gdLst>
                <a:gd name="T0" fmla="*/ 17 w 111"/>
                <a:gd name="T1" fmla="*/ 32 h 111"/>
                <a:gd name="T2" fmla="*/ 0 w 111"/>
                <a:gd name="T3" fmla="*/ 16 h 111"/>
                <a:gd name="T4" fmla="*/ 17 w 111"/>
                <a:gd name="T5" fmla="*/ 0 h 111"/>
                <a:gd name="T6" fmla="*/ 33 w 111"/>
                <a:gd name="T7" fmla="*/ 16 h 111"/>
                <a:gd name="T8" fmla="*/ 17 w 111"/>
                <a:gd name="T9" fmla="*/ 32 h 111"/>
                <a:gd name="T10" fmla="*/ 33 w 111"/>
                <a:gd name="T11" fmla="*/ 56 h 111"/>
                <a:gd name="T12" fmla="*/ 17 w 111"/>
                <a:gd name="T13" fmla="*/ 39 h 111"/>
                <a:gd name="T14" fmla="*/ 0 w 111"/>
                <a:gd name="T15" fmla="*/ 56 h 111"/>
                <a:gd name="T16" fmla="*/ 17 w 111"/>
                <a:gd name="T17" fmla="*/ 72 h 111"/>
                <a:gd name="T18" fmla="*/ 33 w 111"/>
                <a:gd name="T19" fmla="*/ 56 h 111"/>
                <a:gd name="T20" fmla="*/ 33 w 111"/>
                <a:gd name="T21" fmla="*/ 95 h 111"/>
                <a:gd name="T22" fmla="*/ 17 w 111"/>
                <a:gd name="T23" fmla="*/ 79 h 111"/>
                <a:gd name="T24" fmla="*/ 0 w 111"/>
                <a:gd name="T25" fmla="*/ 95 h 111"/>
                <a:gd name="T26" fmla="*/ 17 w 111"/>
                <a:gd name="T27" fmla="*/ 111 h 111"/>
                <a:gd name="T28" fmla="*/ 33 w 111"/>
                <a:gd name="T29" fmla="*/ 95 h 111"/>
                <a:gd name="T30" fmla="*/ 72 w 111"/>
                <a:gd name="T31" fmla="*/ 16 h 111"/>
                <a:gd name="T32" fmla="*/ 56 w 111"/>
                <a:gd name="T33" fmla="*/ 0 h 111"/>
                <a:gd name="T34" fmla="*/ 40 w 111"/>
                <a:gd name="T35" fmla="*/ 16 h 111"/>
                <a:gd name="T36" fmla="*/ 56 w 111"/>
                <a:gd name="T37" fmla="*/ 32 h 111"/>
                <a:gd name="T38" fmla="*/ 72 w 111"/>
                <a:gd name="T39" fmla="*/ 16 h 111"/>
                <a:gd name="T40" fmla="*/ 72 w 111"/>
                <a:gd name="T41" fmla="*/ 56 h 111"/>
                <a:gd name="T42" fmla="*/ 56 w 111"/>
                <a:gd name="T43" fmla="*/ 39 h 111"/>
                <a:gd name="T44" fmla="*/ 40 w 111"/>
                <a:gd name="T45" fmla="*/ 56 h 111"/>
                <a:gd name="T46" fmla="*/ 56 w 111"/>
                <a:gd name="T47" fmla="*/ 72 h 111"/>
                <a:gd name="T48" fmla="*/ 72 w 111"/>
                <a:gd name="T49" fmla="*/ 56 h 111"/>
                <a:gd name="T50" fmla="*/ 72 w 111"/>
                <a:gd name="T51" fmla="*/ 95 h 111"/>
                <a:gd name="T52" fmla="*/ 56 w 111"/>
                <a:gd name="T53" fmla="*/ 79 h 111"/>
                <a:gd name="T54" fmla="*/ 40 w 111"/>
                <a:gd name="T55" fmla="*/ 95 h 111"/>
                <a:gd name="T56" fmla="*/ 56 w 111"/>
                <a:gd name="T57" fmla="*/ 111 h 111"/>
                <a:gd name="T58" fmla="*/ 72 w 111"/>
                <a:gd name="T59" fmla="*/ 95 h 111"/>
                <a:gd name="T60" fmla="*/ 111 w 111"/>
                <a:gd name="T61" fmla="*/ 16 h 111"/>
                <a:gd name="T62" fmla="*/ 95 w 111"/>
                <a:gd name="T63" fmla="*/ 0 h 111"/>
                <a:gd name="T64" fmla="*/ 79 w 111"/>
                <a:gd name="T65" fmla="*/ 16 h 111"/>
                <a:gd name="T66" fmla="*/ 95 w 111"/>
                <a:gd name="T67" fmla="*/ 32 h 111"/>
                <a:gd name="T68" fmla="*/ 111 w 111"/>
                <a:gd name="T69" fmla="*/ 16 h 111"/>
                <a:gd name="T70" fmla="*/ 111 w 111"/>
                <a:gd name="T71" fmla="*/ 56 h 111"/>
                <a:gd name="T72" fmla="*/ 95 w 111"/>
                <a:gd name="T73" fmla="*/ 39 h 111"/>
                <a:gd name="T74" fmla="*/ 79 w 111"/>
                <a:gd name="T75" fmla="*/ 56 h 111"/>
                <a:gd name="T76" fmla="*/ 95 w 111"/>
                <a:gd name="T77" fmla="*/ 72 h 111"/>
                <a:gd name="T78" fmla="*/ 111 w 111"/>
                <a:gd name="T79" fmla="*/ 56 h 111"/>
                <a:gd name="T80" fmla="*/ 111 w 111"/>
                <a:gd name="T81" fmla="*/ 95 h 111"/>
                <a:gd name="T82" fmla="*/ 95 w 111"/>
                <a:gd name="T83" fmla="*/ 79 h 111"/>
                <a:gd name="T84" fmla="*/ 79 w 111"/>
                <a:gd name="T85" fmla="*/ 95 h 111"/>
                <a:gd name="T86" fmla="*/ 95 w 111"/>
                <a:gd name="T87" fmla="*/ 111 h 111"/>
                <a:gd name="T88" fmla="*/ 111 w 111"/>
                <a:gd name="T89" fmla="*/ 9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1" h="111">
                  <a:moveTo>
                    <a:pt x="17" y="32"/>
                  </a:moveTo>
                  <a:cubicBezTo>
                    <a:pt x="8" y="32"/>
                    <a:pt x="0" y="25"/>
                    <a:pt x="0" y="16"/>
                  </a:cubicBezTo>
                  <a:cubicBezTo>
                    <a:pt x="0" y="7"/>
                    <a:pt x="8" y="0"/>
                    <a:pt x="17" y="0"/>
                  </a:cubicBezTo>
                  <a:cubicBezTo>
                    <a:pt x="25" y="0"/>
                    <a:pt x="33" y="7"/>
                    <a:pt x="33" y="16"/>
                  </a:cubicBezTo>
                  <a:cubicBezTo>
                    <a:pt x="33" y="25"/>
                    <a:pt x="25" y="32"/>
                    <a:pt x="17" y="32"/>
                  </a:cubicBezTo>
                  <a:close/>
                  <a:moveTo>
                    <a:pt x="33" y="56"/>
                  </a:moveTo>
                  <a:cubicBezTo>
                    <a:pt x="33" y="47"/>
                    <a:pt x="25" y="39"/>
                    <a:pt x="17" y="39"/>
                  </a:cubicBezTo>
                  <a:cubicBezTo>
                    <a:pt x="8" y="39"/>
                    <a:pt x="0" y="47"/>
                    <a:pt x="0" y="56"/>
                  </a:cubicBezTo>
                  <a:cubicBezTo>
                    <a:pt x="0" y="64"/>
                    <a:pt x="8" y="72"/>
                    <a:pt x="17" y="72"/>
                  </a:cubicBezTo>
                  <a:cubicBezTo>
                    <a:pt x="25" y="72"/>
                    <a:pt x="33" y="64"/>
                    <a:pt x="33" y="56"/>
                  </a:cubicBezTo>
                  <a:close/>
                  <a:moveTo>
                    <a:pt x="33" y="95"/>
                  </a:moveTo>
                  <a:cubicBezTo>
                    <a:pt x="33" y="86"/>
                    <a:pt x="25" y="79"/>
                    <a:pt x="17" y="79"/>
                  </a:cubicBezTo>
                  <a:cubicBezTo>
                    <a:pt x="8" y="79"/>
                    <a:pt x="0" y="86"/>
                    <a:pt x="0" y="95"/>
                  </a:cubicBezTo>
                  <a:cubicBezTo>
                    <a:pt x="0" y="104"/>
                    <a:pt x="8" y="111"/>
                    <a:pt x="17" y="111"/>
                  </a:cubicBezTo>
                  <a:cubicBezTo>
                    <a:pt x="25" y="111"/>
                    <a:pt x="33" y="104"/>
                    <a:pt x="33" y="95"/>
                  </a:cubicBezTo>
                  <a:close/>
                  <a:moveTo>
                    <a:pt x="72" y="16"/>
                  </a:moveTo>
                  <a:cubicBezTo>
                    <a:pt x="72" y="7"/>
                    <a:pt x="65" y="0"/>
                    <a:pt x="56" y="0"/>
                  </a:cubicBezTo>
                  <a:cubicBezTo>
                    <a:pt x="47" y="0"/>
                    <a:pt x="40" y="7"/>
                    <a:pt x="40" y="16"/>
                  </a:cubicBezTo>
                  <a:cubicBezTo>
                    <a:pt x="40" y="25"/>
                    <a:pt x="47" y="32"/>
                    <a:pt x="56" y="32"/>
                  </a:cubicBezTo>
                  <a:cubicBezTo>
                    <a:pt x="65" y="32"/>
                    <a:pt x="72" y="25"/>
                    <a:pt x="72" y="16"/>
                  </a:cubicBezTo>
                  <a:close/>
                  <a:moveTo>
                    <a:pt x="72" y="56"/>
                  </a:moveTo>
                  <a:cubicBezTo>
                    <a:pt x="72" y="47"/>
                    <a:pt x="65" y="39"/>
                    <a:pt x="56" y="39"/>
                  </a:cubicBezTo>
                  <a:cubicBezTo>
                    <a:pt x="47" y="39"/>
                    <a:pt x="40" y="47"/>
                    <a:pt x="40" y="56"/>
                  </a:cubicBezTo>
                  <a:cubicBezTo>
                    <a:pt x="40" y="64"/>
                    <a:pt x="47" y="72"/>
                    <a:pt x="56" y="72"/>
                  </a:cubicBezTo>
                  <a:cubicBezTo>
                    <a:pt x="65" y="72"/>
                    <a:pt x="72" y="64"/>
                    <a:pt x="72" y="56"/>
                  </a:cubicBezTo>
                  <a:close/>
                  <a:moveTo>
                    <a:pt x="72" y="95"/>
                  </a:moveTo>
                  <a:cubicBezTo>
                    <a:pt x="72" y="86"/>
                    <a:pt x="65" y="79"/>
                    <a:pt x="56" y="79"/>
                  </a:cubicBezTo>
                  <a:cubicBezTo>
                    <a:pt x="47" y="79"/>
                    <a:pt x="40" y="86"/>
                    <a:pt x="40" y="95"/>
                  </a:cubicBezTo>
                  <a:cubicBezTo>
                    <a:pt x="40" y="104"/>
                    <a:pt x="47" y="111"/>
                    <a:pt x="56" y="111"/>
                  </a:cubicBezTo>
                  <a:cubicBezTo>
                    <a:pt x="65" y="111"/>
                    <a:pt x="72" y="104"/>
                    <a:pt x="72" y="95"/>
                  </a:cubicBezTo>
                  <a:close/>
                  <a:moveTo>
                    <a:pt x="111" y="16"/>
                  </a:moveTo>
                  <a:cubicBezTo>
                    <a:pt x="111" y="7"/>
                    <a:pt x="104" y="0"/>
                    <a:pt x="95" y="0"/>
                  </a:cubicBezTo>
                  <a:cubicBezTo>
                    <a:pt x="86" y="0"/>
                    <a:pt x="79" y="7"/>
                    <a:pt x="79" y="16"/>
                  </a:cubicBezTo>
                  <a:cubicBezTo>
                    <a:pt x="79" y="25"/>
                    <a:pt x="86" y="32"/>
                    <a:pt x="95" y="32"/>
                  </a:cubicBezTo>
                  <a:cubicBezTo>
                    <a:pt x="104" y="32"/>
                    <a:pt x="111" y="25"/>
                    <a:pt x="111" y="16"/>
                  </a:cubicBezTo>
                  <a:close/>
                  <a:moveTo>
                    <a:pt x="111" y="56"/>
                  </a:moveTo>
                  <a:cubicBezTo>
                    <a:pt x="111" y="47"/>
                    <a:pt x="104" y="39"/>
                    <a:pt x="95" y="39"/>
                  </a:cubicBezTo>
                  <a:cubicBezTo>
                    <a:pt x="86" y="39"/>
                    <a:pt x="79" y="47"/>
                    <a:pt x="79" y="56"/>
                  </a:cubicBezTo>
                  <a:cubicBezTo>
                    <a:pt x="79" y="64"/>
                    <a:pt x="86" y="72"/>
                    <a:pt x="95" y="72"/>
                  </a:cubicBezTo>
                  <a:cubicBezTo>
                    <a:pt x="104" y="72"/>
                    <a:pt x="111" y="64"/>
                    <a:pt x="111" y="56"/>
                  </a:cubicBezTo>
                  <a:close/>
                  <a:moveTo>
                    <a:pt x="111" y="95"/>
                  </a:moveTo>
                  <a:cubicBezTo>
                    <a:pt x="111" y="86"/>
                    <a:pt x="104" y="79"/>
                    <a:pt x="95" y="79"/>
                  </a:cubicBezTo>
                  <a:cubicBezTo>
                    <a:pt x="86" y="79"/>
                    <a:pt x="79" y="86"/>
                    <a:pt x="79" y="95"/>
                  </a:cubicBezTo>
                  <a:cubicBezTo>
                    <a:pt x="79" y="104"/>
                    <a:pt x="86" y="111"/>
                    <a:pt x="95" y="111"/>
                  </a:cubicBezTo>
                  <a:cubicBezTo>
                    <a:pt x="104" y="111"/>
                    <a:pt x="111" y="104"/>
                    <a:pt x="111" y="95"/>
                  </a:cubicBezTo>
                  <a:close/>
                </a:path>
              </a:pathLst>
            </a:custGeom>
            <a:solidFill>
              <a:srgbClr val="C5E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22"/>
            <p:cNvSpPr>
              <a:spLocks noEditPoints="1"/>
            </p:cNvSpPr>
            <p:nvPr/>
          </p:nvSpPr>
          <p:spPr bwMode="auto">
            <a:xfrm>
              <a:off x="1477" y="3964"/>
              <a:ext cx="34" cy="26"/>
            </a:xfrm>
            <a:custGeom>
              <a:avLst/>
              <a:gdLst>
                <a:gd name="T0" fmla="*/ 17 w 17"/>
                <a:gd name="T1" fmla="*/ 2 h 13"/>
                <a:gd name="T2" fmla="*/ 17 w 17"/>
                <a:gd name="T3" fmla="*/ 13 h 13"/>
                <a:gd name="T4" fmla="*/ 13 w 17"/>
                <a:gd name="T5" fmla="*/ 13 h 13"/>
                <a:gd name="T6" fmla="*/ 13 w 17"/>
                <a:gd name="T7" fmla="*/ 2 h 13"/>
                <a:gd name="T8" fmla="*/ 15 w 17"/>
                <a:gd name="T9" fmla="*/ 0 h 13"/>
                <a:gd name="T10" fmla="*/ 17 w 17"/>
                <a:gd name="T11" fmla="*/ 2 h 13"/>
                <a:gd name="T12" fmla="*/ 9 w 17"/>
                <a:gd name="T13" fmla="*/ 0 h 13"/>
                <a:gd name="T14" fmla="*/ 7 w 17"/>
                <a:gd name="T15" fmla="*/ 2 h 13"/>
                <a:gd name="T16" fmla="*/ 7 w 17"/>
                <a:gd name="T17" fmla="*/ 13 h 13"/>
                <a:gd name="T18" fmla="*/ 11 w 17"/>
                <a:gd name="T19" fmla="*/ 13 h 13"/>
                <a:gd name="T20" fmla="*/ 11 w 17"/>
                <a:gd name="T21" fmla="*/ 2 h 13"/>
                <a:gd name="T22" fmla="*/ 9 w 17"/>
                <a:gd name="T23" fmla="*/ 0 h 13"/>
                <a:gd name="T24" fmla="*/ 2 w 17"/>
                <a:gd name="T25" fmla="*/ 0 h 13"/>
                <a:gd name="T26" fmla="*/ 0 w 17"/>
                <a:gd name="T27" fmla="*/ 2 h 13"/>
                <a:gd name="T28" fmla="*/ 0 w 17"/>
                <a:gd name="T29" fmla="*/ 13 h 13"/>
                <a:gd name="T30" fmla="*/ 4 w 17"/>
                <a:gd name="T31" fmla="*/ 13 h 13"/>
                <a:gd name="T32" fmla="*/ 4 w 17"/>
                <a:gd name="T33" fmla="*/ 2 h 13"/>
                <a:gd name="T34" fmla="*/ 2 w 17"/>
                <a:gd name="T3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3">
                  <a:moveTo>
                    <a:pt x="17" y="2"/>
                  </a:moveTo>
                  <a:cubicBezTo>
                    <a:pt x="17" y="13"/>
                    <a:pt x="17" y="13"/>
                    <a:pt x="17" y="13"/>
                  </a:cubicBezTo>
                  <a:cubicBezTo>
                    <a:pt x="13" y="13"/>
                    <a:pt x="13" y="13"/>
                    <a:pt x="13" y="13"/>
                  </a:cubicBezTo>
                  <a:cubicBezTo>
                    <a:pt x="13" y="2"/>
                    <a:pt x="13" y="2"/>
                    <a:pt x="13" y="2"/>
                  </a:cubicBezTo>
                  <a:cubicBezTo>
                    <a:pt x="13" y="0"/>
                    <a:pt x="14" y="0"/>
                    <a:pt x="15" y="0"/>
                  </a:cubicBezTo>
                  <a:cubicBezTo>
                    <a:pt x="16" y="0"/>
                    <a:pt x="17" y="0"/>
                    <a:pt x="17" y="2"/>
                  </a:cubicBezTo>
                  <a:close/>
                  <a:moveTo>
                    <a:pt x="9" y="0"/>
                  </a:moveTo>
                  <a:cubicBezTo>
                    <a:pt x="8" y="0"/>
                    <a:pt x="7" y="0"/>
                    <a:pt x="7" y="2"/>
                  </a:cubicBezTo>
                  <a:cubicBezTo>
                    <a:pt x="7" y="13"/>
                    <a:pt x="7" y="13"/>
                    <a:pt x="7" y="13"/>
                  </a:cubicBezTo>
                  <a:cubicBezTo>
                    <a:pt x="11" y="13"/>
                    <a:pt x="11" y="13"/>
                    <a:pt x="11" y="13"/>
                  </a:cubicBezTo>
                  <a:cubicBezTo>
                    <a:pt x="11" y="2"/>
                    <a:pt x="11" y="2"/>
                    <a:pt x="11" y="2"/>
                  </a:cubicBezTo>
                  <a:cubicBezTo>
                    <a:pt x="11" y="0"/>
                    <a:pt x="10" y="0"/>
                    <a:pt x="9" y="0"/>
                  </a:cubicBezTo>
                  <a:close/>
                  <a:moveTo>
                    <a:pt x="2" y="0"/>
                  </a:moveTo>
                  <a:cubicBezTo>
                    <a:pt x="1" y="0"/>
                    <a:pt x="0" y="0"/>
                    <a:pt x="0" y="2"/>
                  </a:cubicBezTo>
                  <a:cubicBezTo>
                    <a:pt x="0" y="13"/>
                    <a:pt x="0" y="13"/>
                    <a:pt x="0" y="13"/>
                  </a:cubicBezTo>
                  <a:cubicBezTo>
                    <a:pt x="4" y="13"/>
                    <a:pt x="4" y="13"/>
                    <a:pt x="4" y="13"/>
                  </a:cubicBezTo>
                  <a:cubicBezTo>
                    <a:pt x="4" y="2"/>
                    <a:pt x="4" y="2"/>
                    <a:pt x="4" y="2"/>
                  </a:cubicBezTo>
                  <a:cubicBezTo>
                    <a:pt x="4" y="0"/>
                    <a:pt x="3" y="0"/>
                    <a:pt x="2"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3"/>
            <p:cNvSpPr>
              <a:spLocks/>
            </p:cNvSpPr>
            <p:nvPr/>
          </p:nvSpPr>
          <p:spPr bwMode="auto">
            <a:xfrm>
              <a:off x="1018" y="3820"/>
              <a:ext cx="170" cy="160"/>
            </a:xfrm>
            <a:custGeom>
              <a:avLst/>
              <a:gdLst>
                <a:gd name="T0" fmla="*/ 85 w 85"/>
                <a:gd name="T1" fmla="*/ 9 h 80"/>
                <a:gd name="T2" fmla="*/ 77 w 85"/>
                <a:gd name="T3" fmla="*/ 0 h 80"/>
                <a:gd name="T4" fmla="*/ 8 w 85"/>
                <a:gd name="T5" fmla="*/ 0 h 80"/>
                <a:gd name="T6" fmla="*/ 0 w 85"/>
                <a:gd name="T7" fmla="*/ 9 h 80"/>
                <a:gd name="T8" fmla="*/ 0 w 85"/>
                <a:gd name="T9" fmla="*/ 77 h 80"/>
                <a:gd name="T10" fmla="*/ 0 w 85"/>
                <a:gd name="T11" fmla="*/ 80 h 80"/>
                <a:gd name="T12" fmla="*/ 1 w 85"/>
                <a:gd name="T13" fmla="*/ 79 h 80"/>
                <a:gd name="T14" fmla="*/ 84 w 85"/>
                <a:gd name="T15" fmla="*/ 79 h 80"/>
                <a:gd name="T16" fmla="*/ 85 w 85"/>
                <a:gd name="T17" fmla="*/ 80 h 80"/>
                <a:gd name="T18" fmla="*/ 85 w 85"/>
                <a:gd name="T19" fmla="*/ 77 h 80"/>
                <a:gd name="T20" fmla="*/ 85 w 85"/>
                <a:gd name="T21"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80">
                  <a:moveTo>
                    <a:pt x="85" y="9"/>
                  </a:moveTo>
                  <a:cubicBezTo>
                    <a:pt x="85" y="4"/>
                    <a:pt x="81" y="0"/>
                    <a:pt x="77" y="0"/>
                  </a:cubicBezTo>
                  <a:cubicBezTo>
                    <a:pt x="8" y="0"/>
                    <a:pt x="8" y="0"/>
                    <a:pt x="8" y="0"/>
                  </a:cubicBezTo>
                  <a:cubicBezTo>
                    <a:pt x="4" y="0"/>
                    <a:pt x="0" y="4"/>
                    <a:pt x="0" y="9"/>
                  </a:cubicBezTo>
                  <a:cubicBezTo>
                    <a:pt x="0" y="77"/>
                    <a:pt x="0" y="77"/>
                    <a:pt x="0" y="77"/>
                  </a:cubicBezTo>
                  <a:cubicBezTo>
                    <a:pt x="0" y="78"/>
                    <a:pt x="0" y="79"/>
                    <a:pt x="0" y="80"/>
                  </a:cubicBezTo>
                  <a:cubicBezTo>
                    <a:pt x="1" y="79"/>
                    <a:pt x="1" y="79"/>
                    <a:pt x="1" y="79"/>
                  </a:cubicBezTo>
                  <a:cubicBezTo>
                    <a:pt x="84" y="79"/>
                    <a:pt x="84" y="79"/>
                    <a:pt x="84" y="79"/>
                  </a:cubicBezTo>
                  <a:cubicBezTo>
                    <a:pt x="84" y="79"/>
                    <a:pt x="84" y="79"/>
                    <a:pt x="85" y="80"/>
                  </a:cubicBezTo>
                  <a:cubicBezTo>
                    <a:pt x="85" y="79"/>
                    <a:pt x="85" y="78"/>
                    <a:pt x="85" y="77"/>
                  </a:cubicBezTo>
                  <a:lnTo>
                    <a:pt x="85" y="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4"/>
            <p:cNvSpPr>
              <a:spLocks/>
            </p:cNvSpPr>
            <p:nvPr/>
          </p:nvSpPr>
          <p:spPr bwMode="auto">
            <a:xfrm>
              <a:off x="1018" y="3462"/>
              <a:ext cx="170" cy="160"/>
            </a:xfrm>
            <a:custGeom>
              <a:avLst/>
              <a:gdLst>
                <a:gd name="T0" fmla="*/ 0 w 85"/>
                <a:gd name="T1" fmla="*/ 71 h 80"/>
                <a:gd name="T2" fmla="*/ 8 w 85"/>
                <a:gd name="T3" fmla="*/ 80 h 80"/>
                <a:gd name="T4" fmla="*/ 77 w 85"/>
                <a:gd name="T5" fmla="*/ 80 h 80"/>
                <a:gd name="T6" fmla="*/ 85 w 85"/>
                <a:gd name="T7" fmla="*/ 71 h 80"/>
                <a:gd name="T8" fmla="*/ 85 w 85"/>
                <a:gd name="T9" fmla="*/ 3 h 80"/>
                <a:gd name="T10" fmla="*/ 85 w 85"/>
                <a:gd name="T11" fmla="*/ 0 h 80"/>
                <a:gd name="T12" fmla="*/ 84 w 85"/>
                <a:gd name="T13" fmla="*/ 1 h 80"/>
                <a:gd name="T14" fmla="*/ 1 w 85"/>
                <a:gd name="T15" fmla="*/ 1 h 80"/>
                <a:gd name="T16" fmla="*/ 0 w 85"/>
                <a:gd name="T17" fmla="*/ 0 h 80"/>
                <a:gd name="T18" fmla="*/ 0 w 85"/>
                <a:gd name="T19" fmla="*/ 3 h 80"/>
                <a:gd name="T20" fmla="*/ 0 w 85"/>
                <a:gd name="T21"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80">
                  <a:moveTo>
                    <a:pt x="0" y="71"/>
                  </a:moveTo>
                  <a:cubicBezTo>
                    <a:pt x="0" y="76"/>
                    <a:pt x="4" y="80"/>
                    <a:pt x="8" y="80"/>
                  </a:cubicBezTo>
                  <a:cubicBezTo>
                    <a:pt x="77" y="80"/>
                    <a:pt x="77" y="80"/>
                    <a:pt x="77" y="80"/>
                  </a:cubicBezTo>
                  <a:cubicBezTo>
                    <a:pt x="81" y="80"/>
                    <a:pt x="85" y="76"/>
                    <a:pt x="85" y="71"/>
                  </a:cubicBezTo>
                  <a:cubicBezTo>
                    <a:pt x="85" y="3"/>
                    <a:pt x="85" y="3"/>
                    <a:pt x="85" y="3"/>
                  </a:cubicBezTo>
                  <a:cubicBezTo>
                    <a:pt x="85" y="2"/>
                    <a:pt x="85" y="1"/>
                    <a:pt x="85" y="0"/>
                  </a:cubicBezTo>
                  <a:cubicBezTo>
                    <a:pt x="84" y="1"/>
                    <a:pt x="84" y="1"/>
                    <a:pt x="84" y="1"/>
                  </a:cubicBezTo>
                  <a:cubicBezTo>
                    <a:pt x="1" y="1"/>
                    <a:pt x="1" y="1"/>
                    <a:pt x="1" y="1"/>
                  </a:cubicBezTo>
                  <a:cubicBezTo>
                    <a:pt x="1" y="1"/>
                    <a:pt x="1" y="1"/>
                    <a:pt x="0" y="0"/>
                  </a:cubicBezTo>
                  <a:cubicBezTo>
                    <a:pt x="0" y="1"/>
                    <a:pt x="0" y="2"/>
                    <a:pt x="0" y="3"/>
                  </a:cubicBezTo>
                  <a:lnTo>
                    <a:pt x="0" y="71"/>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25"/>
            <p:cNvSpPr>
              <a:spLocks/>
            </p:cNvSpPr>
            <p:nvPr/>
          </p:nvSpPr>
          <p:spPr bwMode="auto">
            <a:xfrm>
              <a:off x="1032" y="3730"/>
              <a:ext cx="142" cy="12"/>
            </a:xfrm>
            <a:custGeom>
              <a:avLst/>
              <a:gdLst>
                <a:gd name="T0" fmla="*/ 0 w 71"/>
                <a:gd name="T1" fmla="*/ 0 h 6"/>
                <a:gd name="T2" fmla="*/ 1 w 71"/>
                <a:gd name="T3" fmla="*/ 6 h 6"/>
                <a:gd name="T4" fmla="*/ 70 w 71"/>
                <a:gd name="T5" fmla="*/ 6 h 6"/>
                <a:gd name="T6" fmla="*/ 71 w 71"/>
                <a:gd name="T7" fmla="*/ 0 h 6"/>
                <a:gd name="T8" fmla="*/ 0 w 71"/>
                <a:gd name="T9" fmla="*/ 0 h 6"/>
              </a:gdLst>
              <a:ahLst/>
              <a:cxnLst>
                <a:cxn ang="0">
                  <a:pos x="T0" y="T1"/>
                </a:cxn>
                <a:cxn ang="0">
                  <a:pos x="T2" y="T3"/>
                </a:cxn>
                <a:cxn ang="0">
                  <a:pos x="T4" y="T5"/>
                </a:cxn>
                <a:cxn ang="0">
                  <a:pos x="T6" y="T7"/>
                </a:cxn>
                <a:cxn ang="0">
                  <a:pos x="T8" y="T9"/>
                </a:cxn>
              </a:cxnLst>
              <a:rect l="0" t="0" r="r" b="b"/>
              <a:pathLst>
                <a:path w="71" h="6">
                  <a:moveTo>
                    <a:pt x="0" y="0"/>
                  </a:moveTo>
                  <a:cubicBezTo>
                    <a:pt x="0" y="2"/>
                    <a:pt x="1" y="4"/>
                    <a:pt x="1" y="6"/>
                  </a:cubicBezTo>
                  <a:cubicBezTo>
                    <a:pt x="70" y="6"/>
                    <a:pt x="70" y="6"/>
                    <a:pt x="70" y="6"/>
                  </a:cubicBezTo>
                  <a:cubicBezTo>
                    <a:pt x="71" y="4"/>
                    <a:pt x="71" y="2"/>
                    <a:pt x="71" y="0"/>
                  </a:cubicBezTo>
                  <a:lnTo>
                    <a:pt x="0"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26"/>
            <p:cNvSpPr>
              <a:spLocks/>
            </p:cNvSpPr>
            <p:nvPr/>
          </p:nvSpPr>
          <p:spPr bwMode="auto">
            <a:xfrm>
              <a:off x="1032" y="3704"/>
              <a:ext cx="142" cy="12"/>
            </a:xfrm>
            <a:custGeom>
              <a:avLst/>
              <a:gdLst>
                <a:gd name="T0" fmla="*/ 1 w 71"/>
                <a:gd name="T1" fmla="*/ 0 h 6"/>
                <a:gd name="T2" fmla="*/ 0 w 71"/>
                <a:gd name="T3" fmla="*/ 6 h 6"/>
                <a:gd name="T4" fmla="*/ 71 w 71"/>
                <a:gd name="T5" fmla="*/ 6 h 6"/>
                <a:gd name="T6" fmla="*/ 70 w 71"/>
                <a:gd name="T7" fmla="*/ 0 h 6"/>
                <a:gd name="T8" fmla="*/ 1 w 71"/>
                <a:gd name="T9" fmla="*/ 0 h 6"/>
              </a:gdLst>
              <a:ahLst/>
              <a:cxnLst>
                <a:cxn ang="0">
                  <a:pos x="T0" y="T1"/>
                </a:cxn>
                <a:cxn ang="0">
                  <a:pos x="T2" y="T3"/>
                </a:cxn>
                <a:cxn ang="0">
                  <a:pos x="T4" y="T5"/>
                </a:cxn>
                <a:cxn ang="0">
                  <a:pos x="T6" y="T7"/>
                </a:cxn>
                <a:cxn ang="0">
                  <a:pos x="T8" y="T9"/>
                </a:cxn>
              </a:cxnLst>
              <a:rect l="0" t="0" r="r" b="b"/>
              <a:pathLst>
                <a:path w="71" h="6">
                  <a:moveTo>
                    <a:pt x="1" y="0"/>
                  </a:moveTo>
                  <a:cubicBezTo>
                    <a:pt x="1" y="2"/>
                    <a:pt x="0" y="4"/>
                    <a:pt x="0" y="6"/>
                  </a:cubicBezTo>
                  <a:cubicBezTo>
                    <a:pt x="71" y="6"/>
                    <a:pt x="71" y="6"/>
                    <a:pt x="71" y="6"/>
                  </a:cubicBezTo>
                  <a:cubicBezTo>
                    <a:pt x="71" y="4"/>
                    <a:pt x="71" y="2"/>
                    <a:pt x="70" y="0"/>
                  </a:cubicBezTo>
                  <a:lnTo>
                    <a:pt x="1"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27"/>
            <p:cNvSpPr>
              <a:spLocks/>
            </p:cNvSpPr>
            <p:nvPr/>
          </p:nvSpPr>
          <p:spPr bwMode="auto">
            <a:xfrm>
              <a:off x="1040" y="3756"/>
              <a:ext cx="126" cy="12"/>
            </a:xfrm>
            <a:custGeom>
              <a:avLst/>
              <a:gdLst>
                <a:gd name="T0" fmla="*/ 0 w 63"/>
                <a:gd name="T1" fmla="*/ 0 h 6"/>
                <a:gd name="T2" fmla="*/ 4 w 63"/>
                <a:gd name="T3" fmla="*/ 6 h 6"/>
                <a:gd name="T4" fmla="*/ 59 w 63"/>
                <a:gd name="T5" fmla="*/ 6 h 6"/>
                <a:gd name="T6" fmla="*/ 63 w 63"/>
                <a:gd name="T7" fmla="*/ 0 h 6"/>
                <a:gd name="T8" fmla="*/ 0 w 63"/>
                <a:gd name="T9" fmla="*/ 0 h 6"/>
              </a:gdLst>
              <a:ahLst/>
              <a:cxnLst>
                <a:cxn ang="0">
                  <a:pos x="T0" y="T1"/>
                </a:cxn>
                <a:cxn ang="0">
                  <a:pos x="T2" y="T3"/>
                </a:cxn>
                <a:cxn ang="0">
                  <a:pos x="T4" y="T5"/>
                </a:cxn>
                <a:cxn ang="0">
                  <a:pos x="T6" y="T7"/>
                </a:cxn>
                <a:cxn ang="0">
                  <a:pos x="T8" y="T9"/>
                </a:cxn>
              </a:cxnLst>
              <a:rect l="0" t="0" r="r" b="b"/>
              <a:pathLst>
                <a:path w="63" h="6">
                  <a:moveTo>
                    <a:pt x="0" y="0"/>
                  </a:moveTo>
                  <a:cubicBezTo>
                    <a:pt x="1" y="2"/>
                    <a:pt x="2" y="4"/>
                    <a:pt x="4" y="6"/>
                  </a:cubicBezTo>
                  <a:cubicBezTo>
                    <a:pt x="59" y="6"/>
                    <a:pt x="59" y="6"/>
                    <a:pt x="59" y="6"/>
                  </a:cubicBezTo>
                  <a:cubicBezTo>
                    <a:pt x="61" y="4"/>
                    <a:pt x="62" y="2"/>
                    <a:pt x="63" y="0"/>
                  </a:cubicBezTo>
                  <a:lnTo>
                    <a:pt x="0"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28"/>
            <p:cNvSpPr>
              <a:spLocks/>
            </p:cNvSpPr>
            <p:nvPr/>
          </p:nvSpPr>
          <p:spPr bwMode="auto">
            <a:xfrm>
              <a:off x="1062" y="3782"/>
              <a:ext cx="82" cy="12"/>
            </a:xfrm>
            <a:custGeom>
              <a:avLst/>
              <a:gdLst>
                <a:gd name="T0" fmla="*/ 0 w 41"/>
                <a:gd name="T1" fmla="*/ 0 h 6"/>
                <a:gd name="T2" fmla="*/ 21 w 41"/>
                <a:gd name="T3" fmla="*/ 6 h 6"/>
                <a:gd name="T4" fmla="*/ 41 w 41"/>
                <a:gd name="T5" fmla="*/ 0 h 6"/>
                <a:gd name="T6" fmla="*/ 0 w 41"/>
                <a:gd name="T7" fmla="*/ 0 h 6"/>
              </a:gdLst>
              <a:ahLst/>
              <a:cxnLst>
                <a:cxn ang="0">
                  <a:pos x="T0" y="T1"/>
                </a:cxn>
                <a:cxn ang="0">
                  <a:pos x="T2" y="T3"/>
                </a:cxn>
                <a:cxn ang="0">
                  <a:pos x="T4" y="T5"/>
                </a:cxn>
                <a:cxn ang="0">
                  <a:pos x="T6" y="T7"/>
                </a:cxn>
              </a:cxnLst>
              <a:rect l="0" t="0" r="r" b="b"/>
              <a:pathLst>
                <a:path w="41" h="6">
                  <a:moveTo>
                    <a:pt x="0" y="0"/>
                  </a:moveTo>
                  <a:cubicBezTo>
                    <a:pt x="6" y="4"/>
                    <a:pt x="13" y="6"/>
                    <a:pt x="21" y="6"/>
                  </a:cubicBezTo>
                  <a:cubicBezTo>
                    <a:pt x="28" y="6"/>
                    <a:pt x="35" y="4"/>
                    <a:pt x="41" y="0"/>
                  </a:cubicBezTo>
                  <a:lnTo>
                    <a:pt x="0"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29"/>
            <p:cNvSpPr>
              <a:spLocks/>
            </p:cNvSpPr>
            <p:nvPr/>
          </p:nvSpPr>
          <p:spPr bwMode="auto">
            <a:xfrm>
              <a:off x="1062" y="3652"/>
              <a:ext cx="82" cy="12"/>
            </a:xfrm>
            <a:custGeom>
              <a:avLst/>
              <a:gdLst>
                <a:gd name="T0" fmla="*/ 41 w 41"/>
                <a:gd name="T1" fmla="*/ 6 h 6"/>
                <a:gd name="T2" fmla="*/ 21 w 41"/>
                <a:gd name="T3" fmla="*/ 0 h 6"/>
                <a:gd name="T4" fmla="*/ 0 w 41"/>
                <a:gd name="T5" fmla="*/ 6 h 6"/>
                <a:gd name="T6" fmla="*/ 41 w 41"/>
                <a:gd name="T7" fmla="*/ 6 h 6"/>
              </a:gdLst>
              <a:ahLst/>
              <a:cxnLst>
                <a:cxn ang="0">
                  <a:pos x="T0" y="T1"/>
                </a:cxn>
                <a:cxn ang="0">
                  <a:pos x="T2" y="T3"/>
                </a:cxn>
                <a:cxn ang="0">
                  <a:pos x="T4" y="T5"/>
                </a:cxn>
                <a:cxn ang="0">
                  <a:pos x="T6" y="T7"/>
                </a:cxn>
              </a:cxnLst>
              <a:rect l="0" t="0" r="r" b="b"/>
              <a:pathLst>
                <a:path w="41" h="6">
                  <a:moveTo>
                    <a:pt x="41" y="6"/>
                  </a:moveTo>
                  <a:cubicBezTo>
                    <a:pt x="35" y="2"/>
                    <a:pt x="28" y="0"/>
                    <a:pt x="21" y="0"/>
                  </a:cubicBezTo>
                  <a:cubicBezTo>
                    <a:pt x="13" y="0"/>
                    <a:pt x="6" y="2"/>
                    <a:pt x="0" y="6"/>
                  </a:cubicBezTo>
                  <a:lnTo>
                    <a:pt x="41" y="6"/>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30"/>
            <p:cNvSpPr>
              <a:spLocks/>
            </p:cNvSpPr>
            <p:nvPr/>
          </p:nvSpPr>
          <p:spPr bwMode="auto">
            <a:xfrm>
              <a:off x="1040" y="3678"/>
              <a:ext cx="126" cy="12"/>
            </a:xfrm>
            <a:custGeom>
              <a:avLst/>
              <a:gdLst>
                <a:gd name="T0" fmla="*/ 4 w 63"/>
                <a:gd name="T1" fmla="*/ 0 h 6"/>
                <a:gd name="T2" fmla="*/ 0 w 63"/>
                <a:gd name="T3" fmla="*/ 6 h 6"/>
                <a:gd name="T4" fmla="*/ 63 w 63"/>
                <a:gd name="T5" fmla="*/ 6 h 6"/>
                <a:gd name="T6" fmla="*/ 59 w 63"/>
                <a:gd name="T7" fmla="*/ 0 h 6"/>
                <a:gd name="T8" fmla="*/ 4 w 63"/>
                <a:gd name="T9" fmla="*/ 0 h 6"/>
              </a:gdLst>
              <a:ahLst/>
              <a:cxnLst>
                <a:cxn ang="0">
                  <a:pos x="T0" y="T1"/>
                </a:cxn>
                <a:cxn ang="0">
                  <a:pos x="T2" y="T3"/>
                </a:cxn>
                <a:cxn ang="0">
                  <a:pos x="T4" y="T5"/>
                </a:cxn>
                <a:cxn ang="0">
                  <a:pos x="T6" y="T7"/>
                </a:cxn>
                <a:cxn ang="0">
                  <a:pos x="T8" y="T9"/>
                </a:cxn>
              </a:cxnLst>
              <a:rect l="0" t="0" r="r" b="b"/>
              <a:pathLst>
                <a:path w="63" h="6">
                  <a:moveTo>
                    <a:pt x="4" y="0"/>
                  </a:moveTo>
                  <a:cubicBezTo>
                    <a:pt x="2" y="2"/>
                    <a:pt x="1" y="4"/>
                    <a:pt x="0" y="6"/>
                  </a:cubicBezTo>
                  <a:cubicBezTo>
                    <a:pt x="63" y="6"/>
                    <a:pt x="63" y="6"/>
                    <a:pt x="63" y="6"/>
                  </a:cubicBezTo>
                  <a:cubicBezTo>
                    <a:pt x="62" y="4"/>
                    <a:pt x="61" y="2"/>
                    <a:pt x="59" y="0"/>
                  </a:cubicBezTo>
                  <a:lnTo>
                    <a:pt x="4"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131"/>
            <p:cNvSpPr>
              <a:spLocks noChangeArrowheads="1"/>
            </p:cNvSpPr>
            <p:nvPr/>
          </p:nvSpPr>
          <p:spPr bwMode="auto">
            <a:xfrm>
              <a:off x="1313" y="3406"/>
              <a:ext cx="114" cy="46"/>
            </a:xfrm>
            <a:prstGeom prst="rect">
              <a:avLst/>
            </a:prstGeom>
            <a:solidFill>
              <a:srgbClr val="1723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32"/>
            <p:cNvSpPr>
              <a:spLocks noChangeArrowheads="1"/>
            </p:cNvSpPr>
            <p:nvPr/>
          </p:nvSpPr>
          <p:spPr bwMode="auto">
            <a:xfrm>
              <a:off x="2978" y="3662"/>
              <a:ext cx="47" cy="112"/>
            </a:xfrm>
            <a:prstGeom prst="rect">
              <a:avLst/>
            </a:prstGeom>
            <a:solidFill>
              <a:srgbClr val="1723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33"/>
            <p:cNvSpPr>
              <a:spLocks noChangeArrowheads="1"/>
            </p:cNvSpPr>
            <p:nvPr/>
          </p:nvSpPr>
          <p:spPr bwMode="auto">
            <a:xfrm>
              <a:off x="3571" y="3986"/>
              <a:ext cx="112" cy="44"/>
            </a:xfrm>
            <a:prstGeom prst="rect">
              <a:avLst/>
            </a:prstGeom>
            <a:solidFill>
              <a:srgbClr val="1723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4"/>
            <p:cNvSpPr>
              <a:spLocks/>
            </p:cNvSpPr>
            <p:nvPr/>
          </p:nvSpPr>
          <p:spPr bwMode="auto">
            <a:xfrm>
              <a:off x="1363" y="2834"/>
              <a:ext cx="4431" cy="596"/>
            </a:xfrm>
            <a:custGeom>
              <a:avLst/>
              <a:gdLst>
                <a:gd name="T0" fmla="*/ 8 w 4431"/>
                <a:gd name="T1" fmla="*/ 596 h 596"/>
                <a:gd name="T2" fmla="*/ 0 w 4431"/>
                <a:gd name="T3" fmla="*/ 444 h 596"/>
                <a:gd name="T4" fmla="*/ 2659 w 4431"/>
                <a:gd name="T5" fmla="*/ 444 h 596"/>
                <a:gd name="T6" fmla="*/ 2659 w 4431"/>
                <a:gd name="T7" fmla="*/ 0 h 596"/>
                <a:gd name="T8" fmla="*/ 4431 w 4431"/>
                <a:gd name="T9" fmla="*/ 0 h 596"/>
              </a:gdLst>
              <a:ahLst/>
              <a:cxnLst>
                <a:cxn ang="0">
                  <a:pos x="T0" y="T1"/>
                </a:cxn>
                <a:cxn ang="0">
                  <a:pos x="T2" y="T3"/>
                </a:cxn>
                <a:cxn ang="0">
                  <a:pos x="T4" y="T5"/>
                </a:cxn>
                <a:cxn ang="0">
                  <a:pos x="T6" y="T7"/>
                </a:cxn>
                <a:cxn ang="0">
                  <a:pos x="T8" y="T9"/>
                </a:cxn>
              </a:cxnLst>
              <a:rect l="0" t="0" r="r" b="b"/>
              <a:pathLst>
                <a:path w="4431" h="596">
                  <a:moveTo>
                    <a:pt x="8" y="596"/>
                  </a:moveTo>
                  <a:lnTo>
                    <a:pt x="0" y="444"/>
                  </a:lnTo>
                  <a:lnTo>
                    <a:pt x="2659" y="444"/>
                  </a:lnTo>
                  <a:lnTo>
                    <a:pt x="2659" y="0"/>
                  </a:lnTo>
                  <a:lnTo>
                    <a:pt x="4431" y="0"/>
                  </a:lnTo>
                </a:path>
              </a:pathLst>
            </a:custGeom>
            <a:noFill/>
            <a:ln w="38100" cap="rnd">
              <a:solidFill>
                <a:srgbClr val="1723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135"/>
            <p:cNvSpPr>
              <a:spLocks/>
            </p:cNvSpPr>
            <p:nvPr/>
          </p:nvSpPr>
          <p:spPr bwMode="auto">
            <a:xfrm>
              <a:off x="3627" y="3176"/>
              <a:ext cx="2167" cy="966"/>
            </a:xfrm>
            <a:custGeom>
              <a:avLst/>
              <a:gdLst>
                <a:gd name="T0" fmla="*/ 0 w 2167"/>
                <a:gd name="T1" fmla="*/ 832 h 966"/>
                <a:gd name="T2" fmla="*/ 0 w 2167"/>
                <a:gd name="T3" fmla="*/ 966 h 966"/>
                <a:gd name="T4" fmla="*/ 2167 w 2167"/>
                <a:gd name="T5" fmla="*/ 966 h 966"/>
                <a:gd name="T6" fmla="*/ 2167 w 2167"/>
                <a:gd name="T7" fmla="*/ 0 h 966"/>
              </a:gdLst>
              <a:ahLst/>
              <a:cxnLst>
                <a:cxn ang="0">
                  <a:pos x="T0" y="T1"/>
                </a:cxn>
                <a:cxn ang="0">
                  <a:pos x="T2" y="T3"/>
                </a:cxn>
                <a:cxn ang="0">
                  <a:pos x="T4" y="T5"/>
                </a:cxn>
                <a:cxn ang="0">
                  <a:pos x="T6" y="T7"/>
                </a:cxn>
              </a:cxnLst>
              <a:rect l="0" t="0" r="r" b="b"/>
              <a:pathLst>
                <a:path w="2167" h="966">
                  <a:moveTo>
                    <a:pt x="0" y="832"/>
                  </a:moveTo>
                  <a:lnTo>
                    <a:pt x="0" y="966"/>
                  </a:lnTo>
                  <a:lnTo>
                    <a:pt x="2167" y="966"/>
                  </a:lnTo>
                  <a:lnTo>
                    <a:pt x="2167" y="0"/>
                  </a:lnTo>
                </a:path>
              </a:pathLst>
            </a:custGeom>
            <a:noFill/>
            <a:ln w="38100" cap="rnd">
              <a:solidFill>
                <a:srgbClr val="1723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36"/>
            <p:cNvSpPr>
              <a:spLocks/>
            </p:cNvSpPr>
            <p:nvPr/>
          </p:nvSpPr>
          <p:spPr bwMode="auto">
            <a:xfrm>
              <a:off x="3003" y="2676"/>
              <a:ext cx="3646" cy="1578"/>
            </a:xfrm>
            <a:custGeom>
              <a:avLst/>
              <a:gdLst>
                <a:gd name="T0" fmla="*/ 0 w 3646"/>
                <a:gd name="T1" fmla="*/ 1042 h 1578"/>
                <a:gd name="T2" fmla="*/ 240 w 3646"/>
                <a:gd name="T3" fmla="*/ 1042 h 1578"/>
                <a:gd name="T4" fmla="*/ 240 w 3646"/>
                <a:gd name="T5" fmla="*/ 1578 h 1578"/>
                <a:gd name="T6" fmla="*/ 3646 w 3646"/>
                <a:gd name="T7" fmla="*/ 1578 h 1578"/>
                <a:gd name="T8" fmla="*/ 3646 w 3646"/>
                <a:gd name="T9" fmla="*/ 0 h 1578"/>
              </a:gdLst>
              <a:ahLst/>
              <a:cxnLst>
                <a:cxn ang="0">
                  <a:pos x="T0" y="T1"/>
                </a:cxn>
                <a:cxn ang="0">
                  <a:pos x="T2" y="T3"/>
                </a:cxn>
                <a:cxn ang="0">
                  <a:pos x="T4" y="T5"/>
                </a:cxn>
                <a:cxn ang="0">
                  <a:pos x="T6" y="T7"/>
                </a:cxn>
                <a:cxn ang="0">
                  <a:pos x="T8" y="T9"/>
                </a:cxn>
              </a:cxnLst>
              <a:rect l="0" t="0" r="r" b="b"/>
              <a:pathLst>
                <a:path w="3646" h="1578">
                  <a:moveTo>
                    <a:pt x="0" y="1042"/>
                  </a:moveTo>
                  <a:lnTo>
                    <a:pt x="240" y="1042"/>
                  </a:lnTo>
                  <a:lnTo>
                    <a:pt x="240" y="1578"/>
                  </a:lnTo>
                  <a:lnTo>
                    <a:pt x="3646" y="1578"/>
                  </a:lnTo>
                  <a:lnTo>
                    <a:pt x="3646" y="0"/>
                  </a:lnTo>
                </a:path>
              </a:pathLst>
            </a:custGeom>
            <a:noFill/>
            <a:ln w="38100" cap="rnd">
              <a:solidFill>
                <a:srgbClr val="1723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2" name="Rectangle 171"/>
          <p:cNvSpPr/>
          <p:nvPr/>
        </p:nvSpPr>
        <p:spPr>
          <a:xfrm>
            <a:off x="513558" y="729114"/>
            <a:ext cx="6297612" cy="3531736"/>
          </a:xfrm>
          <a:prstGeom prst="rect">
            <a:avLst/>
          </a:prstGeom>
        </p:spPr>
        <p:txBody>
          <a:bodyPr wrap="square">
            <a:spAutoFit/>
          </a:bodyPr>
          <a:lstStyle/>
          <a:p>
            <a:pPr>
              <a:lnSpc>
                <a:spcPct val="106000"/>
              </a:lnSpc>
              <a:spcAft>
                <a:spcPts val="1200"/>
              </a:spcAft>
            </a:pPr>
            <a:r>
              <a:rPr lang="en-US" sz="1600" dirty="0">
                <a:solidFill>
                  <a:srgbClr val="005291"/>
                </a:solidFill>
                <a:ea typeface="Calibri" panose="020F0502020204030204" pitchFamily="34" charset="0"/>
              </a:rPr>
              <a:t>Call centers are essential to businesses of any size. In fact, </a:t>
            </a:r>
            <a:r>
              <a:rPr lang="en-US" sz="1600" b="1" dirty="0">
                <a:solidFill>
                  <a:srgbClr val="005291"/>
                </a:solidFill>
                <a:ea typeface="Calibri" panose="020F0502020204030204" pitchFamily="34" charset="0"/>
              </a:rPr>
              <a:t>61% of consumers prefer to communicate over the phone </a:t>
            </a:r>
            <a:r>
              <a:rPr lang="en-US" sz="1600" dirty="0">
                <a:solidFill>
                  <a:srgbClr val="005291"/>
                </a:solidFill>
                <a:ea typeface="Calibri" panose="020F0502020204030204" pitchFamily="34" charset="0"/>
              </a:rPr>
              <a:t>with most of them preferring self-service</a:t>
            </a:r>
            <a:r>
              <a:rPr lang="en-US" sz="1600" baseline="30000" dirty="0">
                <a:solidFill>
                  <a:srgbClr val="005291"/>
                </a:solidFill>
                <a:ea typeface="Calibri" panose="020F0502020204030204" pitchFamily="34" charset="0"/>
              </a:rPr>
              <a:t>1</a:t>
            </a:r>
            <a:r>
              <a:rPr lang="en-US" sz="1600" dirty="0">
                <a:solidFill>
                  <a:srgbClr val="005291"/>
                </a:solidFill>
                <a:ea typeface="Calibri" panose="020F0502020204030204" pitchFamily="34" charset="0"/>
              </a:rPr>
              <a:t>.</a:t>
            </a:r>
          </a:p>
          <a:p>
            <a:pPr>
              <a:lnSpc>
                <a:spcPct val="106000"/>
              </a:lnSpc>
              <a:spcAft>
                <a:spcPts val="1200"/>
              </a:spcAft>
            </a:pPr>
            <a:r>
              <a:rPr lang="en-US" sz="1600" dirty="0">
                <a:solidFill>
                  <a:srgbClr val="005291"/>
                </a:solidFill>
                <a:ea typeface="Calibri" panose="020F0502020204030204" pitchFamily="34" charset="0"/>
              </a:rPr>
              <a:t>Call Center Automation (CCA) is the ideal solution to satisfy this consumer need. Businesses with no call center solution can </a:t>
            </a:r>
            <a:r>
              <a:rPr lang="en-US" sz="1600" b="1" dirty="0">
                <a:solidFill>
                  <a:srgbClr val="005291"/>
                </a:solidFill>
              </a:rPr>
              <a:t>easily implement the solution</a:t>
            </a:r>
            <a:r>
              <a:rPr lang="en-US" sz="1600" dirty="0">
                <a:solidFill>
                  <a:srgbClr val="005291"/>
                </a:solidFill>
                <a:ea typeface="Calibri" panose="020F0502020204030204" pitchFamily="34" charset="0"/>
              </a:rPr>
              <a:t> to build and improve customer relations and companies with a manned call center, or older automated solution, can utilize CCA to </a:t>
            </a:r>
            <a:r>
              <a:rPr lang="en-US" sz="1600" b="1" dirty="0">
                <a:solidFill>
                  <a:srgbClr val="005291"/>
                </a:solidFill>
              </a:rPr>
              <a:t>better customer satisfaction while optimizing costs and productivity</a:t>
            </a:r>
            <a:r>
              <a:rPr lang="en-US" sz="1600" dirty="0">
                <a:solidFill>
                  <a:srgbClr val="005291"/>
                </a:solidFill>
                <a:ea typeface="Calibri" panose="020F0502020204030204" pitchFamily="34" charset="0"/>
              </a:rPr>
              <a:t>.</a:t>
            </a:r>
          </a:p>
          <a:p>
            <a:pPr>
              <a:lnSpc>
                <a:spcPct val="106000"/>
              </a:lnSpc>
              <a:spcAft>
                <a:spcPts val="1200"/>
              </a:spcAft>
            </a:pPr>
            <a:r>
              <a:rPr lang="en-US" sz="1600" dirty="0">
                <a:solidFill>
                  <a:srgbClr val="005291"/>
                </a:solidFill>
                <a:ea typeface="Calibri" panose="020F0502020204030204" pitchFamily="34" charset="0"/>
              </a:rPr>
              <a:t>Call Center Automation provides an </a:t>
            </a:r>
            <a:r>
              <a:rPr lang="en-US" sz="1600" b="1" dirty="0">
                <a:solidFill>
                  <a:srgbClr val="005291"/>
                </a:solidFill>
              </a:rPr>
              <a:t>intelligent, natural and easy self-service experience</a:t>
            </a:r>
            <a:r>
              <a:rPr lang="en-US" sz="1600" dirty="0">
                <a:solidFill>
                  <a:srgbClr val="005291"/>
                </a:solidFill>
                <a:ea typeface="Calibri" panose="020F0502020204030204" pitchFamily="34" charset="0"/>
              </a:rPr>
              <a:t> that can be repurposed across other customer service channels. </a:t>
            </a:r>
          </a:p>
        </p:txBody>
      </p:sp>
    </p:spTree>
    <p:extLst>
      <p:ext uri="{BB962C8B-B14F-4D97-AF65-F5344CB8AC3E}">
        <p14:creationId xmlns:p14="http://schemas.microsoft.com/office/powerpoint/2010/main" val="437280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a:t>
            </a:r>
            <a:br>
              <a:rPr lang="en-US" dirty="0"/>
            </a:br>
            <a:r>
              <a:rPr lang="en-US" dirty="0"/>
              <a:t>Call Center Automation</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068197"/>
            <a:ext cx="12198096" cy="5815128"/>
          </a:xfrm>
          <a:prstGeom prst="rect">
            <a:avLst/>
          </a:prstGeom>
        </p:spPr>
      </p:pic>
      <p:sp>
        <p:nvSpPr>
          <p:cNvPr id="23"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rPr>
              <a:t>Call Center Automation | </a:t>
            </a:r>
            <a:r>
              <a:rPr lang="en-US" sz="3400" spc="0" dirty="0">
                <a:ln>
                  <a:noFill/>
                </a:ln>
                <a:solidFill>
                  <a:schemeClr val="accent2">
                    <a:lumMod val="75000"/>
                  </a:schemeClr>
                </a:solidFill>
              </a:rPr>
              <a:t>Cost of Human-operated Call Centers</a:t>
            </a:r>
          </a:p>
        </p:txBody>
      </p:sp>
      <p:sp>
        <p:nvSpPr>
          <p:cNvPr id="150" name="TextBox 149"/>
          <p:cNvSpPr txBox="1"/>
          <p:nvPr/>
        </p:nvSpPr>
        <p:spPr>
          <a:xfrm>
            <a:off x="10938931" y="4813578"/>
            <a:ext cx="287867" cy="433965"/>
          </a:xfrm>
          <a:prstGeom prst="rect">
            <a:avLst/>
          </a:prstGeom>
          <a:noFill/>
        </p:spPr>
        <p:txBody>
          <a:bodyPr wrap="square" lIns="182880" tIns="146304" rIns="182880" bIns="146304" rtlCol="0" anchor="ctr">
            <a:spAutoFit/>
          </a:bodyPr>
          <a:lstStyle/>
          <a:p>
            <a:pPr algn="ctr">
              <a:lnSpc>
                <a:spcPct val="90000"/>
              </a:lnSpc>
              <a:spcAft>
                <a:spcPts val="600"/>
              </a:spcAft>
            </a:pPr>
            <a:r>
              <a:rPr lang="en-US" sz="1000" dirty="0">
                <a:solidFill>
                  <a:schemeClr val="bg1"/>
                </a:solidFill>
                <a:latin typeface="Segoe UI Light" panose="020B0502040204020203" pitchFamily="34" charset="0"/>
                <a:cs typeface="Segoe UI Light" panose="020B0502040204020203" pitchFamily="34" charset="0"/>
              </a:rPr>
              <a:t>2</a:t>
            </a:r>
            <a:endParaRPr lang="en-US" sz="1000" dirty="0">
              <a:solidFill>
                <a:schemeClr val="bg1"/>
              </a:solidFill>
            </a:endParaRPr>
          </a:p>
        </p:txBody>
      </p:sp>
    </p:spTree>
    <p:extLst>
      <p:ext uri="{BB962C8B-B14F-4D97-AF65-F5344CB8AC3E}">
        <p14:creationId xmlns:p14="http://schemas.microsoft.com/office/powerpoint/2010/main" val="14826302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34B8C21-472C-43AD-8B9F-5964D09AB204}" type="slidenum">
              <a:rPr lang="en-IN" smtClean="0"/>
              <a:pPr/>
              <a:t>5</a:t>
            </a:fld>
            <a:endParaRPr lang="en-IN" dirty="0"/>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rPr>
              <a:t>Call Center Automation | </a:t>
            </a:r>
            <a:r>
              <a:rPr lang="en-US" sz="3400" spc="0" dirty="0">
                <a:ln>
                  <a:noFill/>
                </a:ln>
                <a:solidFill>
                  <a:schemeClr val="accent2">
                    <a:lumMod val="75000"/>
                  </a:schemeClr>
                </a:solidFill>
              </a:rPr>
              <a:t>Benefits</a:t>
            </a:r>
          </a:p>
        </p:txBody>
      </p:sp>
      <p:grpSp>
        <p:nvGrpSpPr>
          <p:cNvPr id="41" name="Group 40"/>
          <p:cNvGrpSpPr/>
          <p:nvPr/>
        </p:nvGrpSpPr>
        <p:grpSpPr>
          <a:xfrm>
            <a:off x="9702267" y="1388625"/>
            <a:ext cx="2231497" cy="4741333"/>
            <a:chOff x="9702267" y="1388625"/>
            <a:chExt cx="2231497" cy="4741333"/>
          </a:xfrm>
        </p:grpSpPr>
        <p:sp>
          <p:nvSpPr>
            <p:cNvPr id="60" name="Rectangle: Rounded Corners 59"/>
            <p:cNvSpPr/>
            <p:nvPr/>
          </p:nvSpPr>
          <p:spPr bwMode="auto">
            <a:xfrm>
              <a:off x="9707032" y="1388625"/>
              <a:ext cx="2226732" cy="4741333"/>
            </a:xfrm>
            <a:prstGeom prst="roundRect">
              <a:avLst>
                <a:gd name="adj" fmla="val 2199"/>
              </a:avLst>
            </a:prstGeom>
            <a:solidFill>
              <a:srgbClr val="00A8D6"/>
            </a:solidFill>
            <a:ln>
              <a:noFill/>
              <a:headEnd type="none" w="med" len="med"/>
              <a:tailEnd type="none" w="med" len="med"/>
            </a:ln>
            <a:effectLst>
              <a:outerShdw blurRad="152400" dist="1016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cs typeface="Segoe UI" pitchFamily="34" charset="0"/>
              </a:endParaRPr>
            </a:p>
          </p:txBody>
        </p:sp>
        <p:sp>
          <p:nvSpPr>
            <p:cNvPr id="67" name="TextBox 66"/>
            <p:cNvSpPr txBox="1"/>
            <p:nvPr/>
          </p:nvSpPr>
          <p:spPr>
            <a:xfrm>
              <a:off x="9707033" y="1528350"/>
              <a:ext cx="2226731"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solidFill>
                    <a:schemeClr val="bg1"/>
                  </a:solidFill>
                  <a:latin typeface="+mj-lt"/>
                </a:rPr>
                <a:t>ADAPT</a:t>
              </a:r>
            </a:p>
          </p:txBody>
        </p:sp>
        <p:sp>
          <p:nvSpPr>
            <p:cNvPr id="72" name="TextBox 71"/>
            <p:cNvSpPr txBox="1"/>
            <p:nvPr/>
          </p:nvSpPr>
          <p:spPr>
            <a:xfrm>
              <a:off x="9704650" y="3465673"/>
              <a:ext cx="222673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chemeClr val="bg1"/>
                  </a:solidFill>
                </a:rPr>
                <a:t>Future</a:t>
              </a:r>
              <a:br>
                <a:rPr lang="en-US" sz="2000" dirty="0">
                  <a:solidFill>
                    <a:schemeClr val="bg1"/>
                  </a:solidFill>
                </a:rPr>
              </a:br>
              <a:r>
                <a:rPr lang="en-US" sz="2000" dirty="0">
                  <a:solidFill>
                    <a:schemeClr val="bg1"/>
                  </a:solidFill>
                </a:rPr>
                <a:t>Needs</a:t>
              </a:r>
            </a:p>
          </p:txBody>
        </p:sp>
        <p:sp>
          <p:nvSpPr>
            <p:cNvPr id="77" name="TextBox 76"/>
            <p:cNvSpPr txBox="1"/>
            <p:nvPr/>
          </p:nvSpPr>
          <p:spPr>
            <a:xfrm>
              <a:off x="9702267" y="4302465"/>
              <a:ext cx="2226731" cy="1625060"/>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bg1"/>
                  </a:solidFill>
                  <a:latin typeface="Segoe UI Semilight" panose="020B0402040204020203" pitchFamily="34" charset="0"/>
                  <a:cs typeface="Segoe UI Semilight" panose="020B0402040204020203" pitchFamily="34" charset="0"/>
                </a:rPr>
                <a:t>The Call Center Automation solution can be expanded to meet standards and needs as they change or evolve.</a:t>
              </a:r>
            </a:p>
          </p:txBody>
        </p:sp>
        <p:sp>
          <p:nvSpPr>
            <p:cNvPr id="99" name="Oval 98"/>
            <p:cNvSpPr/>
            <p:nvPr/>
          </p:nvSpPr>
          <p:spPr bwMode="auto">
            <a:xfrm>
              <a:off x="10188602" y="2211614"/>
              <a:ext cx="1254059" cy="1254059"/>
            </a:xfrm>
            <a:prstGeom prst="ellipse">
              <a:avLst/>
            </a:prstGeom>
            <a:solidFill>
              <a:schemeClr val="bg1"/>
            </a:solidFill>
            <a:ln>
              <a:noFill/>
              <a:headEnd type="none" w="med" len="med"/>
              <a:tailEnd type="none" w="med" len="med"/>
            </a:ln>
            <a:effectLst>
              <a:innerShdw blurRad="101600" dist="127000" dir="16200000">
                <a:prstClr val="black">
                  <a:alpha val="3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Freeform 24"/>
            <p:cNvSpPr>
              <a:spLocks noEditPoints="1"/>
            </p:cNvSpPr>
            <p:nvPr/>
          </p:nvSpPr>
          <p:spPr bwMode="auto">
            <a:xfrm>
              <a:off x="10458224" y="2562750"/>
              <a:ext cx="714814" cy="551786"/>
            </a:xfrm>
            <a:custGeom>
              <a:avLst/>
              <a:gdLst>
                <a:gd name="T0" fmla="*/ 402 w 509"/>
                <a:gd name="T1" fmla="*/ 114 h 384"/>
                <a:gd name="T2" fmla="*/ 402 w 509"/>
                <a:gd name="T3" fmla="*/ 85 h 384"/>
                <a:gd name="T4" fmla="*/ 351 w 509"/>
                <a:gd name="T5" fmla="*/ 85 h 384"/>
                <a:gd name="T6" fmla="*/ 170 w 509"/>
                <a:gd name="T7" fmla="*/ 336 h 384"/>
                <a:gd name="T8" fmla="*/ 151 w 509"/>
                <a:gd name="T9" fmla="*/ 345 h 384"/>
                <a:gd name="T10" fmla="*/ 25 w 509"/>
                <a:gd name="T11" fmla="*/ 345 h 384"/>
                <a:gd name="T12" fmla="*/ 0 w 509"/>
                <a:gd name="T13" fmla="*/ 323 h 384"/>
                <a:gd name="T14" fmla="*/ 24 w 509"/>
                <a:gd name="T15" fmla="*/ 299 h 384"/>
                <a:gd name="T16" fmla="*/ 139 w 509"/>
                <a:gd name="T17" fmla="*/ 299 h 384"/>
                <a:gd name="T18" fmla="*/ 320 w 509"/>
                <a:gd name="T19" fmla="*/ 48 h 384"/>
                <a:gd name="T20" fmla="*/ 339 w 509"/>
                <a:gd name="T21" fmla="*/ 39 h 384"/>
                <a:gd name="T22" fmla="*/ 402 w 509"/>
                <a:gd name="T23" fmla="*/ 39 h 384"/>
                <a:gd name="T24" fmla="*/ 402 w 509"/>
                <a:gd name="T25" fmla="*/ 10 h 384"/>
                <a:gd name="T26" fmla="*/ 414 w 509"/>
                <a:gd name="T27" fmla="*/ 3 h 384"/>
                <a:gd name="T28" fmla="*/ 504 w 509"/>
                <a:gd name="T29" fmla="*/ 55 h 384"/>
                <a:gd name="T30" fmla="*/ 504 w 509"/>
                <a:gd name="T31" fmla="*/ 69 h 384"/>
                <a:gd name="T32" fmla="*/ 414 w 509"/>
                <a:gd name="T33" fmla="*/ 121 h 384"/>
                <a:gd name="T34" fmla="*/ 402 w 509"/>
                <a:gd name="T35" fmla="*/ 114 h 384"/>
                <a:gd name="T36" fmla="*/ 24 w 509"/>
                <a:gd name="T37" fmla="*/ 85 h 384"/>
                <a:gd name="T38" fmla="*/ 139 w 509"/>
                <a:gd name="T39" fmla="*/ 85 h 384"/>
                <a:gd name="T40" fmla="*/ 202 w 509"/>
                <a:gd name="T41" fmla="*/ 172 h 384"/>
                <a:gd name="T42" fmla="*/ 231 w 509"/>
                <a:gd name="T43" fmla="*/ 131 h 384"/>
                <a:gd name="T44" fmla="*/ 170 w 509"/>
                <a:gd name="T45" fmla="*/ 48 h 384"/>
                <a:gd name="T46" fmla="*/ 151 w 509"/>
                <a:gd name="T47" fmla="*/ 39 h 384"/>
                <a:gd name="T48" fmla="*/ 24 w 509"/>
                <a:gd name="T49" fmla="*/ 39 h 384"/>
                <a:gd name="T50" fmla="*/ 0 w 509"/>
                <a:gd name="T51" fmla="*/ 62 h 384"/>
                <a:gd name="T52" fmla="*/ 24 w 509"/>
                <a:gd name="T53" fmla="*/ 85 h 384"/>
                <a:gd name="T54" fmla="*/ 402 w 509"/>
                <a:gd name="T55" fmla="*/ 299 h 384"/>
                <a:gd name="T56" fmla="*/ 351 w 509"/>
                <a:gd name="T57" fmla="*/ 299 h 384"/>
                <a:gd name="T58" fmla="*/ 289 w 509"/>
                <a:gd name="T59" fmla="*/ 212 h 384"/>
                <a:gd name="T60" fmla="*/ 260 w 509"/>
                <a:gd name="T61" fmla="*/ 253 h 384"/>
                <a:gd name="T62" fmla="*/ 320 w 509"/>
                <a:gd name="T63" fmla="*/ 336 h 384"/>
                <a:gd name="T64" fmla="*/ 339 w 509"/>
                <a:gd name="T65" fmla="*/ 345 h 384"/>
                <a:gd name="T66" fmla="*/ 402 w 509"/>
                <a:gd name="T67" fmla="*/ 345 h 384"/>
                <a:gd name="T68" fmla="*/ 402 w 509"/>
                <a:gd name="T69" fmla="*/ 374 h 384"/>
                <a:gd name="T70" fmla="*/ 414 w 509"/>
                <a:gd name="T71" fmla="*/ 381 h 384"/>
                <a:gd name="T72" fmla="*/ 504 w 509"/>
                <a:gd name="T73" fmla="*/ 329 h 384"/>
                <a:gd name="T74" fmla="*/ 504 w 509"/>
                <a:gd name="T75" fmla="*/ 315 h 384"/>
                <a:gd name="T76" fmla="*/ 414 w 509"/>
                <a:gd name="T77" fmla="*/ 263 h 384"/>
                <a:gd name="T78" fmla="*/ 402 w 509"/>
                <a:gd name="T79" fmla="*/ 270 h 384"/>
                <a:gd name="T80" fmla="*/ 402 w 509"/>
                <a:gd name="T81" fmla="*/ 29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9" h="384">
                  <a:moveTo>
                    <a:pt x="402" y="114"/>
                  </a:moveTo>
                  <a:cubicBezTo>
                    <a:pt x="402" y="85"/>
                    <a:pt x="402" y="85"/>
                    <a:pt x="402" y="85"/>
                  </a:cubicBezTo>
                  <a:cubicBezTo>
                    <a:pt x="351" y="85"/>
                    <a:pt x="351" y="85"/>
                    <a:pt x="351" y="85"/>
                  </a:cubicBezTo>
                  <a:cubicBezTo>
                    <a:pt x="170" y="336"/>
                    <a:pt x="170" y="336"/>
                    <a:pt x="170" y="336"/>
                  </a:cubicBezTo>
                  <a:cubicBezTo>
                    <a:pt x="166" y="342"/>
                    <a:pt x="159" y="345"/>
                    <a:pt x="151" y="345"/>
                  </a:cubicBezTo>
                  <a:cubicBezTo>
                    <a:pt x="25" y="345"/>
                    <a:pt x="25" y="345"/>
                    <a:pt x="25" y="345"/>
                  </a:cubicBezTo>
                  <a:cubicBezTo>
                    <a:pt x="12" y="345"/>
                    <a:pt x="1" y="336"/>
                    <a:pt x="0" y="323"/>
                  </a:cubicBezTo>
                  <a:cubicBezTo>
                    <a:pt x="0" y="309"/>
                    <a:pt x="11" y="299"/>
                    <a:pt x="24" y="299"/>
                  </a:cubicBezTo>
                  <a:cubicBezTo>
                    <a:pt x="139" y="299"/>
                    <a:pt x="139" y="299"/>
                    <a:pt x="139" y="299"/>
                  </a:cubicBezTo>
                  <a:cubicBezTo>
                    <a:pt x="320" y="48"/>
                    <a:pt x="320" y="48"/>
                    <a:pt x="320" y="48"/>
                  </a:cubicBezTo>
                  <a:cubicBezTo>
                    <a:pt x="325" y="42"/>
                    <a:pt x="332" y="39"/>
                    <a:pt x="339" y="39"/>
                  </a:cubicBezTo>
                  <a:cubicBezTo>
                    <a:pt x="402" y="39"/>
                    <a:pt x="402" y="39"/>
                    <a:pt x="402" y="39"/>
                  </a:cubicBezTo>
                  <a:cubicBezTo>
                    <a:pt x="402" y="10"/>
                    <a:pt x="402" y="10"/>
                    <a:pt x="402" y="10"/>
                  </a:cubicBezTo>
                  <a:cubicBezTo>
                    <a:pt x="402" y="4"/>
                    <a:pt x="409" y="0"/>
                    <a:pt x="414" y="3"/>
                  </a:cubicBezTo>
                  <a:cubicBezTo>
                    <a:pt x="504" y="55"/>
                    <a:pt x="504" y="55"/>
                    <a:pt x="504" y="55"/>
                  </a:cubicBezTo>
                  <a:cubicBezTo>
                    <a:pt x="509" y="58"/>
                    <a:pt x="509" y="66"/>
                    <a:pt x="504" y="69"/>
                  </a:cubicBezTo>
                  <a:cubicBezTo>
                    <a:pt x="414" y="121"/>
                    <a:pt x="414" y="121"/>
                    <a:pt x="414" y="121"/>
                  </a:cubicBezTo>
                  <a:cubicBezTo>
                    <a:pt x="409" y="124"/>
                    <a:pt x="402" y="120"/>
                    <a:pt x="402" y="114"/>
                  </a:cubicBezTo>
                  <a:close/>
                  <a:moveTo>
                    <a:pt x="24" y="85"/>
                  </a:moveTo>
                  <a:cubicBezTo>
                    <a:pt x="139" y="85"/>
                    <a:pt x="139" y="85"/>
                    <a:pt x="139" y="85"/>
                  </a:cubicBezTo>
                  <a:cubicBezTo>
                    <a:pt x="202" y="172"/>
                    <a:pt x="202" y="172"/>
                    <a:pt x="202" y="172"/>
                  </a:cubicBezTo>
                  <a:cubicBezTo>
                    <a:pt x="231" y="131"/>
                    <a:pt x="231" y="131"/>
                    <a:pt x="231" y="131"/>
                  </a:cubicBezTo>
                  <a:cubicBezTo>
                    <a:pt x="170" y="48"/>
                    <a:pt x="170" y="48"/>
                    <a:pt x="170" y="48"/>
                  </a:cubicBezTo>
                  <a:cubicBezTo>
                    <a:pt x="166" y="42"/>
                    <a:pt x="159" y="39"/>
                    <a:pt x="151" y="39"/>
                  </a:cubicBezTo>
                  <a:cubicBezTo>
                    <a:pt x="24" y="39"/>
                    <a:pt x="24" y="39"/>
                    <a:pt x="24" y="39"/>
                  </a:cubicBezTo>
                  <a:cubicBezTo>
                    <a:pt x="11" y="39"/>
                    <a:pt x="0" y="49"/>
                    <a:pt x="0" y="62"/>
                  </a:cubicBezTo>
                  <a:cubicBezTo>
                    <a:pt x="0" y="75"/>
                    <a:pt x="11" y="85"/>
                    <a:pt x="24" y="85"/>
                  </a:cubicBezTo>
                  <a:close/>
                  <a:moveTo>
                    <a:pt x="402" y="299"/>
                  </a:moveTo>
                  <a:cubicBezTo>
                    <a:pt x="351" y="299"/>
                    <a:pt x="351" y="299"/>
                    <a:pt x="351" y="299"/>
                  </a:cubicBezTo>
                  <a:cubicBezTo>
                    <a:pt x="289" y="212"/>
                    <a:pt x="289" y="212"/>
                    <a:pt x="289" y="212"/>
                  </a:cubicBezTo>
                  <a:cubicBezTo>
                    <a:pt x="260" y="253"/>
                    <a:pt x="260" y="253"/>
                    <a:pt x="260" y="253"/>
                  </a:cubicBezTo>
                  <a:cubicBezTo>
                    <a:pt x="320" y="336"/>
                    <a:pt x="320" y="336"/>
                    <a:pt x="320" y="336"/>
                  </a:cubicBezTo>
                  <a:cubicBezTo>
                    <a:pt x="325" y="342"/>
                    <a:pt x="332" y="345"/>
                    <a:pt x="339" y="345"/>
                  </a:cubicBezTo>
                  <a:cubicBezTo>
                    <a:pt x="402" y="345"/>
                    <a:pt x="402" y="345"/>
                    <a:pt x="402" y="345"/>
                  </a:cubicBezTo>
                  <a:cubicBezTo>
                    <a:pt x="402" y="374"/>
                    <a:pt x="402" y="374"/>
                    <a:pt x="402" y="374"/>
                  </a:cubicBezTo>
                  <a:cubicBezTo>
                    <a:pt x="402" y="380"/>
                    <a:pt x="409" y="384"/>
                    <a:pt x="414" y="381"/>
                  </a:cubicBezTo>
                  <a:cubicBezTo>
                    <a:pt x="504" y="329"/>
                    <a:pt x="504" y="329"/>
                    <a:pt x="504" y="329"/>
                  </a:cubicBezTo>
                  <a:cubicBezTo>
                    <a:pt x="509" y="326"/>
                    <a:pt x="509" y="318"/>
                    <a:pt x="504" y="315"/>
                  </a:cubicBezTo>
                  <a:cubicBezTo>
                    <a:pt x="414" y="263"/>
                    <a:pt x="414" y="263"/>
                    <a:pt x="414" y="263"/>
                  </a:cubicBezTo>
                  <a:cubicBezTo>
                    <a:pt x="409" y="260"/>
                    <a:pt x="402" y="264"/>
                    <a:pt x="402" y="270"/>
                  </a:cubicBezTo>
                  <a:lnTo>
                    <a:pt x="402" y="299"/>
                  </a:lnTo>
                  <a:close/>
                </a:path>
              </a:pathLst>
            </a:custGeom>
            <a:solidFill>
              <a:srgbClr val="00A8D6"/>
            </a:solidFill>
            <a:ln>
              <a:noFill/>
            </a:ln>
            <a:effectLst>
              <a:outerShdw blurRad="38100" dist="25400" dir="5400000" algn="t" rotWithShape="0">
                <a:prstClr val="black">
                  <a:alpha val="60000"/>
                </a:prstClr>
              </a:outerShdw>
            </a:effec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7348005" y="1388625"/>
            <a:ext cx="2231497" cy="4741333"/>
            <a:chOff x="7348005" y="1388625"/>
            <a:chExt cx="2231497" cy="4741333"/>
          </a:xfrm>
        </p:grpSpPr>
        <p:sp>
          <p:nvSpPr>
            <p:cNvPr id="63" name="Rectangle: Rounded Corners 62"/>
            <p:cNvSpPr/>
            <p:nvPr/>
          </p:nvSpPr>
          <p:spPr bwMode="auto">
            <a:xfrm>
              <a:off x="7352770" y="1388625"/>
              <a:ext cx="2226732" cy="4741333"/>
            </a:xfrm>
            <a:prstGeom prst="roundRect">
              <a:avLst>
                <a:gd name="adj" fmla="val 2199"/>
              </a:avLst>
            </a:prstGeom>
            <a:solidFill>
              <a:srgbClr val="006FC8"/>
            </a:solidFill>
            <a:ln>
              <a:noFill/>
              <a:headEnd type="none" w="med" len="med"/>
              <a:tailEnd type="none" w="med" len="med"/>
            </a:ln>
            <a:effectLst>
              <a:outerShdw blurRad="152400" dist="1016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cs typeface="Segoe UI" pitchFamily="34" charset="0"/>
              </a:endParaRPr>
            </a:p>
          </p:txBody>
        </p:sp>
        <p:sp>
          <p:nvSpPr>
            <p:cNvPr id="66" name="TextBox 65"/>
            <p:cNvSpPr txBox="1"/>
            <p:nvPr/>
          </p:nvSpPr>
          <p:spPr>
            <a:xfrm>
              <a:off x="7352771" y="1528350"/>
              <a:ext cx="2226731"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solidFill>
                    <a:schemeClr val="bg1"/>
                  </a:solidFill>
                  <a:latin typeface="+mj-lt"/>
                </a:rPr>
                <a:t>RECOVER</a:t>
              </a:r>
            </a:p>
          </p:txBody>
        </p:sp>
        <p:sp>
          <p:nvSpPr>
            <p:cNvPr id="71" name="TextBox 70"/>
            <p:cNvSpPr txBox="1"/>
            <p:nvPr/>
          </p:nvSpPr>
          <p:spPr>
            <a:xfrm>
              <a:off x="7350388" y="3465673"/>
              <a:ext cx="2226731" cy="849463"/>
            </a:xfrm>
            <a:prstGeom prst="rect">
              <a:avLst/>
            </a:prstGeom>
            <a:noFill/>
          </p:spPr>
          <p:txBody>
            <a:bodyPr wrap="square" lIns="91440" tIns="146304" rIns="91440" bIns="146304" rtlCol="0">
              <a:spAutoFit/>
            </a:bodyPr>
            <a:lstStyle/>
            <a:p>
              <a:pPr algn="ctr">
                <a:lnSpc>
                  <a:spcPct val="90000"/>
                </a:lnSpc>
                <a:spcAft>
                  <a:spcPts val="600"/>
                </a:spcAft>
              </a:pPr>
              <a:r>
                <a:rPr lang="en-US" sz="2000" dirty="0">
                  <a:solidFill>
                    <a:schemeClr val="bg1"/>
                  </a:solidFill>
                </a:rPr>
                <a:t>Employee Resources</a:t>
              </a:r>
            </a:p>
          </p:txBody>
        </p:sp>
        <p:sp>
          <p:nvSpPr>
            <p:cNvPr id="76" name="TextBox 75"/>
            <p:cNvSpPr txBox="1"/>
            <p:nvPr/>
          </p:nvSpPr>
          <p:spPr>
            <a:xfrm>
              <a:off x="7348005" y="4302465"/>
              <a:ext cx="2226731" cy="1625060"/>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bg1"/>
                  </a:solidFill>
                  <a:latin typeface="Segoe UI Semilight" panose="020B0402040204020203" pitchFamily="34" charset="0"/>
                  <a:cs typeface="Segoe UI Semilight" panose="020B0402040204020203" pitchFamily="34" charset="0"/>
                </a:rPr>
                <a:t>Live agents do not need to attend to the repetitive, simpler tasks. This frees their time for more in-depth calls.</a:t>
              </a:r>
            </a:p>
          </p:txBody>
        </p:sp>
        <p:sp>
          <p:nvSpPr>
            <p:cNvPr id="98" name="Oval 97"/>
            <p:cNvSpPr/>
            <p:nvPr/>
          </p:nvSpPr>
          <p:spPr bwMode="auto">
            <a:xfrm>
              <a:off x="7834340" y="2211614"/>
              <a:ext cx="1254059" cy="1254059"/>
            </a:xfrm>
            <a:prstGeom prst="ellipse">
              <a:avLst/>
            </a:prstGeom>
            <a:solidFill>
              <a:schemeClr val="bg1"/>
            </a:solidFill>
            <a:ln>
              <a:noFill/>
              <a:headEnd type="none" w="med" len="med"/>
              <a:tailEnd type="none" w="med" len="med"/>
            </a:ln>
            <a:effectLst>
              <a:innerShdw blurRad="101600" dist="127000" dir="16200000">
                <a:prstClr val="black">
                  <a:alpha val="3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p:cNvGrpSpPr/>
            <p:nvPr/>
          </p:nvGrpSpPr>
          <p:grpSpPr>
            <a:xfrm>
              <a:off x="8003388" y="2465819"/>
              <a:ext cx="836453" cy="745649"/>
              <a:chOff x="6965951" y="649287"/>
              <a:chExt cx="760412" cy="677863"/>
            </a:xfrm>
            <a:solidFill>
              <a:srgbClr val="006FC8"/>
            </a:solidFill>
          </p:grpSpPr>
          <p:sp>
            <p:nvSpPr>
              <p:cNvPr id="35" name="Freeform 19"/>
              <p:cNvSpPr>
                <a:spLocks/>
              </p:cNvSpPr>
              <p:nvPr/>
            </p:nvSpPr>
            <p:spPr bwMode="auto">
              <a:xfrm>
                <a:off x="6965951" y="649287"/>
                <a:ext cx="760412" cy="677863"/>
              </a:xfrm>
              <a:custGeom>
                <a:avLst/>
                <a:gdLst>
                  <a:gd name="T0" fmla="*/ 3 w 520"/>
                  <a:gd name="T1" fmla="*/ 235 h 464"/>
                  <a:gd name="T2" fmla="*/ 63 w 520"/>
                  <a:gd name="T3" fmla="*/ 296 h 464"/>
                  <a:gd name="T4" fmla="*/ 70 w 520"/>
                  <a:gd name="T5" fmla="*/ 296 h 464"/>
                  <a:gd name="T6" fmla="*/ 131 w 520"/>
                  <a:gd name="T7" fmla="*/ 235 h 464"/>
                  <a:gd name="T8" fmla="*/ 127 w 520"/>
                  <a:gd name="T9" fmla="*/ 227 h 464"/>
                  <a:gd name="T10" fmla="*/ 78 w 520"/>
                  <a:gd name="T11" fmla="*/ 227 h 464"/>
                  <a:gd name="T12" fmla="*/ 287 w 520"/>
                  <a:gd name="T13" fmla="*/ 22 h 464"/>
                  <a:gd name="T14" fmla="*/ 498 w 520"/>
                  <a:gd name="T15" fmla="*/ 233 h 464"/>
                  <a:gd name="T16" fmla="*/ 287 w 520"/>
                  <a:gd name="T17" fmla="*/ 442 h 464"/>
                  <a:gd name="T18" fmla="*/ 92 w 520"/>
                  <a:gd name="T19" fmla="*/ 306 h 464"/>
                  <a:gd name="T20" fmla="*/ 83 w 520"/>
                  <a:gd name="T21" fmla="*/ 315 h 464"/>
                  <a:gd name="T22" fmla="*/ 74 w 520"/>
                  <a:gd name="T23" fmla="*/ 324 h 464"/>
                  <a:gd name="T24" fmla="*/ 287 w 520"/>
                  <a:gd name="T25" fmla="*/ 464 h 464"/>
                  <a:gd name="T26" fmla="*/ 520 w 520"/>
                  <a:gd name="T27" fmla="*/ 233 h 464"/>
                  <a:gd name="T28" fmla="*/ 287 w 520"/>
                  <a:gd name="T29" fmla="*/ 0 h 464"/>
                  <a:gd name="T30" fmla="*/ 56 w 520"/>
                  <a:gd name="T31" fmla="*/ 227 h 464"/>
                  <a:gd name="T32" fmla="*/ 7 w 520"/>
                  <a:gd name="T33" fmla="*/ 227 h 464"/>
                  <a:gd name="T34" fmla="*/ 3 w 520"/>
                  <a:gd name="T35" fmla="*/ 23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0" h="464">
                    <a:moveTo>
                      <a:pt x="3" y="235"/>
                    </a:moveTo>
                    <a:cubicBezTo>
                      <a:pt x="63" y="296"/>
                      <a:pt x="63" y="296"/>
                      <a:pt x="63" y="296"/>
                    </a:cubicBezTo>
                    <a:cubicBezTo>
                      <a:pt x="65" y="298"/>
                      <a:pt x="68" y="298"/>
                      <a:pt x="70" y="296"/>
                    </a:cubicBezTo>
                    <a:cubicBezTo>
                      <a:pt x="131" y="235"/>
                      <a:pt x="131" y="235"/>
                      <a:pt x="131" y="235"/>
                    </a:cubicBezTo>
                    <a:cubicBezTo>
                      <a:pt x="134" y="232"/>
                      <a:pt x="131" y="227"/>
                      <a:pt x="127" y="227"/>
                    </a:cubicBezTo>
                    <a:cubicBezTo>
                      <a:pt x="78" y="227"/>
                      <a:pt x="78" y="227"/>
                      <a:pt x="78" y="227"/>
                    </a:cubicBezTo>
                    <a:cubicBezTo>
                      <a:pt x="82" y="112"/>
                      <a:pt x="173" y="22"/>
                      <a:pt x="287" y="22"/>
                    </a:cubicBezTo>
                    <a:cubicBezTo>
                      <a:pt x="405" y="22"/>
                      <a:pt x="498" y="115"/>
                      <a:pt x="498" y="233"/>
                    </a:cubicBezTo>
                    <a:cubicBezTo>
                      <a:pt x="498" y="349"/>
                      <a:pt x="405" y="442"/>
                      <a:pt x="287" y="442"/>
                    </a:cubicBezTo>
                    <a:cubicBezTo>
                      <a:pt x="197" y="442"/>
                      <a:pt x="121" y="386"/>
                      <a:pt x="92" y="306"/>
                    </a:cubicBezTo>
                    <a:cubicBezTo>
                      <a:pt x="83" y="315"/>
                      <a:pt x="83" y="315"/>
                      <a:pt x="83" y="315"/>
                    </a:cubicBezTo>
                    <a:cubicBezTo>
                      <a:pt x="74" y="324"/>
                      <a:pt x="74" y="324"/>
                      <a:pt x="74" y="324"/>
                    </a:cubicBezTo>
                    <a:cubicBezTo>
                      <a:pt x="109" y="406"/>
                      <a:pt x="192" y="464"/>
                      <a:pt x="287" y="464"/>
                    </a:cubicBezTo>
                    <a:cubicBezTo>
                      <a:pt x="416" y="464"/>
                      <a:pt x="520" y="361"/>
                      <a:pt x="520" y="233"/>
                    </a:cubicBezTo>
                    <a:cubicBezTo>
                      <a:pt x="520" y="102"/>
                      <a:pt x="418" y="0"/>
                      <a:pt x="287" y="0"/>
                    </a:cubicBezTo>
                    <a:cubicBezTo>
                      <a:pt x="161" y="0"/>
                      <a:pt x="59" y="101"/>
                      <a:pt x="56" y="227"/>
                    </a:cubicBezTo>
                    <a:cubicBezTo>
                      <a:pt x="7" y="227"/>
                      <a:pt x="7" y="227"/>
                      <a:pt x="7" y="227"/>
                    </a:cubicBezTo>
                    <a:cubicBezTo>
                      <a:pt x="2" y="227"/>
                      <a:pt x="0" y="232"/>
                      <a:pt x="3" y="235"/>
                    </a:cubicBezTo>
                    <a:close/>
                  </a:path>
                </a:pathLst>
              </a:custGeom>
              <a:grpFill/>
              <a:ln>
                <a:noFill/>
              </a:ln>
              <a:effectLst>
                <a:outerShdw blurRad="38100" dist="25400" dir="5400000" algn="t" rotWithShape="0">
                  <a:prstClr val="black">
                    <a:alpha val="6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0"/>
              <p:cNvSpPr>
                <a:spLocks noEditPoints="1"/>
              </p:cNvSpPr>
              <p:nvPr/>
            </p:nvSpPr>
            <p:spPr bwMode="auto">
              <a:xfrm>
                <a:off x="7254875" y="776288"/>
                <a:ext cx="284162" cy="387350"/>
              </a:xfrm>
              <a:custGeom>
                <a:avLst/>
                <a:gdLst>
                  <a:gd name="T0" fmla="*/ 155 w 194"/>
                  <a:gd name="T1" fmla="*/ 60 h 265"/>
                  <a:gd name="T2" fmla="*/ 96 w 194"/>
                  <a:gd name="T3" fmla="*/ 119 h 265"/>
                  <a:gd name="T4" fmla="*/ 36 w 194"/>
                  <a:gd name="T5" fmla="*/ 60 h 265"/>
                  <a:gd name="T6" fmla="*/ 96 w 194"/>
                  <a:gd name="T7" fmla="*/ 0 h 265"/>
                  <a:gd name="T8" fmla="*/ 155 w 194"/>
                  <a:gd name="T9" fmla="*/ 60 h 265"/>
                  <a:gd name="T10" fmla="*/ 185 w 194"/>
                  <a:gd name="T11" fmla="*/ 155 h 265"/>
                  <a:gd name="T12" fmla="*/ 143 w 194"/>
                  <a:gd name="T13" fmla="*/ 128 h 265"/>
                  <a:gd name="T14" fmla="*/ 96 w 194"/>
                  <a:gd name="T15" fmla="*/ 143 h 265"/>
                  <a:gd name="T16" fmla="*/ 49 w 194"/>
                  <a:gd name="T17" fmla="*/ 129 h 265"/>
                  <a:gd name="T18" fmla="*/ 9 w 194"/>
                  <a:gd name="T19" fmla="*/ 155 h 265"/>
                  <a:gd name="T20" fmla="*/ 0 w 194"/>
                  <a:gd name="T21" fmla="*/ 177 h 265"/>
                  <a:gd name="T22" fmla="*/ 0 w 194"/>
                  <a:gd name="T23" fmla="*/ 254 h 265"/>
                  <a:gd name="T24" fmla="*/ 8 w 194"/>
                  <a:gd name="T25" fmla="*/ 265 h 265"/>
                  <a:gd name="T26" fmla="*/ 186 w 194"/>
                  <a:gd name="T27" fmla="*/ 265 h 265"/>
                  <a:gd name="T28" fmla="*/ 194 w 194"/>
                  <a:gd name="T29" fmla="*/ 254 h 265"/>
                  <a:gd name="T30" fmla="*/ 194 w 194"/>
                  <a:gd name="T31" fmla="*/ 177 h 265"/>
                  <a:gd name="T32" fmla="*/ 185 w 194"/>
                  <a:gd name="T33" fmla="*/ 15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265">
                    <a:moveTo>
                      <a:pt x="155" y="60"/>
                    </a:moveTo>
                    <a:cubicBezTo>
                      <a:pt x="155" y="92"/>
                      <a:pt x="128" y="119"/>
                      <a:pt x="96" y="119"/>
                    </a:cubicBezTo>
                    <a:cubicBezTo>
                      <a:pt x="63" y="119"/>
                      <a:pt x="36" y="92"/>
                      <a:pt x="36" y="60"/>
                    </a:cubicBezTo>
                    <a:cubicBezTo>
                      <a:pt x="36" y="27"/>
                      <a:pt x="63" y="0"/>
                      <a:pt x="96" y="0"/>
                    </a:cubicBezTo>
                    <a:cubicBezTo>
                      <a:pt x="128" y="0"/>
                      <a:pt x="155" y="27"/>
                      <a:pt x="155" y="60"/>
                    </a:cubicBezTo>
                    <a:close/>
                    <a:moveTo>
                      <a:pt x="185" y="155"/>
                    </a:moveTo>
                    <a:cubicBezTo>
                      <a:pt x="143" y="128"/>
                      <a:pt x="143" y="128"/>
                      <a:pt x="143" y="128"/>
                    </a:cubicBezTo>
                    <a:cubicBezTo>
                      <a:pt x="130" y="137"/>
                      <a:pt x="113" y="143"/>
                      <a:pt x="96" y="143"/>
                    </a:cubicBezTo>
                    <a:cubicBezTo>
                      <a:pt x="79" y="143"/>
                      <a:pt x="63" y="138"/>
                      <a:pt x="49" y="129"/>
                    </a:cubicBezTo>
                    <a:cubicBezTo>
                      <a:pt x="9" y="155"/>
                      <a:pt x="9" y="155"/>
                      <a:pt x="9" y="155"/>
                    </a:cubicBezTo>
                    <a:cubicBezTo>
                      <a:pt x="3" y="159"/>
                      <a:pt x="0" y="168"/>
                      <a:pt x="0" y="177"/>
                    </a:cubicBezTo>
                    <a:cubicBezTo>
                      <a:pt x="0" y="254"/>
                      <a:pt x="0" y="254"/>
                      <a:pt x="0" y="254"/>
                    </a:cubicBezTo>
                    <a:cubicBezTo>
                      <a:pt x="0" y="260"/>
                      <a:pt x="3" y="265"/>
                      <a:pt x="8" y="265"/>
                    </a:cubicBezTo>
                    <a:cubicBezTo>
                      <a:pt x="186" y="265"/>
                      <a:pt x="186" y="265"/>
                      <a:pt x="186" y="265"/>
                    </a:cubicBezTo>
                    <a:cubicBezTo>
                      <a:pt x="191" y="265"/>
                      <a:pt x="194" y="260"/>
                      <a:pt x="194" y="254"/>
                    </a:cubicBezTo>
                    <a:cubicBezTo>
                      <a:pt x="194" y="177"/>
                      <a:pt x="194" y="177"/>
                      <a:pt x="194" y="177"/>
                    </a:cubicBezTo>
                    <a:cubicBezTo>
                      <a:pt x="194" y="168"/>
                      <a:pt x="191" y="159"/>
                      <a:pt x="185" y="155"/>
                    </a:cubicBezTo>
                    <a:close/>
                  </a:path>
                </a:pathLst>
              </a:custGeom>
              <a:grpFill/>
              <a:ln>
                <a:noFill/>
              </a:ln>
              <a:effectLst>
                <a:outerShdw blurRad="38100" dist="25400" dir="5400000" algn="t" rotWithShape="0">
                  <a:prstClr val="black">
                    <a:alpha val="6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3" name="Group 42"/>
          <p:cNvGrpSpPr/>
          <p:nvPr/>
        </p:nvGrpSpPr>
        <p:grpSpPr>
          <a:xfrm>
            <a:off x="4993744" y="1388625"/>
            <a:ext cx="2231497" cy="4741333"/>
            <a:chOff x="4993744" y="1388625"/>
            <a:chExt cx="2231497" cy="4741333"/>
          </a:xfrm>
        </p:grpSpPr>
        <p:sp>
          <p:nvSpPr>
            <p:cNvPr id="62" name="Rectangle: Rounded Corners 61"/>
            <p:cNvSpPr/>
            <p:nvPr/>
          </p:nvSpPr>
          <p:spPr bwMode="auto">
            <a:xfrm>
              <a:off x="4998508" y="1388625"/>
              <a:ext cx="2226732" cy="4741333"/>
            </a:xfrm>
            <a:prstGeom prst="roundRect">
              <a:avLst>
                <a:gd name="adj" fmla="val 2199"/>
              </a:avLst>
            </a:prstGeom>
            <a:solidFill>
              <a:srgbClr val="0086AD"/>
            </a:solidFill>
            <a:ln>
              <a:noFill/>
              <a:headEnd type="none" w="med" len="med"/>
              <a:tailEnd type="none" w="med" len="med"/>
            </a:ln>
            <a:effectLst>
              <a:outerShdw blurRad="152400" dist="1016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cs typeface="Segoe UI" pitchFamily="34" charset="0"/>
              </a:endParaRPr>
            </a:p>
          </p:txBody>
        </p:sp>
        <p:sp>
          <p:nvSpPr>
            <p:cNvPr id="65" name="TextBox 64"/>
            <p:cNvSpPr txBox="1"/>
            <p:nvPr/>
          </p:nvSpPr>
          <p:spPr>
            <a:xfrm>
              <a:off x="4998510" y="1528350"/>
              <a:ext cx="2226731"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solidFill>
                    <a:schemeClr val="bg1"/>
                  </a:solidFill>
                  <a:latin typeface="+mj-lt"/>
                </a:rPr>
                <a:t>REDUCE</a:t>
              </a:r>
            </a:p>
          </p:txBody>
        </p:sp>
        <p:sp>
          <p:nvSpPr>
            <p:cNvPr id="70" name="TextBox 69"/>
            <p:cNvSpPr txBox="1"/>
            <p:nvPr/>
          </p:nvSpPr>
          <p:spPr>
            <a:xfrm>
              <a:off x="4996127" y="3465673"/>
              <a:ext cx="222673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chemeClr val="bg1"/>
                  </a:solidFill>
                </a:rPr>
                <a:t>Response</a:t>
              </a:r>
              <a:br>
                <a:rPr lang="en-US" sz="2000" dirty="0">
                  <a:solidFill>
                    <a:schemeClr val="bg1"/>
                  </a:solidFill>
                </a:rPr>
              </a:br>
              <a:r>
                <a:rPr lang="en-US" sz="2000" dirty="0">
                  <a:solidFill>
                    <a:schemeClr val="bg1"/>
                  </a:solidFill>
                </a:rPr>
                <a:t>Time</a:t>
              </a:r>
            </a:p>
          </p:txBody>
        </p:sp>
        <p:sp>
          <p:nvSpPr>
            <p:cNvPr id="75" name="TextBox 74"/>
            <p:cNvSpPr txBox="1"/>
            <p:nvPr/>
          </p:nvSpPr>
          <p:spPr>
            <a:xfrm>
              <a:off x="4993744" y="4302465"/>
              <a:ext cx="2226731" cy="1625060"/>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bg1"/>
                  </a:solidFill>
                  <a:latin typeface="Segoe UI Semilight" panose="020B0402040204020203" pitchFamily="34" charset="0"/>
                  <a:cs typeface="Segoe UI Semilight" panose="020B0402040204020203" pitchFamily="34" charset="0"/>
                </a:rPr>
                <a:t>Call Center Automation is able to access systems and files quickly and relay the requested information</a:t>
              </a:r>
            </a:p>
          </p:txBody>
        </p:sp>
        <p:sp>
          <p:nvSpPr>
            <p:cNvPr id="97" name="Oval 96"/>
            <p:cNvSpPr/>
            <p:nvPr/>
          </p:nvSpPr>
          <p:spPr bwMode="auto">
            <a:xfrm>
              <a:off x="5562360" y="2211614"/>
              <a:ext cx="1254059" cy="1254059"/>
            </a:xfrm>
            <a:prstGeom prst="ellipse">
              <a:avLst/>
            </a:prstGeom>
            <a:solidFill>
              <a:schemeClr val="bg1"/>
            </a:solidFill>
            <a:ln>
              <a:noFill/>
              <a:headEnd type="none" w="med" len="med"/>
              <a:tailEnd type="none" w="med" len="med"/>
            </a:ln>
            <a:effectLst>
              <a:innerShdw blurRad="101600" dist="127000" dir="16200000">
                <a:prstClr val="black">
                  <a:alpha val="3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p:cNvGrpSpPr/>
            <p:nvPr/>
          </p:nvGrpSpPr>
          <p:grpSpPr>
            <a:xfrm>
              <a:off x="5777630" y="2522319"/>
              <a:ext cx="823519" cy="632649"/>
              <a:chOff x="5740401" y="2397125"/>
              <a:chExt cx="1458913" cy="1120775"/>
            </a:xfrm>
          </p:grpSpPr>
          <p:sp>
            <p:nvSpPr>
              <p:cNvPr id="29" name="Freeform 14"/>
              <p:cNvSpPr>
                <a:spLocks/>
              </p:cNvSpPr>
              <p:nvPr/>
            </p:nvSpPr>
            <p:spPr bwMode="auto">
              <a:xfrm>
                <a:off x="5740401" y="2397125"/>
                <a:ext cx="1458913" cy="1120775"/>
              </a:xfrm>
              <a:custGeom>
                <a:avLst/>
                <a:gdLst>
                  <a:gd name="T0" fmla="*/ 501 w 1001"/>
                  <a:gd name="T1" fmla="*/ 0 h 770"/>
                  <a:gd name="T2" fmla="*/ 0 w 1001"/>
                  <a:gd name="T3" fmla="*/ 363 h 770"/>
                  <a:gd name="T4" fmla="*/ 115 w 1001"/>
                  <a:gd name="T5" fmla="*/ 594 h 770"/>
                  <a:gd name="T6" fmla="*/ 0 w 1001"/>
                  <a:gd name="T7" fmla="*/ 770 h 770"/>
                  <a:gd name="T8" fmla="*/ 267 w 1001"/>
                  <a:gd name="T9" fmla="*/ 684 h 770"/>
                  <a:gd name="T10" fmla="*/ 501 w 1001"/>
                  <a:gd name="T11" fmla="*/ 725 h 770"/>
                  <a:gd name="T12" fmla="*/ 1001 w 1001"/>
                  <a:gd name="T13" fmla="*/ 363 h 770"/>
                  <a:gd name="T14" fmla="*/ 501 w 1001"/>
                  <a:gd name="T15" fmla="*/ 0 h 7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1" h="770">
                    <a:moveTo>
                      <a:pt x="501" y="0"/>
                    </a:moveTo>
                    <a:cubicBezTo>
                      <a:pt x="224" y="0"/>
                      <a:pt x="0" y="162"/>
                      <a:pt x="0" y="363"/>
                    </a:cubicBezTo>
                    <a:cubicBezTo>
                      <a:pt x="0" y="451"/>
                      <a:pt x="43" y="531"/>
                      <a:pt x="115" y="594"/>
                    </a:cubicBezTo>
                    <a:cubicBezTo>
                      <a:pt x="108" y="660"/>
                      <a:pt x="64" y="718"/>
                      <a:pt x="0" y="770"/>
                    </a:cubicBezTo>
                    <a:cubicBezTo>
                      <a:pt x="103" y="752"/>
                      <a:pt x="200" y="729"/>
                      <a:pt x="267" y="684"/>
                    </a:cubicBezTo>
                    <a:cubicBezTo>
                      <a:pt x="337" y="710"/>
                      <a:pt x="416" y="725"/>
                      <a:pt x="501" y="725"/>
                    </a:cubicBezTo>
                    <a:cubicBezTo>
                      <a:pt x="777" y="725"/>
                      <a:pt x="1001" y="563"/>
                      <a:pt x="1001" y="363"/>
                    </a:cubicBezTo>
                    <a:cubicBezTo>
                      <a:pt x="1001" y="162"/>
                      <a:pt x="777" y="0"/>
                      <a:pt x="501" y="0"/>
                    </a:cubicBezTo>
                    <a:close/>
                  </a:path>
                </a:pathLst>
              </a:custGeom>
              <a:solidFill>
                <a:srgbClr val="0086AD"/>
              </a:solidFill>
              <a:ln>
                <a:noFill/>
              </a:ln>
              <a:effectLst>
                <a:outerShdw blurRad="38100" dist="25400" dir="5400000" algn="t" rotWithShape="0">
                  <a:prstClr val="black">
                    <a:alpha val="6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p:cNvSpPr>
              <p:nvPr/>
            </p:nvSpPr>
            <p:spPr bwMode="auto">
              <a:xfrm>
                <a:off x="6138863" y="2657475"/>
                <a:ext cx="663575" cy="476250"/>
              </a:xfrm>
              <a:custGeom>
                <a:avLst/>
                <a:gdLst>
                  <a:gd name="T0" fmla="*/ 291 w 456"/>
                  <a:gd name="T1" fmla="*/ 87 h 327"/>
                  <a:gd name="T2" fmla="*/ 163 w 456"/>
                  <a:gd name="T3" fmla="*/ 87 h 327"/>
                  <a:gd name="T4" fmla="*/ 163 w 456"/>
                  <a:gd name="T5" fmla="*/ 0 h 327"/>
                  <a:gd name="T6" fmla="*/ 0 w 456"/>
                  <a:gd name="T7" fmla="*/ 164 h 327"/>
                  <a:gd name="T8" fmla="*/ 163 w 456"/>
                  <a:gd name="T9" fmla="*/ 327 h 327"/>
                  <a:gd name="T10" fmla="*/ 163 w 456"/>
                  <a:gd name="T11" fmla="*/ 241 h 327"/>
                  <a:gd name="T12" fmla="*/ 291 w 456"/>
                  <a:gd name="T13" fmla="*/ 241 h 327"/>
                  <a:gd name="T14" fmla="*/ 310 w 456"/>
                  <a:gd name="T15" fmla="*/ 241 h 327"/>
                  <a:gd name="T16" fmla="*/ 456 w 456"/>
                  <a:gd name="T17" fmla="*/ 327 h 327"/>
                  <a:gd name="T18" fmla="*/ 291 w 456"/>
                  <a:gd name="T19" fmla="*/ 8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6" h="327">
                    <a:moveTo>
                      <a:pt x="291" y="87"/>
                    </a:moveTo>
                    <a:cubicBezTo>
                      <a:pt x="163" y="87"/>
                      <a:pt x="163" y="87"/>
                      <a:pt x="163" y="87"/>
                    </a:cubicBezTo>
                    <a:cubicBezTo>
                      <a:pt x="163" y="0"/>
                      <a:pt x="163" y="0"/>
                      <a:pt x="163" y="0"/>
                    </a:cubicBezTo>
                    <a:cubicBezTo>
                      <a:pt x="0" y="164"/>
                      <a:pt x="0" y="164"/>
                      <a:pt x="0" y="164"/>
                    </a:cubicBezTo>
                    <a:cubicBezTo>
                      <a:pt x="163" y="327"/>
                      <a:pt x="163" y="327"/>
                      <a:pt x="163" y="327"/>
                    </a:cubicBezTo>
                    <a:cubicBezTo>
                      <a:pt x="163" y="241"/>
                      <a:pt x="163" y="241"/>
                      <a:pt x="163" y="241"/>
                    </a:cubicBezTo>
                    <a:cubicBezTo>
                      <a:pt x="291" y="241"/>
                      <a:pt x="291" y="241"/>
                      <a:pt x="291" y="241"/>
                    </a:cubicBezTo>
                    <a:cubicBezTo>
                      <a:pt x="291" y="241"/>
                      <a:pt x="304" y="241"/>
                      <a:pt x="310" y="241"/>
                    </a:cubicBezTo>
                    <a:cubicBezTo>
                      <a:pt x="367" y="241"/>
                      <a:pt x="419" y="274"/>
                      <a:pt x="456" y="327"/>
                    </a:cubicBezTo>
                    <a:cubicBezTo>
                      <a:pt x="445" y="192"/>
                      <a:pt x="376" y="87"/>
                      <a:pt x="291"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4" name="Group 43"/>
          <p:cNvGrpSpPr/>
          <p:nvPr/>
        </p:nvGrpSpPr>
        <p:grpSpPr>
          <a:xfrm>
            <a:off x="2639477" y="1388625"/>
            <a:ext cx="2231501" cy="4741333"/>
            <a:chOff x="2639477" y="1388625"/>
            <a:chExt cx="2231501" cy="4741333"/>
          </a:xfrm>
        </p:grpSpPr>
        <p:sp>
          <p:nvSpPr>
            <p:cNvPr id="61" name="Rectangle: Rounded Corners 60"/>
            <p:cNvSpPr/>
            <p:nvPr/>
          </p:nvSpPr>
          <p:spPr bwMode="auto">
            <a:xfrm>
              <a:off x="2644246" y="1388625"/>
              <a:ext cx="2226732" cy="4741333"/>
            </a:xfrm>
            <a:prstGeom prst="roundRect">
              <a:avLst>
                <a:gd name="adj" fmla="val 2199"/>
              </a:avLst>
            </a:prstGeom>
            <a:solidFill>
              <a:srgbClr val="005291"/>
            </a:solidFill>
            <a:ln>
              <a:noFill/>
              <a:headEnd type="none" w="med" len="med"/>
              <a:tailEnd type="none" w="med" len="med"/>
            </a:ln>
            <a:effectLst>
              <a:outerShdw blurRad="152400" dist="1016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cs typeface="Segoe UI" pitchFamily="34" charset="0"/>
              </a:endParaRPr>
            </a:p>
          </p:txBody>
        </p:sp>
        <p:sp>
          <p:nvSpPr>
            <p:cNvPr id="64" name="TextBox 63"/>
            <p:cNvSpPr txBox="1"/>
            <p:nvPr/>
          </p:nvSpPr>
          <p:spPr>
            <a:xfrm>
              <a:off x="2644243" y="1528350"/>
              <a:ext cx="2226731"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solidFill>
                    <a:schemeClr val="bg1"/>
                  </a:solidFill>
                  <a:latin typeface="+mj-lt"/>
                </a:rPr>
                <a:t>IMPROVE</a:t>
              </a:r>
            </a:p>
          </p:txBody>
        </p:sp>
        <p:sp>
          <p:nvSpPr>
            <p:cNvPr id="69" name="TextBox 68"/>
            <p:cNvSpPr txBox="1"/>
            <p:nvPr/>
          </p:nvSpPr>
          <p:spPr>
            <a:xfrm>
              <a:off x="2641860" y="3465673"/>
              <a:ext cx="2226731" cy="849463"/>
            </a:xfrm>
            <a:prstGeom prst="rect">
              <a:avLst/>
            </a:prstGeom>
            <a:noFill/>
          </p:spPr>
          <p:txBody>
            <a:bodyPr wrap="square" lIns="91440" tIns="146304" rIns="91440" bIns="146304" rtlCol="0">
              <a:spAutoFit/>
            </a:bodyPr>
            <a:lstStyle/>
            <a:p>
              <a:pPr algn="ctr">
                <a:lnSpc>
                  <a:spcPct val="90000"/>
                </a:lnSpc>
                <a:spcAft>
                  <a:spcPts val="600"/>
                </a:spcAft>
              </a:pPr>
              <a:r>
                <a:rPr lang="en-US" sz="2000" dirty="0">
                  <a:solidFill>
                    <a:schemeClr val="bg1"/>
                  </a:solidFill>
                </a:rPr>
                <a:t>Customer Satisfaction</a:t>
              </a:r>
            </a:p>
          </p:txBody>
        </p:sp>
        <p:sp>
          <p:nvSpPr>
            <p:cNvPr id="74" name="TextBox 73"/>
            <p:cNvSpPr txBox="1"/>
            <p:nvPr/>
          </p:nvSpPr>
          <p:spPr>
            <a:xfrm>
              <a:off x="2639477" y="4302465"/>
              <a:ext cx="2226731" cy="1625060"/>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bg1"/>
                  </a:solidFill>
                  <a:latin typeface="Segoe UI Semilight" panose="020B0402040204020203" pitchFamily="34" charset="0"/>
                  <a:cs typeface="Segoe UI Semilight" panose="020B0402040204020203" pitchFamily="34" charset="0"/>
                </a:rPr>
                <a:t>Customers can access their information or account status at their convenience and quickly.</a:t>
              </a:r>
            </a:p>
          </p:txBody>
        </p:sp>
        <p:sp>
          <p:nvSpPr>
            <p:cNvPr id="96" name="Oval 95"/>
            <p:cNvSpPr/>
            <p:nvPr/>
          </p:nvSpPr>
          <p:spPr bwMode="auto">
            <a:xfrm>
              <a:off x="3130583" y="2211614"/>
              <a:ext cx="1254059" cy="1254059"/>
            </a:xfrm>
            <a:prstGeom prst="ellipse">
              <a:avLst/>
            </a:prstGeom>
            <a:solidFill>
              <a:schemeClr val="bg1"/>
            </a:solidFill>
            <a:ln>
              <a:noFill/>
              <a:headEnd type="none" w="med" len="med"/>
              <a:tailEnd type="none" w="med" len="med"/>
            </a:ln>
            <a:effectLst>
              <a:innerShdw blurRad="101600" dist="127000" dir="16200000">
                <a:prstClr val="black">
                  <a:alpha val="3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3425103" y="2473671"/>
              <a:ext cx="665018" cy="618631"/>
              <a:chOff x="8228013" y="1719263"/>
              <a:chExt cx="1254125" cy="1190625"/>
            </a:xfrm>
            <a:solidFill>
              <a:srgbClr val="005291"/>
            </a:solidFill>
          </p:grpSpPr>
          <p:sp>
            <p:nvSpPr>
              <p:cNvPr id="24" name="Freeform 9"/>
              <p:cNvSpPr>
                <a:spLocks/>
              </p:cNvSpPr>
              <p:nvPr/>
            </p:nvSpPr>
            <p:spPr bwMode="auto">
              <a:xfrm>
                <a:off x="8580438" y="1719263"/>
                <a:ext cx="901700" cy="1190625"/>
              </a:xfrm>
              <a:custGeom>
                <a:avLst/>
                <a:gdLst>
                  <a:gd name="T0" fmla="*/ 6 w 618"/>
                  <a:gd name="T1" fmla="*/ 376 h 818"/>
                  <a:gd name="T2" fmla="*/ 68 w 618"/>
                  <a:gd name="T3" fmla="*/ 287 h 818"/>
                  <a:gd name="T4" fmla="*/ 189 w 618"/>
                  <a:gd name="T5" fmla="*/ 205 h 818"/>
                  <a:gd name="T6" fmla="*/ 280 w 618"/>
                  <a:gd name="T7" fmla="*/ 120 h 818"/>
                  <a:gd name="T8" fmla="*/ 324 w 618"/>
                  <a:gd name="T9" fmla="*/ 35 h 818"/>
                  <a:gd name="T10" fmla="*/ 358 w 618"/>
                  <a:gd name="T11" fmla="*/ 3 h 818"/>
                  <a:gd name="T12" fmla="*/ 393 w 618"/>
                  <a:gd name="T13" fmla="*/ 4 h 818"/>
                  <a:gd name="T14" fmla="*/ 418 w 618"/>
                  <a:gd name="T15" fmla="*/ 33 h 818"/>
                  <a:gd name="T16" fmla="*/ 416 w 618"/>
                  <a:gd name="T17" fmla="*/ 104 h 818"/>
                  <a:gd name="T18" fmla="*/ 388 w 618"/>
                  <a:gd name="T19" fmla="*/ 172 h 818"/>
                  <a:gd name="T20" fmla="*/ 358 w 618"/>
                  <a:gd name="T21" fmla="*/ 215 h 818"/>
                  <a:gd name="T22" fmla="*/ 337 w 618"/>
                  <a:gd name="T23" fmla="*/ 257 h 818"/>
                  <a:gd name="T24" fmla="*/ 311 w 618"/>
                  <a:gd name="T25" fmla="*/ 331 h 818"/>
                  <a:gd name="T26" fmla="*/ 592 w 618"/>
                  <a:gd name="T27" fmla="*/ 334 h 818"/>
                  <a:gd name="T28" fmla="*/ 615 w 618"/>
                  <a:gd name="T29" fmla="*/ 354 h 818"/>
                  <a:gd name="T30" fmla="*/ 617 w 618"/>
                  <a:gd name="T31" fmla="*/ 383 h 818"/>
                  <a:gd name="T32" fmla="*/ 607 w 618"/>
                  <a:gd name="T33" fmla="*/ 413 h 818"/>
                  <a:gd name="T34" fmla="*/ 592 w 618"/>
                  <a:gd name="T35" fmla="*/ 436 h 818"/>
                  <a:gd name="T36" fmla="*/ 571 w 618"/>
                  <a:gd name="T37" fmla="*/ 473 h 818"/>
                  <a:gd name="T38" fmla="*/ 563 w 618"/>
                  <a:gd name="T39" fmla="*/ 505 h 818"/>
                  <a:gd name="T40" fmla="*/ 560 w 618"/>
                  <a:gd name="T41" fmla="*/ 556 h 818"/>
                  <a:gd name="T42" fmla="*/ 545 w 618"/>
                  <a:gd name="T43" fmla="*/ 600 h 818"/>
                  <a:gd name="T44" fmla="*/ 513 w 618"/>
                  <a:gd name="T45" fmla="*/ 635 h 818"/>
                  <a:gd name="T46" fmla="*/ 494 w 618"/>
                  <a:gd name="T47" fmla="*/ 676 h 818"/>
                  <a:gd name="T48" fmla="*/ 488 w 618"/>
                  <a:gd name="T49" fmla="*/ 722 h 818"/>
                  <a:gd name="T50" fmla="*/ 456 w 618"/>
                  <a:gd name="T51" fmla="*/ 771 h 818"/>
                  <a:gd name="T52" fmla="*/ 397 w 618"/>
                  <a:gd name="T53" fmla="*/ 813 h 818"/>
                  <a:gd name="T54" fmla="*/ 317 w 618"/>
                  <a:gd name="T55" fmla="*/ 817 h 818"/>
                  <a:gd name="T56" fmla="*/ 207 w 618"/>
                  <a:gd name="T57" fmla="*/ 810 h 818"/>
                  <a:gd name="T58" fmla="*/ 94 w 618"/>
                  <a:gd name="T59" fmla="*/ 796 h 818"/>
                  <a:gd name="T60" fmla="*/ 18 w 618"/>
                  <a:gd name="T61" fmla="*/ 773 h 818"/>
                  <a:gd name="T62" fmla="*/ 0 w 618"/>
                  <a:gd name="T63" fmla="*/ 419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8" h="818">
                    <a:moveTo>
                      <a:pt x="0" y="419"/>
                    </a:moveTo>
                    <a:cubicBezTo>
                      <a:pt x="0" y="405"/>
                      <a:pt x="2" y="391"/>
                      <a:pt x="6" y="376"/>
                    </a:cubicBezTo>
                    <a:cubicBezTo>
                      <a:pt x="10" y="361"/>
                      <a:pt x="16" y="347"/>
                      <a:pt x="27" y="332"/>
                    </a:cubicBezTo>
                    <a:cubicBezTo>
                      <a:pt x="37" y="317"/>
                      <a:pt x="50" y="301"/>
                      <a:pt x="68" y="287"/>
                    </a:cubicBezTo>
                    <a:cubicBezTo>
                      <a:pt x="85" y="271"/>
                      <a:pt x="107" y="256"/>
                      <a:pt x="134" y="240"/>
                    </a:cubicBezTo>
                    <a:cubicBezTo>
                      <a:pt x="153" y="228"/>
                      <a:pt x="172" y="216"/>
                      <a:pt x="189" y="205"/>
                    </a:cubicBezTo>
                    <a:cubicBezTo>
                      <a:pt x="207" y="193"/>
                      <a:pt x="223" y="180"/>
                      <a:pt x="239" y="165"/>
                    </a:cubicBezTo>
                    <a:cubicBezTo>
                      <a:pt x="254" y="150"/>
                      <a:pt x="268" y="136"/>
                      <a:pt x="280" y="120"/>
                    </a:cubicBezTo>
                    <a:cubicBezTo>
                      <a:pt x="292" y="104"/>
                      <a:pt x="302" y="85"/>
                      <a:pt x="309" y="64"/>
                    </a:cubicBezTo>
                    <a:cubicBezTo>
                      <a:pt x="314" y="52"/>
                      <a:pt x="318" y="42"/>
                      <a:pt x="324" y="35"/>
                    </a:cubicBezTo>
                    <a:cubicBezTo>
                      <a:pt x="330" y="26"/>
                      <a:pt x="334" y="20"/>
                      <a:pt x="340" y="14"/>
                    </a:cubicBezTo>
                    <a:cubicBezTo>
                      <a:pt x="346" y="8"/>
                      <a:pt x="352" y="5"/>
                      <a:pt x="358" y="3"/>
                    </a:cubicBezTo>
                    <a:cubicBezTo>
                      <a:pt x="363" y="0"/>
                      <a:pt x="369" y="0"/>
                      <a:pt x="375" y="0"/>
                    </a:cubicBezTo>
                    <a:cubicBezTo>
                      <a:pt x="381" y="0"/>
                      <a:pt x="387" y="1"/>
                      <a:pt x="393" y="4"/>
                    </a:cubicBezTo>
                    <a:cubicBezTo>
                      <a:pt x="399" y="7"/>
                      <a:pt x="403" y="10"/>
                      <a:pt x="407" y="16"/>
                    </a:cubicBezTo>
                    <a:cubicBezTo>
                      <a:pt x="412" y="20"/>
                      <a:pt x="415" y="26"/>
                      <a:pt x="418" y="33"/>
                    </a:cubicBezTo>
                    <a:cubicBezTo>
                      <a:pt x="421" y="41"/>
                      <a:pt x="421" y="47"/>
                      <a:pt x="421" y="55"/>
                    </a:cubicBezTo>
                    <a:cubicBezTo>
                      <a:pt x="421" y="73"/>
                      <a:pt x="419" y="89"/>
                      <a:pt x="416" y="104"/>
                    </a:cubicBezTo>
                    <a:cubicBezTo>
                      <a:pt x="413" y="118"/>
                      <a:pt x="409" y="130"/>
                      <a:pt x="404" y="142"/>
                    </a:cubicBezTo>
                    <a:cubicBezTo>
                      <a:pt x="400" y="153"/>
                      <a:pt x="394" y="164"/>
                      <a:pt x="388" y="172"/>
                    </a:cubicBezTo>
                    <a:cubicBezTo>
                      <a:pt x="382" y="181"/>
                      <a:pt x="377" y="190"/>
                      <a:pt x="369" y="197"/>
                    </a:cubicBezTo>
                    <a:cubicBezTo>
                      <a:pt x="365" y="202"/>
                      <a:pt x="362" y="208"/>
                      <a:pt x="358" y="215"/>
                    </a:cubicBezTo>
                    <a:cubicBezTo>
                      <a:pt x="355" y="221"/>
                      <a:pt x="350" y="228"/>
                      <a:pt x="347" y="235"/>
                    </a:cubicBezTo>
                    <a:cubicBezTo>
                      <a:pt x="344" y="243"/>
                      <a:pt x="340" y="250"/>
                      <a:pt x="337" y="257"/>
                    </a:cubicBezTo>
                    <a:cubicBezTo>
                      <a:pt x="334" y="265"/>
                      <a:pt x="331" y="272"/>
                      <a:pt x="328" y="279"/>
                    </a:cubicBezTo>
                    <a:cubicBezTo>
                      <a:pt x="322" y="295"/>
                      <a:pt x="317" y="313"/>
                      <a:pt x="311" y="331"/>
                    </a:cubicBezTo>
                    <a:cubicBezTo>
                      <a:pt x="570" y="331"/>
                      <a:pt x="570" y="331"/>
                      <a:pt x="570" y="331"/>
                    </a:cubicBezTo>
                    <a:cubicBezTo>
                      <a:pt x="579" y="331"/>
                      <a:pt x="586" y="332"/>
                      <a:pt x="592" y="334"/>
                    </a:cubicBezTo>
                    <a:cubicBezTo>
                      <a:pt x="598" y="335"/>
                      <a:pt x="602" y="338"/>
                      <a:pt x="607" y="342"/>
                    </a:cubicBezTo>
                    <a:cubicBezTo>
                      <a:pt x="611" y="345"/>
                      <a:pt x="612" y="350"/>
                      <a:pt x="615" y="354"/>
                    </a:cubicBezTo>
                    <a:cubicBezTo>
                      <a:pt x="617" y="358"/>
                      <a:pt x="618" y="364"/>
                      <a:pt x="618" y="369"/>
                    </a:cubicBezTo>
                    <a:cubicBezTo>
                      <a:pt x="618" y="373"/>
                      <a:pt x="618" y="379"/>
                      <a:pt x="617" y="383"/>
                    </a:cubicBezTo>
                    <a:cubicBezTo>
                      <a:pt x="615" y="388"/>
                      <a:pt x="614" y="394"/>
                      <a:pt x="612" y="398"/>
                    </a:cubicBezTo>
                    <a:cubicBezTo>
                      <a:pt x="611" y="402"/>
                      <a:pt x="608" y="408"/>
                      <a:pt x="607" y="413"/>
                    </a:cubicBezTo>
                    <a:cubicBezTo>
                      <a:pt x="604" y="417"/>
                      <a:pt x="602" y="421"/>
                      <a:pt x="599" y="424"/>
                    </a:cubicBezTo>
                    <a:cubicBezTo>
                      <a:pt x="598" y="427"/>
                      <a:pt x="595" y="430"/>
                      <a:pt x="592" y="436"/>
                    </a:cubicBezTo>
                    <a:cubicBezTo>
                      <a:pt x="589" y="442"/>
                      <a:pt x="585" y="448"/>
                      <a:pt x="582" y="454"/>
                    </a:cubicBezTo>
                    <a:cubicBezTo>
                      <a:pt x="579" y="460"/>
                      <a:pt x="574" y="467"/>
                      <a:pt x="571" y="473"/>
                    </a:cubicBezTo>
                    <a:cubicBezTo>
                      <a:pt x="569" y="479"/>
                      <a:pt x="567" y="483"/>
                      <a:pt x="566" y="487"/>
                    </a:cubicBezTo>
                    <a:cubicBezTo>
                      <a:pt x="564" y="490"/>
                      <a:pt x="564" y="496"/>
                      <a:pt x="563" y="505"/>
                    </a:cubicBezTo>
                    <a:cubicBezTo>
                      <a:pt x="561" y="512"/>
                      <a:pt x="561" y="521"/>
                      <a:pt x="561" y="530"/>
                    </a:cubicBezTo>
                    <a:cubicBezTo>
                      <a:pt x="560" y="539"/>
                      <a:pt x="560" y="547"/>
                      <a:pt x="560" y="556"/>
                    </a:cubicBezTo>
                    <a:cubicBezTo>
                      <a:pt x="558" y="565"/>
                      <a:pt x="558" y="571"/>
                      <a:pt x="557" y="575"/>
                    </a:cubicBezTo>
                    <a:cubicBezTo>
                      <a:pt x="554" y="584"/>
                      <a:pt x="551" y="593"/>
                      <a:pt x="545" y="600"/>
                    </a:cubicBezTo>
                    <a:cubicBezTo>
                      <a:pt x="541" y="607"/>
                      <a:pt x="535" y="613"/>
                      <a:pt x="529" y="619"/>
                    </a:cubicBezTo>
                    <a:cubicBezTo>
                      <a:pt x="523" y="625"/>
                      <a:pt x="519" y="631"/>
                      <a:pt x="513" y="635"/>
                    </a:cubicBezTo>
                    <a:cubicBezTo>
                      <a:pt x="507" y="640"/>
                      <a:pt x="504" y="646"/>
                      <a:pt x="501" y="651"/>
                    </a:cubicBezTo>
                    <a:cubicBezTo>
                      <a:pt x="497" y="660"/>
                      <a:pt x="494" y="668"/>
                      <a:pt x="494" y="676"/>
                    </a:cubicBezTo>
                    <a:cubicBezTo>
                      <a:pt x="492" y="684"/>
                      <a:pt x="491" y="692"/>
                      <a:pt x="491" y="700"/>
                    </a:cubicBezTo>
                    <a:cubicBezTo>
                      <a:pt x="489" y="707"/>
                      <a:pt x="489" y="714"/>
                      <a:pt x="488" y="722"/>
                    </a:cubicBezTo>
                    <a:cubicBezTo>
                      <a:pt x="486" y="729"/>
                      <a:pt x="484" y="735"/>
                      <a:pt x="479" y="741"/>
                    </a:cubicBezTo>
                    <a:cubicBezTo>
                      <a:pt x="472" y="751"/>
                      <a:pt x="463" y="761"/>
                      <a:pt x="456" y="771"/>
                    </a:cubicBezTo>
                    <a:cubicBezTo>
                      <a:pt x="447" y="780"/>
                      <a:pt x="438" y="789"/>
                      <a:pt x="429" y="796"/>
                    </a:cubicBezTo>
                    <a:cubicBezTo>
                      <a:pt x="419" y="804"/>
                      <a:pt x="409" y="810"/>
                      <a:pt x="397" y="813"/>
                    </a:cubicBezTo>
                    <a:cubicBezTo>
                      <a:pt x="385" y="815"/>
                      <a:pt x="372" y="818"/>
                      <a:pt x="358" y="818"/>
                    </a:cubicBezTo>
                    <a:cubicBezTo>
                      <a:pt x="346" y="818"/>
                      <a:pt x="333" y="818"/>
                      <a:pt x="317" y="817"/>
                    </a:cubicBezTo>
                    <a:cubicBezTo>
                      <a:pt x="300" y="817"/>
                      <a:pt x="283" y="815"/>
                      <a:pt x="265" y="814"/>
                    </a:cubicBezTo>
                    <a:cubicBezTo>
                      <a:pt x="246" y="813"/>
                      <a:pt x="227" y="811"/>
                      <a:pt x="207" y="810"/>
                    </a:cubicBezTo>
                    <a:cubicBezTo>
                      <a:pt x="186" y="808"/>
                      <a:pt x="167" y="807"/>
                      <a:pt x="148" y="804"/>
                    </a:cubicBezTo>
                    <a:cubicBezTo>
                      <a:pt x="129" y="801"/>
                      <a:pt x="110" y="799"/>
                      <a:pt x="94" y="796"/>
                    </a:cubicBezTo>
                    <a:cubicBezTo>
                      <a:pt x="76" y="793"/>
                      <a:pt x="62" y="791"/>
                      <a:pt x="49" y="786"/>
                    </a:cubicBezTo>
                    <a:cubicBezTo>
                      <a:pt x="35" y="782"/>
                      <a:pt x="25" y="779"/>
                      <a:pt x="18" y="773"/>
                    </a:cubicBezTo>
                    <a:cubicBezTo>
                      <a:pt x="10" y="769"/>
                      <a:pt x="6" y="763"/>
                      <a:pt x="6" y="758"/>
                    </a:cubicBezTo>
                    <a:lnTo>
                      <a:pt x="0" y="419"/>
                    </a:lnTo>
                    <a:close/>
                  </a:path>
                </a:pathLst>
              </a:custGeom>
              <a:grpFill/>
              <a:ln>
                <a:noFill/>
              </a:ln>
              <a:effectLst>
                <a:outerShdw blurRad="38100" dist="25400" dir="5400000" algn="t" rotWithShape="0">
                  <a:prstClr val="black">
                    <a:alpha val="6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p:nvSpPr>
            <p:spPr bwMode="auto">
              <a:xfrm>
                <a:off x="8228013" y="2284413"/>
                <a:ext cx="255588" cy="596900"/>
              </a:xfrm>
              <a:custGeom>
                <a:avLst/>
                <a:gdLst>
                  <a:gd name="T0" fmla="*/ 164 w 175"/>
                  <a:gd name="T1" fmla="*/ 410 h 410"/>
                  <a:gd name="T2" fmla="*/ 11 w 175"/>
                  <a:gd name="T3" fmla="*/ 410 h 410"/>
                  <a:gd name="T4" fmla="*/ 0 w 175"/>
                  <a:gd name="T5" fmla="*/ 399 h 410"/>
                  <a:gd name="T6" fmla="*/ 0 w 175"/>
                  <a:gd name="T7" fmla="*/ 11 h 410"/>
                  <a:gd name="T8" fmla="*/ 11 w 175"/>
                  <a:gd name="T9" fmla="*/ 0 h 410"/>
                  <a:gd name="T10" fmla="*/ 164 w 175"/>
                  <a:gd name="T11" fmla="*/ 0 h 410"/>
                  <a:gd name="T12" fmla="*/ 175 w 175"/>
                  <a:gd name="T13" fmla="*/ 11 h 410"/>
                  <a:gd name="T14" fmla="*/ 175 w 175"/>
                  <a:gd name="T15" fmla="*/ 399 h 410"/>
                  <a:gd name="T16" fmla="*/ 164 w 175"/>
                  <a:gd name="T17"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410">
                    <a:moveTo>
                      <a:pt x="164" y="410"/>
                    </a:moveTo>
                    <a:cubicBezTo>
                      <a:pt x="11" y="410"/>
                      <a:pt x="11" y="410"/>
                      <a:pt x="11" y="410"/>
                    </a:cubicBezTo>
                    <a:cubicBezTo>
                      <a:pt x="5" y="410"/>
                      <a:pt x="0" y="405"/>
                      <a:pt x="0" y="399"/>
                    </a:cubicBezTo>
                    <a:cubicBezTo>
                      <a:pt x="0" y="11"/>
                      <a:pt x="0" y="11"/>
                      <a:pt x="0" y="11"/>
                    </a:cubicBezTo>
                    <a:cubicBezTo>
                      <a:pt x="0" y="5"/>
                      <a:pt x="5" y="0"/>
                      <a:pt x="11" y="0"/>
                    </a:cubicBezTo>
                    <a:cubicBezTo>
                      <a:pt x="164" y="0"/>
                      <a:pt x="164" y="0"/>
                      <a:pt x="164" y="0"/>
                    </a:cubicBezTo>
                    <a:cubicBezTo>
                      <a:pt x="171" y="0"/>
                      <a:pt x="175" y="5"/>
                      <a:pt x="175" y="11"/>
                    </a:cubicBezTo>
                    <a:cubicBezTo>
                      <a:pt x="175" y="399"/>
                      <a:pt x="175" y="399"/>
                      <a:pt x="175" y="399"/>
                    </a:cubicBezTo>
                    <a:cubicBezTo>
                      <a:pt x="175" y="405"/>
                      <a:pt x="171" y="410"/>
                      <a:pt x="164" y="410"/>
                    </a:cubicBezTo>
                    <a:close/>
                  </a:path>
                </a:pathLst>
              </a:custGeom>
              <a:grpFill/>
              <a:ln>
                <a:noFill/>
              </a:ln>
              <a:effectLst>
                <a:outerShdw blurRad="38100" dist="25400" dir="5400000" algn="t" rotWithShape="0">
                  <a:prstClr val="black">
                    <a:alpha val="6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57" name="Group 256"/>
          <p:cNvGrpSpPr/>
          <p:nvPr/>
        </p:nvGrpSpPr>
        <p:grpSpPr>
          <a:xfrm>
            <a:off x="285216" y="1388625"/>
            <a:ext cx="2231500" cy="4741333"/>
            <a:chOff x="285216" y="1388625"/>
            <a:chExt cx="2231500" cy="4741333"/>
          </a:xfrm>
        </p:grpSpPr>
        <p:sp>
          <p:nvSpPr>
            <p:cNvPr id="3" name="Rectangle: Rounded Corners 2"/>
            <p:cNvSpPr/>
            <p:nvPr/>
          </p:nvSpPr>
          <p:spPr bwMode="auto">
            <a:xfrm>
              <a:off x="289984" y="1388625"/>
              <a:ext cx="2226732" cy="4741333"/>
            </a:xfrm>
            <a:prstGeom prst="roundRect">
              <a:avLst>
                <a:gd name="adj" fmla="val 2199"/>
              </a:avLst>
            </a:prstGeom>
            <a:solidFill>
              <a:schemeClr val="accent2"/>
            </a:solidFill>
            <a:ln>
              <a:noFill/>
              <a:headEnd type="none" w="med" len="med"/>
              <a:tailEnd type="none" w="med" len="med"/>
            </a:ln>
            <a:effectLst>
              <a:outerShdw blurRad="152400" dist="1016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289982" y="1528350"/>
              <a:ext cx="2226731"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solidFill>
                    <a:schemeClr val="bg1"/>
                  </a:solidFill>
                  <a:latin typeface="+mj-lt"/>
                </a:rPr>
                <a:t>OPTIMIZE</a:t>
              </a:r>
            </a:p>
          </p:txBody>
        </p:sp>
        <p:sp>
          <p:nvSpPr>
            <p:cNvPr id="68" name="TextBox 67"/>
            <p:cNvSpPr txBox="1"/>
            <p:nvPr/>
          </p:nvSpPr>
          <p:spPr>
            <a:xfrm>
              <a:off x="287599" y="3465673"/>
              <a:ext cx="222673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chemeClr val="bg1"/>
                  </a:solidFill>
                </a:rPr>
                <a:t>Company</a:t>
              </a:r>
              <a:br>
                <a:rPr lang="en-US" sz="2000" dirty="0">
                  <a:solidFill>
                    <a:schemeClr val="bg1"/>
                  </a:solidFill>
                </a:rPr>
              </a:br>
              <a:r>
                <a:rPr lang="en-US" sz="2000" dirty="0">
                  <a:solidFill>
                    <a:schemeClr val="bg1"/>
                  </a:solidFill>
                </a:rPr>
                <a:t>Costs</a:t>
              </a:r>
            </a:p>
          </p:txBody>
        </p:sp>
        <p:sp>
          <p:nvSpPr>
            <p:cNvPr id="73" name="TextBox 72"/>
            <p:cNvSpPr txBox="1"/>
            <p:nvPr/>
          </p:nvSpPr>
          <p:spPr>
            <a:xfrm>
              <a:off x="285216" y="4302465"/>
              <a:ext cx="2226731" cy="1625060"/>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bg1"/>
                  </a:solidFill>
                  <a:latin typeface="Segoe UI Semilight" panose="020B0402040204020203" pitchFamily="34" charset="0"/>
                  <a:cs typeface="Segoe UI Semilight" panose="020B0402040204020203" pitchFamily="34" charset="0"/>
                </a:rPr>
                <a:t>Over 51% of call center costs are towards call center agents' salaries and 8% for training and recruiting</a:t>
              </a:r>
              <a:r>
                <a:rPr lang="en-US" sz="1600" baseline="30000" dirty="0">
                  <a:solidFill>
                    <a:schemeClr val="bg1"/>
                  </a:solidFill>
                  <a:latin typeface="Segoe UI Semilight" panose="020B0402040204020203" pitchFamily="34" charset="0"/>
                  <a:cs typeface="Segoe UI Semilight" panose="020B0402040204020203" pitchFamily="34" charset="0"/>
                </a:rPr>
                <a:t>3</a:t>
              </a:r>
            </a:p>
          </p:txBody>
        </p:sp>
        <p:sp>
          <p:nvSpPr>
            <p:cNvPr id="9" name="Oval 8"/>
            <p:cNvSpPr/>
            <p:nvPr/>
          </p:nvSpPr>
          <p:spPr bwMode="auto">
            <a:xfrm>
              <a:off x="779646" y="2211614"/>
              <a:ext cx="1254059" cy="1254059"/>
            </a:xfrm>
            <a:prstGeom prst="ellipse">
              <a:avLst/>
            </a:prstGeom>
            <a:solidFill>
              <a:schemeClr val="bg1"/>
            </a:solidFill>
            <a:ln>
              <a:noFill/>
              <a:headEnd type="none" w="med" len="med"/>
              <a:tailEnd type="none" w="med" len="med"/>
            </a:ln>
            <a:effectLst>
              <a:innerShdw blurRad="101600" dist="127000" dir="16200000">
                <a:prstClr val="black">
                  <a:alpha val="3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5"/>
            <p:cNvSpPr>
              <a:spLocks noEditPoints="1"/>
            </p:cNvSpPr>
            <p:nvPr/>
          </p:nvSpPr>
          <p:spPr bwMode="auto">
            <a:xfrm>
              <a:off x="1236416" y="2440774"/>
              <a:ext cx="340519" cy="795739"/>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78D7"/>
            </a:solidFill>
            <a:ln>
              <a:noFill/>
            </a:ln>
            <a:effectLst>
              <a:outerShdw blurRad="38100" dist="25400" dir="5400000" algn="t" rotWithShape="0">
                <a:prstClr val="black">
                  <a:alpha val="60000"/>
                </a:prstClr>
              </a:outerShdw>
            </a:effec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00123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7"/>
                                        </p:tgtEl>
                                        <p:attrNameLst>
                                          <p:attrName>style.visibility</p:attrName>
                                        </p:attrNameLst>
                                      </p:cBhvr>
                                      <p:to>
                                        <p:strVal val="visible"/>
                                      </p:to>
                                    </p:set>
                                    <p:anim calcmode="lin" valueType="num">
                                      <p:cBhvr additive="base">
                                        <p:cTn id="7" dur="500" fill="hold"/>
                                        <p:tgtEl>
                                          <p:spTgt spid="257"/>
                                        </p:tgtEl>
                                        <p:attrNameLst>
                                          <p:attrName>ppt_x</p:attrName>
                                        </p:attrNameLst>
                                      </p:cBhvr>
                                      <p:tavLst>
                                        <p:tav tm="0">
                                          <p:val>
                                            <p:strVal val="#ppt_x"/>
                                          </p:val>
                                        </p:tav>
                                        <p:tav tm="100000">
                                          <p:val>
                                            <p:strVal val="#ppt_x"/>
                                          </p:val>
                                        </p:tav>
                                      </p:tavLst>
                                    </p:anim>
                                    <p:anim calcmode="lin" valueType="num">
                                      <p:cBhvr additive="base">
                                        <p:cTn id="8" dur="500" fill="hold"/>
                                        <p:tgtEl>
                                          <p:spTgt spid="25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243425" cy="6876287"/>
          </a:xfrm>
          <a:prstGeom prst="rect">
            <a:avLst/>
          </a:prstGeom>
        </p:spPr>
      </p:pic>
      <p:sp>
        <p:nvSpPr>
          <p:cNvPr id="4" name="Speech Bubble: Rectangle 3"/>
          <p:cNvSpPr/>
          <p:nvPr/>
        </p:nvSpPr>
        <p:spPr bwMode="auto">
          <a:xfrm>
            <a:off x="7653867" y="3560233"/>
            <a:ext cx="1066800" cy="605367"/>
          </a:xfrm>
          <a:prstGeom prst="wedgeRectCallout">
            <a:avLst>
              <a:gd name="adj1" fmla="val -4828"/>
              <a:gd name="adj2" fmla="val 8497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rgbClr val="FF0000"/>
                </a:solidFill>
                <a:ea typeface="Segoe UI" pitchFamily="34" charset="0"/>
                <a:cs typeface="Segoe UI" pitchFamily="34" charset="0"/>
              </a:rPr>
              <a:t>Please continue to hold.</a:t>
            </a:r>
            <a:endParaRPr lang="en-US" sz="1200" dirty="0">
              <a:solidFill>
                <a:srgbClr val="FF0000"/>
              </a:solidFill>
              <a:ea typeface="Segoe UI" pitchFamily="34" charset="0"/>
              <a:cs typeface="Segoe UI" pitchFamily="34" charset="0"/>
            </a:endParaRPr>
          </a:p>
        </p:txBody>
      </p:sp>
      <p:sp>
        <p:nvSpPr>
          <p:cNvPr id="6" name="Rectangle 5"/>
          <p:cNvSpPr/>
          <p:nvPr/>
        </p:nvSpPr>
        <p:spPr>
          <a:xfrm>
            <a:off x="389466" y="481168"/>
            <a:ext cx="9237133" cy="4893647"/>
          </a:xfrm>
          <a:prstGeom prst="rect">
            <a:avLst/>
          </a:prstGeom>
        </p:spPr>
        <p:txBody>
          <a:bodyPr wrap="square">
            <a:spAutoFit/>
          </a:bodyPr>
          <a:lstStyle/>
          <a:p>
            <a:r>
              <a:rPr lang="en-US" dirty="0">
                <a:solidFill>
                  <a:srgbClr val="0078D7"/>
                </a:solidFill>
                <a:latin typeface="Segoe UI" panose="020B0502040204020203" pitchFamily="34" charset="0"/>
              </a:rPr>
              <a:t>Customers spend</a:t>
            </a:r>
          </a:p>
          <a:p>
            <a:r>
              <a:rPr lang="en-US" sz="6000" dirty="0">
                <a:solidFill>
                  <a:srgbClr val="FF8C00"/>
                </a:solidFill>
                <a:latin typeface="Segoe UI Light" panose="020B0502040204020203" pitchFamily="34" charset="0"/>
                <a:cs typeface="Segoe UI Light" panose="020B0502040204020203" pitchFamily="34" charset="0"/>
              </a:rPr>
              <a:t>60 Million Hours per Year</a:t>
            </a:r>
            <a:br>
              <a:rPr lang="en-US" sz="6000" dirty="0">
                <a:solidFill>
                  <a:srgbClr val="FF8C00"/>
                </a:solidFill>
                <a:latin typeface="Segoe UI Light" panose="020B0502040204020203" pitchFamily="34" charset="0"/>
                <a:cs typeface="Segoe UI Light" panose="020B0502040204020203" pitchFamily="34" charset="0"/>
              </a:rPr>
            </a:br>
            <a:r>
              <a:rPr lang="en-US" sz="6000" dirty="0">
                <a:solidFill>
                  <a:srgbClr val="FF8C00"/>
                </a:solidFill>
                <a:latin typeface="Segoe UI Light" panose="020B0502040204020203" pitchFamily="34" charset="0"/>
                <a:cs typeface="Segoe UI Light" panose="020B0502040204020203" pitchFamily="34" charset="0"/>
              </a:rPr>
              <a:t>on hold with call centers. </a:t>
            </a:r>
          </a:p>
          <a:p>
            <a:endParaRPr lang="en-US" dirty="0">
              <a:solidFill>
                <a:srgbClr val="3F3F3F"/>
              </a:solidFill>
              <a:latin typeface="Segoe UI" panose="020B0502040204020203" pitchFamily="34" charset="0"/>
            </a:endParaRPr>
          </a:p>
          <a:p>
            <a:endParaRPr lang="en-US" dirty="0">
              <a:solidFill>
                <a:srgbClr val="3F3F3F"/>
              </a:solidFill>
              <a:latin typeface="Segoe UI" panose="020B0502040204020203" pitchFamily="34" charset="0"/>
            </a:endParaRPr>
          </a:p>
          <a:p>
            <a:r>
              <a:rPr lang="en-US" dirty="0">
                <a:solidFill>
                  <a:srgbClr val="0078D7"/>
                </a:solidFill>
                <a:latin typeface="Segoe UI" panose="020B0502040204020203" pitchFamily="34" charset="0"/>
              </a:rPr>
              <a:t>That's approximately</a:t>
            </a:r>
            <a:endParaRPr lang="en-US" dirty="0">
              <a:solidFill>
                <a:srgbClr val="3F3F3F"/>
              </a:solidFill>
              <a:latin typeface="Segoe UI" panose="020B0502040204020203" pitchFamily="34" charset="0"/>
            </a:endParaRPr>
          </a:p>
          <a:p>
            <a:r>
              <a:rPr lang="en-US" sz="6000" dirty="0">
                <a:solidFill>
                  <a:srgbClr val="FF8C00"/>
                </a:solidFill>
                <a:latin typeface="Segoe UI Light" panose="020B0502040204020203" pitchFamily="34" charset="0"/>
                <a:cs typeface="Segoe UI Light" panose="020B0502040204020203" pitchFamily="34" charset="0"/>
              </a:rPr>
              <a:t>326 trips to</a:t>
            </a:r>
            <a:br>
              <a:rPr lang="en-US" sz="6000" dirty="0">
                <a:solidFill>
                  <a:srgbClr val="FF8C00"/>
                </a:solidFill>
                <a:latin typeface="Segoe UI Light" panose="020B0502040204020203" pitchFamily="34" charset="0"/>
                <a:cs typeface="Segoe UI Light" panose="020B0502040204020203" pitchFamily="34" charset="0"/>
              </a:rPr>
            </a:br>
            <a:r>
              <a:rPr lang="en-US" sz="6000" dirty="0">
                <a:solidFill>
                  <a:srgbClr val="FF8C00"/>
                </a:solidFill>
                <a:latin typeface="Segoe UI Light" panose="020B0502040204020203" pitchFamily="34" charset="0"/>
                <a:cs typeface="Segoe UI Light" panose="020B0502040204020203" pitchFamily="34" charset="0"/>
              </a:rPr>
              <a:t>Pluto and back.</a:t>
            </a:r>
          </a:p>
        </p:txBody>
      </p:sp>
      <p:sp>
        <p:nvSpPr>
          <p:cNvPr id="3" name="TextBox 2"/>
          <p:cNvSpPr txBox="1"/>
          <p:nvPr/>
        </p:nvSpPr>
        <p:spPr>
          <a:xfrm>
            <a:off x="8187267" y="1841778"/>
            <a:ext cx="287867" cy="433965"/>
          </a:xfrm>
          <a:prstGeom prst="rect">
            <a:avLst/>
          </a:prstGeom>
          <a:noFill/>
        </p:spPr>
        <p:txBody>
          <a:bodyPr wrap="square" lIns="182880" tIns="146304" rIns="182880" bIns="146304" rtlCol="0" anchor="ctr">
            <a:spAutoFit/>
          </a:bodyPr>
          <a:lstStyle/>
          <a:p>
            <a:pPr algn="ctr">
              <a:lnSpc>
                <a:spcPct val="90000"/>
              </a:lnSpc>
              <a:spcAft>
                <a:spcPts val="600"/>
              </a:spcAft>
            </a:pPr>
            <a:r>
              <a:rPr lang="en-US" sz="1000" dirty="0">
                <a:solidFill>
                  <a:srgbClr val="FF8C00"/>
                </a:solidFill>
                <a:latin typeface="Segoe UI Light" panose="020B0502040204020203" pitchFamily="34" charset="0"/>
                <a:cs typeface="Segoe UI Light" panose="020B0502040204020203" pitchFamily="34" charset="0"/>
              </a:rPr>
              <a:t>3</a:t>
            </a:r>
            <a:endParaRPr lang="en-US" sz="1000" dirty="0">
              <a:gradFill>
                <a:gsLst>
                  <a:gs pos="2917">
                    <a:schemeClr val="tx1"/>
                  </a:gs>
                  <a:gs pos="30000">
                    <a:schemeClr val="tx1"/>
                  </a:gs>
                </a:gsLst>
                <a:lin ang="5400000" scaled="0"/>
              </a:gradFill>
            </a:endParaRPr>
          </a:p>
        </p:txBody>
      </p:sp>
      <p:sp>
        <p:nvSpPr>
          <p:cNvPr id="7" name="TextBox 6"/>
          <p:cNvSpPr txBox="1"/>
          <p:nvPr/>
        </p:nvSpPr>
        <p:spPr>
          <a:xfrm>
            <a:off x="5266266" y="4398711"/>
            <a:ext cx="287867" cy="433965"/>
          </a:xfrm>
          <a:prstGeom prst="rect">
            <a:avLst/>
          </a:prstGeom>
          <a:noFill/>
        </p:spPr>
        <p:txBody>
          <a:bodyPr wrap="square" lIns="182880" tIns="146304" rIns="182880" bIns="146304" rtlCol="0" anchor="ctr">
            <a:spAutoFit/>
          </a:bodyPr>
          <a:lstStyle/>
          <a:p>
            <a:pPr algn="ctr">
              <a:lnSpc>
                <a:spcPct val="90000"/>
              </a:lnSpc>
              <a:spcAft>
                <a:spcPts val="600"/>
              </a:spcAft>
            </a:pPr>
            <a:r>
              <a:rPr lang="en-US" sz="1000" dirty="0">
                <a:solidFill>
                  <a:srgbClr val="FF8C00"/>
                </a:solidFill>
                <a:latin typeface="Segoe UI Light" panose="020B0502040204020203" pitchFamily="34" charset="0"/>
                <a:cs typeface="Segoe UI Light" panose="020B0502040204020203" pitchFamily="34" charset="0"/>
              </a:rPr>
              <a:t>4</a:t>
            </a:r>
            <a:endParaRPr lang="en-US" sz="1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501064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spect="1" noChangeArrowheads="1" noTextEdit="1"/>
          </p:cNvSpPr>
          <p:nvPr/>
        </p:nvSpPr>
        <p:spPr bwMode="auto">
          <a:xfrm>
            <a:off x="0" y="1071564"/>
            <a:ext cx="12207875"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4"/>
          </p:nvPr>
        </p:nvSpPr>
        <p:spPr/>
        <p:txBody>
          <a:bodyPr/>
          <a:lstStyle/>
          <a:p>
            <a:fld id="{A34B8C21-472C-43AD-8B9F-5964D09AB204}" type="slidenum">
              <a:rPr lang="en-IN" smtClean="0"/>
              <a:pPr/>
              <a:t>7</a:t>
            </a:fld>
            <a:endParaRPr lang="en-IN" dirty="0"/>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chemeClr val="accent2">
                    <a:lumMod val="75000"/>
                  </a:schemeClr>
                </a:solidFill>
              </a:rPr>
              <a:t>Call Center Automation v</a:t>
            </a:r>
            <a:r>
              <a:rPr lang="en-US" sz="3400" spc="0" dirty="0">
                <a:ln>
                  <a:noFill/>
                </a:ln>
                <a:solidFill>
                  <a:srgbClr val="505050">
                    <a:lumMod val="75000"/>
                  </a:srgbClr>
                </a:solidFill>
              </a:rPr>
              <a:t>s Touchtone Responsive Systems</a:t>
            </a:r>
            <a:endParaRPr lang="en-US" sz="3400" spc="0" dirty="0">
              <a:ln>
                <a:noFill/>
              </a:ln>
              <a:solidFill>
                <a:schemeClr val="accent2">
                  <a:lumMod val="75000"/>
                </a:schemeClr>
              </a:solidFill>
            </a:endParaRPr>
          </a:p>
        </p:txBody>
      </p:sp>
      <p:grpSp>
        <p:nvGrpSpPr>
          <p:cNvPr id="89" name="Group 88"/>
          <p:cNvGrpSpPr/>
          <p:nvPr/>
        </p:nvGrpSpPr>
        <p:grpSpPr>
          <a:xfrm>
            <a:off x="0" y="882651"/>
            <a:ext cx="12204700" cy="5999163"/>
            <a:chOff x="0" y="882651"/>
            <a:chExt cx="12204700" cy="5999163"/>
          </a:xfrm>
        </p:grpSpPr>
        <p:sp>
          <p:nvSpPr>
            <p:cNvPr id="7" name="Rectangle 5"/>
            <p:cNvSpPr>
              <a:spLocks noChangeArrowheads="1"/>
            </p:cNvSpPr>
            <p:nvPr/>
          </p:nvSpPr>
          <p:spPr bwMode="auto">
            <a:xfrm>
              <a:off x="0" y="882651"/>
              <a:ext cx="12204700" cy="5999163"/>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8" name="Group 87"/>
            <p:cNvGrpSpPr/>
            <p:nvPr/>
          </p:nvGrpSpPr>
          <p:grpSpPr>
            <a:xfrm>
              <a:off x="381000" y="1377157"/>
              <a:ext cx="11445876" cy="5010150"/>
              <a:chOff x="381000" y="1471614"/>
              <a:chExt cx="11445876" cy="5010150"/>
            </a:xfrm>
          </p:grpSpPr>
          <p:sp>
            <p:nvSpPr>
              <p:cNvPr id="8" name="Freeform 6"/>
              <p:cNvSpPr>
                <a:spLocks/>
              </p:cNvSpPr>
              <p:nvPr/>
            </p:nvSpPr>
            <p:spPr bwMode="auto">
              <a:xfrm>
                <a:off x="1811338" y="1471614"/>
                <a:ext cx="1431925" cy="1670050"/>
              </a:xfrm>
              <a:custGeom>
                <a:avLst/>
                <a:gdLst>
                  <a:gd name="T0" fmla="*/ 14 w 450"/>
                  <a:gd name="T1" fmla="*/ 0 h 526"/>
                  <a:gd name="T2" fmla="*/ 450 w 450"/>
                  <a:gd name="T3" fmla="*/ 0 h 526"/>
                  <a:gd name="T4" fmla="*/ 450 w 450"/>
                  <a:gd name="T5" fmla="*/ 526 h 526"/>
                  <a:gd name="T6" fmla="*/ 0 w 450"/>
                  <a:gd name="T7" fmla="*/ 526 h 526"/>
                  <a:gd name="T8" fmla="*/ 0 w 450"/>
                  <a:gd name="T9" fmla="*/ 14 h 526"/>
                  <a:gd name="T10" fmla="*/ 14 w 450"/>
                  <a:gd name="T11" fmla="*/ 0 h 526"/>
                </a:gdLst>
                <a:ahLst/>
                <a:cxnLst>
                  <a:cxn ang="0">
                    <a:pos x="T0" y="T1"/>
                  </a:cxn>
                  <a:cxn ang="0">
                    <a:pos x="T2" y="T3"/>
                  </a:cxn>
                  <a:cxn ang="0">
                    <a:pos x="T4" y="T5"/>
                  </a:cxn>
                  <a:cxn ang="0">
                    <a:pos x="T6" y="T7"/>
                  </a:cxn>
                  <a:cxn ang="0">
                    <a:pos x="T8" y="T9"/>
                  </a:cxn>
                  <a:cxn ang="0">
                    <a:pos x="T10" y="T11"/>
                  </a:cxn>
                </a:cxnLst>
                <a:rect l="0" t="0" r="r" b="b"/>
                <a:pathLst>
                  <a:path w="450" h="526">
                    <a:moveTo>
                      <a:pt x="14" y="0"/>
                    </a:moveTo>
                    <a:cubicBezTo>
                      <a:pt x="450" y="0"/>
                      <a:pt x="450" y="0"/>
                      <a:pt x="450" y="0"/>
                    </a:cubicBezTo>
                    <a:cubicBezTo>
                      <a:pt x="450" y="526"/>
                      <a:pt x="450" y="526"/>
                      <a:pt x="450" y="526"/>
                    </a:cubicBezTo>
                    <a:cubicBezTo>
                      <a:pt x="0" y="526"/>
                      <a:pt x="0" y="526"/>
                      <a:pt x="0" y="526"/>
                    </a:cubicBezTo>
                    <a:cubicBezTo>
                      <a:pt x="0" y="14"/>
                      <a:pt x="0" y="14"/>
                      <a:pt x="0" y="14"/>
                    </a:cubicBezTo>
                    <a:cubicBezTo>
                      <a:pt x="0" y="6"/>
                      <a:pt x="6" y="0"/>
                      <a:pt x="14" y="0"/>
                    </a:cubicBezTo>
                    <a:close/>
                  </a:path>
                </a:pathLst>
              </a:custGeom>
              <a:solidFill>
                <a:srgbClr val="E6E6E6"/>
              </a:solidFill>
              <a:ln w="508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3243263" y="1471614"/>
                <a:ext cx="1430338" cy="1670050"/>
              </a:xfrm>
              <a:prstGeom prst="rect">
                <a:avLst/>
              </a:prstGeom>
              <a:solidFill>
                <a:srgbClr val="E6E6E6"/>
              </a:solidFill>
              <a:ln w="508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4673600" y="1471614"/>
                <a:ext cx="1430338" cy="1670050"/>
              </a:xfrm>
              <a:prstGeom prst="rect">
                <a:avLst/>
              </a:prstGeom>
              <a:solidFill>
                <a:srgbClr val="E6E6E6"/>
              </a:solidFill>
              <a:ln w="508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6103938" y="1471614"/>
                <a:ext cx="1430338" cy="1670050"/>
              </a:xfrm>
              <a:prstGeom prst="rect">
                <a:avLst/>
              </a:prstGeom>
              <a:solidFill>
                <a:srgbClr val="E6E6E6"/>
              </a:solidFill>
              <a:ln w="508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7534275" y="1471614"/>
                <a:ext cx="1430338" cy="1670050"/>
              </a:xfrm>
              <a:prstGeom prst="rect">
                <a:avLst/>
              </a:prstGeom>
              <a:solidFill>
                <a:srgbClr val="E6E6E6"/>
              </a:solidFill>
              <a:ln w="508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8964613" y="1471614"/>
                <a:ext cx="1431925" cy="1670050"/>
              </a:xfrm>
              <a:prstGeom prst="rect">
                <a:avLst/>
              </a:prstGeom>
              <a:solidFill>
                <a:srgbClr val="E6E6E6"/>
              </a:solidFill>
              <a:ln w="508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10396538" y="1471614"/>
                <a:ext cx="1430338" cy="1670050"/>
              </a:xfrm>
              <a:custGeom>
                <a:avLst/>
                <a:gdLst>
                  <a:gd name="T0" fmla="*/ 0 w 450"/>
                  <a:gd name="T1" fmla="*/ 0 h 526"/>
                  <a:gd name="T2" fmla="*/ 435 w 450"/>
                  <a:gd name="T3" fmla="*/ 0 h 526"/>
                  <a:gd name="T4" fmla="*/ 450 w 450"/>
                  <a:gd name="T5" fmla="*/ 14 h 526"/>
                  <a:gd name="T6" fmla="*/ 450 w 450"/>
                  <a:gd name="T7" fmla="*/ 526 h 526"/>
                  <a:gd name="T8" fmla="*/ 0 w 450"/>
                  <a:gd name="T9" fmla="*/ 526 h 526"/>
                  <a:gd name="T10" fmla="*/ 0 w 450"/>
                  <a:gd name="T11" fmla="*/ 0 h 526"/>
                </a:gdLst>
                <a:ahLst/>
                <a:cxnLst>
                  <a:cxn ang="0">
                    <a:pos x="T0" y="T1"/>
                  </a:cxn>
                  <a:cxn ang="0">
                    <a:pos x="T2" y="T3"/>
                  </a:cxn>
                  <a:cxn ang="0">
                    <a:pos x="T4" y="T5"/>
                  </a:cxn>
                  <a:cxn ang="0">
                    <a:pos x="T6" y="T7"/>
                  </a:cxn>
                  <a:cxn ang="0">
                    <a:pos x="T8" y="T9"/>
                  </a:cxn>
                  <a:cxn ang="0">
                    <a:pos x="T10" y="T11"/>
                  </a:cxn>
                </a:cxnLst>
                <a:rect l="0" t="0" r="r" b="b"/>
                <a:pathLst>
                  <a:path w="450" h="526">
                    <a:moveTo>
                      <a:pt x="0" y="0"/>
                    </a:moveTo>
                    <a:cubicBezTo>
                      <a:pt x="435" y="0"/>
                      <a:pt x="435" y="0"/>
                      <a:pt x="435" y="0"/>
                    </a:cubicBezTo>
                    <a:cubicBezTo>
                      <a:pt x="443" y="0"/>
                      <a:pt x="450" y="6"/>
                      <a:pt x="450" y="14"/>
                    </a:cubicBezTo>
                    <a:cubicBezTo>
                      <a:pt x="450" y="526"/>
                      <a:pt x="450" y="526"/>
                      <a:pt x="450" y="526"/>
                    </a:cubicBezTo>
                    <a:cubicBezTo>
                      <a:pt x="0" y="526"/>
                      <a:pt x="0" y="526"/>
                      <a:pt x="0" y="526"/>
                    </a:cubicBezTo>
                    <a:lnTo>
                      <a:pt x="0" y="0"/>
                    </a:lnTo>
                    <a:close/>
                  </a:path>
                </a:pathLst>
              </a:custGeom>
              <a:solidFill>
                <a:srgbClr val="E6E6E6"/>
              </a:solidFill>
              <a:ln w="508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381000" y="3141664"/>
                <a:ext cx="1430338" cy="1670050"/>
              </a:xfrm>
              <a:custGeom>
                <a:avLst/>
                <a:gdLst>
                  <a:gd name="T0" fmla="*/ 14 w 450"/>
                  <a:gd name="T1" fmla="*/ 0 h 526"/>
                  <a:gd name="T2" fmla="*/ 450 w 450"/>
                  <a:gd name="T3" fmla="*/ 0 h 526"/>
                  <a:gd name="T4" fmla="*/ 450 w 450"/>
                  <a:gd name="T5" fmla="*/ 526 h 526"/>
                  <a:gd name="T6" fmla="*/ 0 w 450"/>
                  <a:gd name="T7" fmla="*/ 526 h 526"/>
                  <a:gd name="T8" fmla="*/ 0 w 450"/>
                  <a:gd name="T9" fmla="*/ 14 h 526"/>
                  <a:gd name="T10" fmla="*/ 14 w 450"/>
                  <a:gd name="T11" fmla="*/ 0 h 526"/>
                </a:gdLst>
                <a:ahLst/>
                <a:cxnLst>
                  <a:cxn ang="0">
                    <a:pos x="T0" y="T1"/>
                  </a:cxn>
                  <a:cxn ang="0">
                    <a:pos x="T2" y="T3"/>
                  </a:cxn>
                  <a:cxn ang="0">
                    <a:pos x="T4" y="T5"/>
                  </a:cxn>
                  <a:cxn ang="0">
                    <a:pos x="T6" y="T7"/>
                  </a:cxn>
                  <a:cxn ang="0">
                    <a:pos x="T8" y="T9"/>
                  </a:cxn>
                  <a:cxn ang="0">
                    <a:pos x="T10" y="T11"/>
                  </a:cxn>
                </a:cxnLst>
                <a:rect l="0" t="0" r="r" b="b"/>
                <a:pathLst>
                  <a:path w="450" h="526">
                    <a:moveTo>
                      <a:pt x="14" y="0"/>
                    </a:moveTo>
                    <a:cubicBezTo>
                      <a:pt x="450" y="0"/>
                      <a:pt x="450" y="0"/>
                      <a:pt x="450" y="0"/>
                    </a:cubicBezTo>
                    <a:cubicBezTo>
                      <a:pt x="450" y="526"/>
                      <a:pt x="450" y="526"/>
                      <a:pt x="450" y="526"/>
                    </a:cubicBezTo>
                    <a:cubicBezTo>
                      <a:pt x="0" y="526"/>
                      <a:pt x="0" y="526"/>
                      <a:pt x="0" y="526"/>
                    </a:cubicBezTo>
                    <a:cubicBezTo>
                      <a:pt x="0" y="14"/>
                      <a:pt x="0" y="14"/>
                      <a:pt x="0" y="14"/>
                    </a:cubicBezTo>
                    <a:cubicBezTo>
                      <a:pt x="0" y="6"/>
                      <a:pt x="6" y="0"/>
                      <a:pt x="14" y="0"/>
                    </a:cubicBezTo>
                    <a:close/>
                  </a:path>
                </a:pathLst>
              </a:cu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1811338" y="3141664"/>
                <a:ext cx="1431925"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3243263" y="314166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4673600" y="314166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6103938" y="314166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7534275" y="314166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8964613" y="3141664"/>
                <a:ext cx="1431925"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10396538" y="314166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381000" y="4811714"/>
                <a:ext cx="1430338" cy="1670050"/>
              </a:xfrm>
              <a:custGeom>
                <a:avLst/>
                <a:gdLst>
                  <a:gd name="T0" fmla="*/ 0 w 450"/>
                  <a:gd name="T1" fmla="*/ 0 h 526"/>
                  <a:gd name="T2" fmla="*/ 450 w 450"/>
                  <a:gd name="T3" fmla="*/ 0 h 526"/>
                  <a:gd name="T4" fmla="*/ 450 w 450"/>
                  <a:gd name="T5" fmla="*/ 526 h 526"/>
                  <a:gd name="T6" fmla="*/ 14 w 450"/>
                  <a:gd name="T7" fmla="*/ 526 h 526"/>
                  <a:gd name="T8" fmla="*/ 0 w 450"/>
                  <a:gd name="T9" fmla="*/ 511 h 526"/>
                  <a:gd name="T10" fmla="*/ 0 w 450"/>
                  <a:gd name="T11" fmla="*/ 0 h 526"/>
                </a:gdLst>
                <a:ahLst/>
                <a:cxnLst>
                  <a:cxn ang="0">
                    <a:pos x="T0" y="T1"/>
                  </a:cxn>
                  <a:cxn ang="0">
                    <a:pos x="T2" y="T3"/>
                  </a:cxn>
                  <a:cxn ang="0">
                    <a:pos x="T4" y="T5"/>
                  </a:cxn>
                  <a:cxn ang="0">
                    <a:pos x="T6" y="T7"/>
                  </a:cxn>
                  <a:cxn ang="0">
                    <a:pos x="T8" y="T9"/>
                  </a:cxn>
                  <a:cxn ang="0">
                    <a:pos x="T10" y="T11"/>
                  </a:cxn>
                </a:cxnLst>
                <a:rect l="0" t="0" r="r" b="b"/>
                <a:pathLst>
                  <a:path w="450" h="526">
                    <a:moveTo>
                      <a:pt x="0" y="0"/>
                    </a:moveTo>
                    <a:cubicBezTo>
                      <a:pt x="450" y="0"/>
                      <a:pt x="450" y="0"/>
                      <a:pt x="450" y="0"/>
                    </a:cubicBezTo>
                    <a:cubicBezTo>
                      <a:pt x="450" y="526"/>
                      <a:pt x="450" y="526"/>
                      <a:pt x="450" y="526"/>
                    </a:cubicBezTo>
                    <a:cubicBezTo>
                      <a:pt x="14" y="526"/>
                      <a:pt x="14" y="526"/>
                      <a:pt x="14" y="526"/>
                    </a:cubicBezTo>
                    <a:cubicBezTo>
                      <a:pt x="6" y="526"/>
                      <a:pt x="0" y="519"/>
                      <a:pt x="0" y="511"/>
                    </a:cubicBezTo>
                    <a:lnTo>
                      <a:pt x="0" y="0"/>
                    </a:lnTo>
                    <a:close/>
                  </a:path>
                </a:pathLst>
              </a:cu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1811338" y="4811714"/>
                <a:ext cx="1431925"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3243263" y="481171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4673600" y="481171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6103938" y="481171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7534275" y="481171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8964613" y="4811714"/>
                <a:ext cx="1431925"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10396538" y="4811714"/>
                <a:ext cx="1430338" cy="1670050"/>
              </a:xfrm>
              <a:custGeom>
                <a:avLst/>
                <a:gdLst>
                  <a:gd name="T0" fmla="*/ 0 w 450"/>
                  <a:gd name="T1" fmla="*/ 0 h 526"/>
                  <a:gd name="T2" fmla="*/ 450 w 450"/>
                  <a:gd name="T3" fmla="*/ 0 h 526"/>
                  <a:gd name="T4" fmla="*/ 450 w 450"/>
                  <a:gd name="T5" fmla="*/ 511 h 526"/>
                  <a:gd name="T6" fmla="*/ 435 w 450"/>
                  <a:gd name="T7" fmla="*/ 526 h 526"/>
                  <a:gd name="T8" fmla="*/ 0 w 450"/>
                  <a:gd name="T9" fmla="*/ 526 h 526"/>
                  <a:gd name="T10" fmla="*/ 0 w 450"/>
                  <a:gd name="T11" fmla="*/ 0 h 526"/>
                </a:gdLst>
                <a:ahLst/>
                <a:cxnLst>
                  <a:cxn ang="0">
                    <a:pos x="T0" y="T1"/>
                  </a:cxn>
                  <a:cxn ang="0">
                    <a:pos x="T2" y="T3"/>
                  </a:cxn>
                  <a:cxn ang="0">
                    <a:pos x="T4" y="T5"/>
                  </a:cxn>
                  <a:cxn ang="0">
                    <a:pos x="T6" y="T7"/>
                  </a:cxn>
                  <a:cxn ang="0">
                    <a:pos x="T8" y="T9"/>
                  </a:cxn>
                  <a:cxn ang="0">
                    <a:pos x="T10" y="T11"/>
                  </a:cxn>
                </a:cxnLst>
                <a:rect l="0" t="0" r="r" b="b"/>
                <a:pathLst>
                  <a:path w="450" h="526">
                    <a:moveTo>
                      <a:pt x="0" y="0"/>
                    </a:moveTo>
                    <a:cubicBezTo>
                      <a:pt x="450" y="0"/>
                      <a:pt x="450" y="0"/>
                      <a:pt x="450" y="0"/>
                    </a:cubicBezTo>
                    <a:cubicBezTo>
                      <a:pt x="450" y="511"/>
                      <a:pt x="450" y="511"/>
                      <a:pt x="450" y="511"/>
                    </a:cubicBezTo>
                    <a:cubicBezTo>
                      <a:pt x="450" y="519"/>
                      <a:pt x="443" y="526"/>
                      <a:pt x="435" y="526"/>
                    </a:cubicBezTo>
                    <a:cubicBezTo>
                      <a:pt x="0" y="526"/>
                      <a:pt x="0" y="526"/>
                      <a:pt x="0" y="526"/>
                    </a:cubicBezTo>
                    <a:lnTo>
                      <a:pt x="0" y="0"/>
                    </a:lnTo>
                    <a:close/>
                  </a:path>
                </a:pathLst>
              </a:cu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p:cNvSpPr>
              <p:nvPr/>
            </p:nvSpPr>
            <p:spPr bwMode="auto">
              <a:xfrm>
                <a:off x="558800" y="3344864"/>
                <a:ext cx="230188" cy="746125"/>
              </a:xfrm>
              <a:custGeom>
                <a:avLst/>
                <a:gdLst>
                  <a:gd name="T0" fmla="*/ 63 w 72"/>
                  <a:gd name="T1" fmla="*/ 180 h 235"/>
                  <a:gd name="T2" fmla="*/ 57 w 72"/>
                  <a:gd name="T3" fmla="*/ 174 h 235"/>
                  <a:gd name="T4" fmla="*/ 45 w 72"/>
                  <a:gd name="T5" fmla="*/ 174 h 235"/>
                  <a:gd name="T6" fmla="*/ 38 w 72"/>
                  <a:gd name="T7" fmla="*/ 168 h 235"/>
                  <a:gd name="T8" fmla="*/ 35 w 72"/>
                  <a:gd name="T9" fmla="*/ 117 h 235"/>
                  <a:gd name="T10" fmla="*/ 38 w 72"/>
                  <a:gd name="T11" fmla="*/ 66 h 235"/>
                  <a:gd name="T12" fmla="*/ 45 w 72"/>
                  <a:gd name="T13" fmla="*/ 60 h 235"/>
                  <a:gd name="T14" fmla="*/ 57 w 72"/>
                  <a:gd name="T15" fmla="*/ 60 h 235"/>
                  <a:gd name="T16" fmla="*/ 63 w 72"/>
                  <a:gd name="T17" fmla="*/ 54 h 235"/>
                  <a:gd name="T18" fmla="*/ 71 w 72"/>
                  <a:gd name="T19" fmla="*/ 7 h 235"/>
                  <a:gd name="T20" fmla="*/ 65 w 72"/>
                  <a:gd name="T21" fmla="*/ 0 h 235"/>
                  <a:gd name="T22" fmla="*/ 55 w 72"/>
                  <a:gd name="T23" fmla="*/ 0 h 235"/>
                  <a:gd name="T24" fmla="*/ 36 w 72"/>
                  <a:gd name="T25" fmla="*/ 0 h 235"/>
                  <a:gd name="T26" fmla="*/ 34 w 72"/>
                  <a:gd name="T27" fmla="*/ 0 h 235"/>
                  <a:gd name="T28" fmla="*/ 34 w 72"/>
                  <a:gd name="T29" fmla="*/ 0 h 235"/>
                  <a:gd name="T30" fmla="*/ 13 w 72"/>
                  <a:gd name="T31" fmla="*/ 117 h 235"/>
                  <a:gd name="T32" fmla="*/ 34 w 72"/>
                  <a:gd name="T33" fmla="*/ 234 h 235"/>
                  <a:gd name="T34" fmla="*/ 34 w 72"/>
                  <a:gd name="T35" fmla="*/ 235 h 235"/>
                  <a:gd name="T36" fmla="*/ 31 w 72"/>
                  <a:gd name="T37" fmla="*/ 235 h 235"/>
                  <a:gd name="T38" fmla="*/ 10 w 72"/>
                  <a:gd name="T39" fmla="*/ 117 h 235"/>
                  <a:gd name="T40" fmla="*/ 31 w 72"/>
                  <a:gd name="T41" fmla="*/ 0 h 235"/>
                  <a:gd name="T42" fmla="*/ 25 w 72"/>
                  <a:gd name="T43" fmla="*/ 0 h 235"/>
                  <a:gd name="T44" fmla="*/ 19 w 72"/>
                  <a:gd name="T45" fmla="*/ 4 h 235"/>
                  <a:gd name="T46" fmla="*/ 0 w 72"/>
                  <a:gd name="T47" fmla="*/ 117 h 235"/>
                  <a:gd name="T48" fmla="*/ 19 w 72"/>
                  <a:gd name="T49" fmla="*/ 230 h 235"/>
                  <a:gd name="T50" fmla="*/ 25 w 72"/>
                  <a:gd name="T51" fmla="*/ 235 h 235"/>
                  <a:gd name="T52" fmla="*/ 36 w 72"/>
                  <a:gd name="T53" fmla="*/ 235 h 235"/>
                  <a:gd name="T54" fmla="*/ 55 w 72"/>
                  <a:gd name="T55" fmla="*/ 235 h 235"/>
                  <a:gd name="T56" fmla="*/ 65 w 72"/>
                  <a:gd name="T57" fmla="*/ 235 h 235"/>
                  <a:gd name="T58" fmla="*/ 71 w 72"/>
                  <a:gd name="T59" fmla="*/ 227 h 235"/>
                  <a:gd name="T60" fmla="*/ 63 w 72"/>
                  <a:gd name="T61" fmla="*/ 18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235">
                    <a:moveTo>
                      <a:pt x="63" y="180"/>
                    </a:moveTo>
                    <a:cubicBezTo>
                      <a:pt x="63" y="176"/>
                      <a:pt x="60" y="174"/>
                      <a:pt x="57" y="174"/>
                    </a:cubicBezTo>
                    <a:cubicBezTo>
                      <a:pt x="45" y="174"/>
                      <a:pt x="45" y="174"/>
                      <a:pt x="45" y="174"/>
                    </a:cubicBezTo>
                    <a:cubicBezTo>
                      <a:pt x="42" y="174"/>
                      <a:pt x="39" y="172"/>
                      <a:pt x="38" y="168"/>
                    </a:cubicBezTo>
                    <a:cubicBezTo>
                      <a:pt x="36" y="152"/>
                      <a:pt x="35" y="135"/>
                      <a:pt x="35" y="117"/>
                    </a:cubicBezTo>
                    <a:cubicBezTo>
                      <a:pt x="35" y="99"/>
                      <a:pt x="36" y="82"/>
                      <a:pt x="38" y="66"/>
                    </a:cubicBezTo>
                    <a:cubicBezTo>
                      <a:pt x="39" y="63"/>
                      <a:pt x="42" y="60"/>
                      <a:pt x="45" y="60"/>
                    </a:cubicBezTo>
                    <a:cubicBezTo>
                      <a:pt x="57" y="60"/>
                      <a:pt x="57" y="60"/>
                      <a:pt x="57" y="60"/>
                    </a:cubicBezTo>
                    <a:cubicBezTo>
                      <a:pt x="60" y="60"/>
                      <a:pt x="63" y="58"/>
                      <a:pt x="63" y="54"/>
                    </a:cubicBezTo>
                    <a:cubicBezTo>
                      <a:pt x="71" y="7"/>
                      <a:pt x="71" y="7"/>
                      <a:pt x="71" y="7"/>
                    </a:cubicBezTo>
                    <a:cubicBezTo>
                      <a:pt x="72" y="3"/>
                      <a:pt x="69" y="0"/>
                      <a:pt x="65" y="0"/>
                    </a:cubicBezTo>
                    <a:cubicBezTo>
                      <a:pt x="55" y="0"/>
                      <a:pt x="55" y="0"/>
                      <a:pt x="55" y="0"/>
                    </a:cubicBezTo>
                    <a:cubicBezTo>
                      <a:pt x="36" y="0"/>
                      <a:pt x="36" y="0"/>
                      <a:pt x="36" y="0"/>
                    </a:cubicBezTo>
                    <a:cubicBezTo>
                      <a:pt x="34" y="0"/>
                      <a:pt x="34" y="0"/>
                      <a:pt x="34" y="0"/>
                    </a:cubicBezTo>
                    <a:cubicBezTo>
                      <a:pt x="34" y="0"/>
                      <a:pt x="34" y="0"/>
                      <a:pt x="34" y="0"/>
                    </a:cubicBezTo>
                    <a:cubicBezTo>
                      <a:pt x="20" y="31"/>
                      <a:pt x="13" y="73"/>
                      <a:pt x="13" y="117"/>
                    </a:cubicBezTo>
                    <a:cubicBezTo>
                      <a:pt x="13" y="162"/>
                      <a:pt x="20" y="203"/>
                      <a:pt x="34" y="234"/>
                    </a:cubicBezTo>
                    <a:cubicBezTo>
                      <a:pt x="34" y="235"/>
                      <a:pt x="34" y="235"/>
                      <a:pt x="34" y="235"/>
                    </a:cubicBezTo>
                    <a:cubicBezTo>
                      <a:pt x="31" y="235"/>
                      <a:pt x="31" y="235"/>
                      <a:pt x="31" y="235"/>
                    </a:cubicBezTo>
                    <a:cubicBezTo>
                      <a:pt x="17" y="203"/>
                      <a:pt x="10" y="162"/>
                      <a:pt x="10" y="117"/>
                    </a:cubicBezTo>
                    <a:cubicBezTo>
                      <a:pt x="10" y="73"/>
                      <a:pt x="17" y="31"/>
                      <a:pt x="31" y="0"/>
                    </a:cubicBezTo>
                    <a:cubicBezTo>
                      <a:pt x="25" y="0"/>
                      <a:pt x="25" y="0"/>
                      <a:pt x="25" y="0"/>
                    </a:cubicBezTo>
                    <a:cubicBezTo>
                      <a:pt x="22" y="0"/>
                      <a:pt x="20" y="1"/>
                      <a:pt x="19" y="4"/>
                    </a:cubicBezTo>
                    <a:cubicBezTo>
                      <a:pt x="7" y="33"/>
                      <a:pt x="0" y="73"/>
                      <a:pt x="0" y="117"/>
                    </a:cubicBezTo>
                    <a:cubicBezTo>
                      <a:pt x="0" y="161"/>
                      <a:pt x="7" y="201"/>
                      <a:pt x="19" y="230"/>
                    </a:cubicBezTo>
                    <a:cubicBezTo>
                      <a:pt x="20" y="233"/>
                      <a:pt x="22" y="235"/>
                      <a:pt x="25" y="235"/>
                    </a:cubicBezTo>
                    <a:cubicBezTo>
                      <a:pt x="36" y="235"/>
                      <a:pt x="36" y="235"/>
                      <a:pt x="36" y="235"/>
                    </a:cubicBezTo>
                    <a:cubicBezTo>
                      <a:pt x="55" y="235"/>
                      <a:pt x="55" y="235"/>
                      <a:pt x="55" y="235"/>
                    </a:cubicBezTo>
                    <a:cubicBezTo>
                      <a:pt x="65" y="235"/>
                      <a:pt x="65" y="235"/>
                      <a:pt x="65" y="235"/>
                    </a:cubicBezTo>
                    <a:cubicBezTo>
                      <a:pt x="69" y="235"/>
                      <a:pt x="72" y="231"/>
                      <a:pt x="71" y="227"/>
                    </a:cubicBezTo>
                    <a:lnTo>
                      <a:pt x="63" y="180"/>
                    </a:lnTo>
                    <a:close/>
                  </a:path>
                </a:pathLst>
              </a:custGeom>
              <a:solidFill>
                <a:srgbClr val="282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1284288" y="3255964"/>
                <a:ext cx="346075" cy="920750"/>
              </a:xfrm>
              <a:custGeom>
                <a:avLst/>
                <a:gdLst>
                  <a:gd name="T0" fmla="*/ 0 w 218"/>
                  <a:gd name="T1" fmla="*/ 580 h 580"/>
                  <a:gd name="T2" fmla="*/ 218 w 218"/>
                  <a:gd name="T3" fmla="*/ 580 h 580"/>
                  <a:gd name="T4" fmla="*/ 218 w 218"/>
                  <a:gd name="T5" fmla="*/ 0 h 580"/>
                  <a:gd name="T6" fmla="*/ 0 w 218"/>
                  <a:gd name="T7" fmla="*/ 0 h 580"/>
                  <a:gd name="T8" fmla="*/ 0 w 218"/>
                  <a:gd name="T9" fmla="*/ 580 h 580"/>
                  <a:gd name="T10" fmla="*/ 0 w 218"/>
                  <a:gd name="T11" fmla="*/ 580 h 580"/>
                </a:gdLst>
                <a:ahLst/>
                <a:cxnLst>
                  <a:cxn ang="0">
                    <a:pos x="T0" y="T1"/>
                  </a:cxn>
                  <a:cxn ang="0">
                    <a:pos x="T2" y="T3"/>
                  </a:cxn>
                  <a:cxn ang="0">
                    <a:pos x="T4" y="T5"/>
                  </a:cxn>
                  <a:cxn ang="0">
                    <a:pos x="T6" y="T7"/>
                  </a:cxn>
                  <a:cxn ang="0">
                    <a:pos x="T8" y="T9"/>
                  </a:cxn>
                  <a:cxn ang="0">
                    <a:pos x="T10" y="T11"/>
                  </a:cxn>
                </a:cxnLst>
                <a:rect l="0" t="0" r="r" b="b"/>
                <a:pathLst>
                  <a:path w="218" h="580">
                    <a:moveTo>
                      <a:pt x="0" y="580"/>
                    </a:moveTo>
                    <a:lnTo>
                      <a:pt x="218" y="580"/>
                    </a:lnTo>
                    <a:lnTo>
                      <a:pt x="218" y="0"/>
                    </a:lnTo>
                    <a:lnTo>
                      <a:pt x="0" y="0"/>
                    </a:lnTo>
                    <a:lnTo>
                      <a:pt x="0" y="580"/>
                    </a:lnTo>
                    <a:lnTo>
                      <a:pt x="0" y="580"/>
                    </a:lnTo>
                    <a:close/>
                  </a:path>
                </a:pathLst>
              </a:cu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1322388" y="3316289"/>
                <a:ext cx="273050" cy="44450"/>
              </a:xfrm>
              <a:custGeom>
                <a:avLst/>
                <a:gdLst>
                  <a:gd name="T0" fmla="*/ 7 w 86"/>
                  <a:gd name="T1" fmla="*/ 0 h 14"/>
                  <a:gd name="T2" fmla="*/ 0 w 86"/>
                  <a:gd name="T3" fmla="*/ 6 h 14"/>
                  <a:gd name="T4" fmla="*/ 0 w 86"/>
                  <a:gd name="T5" fmla="*/ 8 h 14"/>
                  <a:gd name="T6" fmla="*/ 7 w 86"/>
                  <a:gd name="T7" fmla="*/ 14 h 14"/>
                  <a:gd name="T8" fmla="*/ 79 w 86"/>
                  <a:gd name="T9" fmla="*/ 14 h 14"/>
                  <a:gd name="T10" fmla="*/ 86 w 86"/>
                  <a:gd name="T11" fmla="*/ 8 h 14"/>
                  <a:gd name="T12" fmla="*/ 86 w 86"/>
                  <a:gd name="T13" fmla="*/ 6 h 14"/>
                  <a:gd name="T14" fmla="*/ 79 w 86"/>
                  <a:gd name="T15" fmla="*/ 0 h 14"/>
                  <a:gd name="T16" fmla="*/ 46 w 86"/>
                  <a:gd name="T17" fmla="*/ 0 h 14"/>
                  <a:gd name="T18" fmla="*/ 7 w 86"/>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4">
                    <a:moveTo>
                      <a:pt x="7" y="0"/>
                    </a:moveTo>
                    <a:cubicBezTo>
                      <a:pt x="7" y="0"/>
                      <a:pt x="0" y="0"/>
                      <a:pt x="0" y="6"/>
                    </a:cubicBezTo>
                    <a:cubicBezTo>
                      <a:pt x="0" y="8"/>
                      <a:pt x="0" y="8"/>
                      <a:pt x="0" y="8"/>
                    </a:cubicBezTo>
                    <a:cubicBezTo>
                      <a:pt x="0" y="8"/>
                      <a:pt x="0" y="14"/>
                      <a:pt x="7" y="14"/>
                    </a:cubicBezTo>
                    <a:cubicBezTo>
                      <a:pt x="79" y="14"/>
                      <a:pt x="79" y="14"/>
                      <a:pt x="79" y="14"/>
                    </a:cubicBezTo>
                    <a:cubicBezTo>
                      <a:pt x="79" y="14"/>
                      <a:pt x="86" y="14"/>
                      <a:pt x="86" y="8"/>
                    </a:cubicBezTo>
                    <a:cubicBezTo>
                      <a:pt x="86" y="6"/>
                      <a:pt x="86" y="6"/>
                      <a:pt x="86" y="6"/>
                    </a:cubicBezTo>
                    <a:cubicBezTo>
                      <a:pt x="86" y="6"/>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1322388" y="3398839"/>
                <a:ext cx="273050" cy="47625"/>
              </a:xfrm>
              <a:custGeom>
                <a:avLst/>
                <a:gdLst>
                  <a:gd name="T0" fmla="*/ 7 w 86"/>
                  <a:gd name="T1" fmla="*/ 0 h 15"/>
                  <a:gd name="T2" fmla="*/ 0 w 86"/>
                  <a:gd name="T3" fmla="*/ 7 h 15"/>
                  <a:gd name="T4" fmla="*/ 0 w 86"/>
                  <a:gd name="T5" fmla="*/ 8 h 15"/>
                  <a:gd name="T6" fmla="*/ 7 w 86"/>
                  <a:gd name="T7" fmla="*/ 15 h 15"/>
                  <a:gd name="T8" fmla="*/ 79 w 86"/>
                  <a:gd name="T9" fmla="*/ 15 h 15"/>
                  <a:gd name="T10" fmla="*/ 86 w 86"/>
                  <a:gd name="T11" fmla="*/ 8 h 15"/>
                  <a:gd name="T12" fmla="*/ 86 w 86"/>
                  <a:gd name="T13" fmla="*/ 7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7"/>
                    </a:cubicBezTo>
                    <a:cubicBezTo>
                      <a:pt x="0" y="8"/>
                      <a:pt x="0" y="8"/>
                      <a:pt x="0" y="8"/>
                    </a:cubicBezTo>
                    <a:cubicBezTo>
                      <a:pt x="0" y="8"/>
                      <a:pt x="0" y="15"/>
                      <a:pt x="7" y="15"/>
                    </a:cubicBezTo>
                    <a:cubicBezTo>
                      <a:pt x="79" y="15"/>
                      <a:pt x="79" y="15"/>
                      <a:pt x="79" y="15"/>
                    </a:cubicBezTo>
                    <a:cubicBezTo>
                      <a:pt x="79" y="15"/>
                      <a:pt x="86" y="15"/>
                      <a:pt x="86" y="8"/>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1322388" y="3481389"/>
                <a:ext cx="273050" cy="47625"/>
              </a:xfrm>
              <a:custGeom>
                <a:avLst/>
                <a:gdLst>
                  <a:gd name="T0" fmla="*/ 7 w 86"/>
                  <a:gd name="T1" fmla="*/ 0 h 15"/>
                  <a:gd name="T2" fmla="*/ 0 w 86"/>
                  <a:gd name="T3" fmla="*/ 8 h 15"/>
                  <a:gd name="T4" fmla="*/ 0 w 86"/>
                  <a:gd name="T5" fmla="*/ 9 h 15"/>
                  <a:gd name="T6" fmla="*/ 7 w 86"/>
                  <a:gd name="T7" fmla="*/ 15 h 15"/>
                  <a:gd name="T8" fmla="*/ 79 w 86"/>
                  <a:gd name="T9" fmla="*/ 15 h 15"/>
                  <a:gd name="T10" fmla="*/ 86 w 86"/>
                  <a:gd name="T11" fmla="*/ 9 h 15"/>
                  <a:gd name="T12" fmla="*/ 86 w 86"/>
                  <a:gd name="T13" fmla="*/ 8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8"/>
                    </a:cubicBezTo>
                    <a:cubicBezTo>
                      <a:pt x="0" y="9"/>
                      <a:pt x="0" y="9"/>
                      <a:pt x="0" y="9"/>
                    </a:cubicBezTo>
                    <a:cubicBezTo>
                      <a:pt x="0" y="9"/>
                      <a:pt x="0" y="15"/>
                      <a:pt x="7" y="15"/>
                    </a:cubicBezTo>
                    <a:cubicBezTo>
                      <a:pt x="79" y="15"/>
                      <a:pt x="79" y="15"/>
                      <a:pt x="79" y="15"/>
                    </a:cubicBezTo>
                    <a:cubicBezTo>
                      <a:pt x="79" y="15"/>
                      <a:pt x="86" y="15"/>
                      <a:pt x="86" y="9"/>
                    </a:cubicBezTo>
                    <a:cubicBezTo>
                      <a:pt x="86" y="8"/>
                      <a:pt x="86" y="8"/>
                      <a:pt x="86" y="8"/>
                    </a:cubicBezTo>
                    <a:cubicBezTo>
                      <a:pt x="86" y="8"/>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1322388" y="3567114"/>
                <a:ext cx="273050" cy="47625"/>
              </a:xfrm>
              <a:custGeom>
                <a:avLst/>
                <a:gdLst>
                  <a:gd name="T0" fmla="*/ 7 w 86"/>
                  <a:gd name="T1" fmla="*/ 0 h 15"/>
                  <a:gd name="T2" fmla="*/ 0 w 86"/>
                  <a:gd name="T3" fmla="*/ 7 h 15"/>
                  <a:gd name="T4" fmla="*/ 0 w 86"/>
                  <a:gd name="T5" fmla="*/ 8 h 15"/>
                  <a:gd name="T6" fmla="*/ 7 w 86"/>
                  <a:gd name="T7" fmla="*/ 15 h 15"/>
                  <a:gd name="T8" fmla="*/ 79 w 86"/>
                  <a:gd name="T9" fmla="*/ 15 h 15"/>
                  <a:gd name="T10" fmla="*/ 86 w 86"/>
                  <a:gd name="T11" fmla="*/ 8 h 15"/>
                  <a:gd name="T12" fmla="*/ 86 w 86"/>
                  <a:gd name="T13" fmla="*/ 7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7"/>
                    </a:cubicBezTo>
                    <a:cubicBezTo>
                      <a:pt x="0" y="8"/>
                      <a:pt x="0" y="8"/>
                      <a:pt x="0" y="8"/>
                    </a:cubicBezTo>
                    <a:cubicBezTo>
                      <a:pt x="0" y="8"/>
                      <a:pt x="0" y="15"/>
                      <a:pt x="7" y="15"/>
                    </a:cubicBezTo>
                    <a:cubicBezTo>
                      <a:pt x="79" y="15"/>
                      <a:pt x="79" y="15"/>
                      <a:pt x="79" y="15"/>
                    </a:cubicBezTo>
                    <a:cubicBezTo>
                      <a:pt x="79" y="15"/>
                      <a:pt x="86" y="15"/>
                      <a:pt x="86" y="8"/>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1322388" y="3649664"/>
                <a:ext cx="273050" cy="47625"/>
              </a:xfrm>
              <a:custGeom>
                <a:avLst/>
                <a:gdLst>
                  <a:gd name="T0" fmla="*/ 7 w 86"/>
                  <a:gd name="T1" fmla="*/ 0 h 15"/>
                  <a:gd name="T2" fmla="*/ 0 w 86"/>
                  <a:gd name="T3" fmla="*/ 7 h 15"/>
                  <a:gd name="T4" fmla="*/ 0 w 86"/>
                  <a:gd name="T5" fmla="*/ 9 h 15"/>
                  <a:gd name="T6" fmla="*/ 7 w 86"/>
                  <a:gd name="T7" fmla="*/ 15 h 15"/>
                  <a:gd name="T8" fmla="*/ 79 w 86"/>
                  <a:gd name="T9" fmla="*/ 15 h 15"/>
                  <a:gd name="T10" fmla="*/ 86 w 86"/>
                  <a:gd name="T11" fmla="*/ 9 h 15"/>
                  <a:gd name="T12" fmla="*/ 86 w 86"/>
                  <a:gd name="T13" fmla="*/ 7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7"/>
                    </a:cubicBezTo>
                    <a:cubicBezTo>
                      <a:pt x="0" y="9"/>
                      <a:pt x="0" y="9"/>
                      <a:pt x="0" y="9"/>
                    </a:cubicBezTo>
                    <a:cubicBezTo>
                      <a:pt x="0" y="9"/>
                      <a:pt x="0" y="15"/>
                      <a:pt x="7" y="15"/>
                    </a:cubicBezTo>
                    <a:cubicBezTo>
                      <a:pt x="79" y="15"/>
                      <a:pt x="79" y="15"/>
                      <a:pt x="79" y="15"/>
                    </a:cubicBezTo>
                    <a:cubicBezTo>
                      <a:pt x="79" y="15"/>
                      <a:pt x="86" y="15"/>
                      <a:pt x="86" y="9"/>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1322388" y="3735389"/>
                <a:ext cx="273050" cy="47625"/>
              </a:xfrm>
              <a:custGeom>
                <a:avLst/>
                <a:gdLst>
                  <a:gd name="T0" fmla="*/ 7 w 86"/>
                  <a:gd name="T1" fmla="*/ 0 h 15"/>
                  <a:gd name="T2" fmla="*/ 0 w 86"/>
                  <a:gd name="T3" fmla="*/ 7 h 15"/>
                  <a:gd name="T4" fmla="*/ 0 w 86"/>
                  <a:gd name="T5" fmla="*/ 8 h 15"/>
                  <a:gd name="T6" fmla="*/ 7 w 86"/>
                  <a:gd name="T7" fmla="*/ 15 h 15"/>
                  <a:gd name="T8" fmla="*/ 79 w 86"/>
                  <a:gd name="T9" fmla="*/ 15 h 15"/>
                  <a:gd name="T10" fmla="*/ 86 w 86"/>
                  <a:gd name="T11" fmla="*/ 8 h 15"/>
                  <a:gd name="T12" fmla="*/ 86 w 86"/>
                  <a:gd name="T13" fmla="*/ 7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7"/>
                    </a:cubicBezTo>
                    <a:cubicBezTo>
                      <a:pt x="0" y="8"/>
                      <a:pt x="0" y="8"/>
                      <a:pt x="0" y="8"/>
                    </a:cubicBezTo>
                    <a:cubicBezTo>
                      <a:pt x="0" y="8"/>
                      <a:pt x="0" y="15"/>
                      <a:pt x="7" y="15"/>
                    </a:cubicBezTo>
                    <a:cubicBezTo>
                      <a:pt x="79" y="15"/>
                      <a:pt x="79" y="15"/>
                      <a:pt x="79" y="15"/>
                    </a:cubicBezTo>
                    <a:cubicBezTo>
                      <a:pt x="79" y="15"/>
                      <a:pt x="86" y="15"/>
                      <a:pt x="86" y="8"/>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1322388" y="3817939"/>
                <a:ext cx="273050" cy="50800"/>
              </a:xfrm>
              <a:custGeom>
                <a:avLst/>
                <a:gdLst>
                  <a:gd name="T0" fmla="*/ 7 w 86"/>
                  <a:gd name="T1" fmla="*/ 0 h 16"/>
                  <a:gd name="T2" fmla="*/ 0 w 86"/>
                  <a:gd name="T3" fmla="*/ 7 h 16"/>
                  <a:gd name="T4" fmla="*/ 0 w 86"/>
                  <a:gd name="T5" fmla="*/ 9 h 16"/>
                  <a:gd name="T6" fmla="*/ 7 w 86"/>
                  <a:gd name="T7" fmla="*/ 16 h 16"/>
                  <a:gd name="T8" fmla="*/ 79 w 86"/>
                  <a:gd name="T9" fmla="*/ 16 h 16"/>
                  <a:gd name="T10" fmla="*/ 86 w 86"/>
                  <a:gd name="T11" fmla="*/ 9 h 16"/>
                  <a:gd name="T12" fmla="*/ 86 w 86"/>
                  <a:gd name="T13" fmla="*/ 7 h 16"/>
                  <a:gd name="T14" fmla="*/ 79 w 86"/>
                  <a:gd name="T15" fmla="*/ 0 h 16"/>
                  <a:gd name="T16" fmla="*/ 46 w 86"/>
                  <a:gd name="T17" fmla="*/ 0 h 16"/>
                  <a:gd name="T18" fmla="*/ 7 w 86"/>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6">
                    <a:moveTo>
                      <a:pt x="7" y="0"/>
                    </a:moveTo>
                    <a:cubicBezTo>
                      <a:pt x="7" y="0"/>
                      <a:pt x="0" y="0"/>
                      <a:pt x="0" y="7"/>
                    </a:cubicBezTo>
                    <a:cubicBezTo>
                      <a:pt x="0" y="9"/>
                      <a:pt x="0" y="9"/>
                      <a:pt x="0" y="9"/>
                    </a:cubicBezTo>
                    <a:cubicBezTo>
                      <a:pt x="0" y="9"/>
                      <a:pt x="0" y="16"/>
                      <a:pt x="7" y="16"/>
                    </a:cubicBezTo>
                    <a:cubicBezTo>
                      <a:pt x="79" y="16"/>
                      <a:pt x="79" y="16"/>
                      <a:pt x="79" y="16"/>
                    </a:cubicBezTo>
                    <a:cubicBezTo>
                      <a:pt x="79" y="16"/>
                      <a:pt x="86" y="16"/>
                      <a:pt x="86" y="9"/>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1322388" y="3903664"/>
                <a:ext cx="273050" cy="47625"/>
              </a:xfrm>
              <a:custGeom>
                <a:avLst/>
                <a:gdLst>
                  <a:gd name="T0" fmla="*/ 7 w 86"/>
                  <a:gd name="T1" fmla="*/ 0 h 15"/>
                  <a:gd name="T2" fmla="*/ 0 w 86"/>
                  <a:gd name="T3" fmla="*/ 7 h 15"/>
                  <a:gd name="T4" fmla="*/ 0 w 86"/>
                  <a:gd name="T5" fmla="*/ 8 h 15"/>
                  <a:gd name="T6" fmla="*/ 7 w 86"/>
                  <a:gd name="T7" fmla="*/ 15 h 15"/>
                  <a:gd name="T8" fmla="*/ 79 w 86"/>
                  <a:gd name="T9" fmla="*/ 15 h 15"/>
                  <a:gd name="T10" fmla="*/ 86 w 86"/>
                  <a:gd name="T11" fmla="*/ 8 h 15"/>
                  <a:gd name="T12" fmla="*/ 86 w 86"/>
                  <a:gd name="T13" fmla="*/ 7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7"/>
                    </a:cubicBezTo>
                    <a:cubicBezTo>
                      <a:pt x="0" y="8"/>
                      <a:pt x="0" y="8"/>
                      <a:pt x="0" y="8"/>
                    </a:cubicBezTo>
                    <a:cubicBezTo>
                      <a:pt x="0" y="8"/>
                      <a:pt x="0" y="15"/>
                      <a:pt x="7" y="15"/>
                    </a:cubicBezTo>
                    <a:cubicBezTo>
                      <a:pt x="79" y="15"/>
                      <a:pt x="79" y="15"/>
                      <a:pt x="79" y="15"/>
                    </a:cubicBezTo>
                    <a:cubicBezTo>
                      <a:pt x="79" y="15"/>
                      <a:pt x="86" y="15"/>
                      <a:pt x="86" y="8"/>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1322388" y="3986214"/>
                <a:ext cx="273050" cy="47625"/>
              </a:xfrm>
              <a:custGeom>
                <a:avLst/>
                <a:gdLst>
                  <a:gd name="T0" fmla="*/ 7 w 86"/>
                  <a:gd name="T1" fmla="*/ 0 h 15"/>
                  <a:gd name="T2" fmla="*/ 0 w 86"/>
                  <a:gd name="T3" fmla="*/ 7 h 15"/>
                  <a:gd name="T4" fmla="*/ 0 w 86"/>
                  <a:gd name="T5" fmla="*/ 9 h 15"/>
                  <a:gd name="T6" fmla="*/ 7 w 86"/>
                  <a:gd name="T7" fmla="*/ 15 h 15"/>
                  <a:gd name="T8" fmla="*/ 79 w 86"/>
                  <a:gd name="T9" fmla="*/ 15 h 15"/>
                  <a:gd name="T10" fmla="*/ 86 w 86"/>
                  <a:gd name="T11" fmla="*/ 9 h 15"/>
                  <a:gd name="T12" fmla="*/ 86 w 86"/>
                  <a:gd name="T13" fmla="*/ 7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7"/>
                    </a:cubicBezTo>
                    <a:cubicBezTo>
                      <a:pt x="0" y="9"/>
                      <a:pt x="0" y="9"/>
                      <a:pt x="0" y="9"/>
                    </a:cubicBezTo>
                    <a:cubicBezTo>
                      <a:pt x="0" y="9"/>
                      <a:pt x="0" y="15"/>
                      <a:pt x="7" y="15"/>
                    </a:cubicBezTo>
                    <a:cubicBezTo>
                      <a:pt x="79" y="15"/>
                      <a:pt x="79" y="15"/>
                      <a:pt x="79" y="15"/>
                    </a:cubicBezTo>
                    <a:cubicBezTo>
                      <a:pt x="79" y="15"/>
                      <a:pt x="86" y="15"/>
                      <a:pt x="86" y="9"/>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p:cNvSpPr>
              <p:nvPr/>
            </p:nvSpPr>
            <p:spPr bwMode="auto">
              <a:xfrm>
                <a:off x="1322388" y="4071939"/>
                <a:ext cx="273050" cy="47625"/>
              </a:xfrm>
              <a:custGeom>
                <a:avLst/>
                <a:gdLst>
                  <a:gd name="T0" fmla="*/ 7 w 86"/>
                  <a:gd name="T1" fmla="*/ 0 h 15"/>
                  <a:gd name="T2" fmla="*/ 0 w 86"/>
                  <a:gd name="T3" fmla="*/ 7 h 15"/>
                  <a:gd name="T4" fmla="*/ 0 w 86"/>
                  <a:gd name="T5" fmla="*/ 8 h 15"/>
                  <a:gd name="T6" fmla="*/ 7 w 86"/>
                  <a:gd name="T7" fmla="*/ 15 h 15"/>
                  <a:gd name="T8" fmla="*/ 79 w 86"/>
                  <a:gd name="T9" fmla="*/ 15 h 15"/>
                  <a:gd name="T10" fmla="*/ 86 w 86"/>
                  <a:gd name="T11" fmla="*/ 8 h 15"/>
                  <a:gd name="T12" fmla="*/ 86 w 86"/>
                  <a:gd name="T13" fmla="*/ 7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7"/>
                    </a:cubicBezTo>
                    <a:cubicBezTo>
                      <a:pt x="0" y="8"/>
                      <a:pt x="0" y="8"/>
                      <a:pt x="0" y="8"/>
                    </a:cubicBezTo>
                    <a:cubicBezTo>
                      <a:pt x="0" y="8"/>
                      <a:pt x="0" y="15"/>
                      <a:pt x="7" y="15"/>
                    </a:cubicBezTo>
                    <a:cubicBezTo>
                      <a:pt x="79" y="15"/>
                      <a:pt x="79" y="15"/>
                      <a:pt x="79" y="15"/>
                    </a:cubicBezTo>
                    <a:cubicBezTo>
                      <a:pt x="79" y="15"/>
                      <a:pt x="86" y="15"/>
                      <a:pt x="86" y="8"/>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41"/>
              <p:cNvSpPr>
                <a:spLocks noChangeArrowheads="1"/>
              </p:cNvSpPr>
              <p:nvPr/>
            </p:nvSpPr>
            <p:spPr bwMode="auto">
              <a:xfrm>
                <a:off x="1541463" y="3325814"/>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42"/>
              <p:cNvSpPr>
                <a:spLocks noChangeArrowheads="1"/>
              </p:cNvSpPr>
              <p:nvPr/>
            </p:nvSpPr>
            <p:spPr bwMode="auto">
              <a:xfrm>
                <a:off x="1541463" y="3408364"/>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43"/>
              <p:cNvSpPr>
                <a:spLocks noChangeArrowheads="1"/>
              </p:cNvSpPr>
              <p:nvPr/>
            </p:nvSpPr>
            <p:spPr bwMode="auto">
              <a:xfrm>
                <a:off x="1541463" y="3494089"/>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44"/>
              <p:cNvSpPr>
                <a:spLocks noChangeArrowheads="1"/>
              </p:cNvSpPr>
              <p:nvPr/>
            </p:nvSpPr>
            <p:spPr bwMode="auto">
              <a:xfrm>
                <a:off x="1541463" y="3576639"/>
                <a:ext cx="28575" cy="28575"/>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45"/>
              <p:cNvSpPr>
                <a:spLocks noChangeArrowheads="1"/>
              </p:cNvSpPr>
              <p:nvPr/>
            </p:nvSpPr>
            <p:spPr bwMode="auto">
              <a:xfrm>
                <a:off x="1541463" y="3662364"/>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46"/>
              <p:cNvSpPr>
                <a:spLocks noChangeArrowheads="1"/>
              </p:cNvSpPr>
              <p:nvPr/>
            </p:nvSpPr>
            <p:spPr bwMode="auto">
              <a:xfrm>
                <a:off x="1541463" y="3744914"/>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47"/>
              <p:cNvSpPr>
                <a:spLocks noChangeArrowheads="1"/>
              </p:cNvSpPr>
              <p:nvPr/>
            </p:nvSpPr>
            <p:spPr bwMode="auto">
              <a:xfrm>
                <a:off x="1541463" y="3830639"/>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48"/>
              <p:cNvSpPr>
                <a:spLocks noChangeArrowheads="1"/>
              </p:cNvSpPr>
              <p:nvPr/>
            </p:nvSpPr>
            <p:spPr bwMode="auto">
              <a:xfrm>
                <a:off x="1541463" y="3913189"/>
                <a:ext cx="28575" cy="28575"/>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49"/>
              <p:cNvSpPr>
                <a:spLocks noChangeArrowheads="1"/>
              </p:cNvSpPr>
              <p:nvPr/>
            </p:nvSpPr>
            <p:spPr bwMode="auto">
              <a:xfrm>
                <a:off x="1541463" y="3998914"/>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50"/>
              <p:cNvSpPr>
                <a:spLocks noChangeArrowheads="1"/>
              </p:cNvSpPr>
              <p:nvPr/>
            </p:nvSpPr>
            <p:spPr bwMode="auto">
              <a:xfrm>
                <a:off x="1541463" y="4081464"/>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Line 51"/>
              <p:cNvSpPr>
                <a:spLocks noChangeShapeType="1"/>
              </p:cNvSpPr>
              <p:nvPr/>
            </p:nvSpPr>
            <p:spPr bwMode="auto">
              <a:xfrm flipH="1">
                <a:off x="881063" y="3446464"/>
                <a:ext cx="330200" cy="0"/>
              </a:xfrm>
              <a:prstGeom prst="line">
                <a:avLst/>
              </a:prstGeom>
              <a:noFill/>
              <a:ln w="31750" cap="flat">
                <a:solidFill>
                  <a:srgbClr val="147D3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52"/>
              <p:cNvSpPr>
                <a:spLocks/>
              </p:cNvSpPr>
              <p:nvPr/>
            </p:nvSpPr>
            <p:spPr bwMode="auto">
              <a:xfrm>
                <a:off x="846138" y="3395664"/>
                <a:ext cx="95250" cy="101600"/>
              </a:xfrm>
              <a:custGeom>
                <a:avLst/>
                <a:gdLst>
                  <a:gd name="T0" fmla="*/ 60 w 60"/>
                  <a:gd name="T1" fmla="*/ 0 h 64"/>
                  <a:gd name="T2" fmla="*/ 26 w 60"/>
                  <a:gd name="T3" fmla="*/ 32 h 64"/>
                  <a:gd name="T4" fmla="*/ 60 w 60"/>
                  <a:gd name="T5" fmla="*/ 64 h 64"/>
                  <a:gd name="T6" fmla="*/ 32 w 60"/>
                  <a:gd name="T7" fmla="*/ 64 h 64"/>
                  <a:gd name="T8" fmla="*/ 0 w 60"/>
                  <a:gd name="T9" fmla="*/ 32 h 64"/>
                  <a:gd name="T10" fmla="*/ 32 w 60"/>
                  <a:gd name="T11" fmla="*/ 0 h 64"/>
                  <a:gd name="T12" fmla="*/ 60 w 6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60" h="64">
                    <a:moveTo>
                      <a:pt x="60" y="0"/>
                    </a:moveTo>
                    <a:lnTo>
                      <a:pt x="26" y="32"/>
                    </a:lnTo>
                    <a:lnTo>
                      <a:pt x="60" y="64"/>
                    </a:lnTo>
                    <a:lnTo>
                      <a:pt x="32" y="64"/>
                    </a:lnTo>
                    <a:lnTo>
                      <a:pt x="0" y="32"/>
                    </a:lnTo>
                    <a:lnTo>
                      <a:pt x="32" y="0"/>
                    </a:lnTo>
                    <a:lnTo>
                      <a:pt x="60" y="0"/>
                    </a:lnTo>
                    <a:close/>
                  </a:path>
                </a:pathLst>
              </a:custGeom>
              <a:solidFill>
                <a:srgbClr val="147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Line 53"/>
              <p:cNvSpPr>
                <a:spLocks noChangeShapeType="1"/>
              </p:cNvSpPr>
              <p:nvPr/>
            </p:nvSpPr>
            <p:spPr bwMode="auto">
              <a:xfrm>
                <a:off x="846138" y="3986214"/>
                <a:ext cx="333375" cy="0"/>
              </a:xfrm>
              <a:prstGeom prst="line">
                <a:avLst/>
              </a:prstGeom>
              <a:noFill/>
              <a:ln w="31750" cap="flat">
                <a:solidFill>
                  <a:srgbClr val="EE832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4"/>
              <p:cNvSpPr>
                <a:spLocks/>
              </p:cNvSpPr>
              <p:nvPr/>
            </p:nvSpPr>
            <p:spPr bwMode="auto">
              <a:xfrm>
                <a:off x="1119188" y="3935414"/>
                <a:ext cx="92075" cy="104775"/>
              </a:xfrm>
              <a:custGeom>
                <a:avLst/>
                <a:gdLst>
                  <a:gd name="T0" fmla="*/ 0 w 58"/>
                  <a:gd name="T1" fmla="*/ 66 h 66"/>
                  <a:gd name="T2" fmla="*/ 32 w 58"/>
                  <a:gd name="T3" fmla="*/ 32 h 66"/>
                  <a:gd name="T4" fmla="*/ 0 w 58"/>
                  <a:gd name="T5" fmla="*/ 0 h 66"/>
                  <a:gd name="T6" fmla="*/ 26 w 58"/>
                  <a:gd name="T7" fmla="*/ 0 h 66"/>
                  <a:gd name="T8" fmla="*/ 58 w 58"/>
                  <a:gd name="T9" fmla="*/ 32 h 66"/>
                  <a:gd name="T10" fmla="*/ 26 w 58"/>
                  <a:gd name="T11" fmla="*/ 66 h 66"/>
                  <a:gd name="T12" fmla="*/ 0 w 58"/>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58" h="66">
                    <a:moveTo>
                      <a:pt x="0" y="66"/>
                    </a:moveTo>
                    <a:lnTo>
                      <a:pt x="32" y="32"/>
                    </a:lnTo>
                    <a:lnTo>
                      <a:pt x="0" y="0"/>
                    </a:lnTo>
                    <a:lnTo>
                      <a:pt x="26" y="0"/>
                    </a:lnTo>
                    <a:lnTo>
                      <a:pt x="58" y="32"/>
                    </a:lnTo>
                    <a:lnTo>
                      <a:pt x="26" y="66"/>
                    </a:lnTo>
                    <a:lnTo>
                      <a:pt x="0" y="66"/>
                    </a:lnTo>
                    <a:close/>
                  </a:path>
                </a:pathLst>
              </a:custGeom>
              <a:solidFill>
                <a:srgbClr val="EE83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5"/>
              <p:cNvSpPr>
                <a:spLocks/>
              </p:cNvSpPr>
              <p:nvPr/>
            </p:nvSpPr>
            <p:spPr bwMode="auto">
              <a:xfrm>
                <a:off x="627063" y="5059364"/>
                <a:ext cx="228600" cy="746125"/>
              </a:xfrm>
              <a:custGeom>
                <a:avLst/>
                <a:gdLst>
                  <a:gd name="T0" fmla="*/ 64 w 72"/>
                  <a:gd name="T1" fmla="*/ 180 h 235"/>
                  <a:gd name="T2" fmla="*/ 58 w 72"/>
                  <a:gd name="T3" fmla="*/ 174 h 235"/>
                  <a:gd name="T4" fmla="*/ 45 w 72"/>
                  <a:gd name="T5" fmla="*/ 174 h 235"/>
                  <a:gd name="T6" fmla="*/ 39 w 72"/>
                  <a:gd name="T7" fmla="*/ 169 h 235"/>
                  <a:gd name="T8" fmla="*/ 35 w 72"/>
                  <a:gd name="T9" fmla="*/ 117 h 235"/>
                  <a:gd name="T10" fmla="*/ 39 w 72"/>
                  <a:gd name="T11" fmla="*/ 66 h 235"/>
                  <a:gd name="T12" fmla="*/ 45 w 72"/>
                  <a:gd name="T13" fmla="*/ 60 h 235"/>
                  <a:gd name="T14" fmla="*/ 58 w 72"/>
                  <a:gd name="T15" fmla="*/ 60 h 235"/>
                  <a:gd name="T16" fmla="*/ 64 w 72"/>
                  <a:gd name="T17" fmla="*/ 55 h 235"/>
                  <a:gd name="T18" fmla="*/ 72 w 72"/>
                  <a:gd name="T19" fmla="*/ 8 h 235"/>
                  <a:gd name="T20" fmla="*/ 65 w 72"/>
                  <a:gd name="T21" fmla="*/ 0 h 235"/>
                  <a:gd name="T22" fmla="*/ 56 w 72"/>
                  <a:gd name="T23" fmla="*/ 0 h 235"/>
                  <a:gd name="T24" fmla="*/ 36 w 72"/>
                  <a:gd name="T25" fmla="*/ 0 h 235"/>
                  <a:gd name="T26" fmla="*/ 34 w 72"/>
                  <a:gd name="T27" fmla="*/ 0 h 235"/>
                  <a:gd name="T28" fmla="*/ 34 w 72"/>
                  <a:gd name="T29" fmla="*/ 0 h 235"/>
                  <a:gd name="T30" fmla="*/ 14 w 72"/>
                  <a:gd name="T31" fmla="*/ 117 h 235"/>
                  <a:gd name="T32" fmla="*/ 34 w 72"/>
                  <a:gd name="T33" fmla="*/ 234 h 235"/>
                  <a:gd name="T34" fmla="*/ 34 w 72"/>
                  <a:gd name="T35" fmla="*/ 235 h 235"/>
                  <a:gd name="T36" fmla="*/ 31 w 72"/>
                  <a:gd name="T37" fmla="*/ 235 h 235"/>
                  <a:gd name="T38" fmla="*/ 11 w 72"/>
                  <a:gd name="T39" fmla="*/ 117 h 235"/>
                  <a:gd name="T40" fmla="*/ 31 w 72"/>
                  <a:gd name="T41" fmla="*/ 0 h 235"/>
                  <a:gd name="T42" fmla="*/ 25 w 72"/>
                  <a:gd name="T43" fmla="*/ 0 h 235"/>
                  <a:gd name="T44" fmla="*/ 19 w 72"/>
                  <a:gd name="T45" fmla="*/ 4 h 235"/>
                  <a:gd name="T46" fmla="*/ 0 w 72"/>
                  <a:gd name="T47" fmla="*/ 117 h 235"/>
                  <a:gd name="T48" fmla="*/ 19 w 72"/>
                  <a:gd name="T49" fmla="*/ 231 h 235"/>
                  <a:gd name="T50" fmla="*/ 25 w 72"/>
                  <a:gd name="T51" fmla="*/ 235 h 235"/>
                  <a:gd name="T52" fmla="*/ 36 w 72"/>
                  <a:gd name="T53" fmla="*/ 235 h 235"/>
                  <a:gd name="T54" fmla="*/ 56 w 72"/>
                  <a:gd name="T55" fmla="*/ 235 h 235"/>
                  <a:gd name="T56" fmla="*/ 65 w 72"/>
                  <a:gd name="T57" fmla="*/ 235 h 235"/>
                  <a:gd name="T58" fmla="*/ 72 w 72"/>
                  <a:gd name="T59" fmla="*/ 227 h 235"/>
                  <a:gd name="T60" fmla="*/ 64 w 72"/>
                  <a:gd name="T61" fmla="*/ 18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235">
                    <a:moveTo>
                      <a:pt x="64" y="180"/>
                    </a:moveTo>
                    <a:cubicBezTo>
                      <a:pt x="63" y="177"/>
                      <a:pt x="61" y="174"/>
                      <a:pt x="58" y="174"/>
                    </a:cubicBezTo>
                    <a:cubicBezTo>
                      <a:pt x="45" y="174"/>
                      <a:pt x="45" y="174"/>
                      <a:pt x="45" y="174"/>
                    </a:cubicBezTo>
                    <a:cubicBezTo>
                      <a:pt x="42" y="174"/>
                      <a:pt x="39" y="172"/>
                      <a:pt x="39" y="169"/>
                    </a:cubicBezTo>
                    <a:cubicBezTo>
                      <a:pt x="37" y="152"/>
                      <a:pt x="35" y="135"/>
                      <a:pt x="35" y="117"/>
                    </a:cubicBezTo>
                    <a:cubicBezTo>
                      <a:pt x="35" y="99"/>
                      <a:pt x="37" y="82"/>
                      <a:pt x="39" y="66"/>
                    </a:cubicBezTo>
                    <a:cubicBezTo>
                      <a:pt x="39" y="63"/>
                      <a:pt x="42" y="60"/>
                      <a:pt x="45" y="60"/>
                    </a:cubicBezTo>
                    <a:cubicBezTo>
                      <a:pt x="58" y="60"/>
                      <a:pt x="58" y="60"/>
                      <a:pt x="58" y="60"/>
                    </a:cubicBezTo>
                    <a:cubicBezTo>
                      <a:pt x="61" y="60"/>
                      <a:pt x="63" y="58"/>
                      <a:pt x="64" y="55"/>
                    </a:cubicBezTo>
                    <a:cubicBezTo>
                      <a:pt x="72" y="8"/>
                      <a:pt x="72" y="8"/>
                      <a:pt x="72" y="8"/>
                    </a:cubicBezTo>
                    <a:cubicBezTo>
                      <a:pt x="72" y="4"/>
                      <a:pt x="69" y="0"/>
                      <a:pt x="65" y="0"/>
                    </a:cubicBezTo>
                    <a:cubicBezTo>
                      <a:pt x="56" y="0"/>
                      <a:pt x="56" y="0"/>
                      <a:pt x="56" y="0"/>
                    </a:cubicBezTo>
                    <a:cubicBezTo>
                      <a:pt x="36" y="0"/>
                      <a:pt x="36" y="0"/>
                      <a:pt x="36" y="0"/>
                    </a:cubicBezTo>
                    <a:cubicBezTo>
                      <a:pt x="34" y="0"/>
                      <a:pt x="34" y="0"/>
                      <a:pt x="34" y="0"/>
                    </a:cubicBezTo>
                    <a:cubicBezTo>
                      <a:pt x="34" y="0"/>
                      <a:pt x="34" y="0"/>
                      <a:pt x="34" y="0"/>
                    </a:cubicBezTo>
                    <a:cubicBezTo>
                      <a:pt x="21" y="31"/>
                      <a:pt x="14" y="73"/>
                      <a:pt x="14" y="117"/>
                    </a:cubicBezTo>
                    <a:cubicBezTo>
                      <a:pt x="14" y="162"/>
                      <a:pt x="21" y="203"/>
                      <a:pt x="34" y="234"/>
                    </a:cubicBezTo>
                    <a:cubicBezTo>
                      <a:pt x="34" y="235"/>
                      <a:pt x="34" y="235"/>
                      <a:pt x="34" y="235"/>
                    </a:cubicBezTo>
                    <a:cubicBezTo>
                      <a:pt x="31" y="235"/>
                      <a:pt x="31" y="235"/>
                      <a:pt x="31" y="235"/>
                    </a:cubicBezTo>
                    <a:cubicBezTo>
                      <a:pt x="18" y="204"/>
                      <a:pt x="11" y="162"/>
                      <a:pt x="11" y="117"/>
                    </a:cubicBezTo>
                    <a:cubicBezTo>
                      <a:pt x="11" y="73"/>
                      <a:pt x="18" y="31"/>
                      <a:pt x="31" y="0"/>
                    </a:cubicBezTo>
                    <a:cubicBezTo>
                      <a:pt x="25" y="0"/>
                      <a:pt x="25" y="0"/>
                      <a:pt x="25" y="0"/>
                    </a:cubicBezTo>
                    <a:cubicBezTo>
                      <a:pt x="22" y="0"/>
                      <a:pt x="20" y="1"/>
                      <a:pt x="19" y="4"/>
                    </a:cubicBezTo>
                    <a:cubicBezTo>
                      <a:pt x="7" y="33"/>
                      <a:pt x="0" y="73"/>
                      <a:pt x="0" y="117"/>
                    </a:cubicBezTo>
                    <a:cubicBezTo>
                      <a:pt x="0" y="161"/>
                      <a:pt x="7" y="201"/>
                      <a:pt x="19" y="231"/>
                    </a:cubicBezTo>
                    <a:cubicBezTo>
                      <a:pt x="20" y="233"/>
                      <a:pt x="22" y="235"/>
                      <a:pt x="25" y="235"/>
                    </a:cubicBezTo>
                    <a:cubicBezTo>
                      <a:pt x="36" y="235"/>
                      <a:pt x="36" y="235"/>
                      <a:pt x="36" y="235"/>
                    </a:cubicBezTo>
                    <a:cubicBezTo>
                      <a:pt x="56" y="235"/>
                      <a:pt x="56" y="235"/>
                      <a:pt x="56" y="235"/>
                    </a:cubicBezTo>
                    <a:cubicBezTo>
                      <a:pt x="65" y="235"/>
                      <a:pt x="65" y="235"/>
                      <a:pt x="65" y="235"/>
                    </a:cubicBezTo>
                    <a:cubicBezTo>
                      <a:pt x="69" y="235"/>
                      <a:pt x="72" y="231"/>
                      <a:pt x="72" y="227"/>
                    </a:cubicBezTo>
                    <a:lnTo>
                      <a:pt x="64" y="180"/>
                    </a:lnTo>
                    <a:close/>
                  </a:path>
                </a:pathLst>
              </a:custGeom>
              <a:solidFill>
                <a:srgbClr val="282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Line 56"/>
              <p:cNvSpPr>
                <a:spLocks noChangeShapeType="1"/>
              </p:cNvSpPr>
              <p:nvPr/>
            </p:nvSpPr>
            <p:spPr bwMode="auto">
              <a:xfrm>
                <a:off x="928688" y="5703889"/>
                <a:ext cx="469900" cy="0"/>
              </a:xfrm>
              <a:prstGeom prst="line">
                <a:avLst/>
              </a:prstGeom>
              <a:noFill/>
              <a:ln w="31750" cap="flat">
                <a:solidFill>
                  <a:srgbClr val="00A38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57"/>
              <p:cNvSpPr>
                <a:spLocks/>
              </p:cNvSpPr>
              <p:nvPr/>
            </p:nvSpPr>
            <p:spPr bwMode="auto">
              <a:xfrm>
                <a:off x="1176338" y="4995864"/>
                <a:ext cx="222250" cy="708025"/>
              </a:xfrm>
              <a:custGeom>
                <a:avLst/>
                <a:gdLst>
                  <a:gd name="T0" fmla="*/ 140 w 140"/>
                  <a:gd name="T1" fmla="*/ 0 h 446"/>
                  <a:gd name="T2" fmla="*/ 0 w 140"/>
                  <a:gd name="T3" fmla="*/ 0 h 446"/>
                  <a:gd name="T4" fmla="*/ 0 w 140"/>
                  <a:gd name="T5" fmla="*/ 446 h 446"/>
                </a:gdLst>
                <a:ahLst/>
                <a:cxnLst>
                  <a:cxn ang="0">
                    <a:pos x="T0" y="T1"/>
                  </a:cxn>
                  <a:cxn ang="0">
                    <a:pos x="T2" y="T3"/>
                  </a:cxn>
                  <a:cxn ang="0">
                    <a:pos x="T4" y="T5"/>
                  </a:cxn>
                </a:cxnLst>
                <a:rect l="0" t="0" r="r" b="b"/>
                <a:pathLst>
                  <a:path w="140" h="446">
                    <a:moveTo>
                      <a:pt x="140" y="0"/>
                    </a:moveTo>
                    <a:lnTo>
                      <a:pt x="0" y="0"/>
                    </a:lnTo>
                    <a:lnTo>
                      <a:pt x="0" y="446"/>
                    </a:lnTo>
                  </a:path>
                </a:pathLst>
              </a:custGeom>
              <a:noFill/>
              <a:ln w="31750" cap="flat">
                <a:solidFill>
                  <a:srgbClr val="00A38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58"/>
              <p:cNvSpPr>
                <a:spLocks noChangeShapeType="1"/>
              </p:cNvSpPr>
              <p:nvPr/>
            </p:nvSpPr>
            <p:spPr bwMode="auto">
              <a:xfrm>
                <a:off x="1176338" y="5230814"/>
                <a:ext cx="222250" cy="0"/>
              </a:xfrm>
              <a:prstGeom prst="line">
                <a:avLst/>
              </a:prstGeom>
              <a:noFill/>
              <a:ln w="31750" cap="flat">
                <a:solidFill>
                  <a:srgbClr val="00A38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59"/>
              <p:cNvSpPr>
                <a:spLocks noChangeShapeType="1"/>
              </p:cNvSpPr>
              <p:nvPr/>
            </p:nvSpPr>
            <p:spPr bwMode="auto">
              <a:xfrm>
                <a:off x="1176338" y="5465764"/>
                <a:ext cx="222250" cy="0"/>
              </a:xfrm>
              <a:prstGeom prst="line">
                <a:avLst/>
              </a:prstGeom>
              <a:noFill/>
              <a:ln w="31750" cap="flat">
                <a:solidFill>
                  <a:srgbClr val="00A38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0"/>
              <p:cNvSpPr>
                <a:spLocks/>
              </p:cNvSpPr>
              <p:nvPr/>
            </p:nvSpPr>
            <p:spPr bwMode="auto">
              <a:xfrm>
                <a:off x="1471613" y="5646739"/>
                <a:ext cx="92075" cy="111125"/>
              </a:xfrm>
              <a:custGeom>
                <a:avLst/>
                <a:gdLst>
                  <a:gd name="T0" fmla="*/ 0 w 29"/>
                  <a:gd name="T1" fmla="*/ 10 h 35"/>
                  <a:gd name="T2" fmla="*/ 0 w 29"/>
                  <a:gd name="T3" fmla="*/ 1 h 35"/>
                  <a:gd name="T4" fmla="*/ 5 w 29"/>
                  <a:gd name="T5" fmla="*/ 1 h 35"/>
                  <a:gd name="T6" fmla="*/ 6 w 29"/>
                  <a:gd name="T7" fmla="*/ 7 h 35"/>
                  <a:gd name="T8" fmla="*/ 6 w 29"/>
                  <a:gd name="T9" fmla="*/ 7 h 35"/>
                  <a:gd name="T10" fmla="*/ 17 w 29"/>
                  <a:gd name="T11" fmla="*/ 0 h 35"/>
                  <a:gd name="T12" fmla="*/ 29 w 29"/>
                  <a:gd name="T13" fmla="*/ 15 h 35"/>
                  <a:gd name="T14" fmla="*/ 29 w 29"/>
                  <a:gd name="T15" fmla="*/ 35 h 35"/>
                  <a:gd name="T16" fmla="*/ 23 w 29"/>
                  <a:gd name="T17" fmla="*/ 35 h 35"/>
                  <a:gd name="T18" fmla="*/ 23 w 29"/>
                  <a:gd name="T19" fmla="*/ 15 h 35"/>
                  <a:gd name="T20" fmla="*/ 15 w 29"/>
                  <a:gd name="T21" fmla="*/ 5 h 35"/>
                  <a:gd name="T22" fmla="*/ 7 w 29"/>
                  <a:gd name="T23" fmla="*/ 12 h 35"/>
                  <a:gd name="T24" fmla="*/ 6 w 29"/>
                  <a:gd name="T25" fmla="*/ 15 h 35"/>
                  <a:gd name="T26" fmla="*/ 6 w 29"/>
                  <a:gd name="T27" fmla="*/ 35 h 35"/>
                  <a:gd name="T28" fmla="*/ 0 w 29"/>
                  <a:gd name="T29" fmla="*/ 35 h 35"/>
                  <a:gd name="T30" fmla="*/ 0 w 29"/>
                  <a:gd name="T31"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35">
                    <a:moveTo>
                      <a:pt x="0" y="10"/>
                    </a:moveTo>
                    <a:cubicBezTo>
                      <a:pt x="0" y="7"/>
                      <a:pt x="0" y="4"/>
                      <a:pt x="0" y="1"/>
                    </a:cubicBezTo>
                    <a:cubicBezTo>
                      <a:pt x="5" y="1"/>
                      <a:pt x="5" y="1"/>
                      <a:pt x="5" y="1"/>
                    </a:cubicBezTo>
                    <a:cubicBezTo>
                      <a:pt x="6" y="7"/>
                      <a:pt x="6" y="7"/>
                      <a:pt x="6" y="7"/>
                    </a:cubicBezTo>
                    <a:cubicBezTo>
                      <a:pt x="6" y="7"/>
                      <a:pt x="6" y="7"/>
                      <a:pt x="6" y="7"/>
                    </a:cubicBezTo>
                    <a:cubicBezTo>
                      <a:pt x="7" y="4"/>
                      <a:pt x="11" y="0"/>
                      <a:pt x="17" y="0"/>
                    </a:cubicBezTo>
                    <a:cubicBezTo>
                      <a:pt x="22" y="0"/>
                      <a:pt x="29" y="3"/>
                      <a:pt x="29" y="15"/>
                    </a:cubicBezTo>
                    <a:cubicBezTo>
                      <a:pt x="29" y="35"/>
                      <a:pt x="29" y="35"/>
                      <a:pt x="29" y="35"/>
                    </a:cubicBezTo>
                    <a:cubicBezTo>
                      <a:pt x="23" y="35"/>
                      <a:pt x="23" y="35"/>
                      <a:pt x="23" y="35"/>
                    </a:cubicBezTo>
                    <a:cubicBezTo>
                      <a:pt x="23" y="15"/>
                      <a:pt x="23" y="15"/>
                      <a:pt x="23" y="15"/>
                    </a:cubicBezTo>
                    <a:cubicBezTo>
                      <a:pt x="23" y="10"/>
                      <a:pt x="21" y="5"/>
                      <a:pt x="15" y="5"/>
                    </a:cubicBezTo>
                    <a:cubicBezTo>
                      <a:pt x="11" y="5"/>
                      <a:pt x="8" y="8"/>
                      <a:pt x="7" y="12"/>
                    </a:cubicBezTo>
                    <a:cubicBezTo>
                      <a:pt x="6" y="13"/>
                      <a:pt x="6" y="14"/>
                      <a:pt x="6" y="15"/>
                    </a:cubicBezTo>
                    <a:cubicBezTo>
                      <a:pt x="6" y="35"/>
                      <a:pt x="6" y="35"/>
                      <a:pt x="6" y="35"/>
                    </a:cubicBezTo>
                    <a:cubicBezTo>
                      <a:pt x="0" y="35"/>
                      <a:pt x="0" y="35"/>
                      <a:pt x="0" y="35"/>
                    </a:cubicBezTo>
                    <a:lnTo>
                      <a:pt x="0" y="1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1"/>
              <p:cNvSpPr>
                <a:spLocks/>
              </p:cNvSpPr>
              <p:nvPr/>
            </p:nvSpPr>
            <p:spPr bwMode="auto">
              <a:xfrm>
                <a:off x="1471613" y="5392739"/>
                <a:ext cx="88900" cy="149225"/>
              </a:xfrm>
              <a:custGeom>
                <a:avLst/>
                <a:gdLst>
                  <a:gd name="T0" fmla="*/ 2 w 28"/>
                  <a:gd name="T1" fmla="*/ 39 h 47"/>
                  <a:gd name="T2" fmla="*/ 12 w 28"/>
                  <a:gd name="T3" fmla="*/ 42 h 47"/>
                  <a:gd name="T4" fmla="*/ 22 w 28"/>
                  <a:gd name="T5" fmla="*/ 33 h 47"/>
                  <a:gd name="T6" fmla="*/ 10 w 28"/>
                  <a:gd name="T7" fmla="*/ 24 h 47"/>
                  <a:gd name="T8" fmla="*/ 7 w 28"/>
                  <a:gd name="T9" fmla="*/ 24 h 47"/>
                  <a:gd name="T10" fmla="*/ 7 w 28"/>
                  <a:gd name="T11" fmla="*/ 19 h 47"/>
                  <a:gd name="T12" fmla="*/ 10 w 28"/>
                  <a:gd name="T13" fmla="*/ 19 h 47"/>
                  <a:gd name="T14" fmla="*/ 20 w 28"/>
                  <a:gd name="T15" fmla="*/ 12 h 47"/>
                  <a:gd name="T16" fmla="*/ 13 w 28"/>
                  <a:gd name="T17" fmla="*/ 5 h 47"/>
                  <a:gd name="T18" fmla="*/ 3 w 28"/>
                  <a:gd name="T19" fmla="*/ 8 h 47"/>
                  <a:gd name="T20" fmla="*/ 2 w 28"/>
                  <a:gd name="T21" fmla="*/ 3 h 47"/>
                  <a:gd name="T22" fmla="*/ 14 w 28"/>
                  <a:gd name="T23" fmla="*/ 0 h 47"/>
                  <a:gd name="T24" fmla="*/ 27 w 28"/>
                  <a:gd name="T25" fmla="*/ 11 h 47"/>
                  <a:gd name="T26" fmla="*/ 18 w 28"/>
                  <a:gd name="T27" fmla="*/ 21 h 47"/>
                  <a:gd name="T28" fmla="*/ 18 w 28"/>
                  <a:gd name="T29" fmla="*/ 22 h 47"/>
                  <a:gd name="T30" fmla="*/ 28 w 28"/>
                  <a:gd name="T31" fmla="*/ 33 h 47"/>
                  <a:gd name="T32" fmla="*/ 12 w 28"/>
                  <a:gd name="T33" fmla="*/ 47 h 47"/>
                  <a:gd name="T34" fmla="*/ 0 w 28"/>
                  <a:gd name="T35" fmla="*/ 44 h 47"/>
                  <a:gd name="T36" fmla="*/ 2 w 28"/>
                  <a:gd name="T37" fmla="*/ 3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47">
                    <a:moveTo>
                      <a:pt x="2" y="39"/>
                    </a:moveTo>
                    <a:cubicBezTo>
                      <a:pt x="3" y="40"/>
                      <a:pt x="8" y="42"/>
                      <a:pt x="12" y="42"/>
                    </a:cubicBezTo>
                    <a:cubicBezTo>
                      <a:pt x="20" y="42"/>
                      <a:pt x="22" y="37"/>
                      <a:pt x="22" y="33"/>
                    </a:cubicBezTo>
                    <a:cubicBezTo>
                      <a:pt x="22" y="27"/>
                      <a:pt x="16" y="24"/>
                      <a:pt x="10" y="24"/>
                    </a:cubicBezTo>
                    <a:cubicBezTo>
                      <a:pt x="7" y="24"/>
                      <a:pt x="7" y="24"/>
                      <a:pt x="7" y="24"/>
                    </a:cubicBezTo>
                    <a:cubicBezTo>
                      <a:pt x="7" y="19"/>
                      <a:pt x="7" y="19"/>
                      <a:pt x="7" y="19"/>
                    </a:cubicBezTo>
                    <a:cubicBezTo>
                      <a:pt x="10" y="19"/>
                      <a:pt x="10" y="19"/>
                      <a:pt x="10" y="19"/>
                    </a:cubicBezTo>
                    <a:cubicBezTo>
                      <a:pt x="15" y="19"/>
                      <a:pt x="20" y="17"/>
                      <a:pt x="20" y="12"/>
                    </a:cubicBezTo>
                    <a:cubicBezTo>
                      <a:pt x="20" y="8"/>
                      <a:pt x="18" y="5"/>
                      <a:pt x="13" y="5"/>
                    </a:cubicBezTo>
                    <a:cubicBezTo>
                      <a:pt x="9" y="5"/>
                      <a:pt x="5" y="6"/>
                      <a:pt x="3" y="8"/>
                    </a:cubicBezTo>
                    <a:cubicBezTo>
                      <a:pt x="2" y="3"/>
                      <a:pt x="2" y="3"/>
                      <a:pt x="2" y="3"/>
                    </a:cubicBezTo>
                    <a:cubicBezTo>
                      <a:pt x="4" y="2"/>
                      <a:pt x="9" y="0"/>
                      <a:pt x="14" y="0"/>
                    </a:cubicBezTo>
                    <a:cubicBezTo>
                      <a:pt x="23" y="0"/>
                      <a:pt x="27" y="5"/>
                      <a:pt x="27" y="11"/>
                    </a:cubicBezTo>
                    <a:cubicBezTo>
                      <a:pt x="27" y="15"/>
                      <a:pt x="24" y="19"/>
                      <a:pt x="18" y="21"/>
                    </a:cubicBezTo>
                    <a:cubicBezTo>
                      <a:pt x="18" y="22"/>
                      <a:pt x="18" y="22"/>
                      <a:pt x="18" y="22"/>
                    </a:cubicBezTo>
                    <a:cubicBezTo>
                      <a:pt x="24" y="23"/>
                      <a:pt x="28" y="27"/>
                      <a:pt x="28" y="33"/>
                    </a:cubicBezTo>
                    <a:cubicBezTo>
                      <a:pt x="28" y="41"/>
                      <a:pt x="23" y="47"/>
                      <a:pt x="12" y="47"/>
                    </a:cubicBezTo>
                    <a:cubicBezTo>
                      <a:pt x="7" y="47"/>
                      <a:pt x="2" y="45"/>
                      <a:pt x="0" y="44"/>
                    </a:cubicBezTo>
                    <a:lnTo>
                      <a:pt x="2" y="39"/>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2"/>
              <p:cNvSpPr>
                <a:spLocks/>
              </p:cNvSpPr>
              <p:nvPr/>
            </p:nvSpPr>
            <p:spPr bwMode="auto">
              <a:xfrm>
                <a:off x="1471613" y="5157789"/>
                <a:ext cx="92075" cy="146050"/>
              </a:xfrm>
              <a:custGeom>
                <a:avLst/>
                <a:gdLst>
                  <a:gd name="T0" fmla="*/ 0 w 29"/>
                  <a:gd name="T1" fmla="*/ 46 h 46"/>
                  <a:gd name="T2" fmla="*/ 0 w 29"/>
                  <a:gd name="T3" fmla="*/ 43 h 46"/>
                  <a:gd name="T4" fmla="*/ 5 w 29"/>
                  <a:gd name="T5" fmla="*/ 38 h 46"/>
                  <a:gd name="T6" fmla="*/ 22 w 29"/>
                  <a:gd name="T7" fmla="*/ 14 h 46"/>
                  <a:gd name="T8" fmla="*/ 12 w 29"/>
                  <a:gd name="T9" fmla="*/ 5 h 46"/>
                  <a:gd name="T10" fmla="*/ 3 w 29"/>
                  <a:gd name="T11" fmla="*/ 9 h 46"/>
                  <a:gd name="T12" fmla="*/ 1 w 29"/>
                  <a:gd name="T13" fmla="*/ 5 h 46"/>
                  <a:gd name="T14" fmla="*/ 14 w 29"/>
                  <a:gd name="T15" fmla="*/ 0 h 46"/>
                  <a:gd name="T16" fmla="*/ 28 w 29"/>
                  <a:gd name="T17" fmla="*/ 13 h 46"/>
                  <a:gd name="T18" fmla="*/ 12 w 29"/>
                  <a:gd name="T19" fmla="*/ 38 h 46"/>
                  <a:gd name="T20" fmla="*/ 8 w 29"/>
                  <a:gd name="T21" fmla="*/ 41 h 46"/>
                  <a:gd name="T22" fmla="*/ 8 w 29"/>
                  <a:gd name="T23" fmla="*/ 41 h 46"/>
                  <a:gd name="T24" fmla="*/ 29 w 29"/>
                  <a:gd name="T25" fmla="*/ 41 h 46"/>
                  <a:gd name="T26" fmla="*/ 29 w 29"/>
                  <a:gd name="T27" fmla="*/ 46 h 46"/>
                  <a:gd name="T28" fmla="*/ 0 w 29"/>
                  <a:gd name="T2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46">
                    <a:moveTo>
                      <a:pt x="0" y="46"/>
                    </a:moveTo>
                    <a:cubicBezTo>
                      <a:pt x="0" y="43"/>
                      <a:pt x="0" y="43"/>
                      <a:pt x="0" y="43"/>
                    </a:cubicBezTo>
                    <a:cubicBezTo>
                      <a:pt x="5" y="38"/>
                      <a:pt x="5" y="38"/>
                      <a:pt x="5" y="38"/>
                    </a:cubicBezTo>
                    <a:cubicBezTo>
                      <a:pt x="16" y="27"/>
                      <a:pt x="21" y="21"/>
                      <a:pt x="22" y="14"/>
                    </a:cubicBezTo>
                    <a:cubicBezTo>
                      <a:pt x="22" y="9"/>
                      <a:pt x="19" y="5"/>
                      <a:pt x="12" y="5"/>
                    </a:cubicBezTo>
                    <a:cubicBezTo>
                      <a:pt x="8" y="5"/>
                      <a:pt x="5" y="7"/>
                      <a:pt x="3" y="9"/>
                    </a:cubicBezTo>
                    <a:cubicBezTo>
                      <a:pt x="1" y="5"/>
                      <a:pt x="1" y="5"/>
                      <a:pt x="1" y="5"/>
                    </a:cubicBezTo>
                    <a:cubicBezTo>
                      <a:pt x="4" y="2"/>
                      <a:pt x="8" y="0"/>
                      <a:pt x="14" y="0"/>
                    </a:cubicBezTo>
                    <a:cubicBezTo>
                      <a:pt x="24" y="0"/>
                      <a:pt x="28" y="7"/>
                      <a:pt x="28" y="13"/>
                    </a:cubicBezTo>
                    <a:cubicBezTo>
                      <a:pt x="28" y="22"/>
                      <a:pt x="22" y="28"/>
                      <a:pt x="12" y="38"/>
                    </a:cubicBezTo>
                    <a:cubicBezTo>
                      <a:pt x="8" y="41"/>
                      <a:pt x="8" y="41"/>
                      <a:pt x="8" y="41"/>
                    </a:cubicBezTo>
                    <a:cubicBezTo>
                      <a:pt x="8" y="41"/>
                      <a:pt x="8" y="41"/>
                      <a:pt x="8" y="41"/>
                    </a:cubicBezTo>
                    <a:cubicBezTo>
                      <a:pt x="29" y="41"/>
                      <a:pt x="29" y="41"/>
                      <a:pt x="29" y="41"/>
                    </a:cubicBezTo>
                    <a:cubicBezTo>
                      <a:pt x="29" y="46"/>
                      <a:pt x="29" y="46"/>
                      <a:pt x="29" y="46"/>
                    </a:cubicBezTo>
                    <a:lnTo>
                      <a:pt x="0" y="46"/>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3"/>
              <p:cNvSpPr>
                <a:spLocks/>
              </p:cNvSpPr>
              <p:nvPr/>
            </p:nvSpPr>
            <p:spPr bwMode="auto">
              <a:xfrm>
                <a:off x="1493838" y="4922839"/>
                <a:ext cx="47625" cy="146050"/>
              </a:xfrm>
              <a:custGeom>
                <a:avLst/>
                <a:gdLst>
                  <a:gd name="T0" fmla="*/ 18 w 30"/>
                  <a:gd name="T1" fmla="*/ 12 h 92"/>
                  <a:gd name="T2" fmla="*/ 18 w 30"/>
                  <a:gd name="T3" fmla="*/ 12 h 92"/>
                  <a:gd name="T4" fmla="*/ 2 w 30"/>
                  <a:gd name="T5" fmla="*/ 20 h 92"/>
                  <a:gd name="T6" fmla="*/ 0 w 30"/>
                  <a:gd name="T7" fmla="*/ 10 h 92"/>
                  <a:gd name="T8" fmla="*/ 20 w 30"/>
                  <a:gd name="T9" fmla="*/ 0 h 92"/>
                  <a:gd name="T10" fmla="*/ 30 w 30"/>
                  <a:gd name="T11" fmla="*/ 0 h 92"/>
                  <a:gd name="T12" fmla="*/ 30 w 30"/>
                  <a:gd name="T13" fmla="*/ 92 h 92"/>
                  <a:gd name="T14" fmla="*/ 18 w 30"/>
                  <a:gd name="T15" fmla="*/ 92 h 92"/>
                  <a:gd name="T16" fmla="*/ 18 w 30"/>
                  <a:gd name="T1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92">
                    <a:moveTo>
                      <a:pt x="18" y="12"/>
                    </a:moveTo>
                    <a:lnTo>
                      <a:pt x="18" y="12"/>
                    </a:lnTo>
                    <a:lnTo>
                      <a:pt x="2" y="20"/>
                    </a:lnTo>
                    <a:lnTo>
                      <a:pt x="0" y="10"/>
                    </a:lnTo>
                    <a:lnTo>
                      <a:pt x="20" y="0"/>
                    </a:lnTo>
                    <a:lnTo>
                      <a:pt x="30" y="0"/>
                    </a:lnTo>
                    <a:lnTo>
                      <a:pt x="30" y="92"/>
                    </a:lnTo>
                    <a:lnTo>
                      <a:pt x="18" y="92"/>
                    </a:lnTo>
                    <a:lnTo>
                      <a:pt x="18" y="12"/>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4"/>
              <p:cNvSpPr>
                <a:spLocks noEditPoints="1"/>
              </p:cNvSpPr>
              <p:nvPr/>
            </p:nvSpPr>
            <p:spPr bwMode="auto">
              <a:xfrm>
                <a:off x="3573463" y="359251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7"/>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5"/>
              <p:cNvSpPr>
                <a:spLocks noEditPoints="1"/>
              </p:cNvSpPr>
              <p:nvPr/>
            </p:nvSpPr>
            <p:spPr bwMode="auto">
              <a:xfrm>
                <a:off x="2143125" y="3592514"/>
                <a:ext cx="765175"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7"/>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66"/>
              <p:cNvSpPr>
                <a:spLocks noEditPoints="1"/>
              </p:cNvSpPr>
              <p:nvPr/>
            </p:nvSpPr>
            <p:spPr bwMode="auto">
              <a:xfrm>
                <a:off x="5003800" y="359251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7"/>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67"/>
              <p:cNvSpPr>
                <a:spLocks noEditPoints="1"/>
              </p:cNvSpPr>
              <p:nvPr/>
            </p:nvSpPr>
            <p:spPr bwMode="auto">
              <a:xfrm>
                <a:off x="6434138" y="359251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7"/>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8"/>
              <p:cNvSpPr>
                <a:spLocks noEditPoints="1"/>
              </p:cNvSpPr>
              <p:nvPr/>
            </p:nvSpPr>
            <p:spPr bwMode="auto">
              <a:xfrm>
                <a:off x="7864475" y="359251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7"/>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69"/>
              <p:cNvSpPr>
                <a:spLocks noEditPoints="1"/>
              </p:cNvSpPr>
              <p:nvPr/>
            </p:nvSpPr>
            <p:spPr bwMode="auto">
              <a:xfrm>
                <a:off x="9296400" y="3592514"/>
                <a:ext cx="765175"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7"/>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0"/>
              <p:cNvSpPr>
                <a:spLocks noEditPoints="1"/>
              </p:cNvSpPr>
              <p:nvPr/>
            </p:nvSpPr>
            <p:spPr bwMode="auto">
              <a:xfrm>
                <a:off x="10726738" y="3592514"/>
                <a:ext cx="765175"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7"/>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1"/>
              <p:cNvSpPr>
                <a:spLocks noEditPoints="1"/>
              </p:cNvSpPr>
              <p:nvPr/>
            </p:nvSpPr>
            <p:spPr bwMode="auto">
              <a:xfrm>
                <a:off x="3573463" y="526256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8"/>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noFill/>
              <a:ln w="2540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72"/>
              <p:cNvSpPr>
                <a:spLocks noEditPoints="1"/>
              </p:cNvSpPr>
              <p:nvPr/>
            </p:nvSpPr>
            <p:spPr bwMode="auto">
              <a:xfrm>
                <a:off x="5003800" y="526256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8"/>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noFill/>
              <a:ln w="2540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3"/>
              <p:cNvSpPr>
                <a:spLocks noEditPoints="1"/>
              </p:cNvSpPr>
              <p:nvPr/>
            </p:nvSpPr>
            <p:spPr bwMode="auto">
              <a:xfrm>
                <a:off x="6434138" y="526256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8"/>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noFill/>
              <a:ln w="2540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74"/>
              <p:cNvSpPr>
                <a:spLocks noEditPoints="1"/>
              </p:cNvSpPr>
              <p:nvPr/>
            </p:nvSpPr>
            <p:spPr bwMode="auto">
              <a:xfrm>
                <a:off x="7864475" y="526256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8"/>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noFill/>
              <a:ln w="2540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75"/>
              <p:cNvSpPr>
                <a:spLocks noEditPoints="1"/>
              </p:cNvSpPr>
              <p:nvPr/>
            </p:nvSpPr>
            <p:spPr bwMode="auto">
              <a:xfrm>
                <a:off x="9296400" y="5262564"/>
                <a:ext cx="765175"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8"/>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noFill/>
              <a:ln w="2540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76"/>
              <p:cNvSpPr>
                <a:spLocks noEditPoints="1"/>
              </p:cNvSpPr>
              <p:nvPr/>
            </p:nvSpPr>
            <p:spPr bwMode="auto">
              <a:xfrm>
                <a:off x="10726738" y="5262564"/>
                <a:ext cx="765175"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8"/>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noFill/>
              <a:ln w="2540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77"/>
              <p:cNvSpPr>
                <a:spLocks noEditPoints="1"/>
              </p:cNvSpPr>
              <p:nvPr/>
            </p:nvSpPr>
            <p:spPr bwMode="auto">
              <a:xfrm>
                <a:off x="2143125" y="5262564"/>
                <a:ext cx="765175"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8"/>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84094" y="4272323"/>
                <a:ext cx="1214077" cy="360099"/>
              </a:xfrm>
              <a:prstGeom prst="rect">
                <a:avLst/>
              </a:prstGeom>
              <a:noFill/>
            </p:spPr>
            <p:txBody>
              <a:bodyPr wrap="square" lIns="0" tIns="0" rIns="0" bIns="0" rtlCol="0">
                <a:spAutoFit/>
              </a:bodyPr>
              <a:lstStyle/>
              <a:p>
                <a:pPr algn="ctr">
                  <a:lnSpc>
                    <a:spcPct val="90000"/>
                  </a:lnSpc>
                  <a:spcAft>
                    <a:spcPts val="600"/>
                  </a:spcAft>
                </a:pPr>
                <a:r>
                  <a:rPr lang="en-US" sz="1300" dirty="0">
                    <a:solidFill>
                      <a:srgbClr val="409AE1"/>
                    </a:solidFill>
                  </a:rPr>
                  <a:t>Call Center Automation</a:t>
                </a:r>
              </a:p>
            </p:txBody>
          </p:sp>
          <p:sp>
            <p:nvSpPr>
              <p:cNvPr id="47" name="TextBox 46"/>
              <p:cNvSpPr txBox="1"/>
              <p:nvPr/>
            </p:nvSpPr>
            <p:spPr>
              <a:xfrm>
                <a:off x="484093" y="5881059"/>
                <a:ext cx="1214077" cy="540148"/>
              </a:xfrm>
              <a:prstGeom prst="rect">
                <a:avLst/>
              </a:prstGeom>
              <a:noFill/>
            </p:spPr>
            <p:txBody>
              <a:bodyPr wrap="square" lIns="0" tIns="0" rIns="0" bIns="0" rtlCol="0">
                <a:spAutoFit/>
              </a:bodyPr>
              <a:lstStyle/>
              <a:p>
                <a:pPr algn="ctr">
                  <a:lnSpc>
                    <a:spcPct val="90000"/>
                  </a:lnSpc>
                  <a:spcAft>
                    <a:spcPts val="600"/>
                  </a:spcAft>
                </a:pPr>
                <a:r>
                  <a:rPr lang="en-US" sz="1300" dirty="0">
                    <a:solidFill>
                      <a:srgbClr val="F08400"/>
                    </a:solidFill>
                  </a:rPr>
                  <a:t>Touchtone Responsive</a:t>
                </a:r>
                <a:br>
                  <a:rPr lang="en-US" sz="1300" dirty="0">
                    <a:solidFill>
                      <a:srgbClr val="F08400"/>
                    </a:solidFill>
                  </a:rPr>
                </a:br>
                <a:r>
                  <a:rPr lang="en-US" sz="1300" dirty="0">
                    <a:solidFill>
                      <a:srgbClr val="F08400"/>
                    </a:solidFill>
                  </a:rPr>
                  <a:t>Call Systems</a:t>
                </a:r>
              </a:p>
            </p:txBody>
          </p:sp>
          <p:sp>
            <p:nvSpPr>
              <p:cNvPr id="48" name="TextBox 47"/>
              <p:cNvSpPr txBox="1"/>
              <p:nvPr/>
            </p:nvSpPr>
            <p:spPr>
              <a:xfrm>
                <a:off x="1924606" y="2492796"/>
                <a:ext cx="1214077" cy="249299"/>
              </a:xfrm>
              <a:prstGeom prst="rect">
                <a:avLst/>
              </a:prstGeom>
              <a:noFill/>
            </p:spPr>
            <p:txBody>
              <a:bodyPr wrap="square" lIns="0" tIns="0" rIns="0" bIns="0" rtlCol="0">
                <a:spAutoFit/>
              </a:bodyPr>
              <a:lstStyle/>
              <a:p>
                <a:pPr algn="ctr">
                  <a:lnSpc>
                    <a:spcPct val="90000"/>
                  </a:lnSpc>
                  <a:spcAft>
                    <a:spcPts val="600"/>
                  </a:spcAft>
                </a:pPr>
                <a:r>
                  <a:rPr lang="en-US" dirty="0">
                    <a:solidFill>
                      <a:srgbClr val="282828"/>
                    </a:solidFill>
                  </a:rPr>
                  <a:t>Self-service</a:t>
                </a:r>
              </a:p>
            </p:txBody>
          </p:sp>
          <p:sp>
            <p:nvSpPr>
              <p:cNvPr id="49" name="TextBox 48"/>
              <p:cNvSpPr txBox="1"/>
              <p:nvPr/>
            </p:nvSpPr>
            <p:spPr>
              <a:xfrm>
                <a:off x="3352748" y="2166553"/>
                <a:ext cx="1214077" cy="575542"/>
              </a:xfrm>
              <a:prstGeom prst="rect">
                <a:avLst/>
              </a:prstGeom>
              <a:noFill/>
            </p:spPr>
            <p:txBody>
              <a:bodyPr wrap="square" lIns="0" tIns="0" rIns="0" bIns="0" rtlCol="0">
                <a:spAutoFit/>
              </a:bodyPr>
              <a:lstStyle/>
              <a:p>
                <a:pPr algn="ctr">
                  <a:lnSpc>
                    <a:spcPct val="90000"/>
                  </a:lnSpc>
                  <a:spcAft>
                    <a:spcPts val="600"/>
                  </a:spcAft>
                </a:pPr>
                <a:r>
                  <a:rPr lang="en-US" dirty="0">
                    <a:solidFill>
                      <a:srgbClr val="282828"/>
                    </a:solidFill>
                  </a:rPr>
                  <a:t>Hands</a:t>
                </a:r>
              </a:p>
              <a:p>
                <a:pPr algn="ctr">
                  <a:lnSpc>
                    <a:spcPct val="90000"/>
                  </a:lnSpc>
                  <a:spcAft>
                    <a:spcPts val="600"/>
                  </a:spcAft>
                </a:pPr>
                <a:r>
                  <a:rPr lang="en-US" dirty="0">
                    <a:solidFill>
                      <a:srgbClr val="282828"/>
                    </a:solidFill>
                  </a:rPr>
                  <a:t>Free</a:t>
                </a:r>
              </a:p>
            </p:txBody>
          </p:sp>
          <p:sp>
            <p:nvSpPr>
              <p:cNvPr id="50" name="TextBox 49"/>
              <p:cNvSpPr txBox="1"/>
              <p:nvPr/>
            </p:nvSpPr>
            <p:spPr>
              <a:xfrm>
                <a:off x="4780890" y="2166553"/>
                <a:ext cx="1214077" cy="575542"/>
              </a:xfrm>
              <a:prstGeom prst="rect">
                <a:avLst/>
              </a:prstGeom>
              <a:noFill/>
            </p:spPr>
            <p:txBody>
              <a:bodyPr wrap="square" lIns="0" tIns="0" rIns="0" bIns="0" rtlCol="0">
                <a:spAutoFit/>
              </a:bodyPr>
              <a:lstStyle/>
              <a:p>
                <a:pPr algn="ctr">
                  <a:lnSpc>
                    <a:spcPct val="90000"/>
                  </a:lnSpc>
                  <a:spcAft>
                    <a:spcPts val="600"/>
                  </a:spcAft>
                </a:pPr>
                <a:r>
                  <a:rPr lang="en-US" dirty="0">
                    <a:solidFill>
                      <a:srgbClr val="282828"/>
                    </a:solidFill>
                  </a:rPr>
                  <a:t>Speech</a:t>
                </a:r>
              </a:p>
              <a:p>
                <a:pPr algn="ctr">
                  <a:lnSpc>
                    <a:spcPct val="90000"/>
                  </a:lnSpc>
                  <a:spcAft>
                    <a:spcPts val="600"/>
                  </a:spcAft>
                </a:pPr>
                <a:r>
                  <a:rPr lang="en-US" dirty="0">
                    <a:solidFill>
                      <a:srgbClr val="282828"/>
                    </a:solidFill>
                  </a:rPr>
                  <a:t>Recognition</a:t>
                </a:r>
              </a:p>
            </p:txBody>
          </p:sp>
          <p:sp>
            <p:nvSpPr>
              <p:cNvPr id="51" name="TextBox 50"/>
              <p:cNvSpPr txBox="1"/>
              <p:nvPr/>
            </p:nvSpPr>
            <p:spPr>
              <a:xfrm>
                <a:off x="6209032" y="1994198"/>
                <a:ext cx="1214077" cy="747897"/>
              </a:xfrm>
              <a:prstGeom prst="rect">
                <a:avLst/>
              </a:prstGeom>
              <a:noFill/>
            </p:spPr>
            <p:txBody>
              <a:bodyPr wrap="square" lIns="0" tIns="0" rIns="0" bIns="0" rtlCol="0">
                <a:spAutoFit/>
              </a:bodyPr>
              <a:lstStyle/>
              <a:p>
                <a:pPr algn="ctr">
                  <a:lnSpc>
                    <a:spcPct val="90000"/>
                  </a:lnSpc>
                  <a:spcAft>
                    <a:spcPts val="600"/>
                  </a:spcAft>
                </a:pPr>
                <a:r>
                  <a:rPr lang="en-US" dirty="0">
                    <a:solidFill>
                      <a:srgbClr val="282828"/>
                    </a:solidFill>
                  </a:rPr>
                  <a:t>Multi-language Support</a:t>
                </a:r>
              </a:p>
            </p:txBody>
          </p:sp>
          <p:sp>
            <p:nvSpPr>
              <p:cNvPr id="52" name="TextBox 51"/>
              <p:cNvSpPr txBox="1"/>
              <p:nvPr/>
            </p:nvSpPr>
            <p:spPr>
              <a:xfrm>
                <a:off x="7637174" y="2243497"/>
                <a:ext cx="1214077" cy="498598"/>
              </a:xfrm>
              <a:prstGeom prst="rect">
                <a:avLst/>
              </a:prstGeom>
              <a:noFill/>
            </p:spPr>
            <p:txBody>
              <a:bodyPr wrap="square" lIns="0" tIns="0" rIns="0" bIns="0" rtlCol="0">
                <a:spAutoFit/>
              </a:bodyPr>
              <a:lstStyle/>
              <a:p>
                <a:pPr algn="ctr">
                  <a:lnSpc>
                    <a:spcPct val="90000"/>
                  </a:lnSpc>
                  <a:spcAft>
                    <a:spcPts val="600"/>
                  </a:spcAft>
                </a:pPr>
                <a:r>
                  <a:rPr lang="en-US" dirty="0">
                    <a:solidFill>
                      <a:srgbClr val="282828"/>
                    </a:solidFill>
                  </a:rPr>
                  <a:t>Low</a:t>
                </a:r>
                <a:br>
                  <a:rPr lang="en-US" dirty="0">
                    <a:solidFill>
                      <a:srgbClr val="282828"/>
                    </a:solidFill>
                  </a:rPr>
                </a:br>
                <a:r>
                  <a:rPr lang="en-US" dirty="0">
                    <a:solidFill>
                      <a:srgbClr val="282828"/>
                    </a:solidFill>
                  </a:rPr>
                  <a:t>Cost</a:t>
                </a:r>
              </a:p>
            </p:txBody>
          </p:sp>
          <p:sp>
            <p:nvSpPr>
              <p:cNvPr id="53" name="TextBox 52"/>
              <p:cNvSpPr txBox="1"/>
              <p:nvPr/>
            </p:nvSpPr>
            <p:spPr>
              <a:xfrm>
                <a:off x="9065316" y="2243497"/>
                <a:ext cx="1214077" cy="498598"/>
              </a:xfrm>
              <a:prstGeom prst="rect">
                <a:avLst/>
              </a:prstGeom>
              <a:noFill/>
            </p:spPr>
            <p:txBody>
              <a:bodyPr wrap="square" lIns="0" tIns="0" rIns="0" bIns="0" rtlCol="0">
                <a:spAutoFit/>
              </a:bodyPr>
              <a:lstStyle/>
              <a:p>
                <a:pPr algn="ctr">
                  <a:lnSpc>
                    <a:spcPct val="90000"/>
                  </a:lnSpc>
                  <a:spcAft>
                    <a:spcPts val="600"/>
                  </a:spcAft>
                </a:pPr>
                <a:r>
                  <a:rPr lang="en-US" dirty="0">
                    <a:solidFill>
                      <a:srgbClr val="282828"/>
                    </a:solidFill>
                  </a:rPr>
                  <a:t>Next-gen AI</a:t>
                </a:r>
              </a:p>
            </p:txBody>
          </p:sp>
          <p:sp>
            <p:nvSpPr>
              <p:cNvPr id="54" name="TextBox 53"/>
              <p:cNvSpPr txBox="1"/>
              <p:nvPr/>
            </p:nvSpPr>
            <p:spPr>
              <a:xfrm>
                <a:off x="10493458" y="2492796"/>
                <a:ext cx="1214077" cy="249299"/>
              </a:xfrm>
              <a:prstGeom prst="rect">
                <a:avLst/>
              </a:prstGeom>
              <a:noFill/>
            </p:spPr>
            <p:txBody>
              <a:bodyPr wrap="square" lIns="0" tIns="0" rIns="0" bIns="0" rtlCol="0">
                <a:spAutoFit/>
              </a:bodyPr>
              <a:lstStyle/>
              <a:p>
                <a:pPr algn="ctr">
                  <a:lnSpc>
                    <a:spcPct val="90000"/>
                  </a:lnSpc>
                  <a:spcAft>
                    <a:spcPts val="600"/>
                  </a:spcAft>
                </a:pPr>
                <a:r>
                  <a:rPr lang="en-US" dirty="0">
                    <a:solidFill>
                      <a:srgbClr val="282828"/>
                    </a:solidFill>
                  </a:rPr>
                  <a:t>Expandable</a:t>
                </a:r>
              </a:p>
            </p:txBody>
          </p:sp>
        </p:grpSp>
      </p:grpSp>
    </p:spTree>
    <p:extLst>
      <p:ext uri="{BB962C8B-B14F-4D97-AF65-F5344CB8AC3E}">
        <p14:creationId xmlns:p14="http://schemas.microsoft.com/office/powerpoint/2010/main" val="4870409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6350" y="0"/>
            <a:ext cx="12242800" cy="6877050"/>
            <a:chOff x="0" y="0"/>
            <a:chExt cx="7712" cy="4332"/>
          </a:xfrm>
        </p:grpSpPr>
        <p:sp>
          <p:nvSpPr>
            <p:cNvPr id="7" name="AutoShape 3"/>
            <p:cNvSpPr>
              <a:spLocks noChangeAspect="1" noChangeArrowheads="1" noTextEdit="1"/>
            </p:cNvSpPr>
            <p:nvPr/>
          </p:nvSpPr>
          <p:spPr bwMode="auto">
            <a:xfrm>
              <a:off x="0" y="0"/>
              <a:ext cx="7712" cy="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6282" y="26"/>
              <a:ext cx="454" cy="255"/>
            </a:xfrm>
            <a:custGeom>
              <a:avLst/>
              <a:gdLst>
                <a:gd name="T0" fmla="*/ 189 w 226"/>
                <a:gd name="T1" fmla="*/ 53 h 127"/>
                <a:gd name="T2" fmla="*/ 185 w 226"/>
                <a:gd name="T3" fmla="*/ 53 h 127"/>
                <a:gd name="T4" fmla="*/ 189 w 226"/>
                <a:gd name="T5" fmla="*/ 37 h 127"/>
                <a:gd name="T6" fmla="*/ 152 w 226"/>
                <a:gd name="T7" fmla="*/ 0 h 127"/>
                <a:gd name="T8" fmla="*/ 115 w 226"/>
                <a:gd name="T9" fmla="*/ 32 h 127"/>
                <a:gd name="T10" fmla="*/ 87 w 226"/>
                <a:gd name="T11" fmla="*/ 20 h 127"/>
                <a:gd name="T12" fmla="*/ 49 w 226"/>
                <a:gd name="T13" fmla="*/ 55 h 127"/>
                <a:gd name="T14" fmla="*/ 37 w 226"/>
                <a:gd name="T15" fmla="*/ 53 h 127"/>
                <a:gd name="T16" fmla="*/ 0 w 226"/>
                <a:gd name="T17" fmla="*/ 91 h 127"/>
                <a:gd name="T18" fmla="*/ 37 w 226"/>
                <a:gd name="T19" fmla="*/ 127 h 127"/>
                <a:gd name="T20" fmla="*/ 189 w 226"/>
                <a:gd name="T21" fmla="*/ 127 h 127"/>
                <a:gd name="T22" fmla="*/ 226 w 226"/>
                <a:gd name="T23" fmla="*/ 91 h 127"/>
                <a:gd name="T24" fmla="*/ 189 w 226"/>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27">
                  <a:moveTo>
                    <a:pt x="189" y="53"/>
                  </a:moveTo>
                  <a:cubicBezTo>
                    <a:pt x="188" y="53"/>
                    <a:pt x="186" y="53"/>
                    <a:pt x="185" y="53"/>
                  </a:cubicBezTo>
                  <a:cubicBezTo>
                    <a:pt x="187" y="48"/>
                    <a:pt x="189" y="42"/>
                    <a:pt x="189" y="37"/>
                  </a:cubicBezTo>
                  <a:cubicBezTo>
                    <a:pt x="189" y="16"/>
                    <a:pt x="172" y="0"/>
                    <a:pt x="152" y="0"/>
                  </a:cubicBezTo>
                  <a:cubicBezTo>
                    <a:pt x="133" y="0"/>
                    <a:pt x="117" y="14"/>
                    <a:pt x="115" y="32"/>
                  </a:cubicBezTo>
                  <a:cubicBezTo>
                    <a:pt x="108" y="25"/>
                    <a:pt x="98" y="20"/>
                    <a:pt x="87" y="20"/>
                  </a:cubicBezTo>
                  <a:cubicBezTo>
                    <a:pt x="68" y="20"/>
                    <a:pt x="50" y="36"/>
                    <a:pt x="49" y="55"/>
                  </a:cubicBezTo>
                  <a:cubicBezTo>
                    <a:pt x="46" y="54"/>
                    <a:pt x="41" y="53"/>
                    <a:pt x="37" y="53"/>
                  </a:cubicBezTo>
                  <a:cubicBezTo>
                    <a:pt x="16" y="53"/>
                    <a:pt x="0" y="69"/>
                    <a:pt x="0" y="91"/>
                  </a:cubicBezTo>
                  <a:cubicBezTo>
                    <a:pt x="0" y="111"/>
                    <a:pt x="16" y="127"/>
                    <a:pt x="37" y="127"/>
                  </a:cubicBezTo>
                  <a:cubicBezTo>
                    <a:pt x="189" y="127"/>
                    <a:pt x="189" y="127"/>
                    <a:pt x="189" y="127"/>
                  </a:cubicBezTo>
                  <a:cubicBezTo>
                    <a:pt x="209" y="127"/>
                    <a:pt x="226" y="111"/>
                    <a:pt x="226" y="91"/>
                  </a:cubicBezTo>
                  <a:cubicBezTo>
                    <a:pt x="226" y="69"/>
                    <a:pt x="209" y="53"/>
                    <a:pt x="189" y="53"/>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6288" y="102"/>
              <a:ext cx="880" cy="357"/>
            </a:xfrm>
            <a:custGeom>
              <a:avLst/>
              <a:gdLst>
                <a:gd name="T0" fmla="*/ 390 w 438"/>
                <a:gd name="T1" fmla="*/ 84 h 178"/>
                <a:gd name="T2" fmla="*/ 383 w 438"/>
                <a:gd name="T3" fmla="*/ 85 h 178"/>
                <a:gd name="T4" fmla="*/ 294 w 438"/>
                <a:gd name="T5" fmla="*/ 0 h 178"/>
                <a:gd name="T6" fmla="*/ 209 w 438"/>
                <a:gd name="T7" fmla="*/ 66 h 178"/>
                <a:gd name="T8" fmla="*/ 162 w 438"/>
                <a:gd name="T9" fmla="*/ 47 h 178"/>
                <a:gd name="T10" fmla="*/ 97 w 438"/>
                <a:gd name="T11" fmla="*/ 106 h 178"/>
                <a:gd name="T12" fmla="*/ 66 w 438"/>
                <a:gd name="T13" fmla="*/ 120 h 178"/>
                <a:gd name="T14" fmla="*/ 36 w 438"/>
                <a:gd name="T15" fmla="*/ 106 h 178"/>
                <a:gd name="T16" fmla="*/ 0 w 438"/>
                <a:gd name="T17" fmla="*/ 141 h 178"/>
                <a:gd name="T18" fmla="*/ 36 w 438"/>
                <a:gd name="T19" fmla="*/ 178 h 178"/>
                <a:gd name="T20" fmla="*/ 46 w 438"/>
                <a:gd name="T21" fmla="*/ 178 h 178"/>
                <a:gd name="T22" fmla="*/ 165 w 438"/>
                <a:gd name="T23" fmla="*/ 178 h 178"/>
                <a:gd name="T24" fmla="*/ 232 w 438"/>
                <a:gd name="T25" fmla="*/ 178 h 178"/>
                <a:gd name="T26" fmla="*/ 394 w 438"/>
                <a:gd name="T27" fmla="*/ 178 h 178"/>
                <a:gd name="T28" fmla="*/ 438 w 438"/>
                <a:gd name="T29" fmla="*/ 131 h 178"/>
                <a:gd name="T30" fmla="*/ 390 w 438"/>
                <a:gd name="T31" fmla="*/ 8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8" h="178">
                  <a:moveTo>
                    <a:pt x="390" y="84"/>
                  </a:moveTo>
                  <a:cubicBezTo>
                    <a:pt x="388" y="84"/>
                    <a:pt x="386" y="84"/>
                    <a:pt x="383" y="85"/>
                  </a:cubicBezTo>
                  <a:cubicBezTo>
                    <a:pt x="381" y="38"/>
                    <a:pt x="342" y="0"/>
                    <a:pt x="294" y="0"/>
                  </a:cubicBezTo>
                  <a:cubicBezTo>
                    <a:pt x="254" y="0"/>
                    <a:pt x="219" y="28"/>
                    <a:pt x="209" y="66"/>
                  </a:cubicBezTo>
                  <a:cubicBezTo>
                    <a:pt x="197" y="53"/>
                    <a:pt x="180" y="47"/>
                    <a:pt x="162" y="47"/>
                  </a:cubicBezTo>
                  <a:cubicBezTo>
                    <a:pt x="129" y="47"/>
                    <a:pt x="100" y="72"/>
                    <a:pt x="97" y="106"/>
                  </a:cubicBezTo>
                  <a:cubicBezTo>
                    <a:pt x="85" y="108"/>
                    <a:pt x="74" y="113"/>
                    <a:pt x="66" y="120"/>
                  </a:cubicBezTo>
                  <a:cubicBezTo>
                    <a:pt x="59" y="111"/>
                    <a:pt x="48" y="106"/>
                    <a:pt x="36" y="106"/>
                  </a:cubicBezTo>
                  <a:cubicBezTo>
                    <a:pt x="16" y="106"/>
                    <a:pt x="0" y="121"/>
                    <a:pt x="0" y="141"/>
                  </a:cubicBezTo>
                  <a:cubicBezTo>
                    <a:pt x="0" y="162"/>
                    <a:pt x="16" y="178"/>
                    <a:pt x="36" y="178"/>
                  </a:cubicBezTo>
                  <a:cubicBezTo>
                    <a:pt x="46" y="178"/>
                    <a:pt x="46" y="178"/>
                    <a:pt x="46" y="178"/>
                  </a:cubicBezTo>
                  <a:cubicBezTo>
                    <a:pt x="165" y="178"/>
                    <a:pt x="165" y="178"/>
                    <a:pt x="165" y="178"/>
                  </a:cubicBezTo>
                  <a:cubicBezTo>
                    <a:pt x="232" y="178"/>
                    <a:pt x="232" y="178"/>
                    <a:pt x="232" y="178"/>
                  </a:cubicBezTo>
                  <a:cubicBezTo>
                    <a:pt x="394" y="178"/>
                    <a:pt x="394" y="178"/>
                    <a:pt x="394" y="178"/>
                  </a:cubicBezTo>
                  <a:cubicBezTo>
                    <a:pt x="419" y="177"/>
                    <a:pt x="438" y="156"/>
                    <a:pt x="438" y="131"/>
                  </a:cubicBezTo>
                  <a:cubicBezTo>
                    <a:pt x="438" y="106"/>
                    <a:pt x="416" y="84"/>
                    <a:pt x="390" y="84"/>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5892" y="965"/>
              <a:ext cx="643" cy="361"/>
            </a:xfrm>
            <a:custGeom>
              <a:avLst/>
              <a:gdLst>
                <a:gd name="T0" fmla="*/ 267 w 320"/>
                <a:gd name="T1" fmla="*/ 76 h 180"/>
                <a:gd name="T2" fmla="*/ 262 w 320"/>
                <a:gd name="T3" fmla="*/ 76 h 180"/>
                <a:gd name="T4" fmla="*/ 267 w 320"/>
                <a:gd name="T5" fmla="*/ 53 h 180"/>
                <a:gd name="T6" fmla="*/ 215 w 320"/>
                <a:gd name="T7" fmla="*/ 0 h 180"/>
                <a:gd name="T8" fmla="*/ 163 w 320"/>
                <a:gd name="T9" fmla="*/ 46 h 180"/>
                <a:gd name="T10" fmla="*/ 123 w 320"/>
                <a:gd name="T11" fmla="*/ 29 h 180"/>
                <a:gd name="T12" fmla="*/ 69 w 320"/>
                <a:gd name="T13" fmla="*/ 79 h 180"/>
                <a:gd name="T14" fmla="*/ 52 w 320"/>
                <a:gd name="T15" fmla="*/ 76 h 180"/>
                <a:gd name="T16" fmla="*/ 0 w 320"/>
                <a:gd name="T17" fmla="*/ 129 h 180"/>
                <a:gd name="T18" fmla="*/ 52 w 320"/>
                <a:gd name="T19" fmla="*/ 180 h 180"/>
                <a:gd name="T20" fmla="*/ 267 w 320"/>
                <a:gd name="T21" fmla="*/ 180 h 180"/>
                <a:gd name="T22" fmla="*/ 320 w 320"/>
                <a:gd name="T23" fmla="*/ 129 h 180"/>
                <a:gd name="T24" fmla="*/ 267 w 320"/>
                <a:gd name="T25"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0" h="180">
                  <a:moveTo>
                    <a:pt x="267" y="76"/>
                  </a:moveTo>
                  <a:cubicBezTo>
                    <a:pt x="266" y="76"/>
                    <a:pt x="263" y="76"/>
                    <a:pt x="262" y="76"/>
                  </a:cubicBezTo>
                  <a:cubicBezTo>
                    <a:pt x="264" y="68"/>
                    <a:pt x="267" y="60"/>
                    <a:pt x="267" y="53"/>
                  </a:cubicBezTo>
                  <a:cubicBezTo>
                    <a:pt x="267" y="23"/>
                    <a:pt x="243" y="0"/>
                    <a:pt x="215" y="0"/>
                  </a:cubicBezTo>
                  <a:cubicBezTo>
                    <a:pt x="187" y="0"/>
                    <a:pt x="165" y="20"/>
                    <a:pt x="163" y="46"/>
                  </a:cubicBezTo>
                  <a:cubicBezTo>
                    <a:pt x="153" y="36"/>
                    <a:pt x="138" y="29"/>
                    <a:pt x="123" y="29"/>
                  </a:cubicBezTo>
                  <a:cubicBezTo>
                    <a:pt x="96" y="29"/>
                    <a:pt x="71" y="51"/>
                    <a:pt x="69" y="79"/>
                  </a:cubicBezTo>
                  <a:cubicBezTo>
                    <a:pt x="64" y="77"/>
                    <a:pt x="58" y="76"/>
                    <a:pt x="52" y="76"/>
                  </a:cubicBezTo>
                  <a:cubicBezTo>
                    <a:pt x="22" y="76"/>
                    <a:pt x="0" y="98"/>
                    <a:pt x="0" y="129"/>
                  </a:cubicBezTo>
                  <a:cubicBezTo>
                    <a:pt x="0" y="157"/>
                    <a:pt x="22" y="180"/>
                    <a:pt x="52" y="180"/>
                  </a:cubicBezTo>
                  <a:cubicBezTo>
                    <a:pt x="267" y="180"/>
                    <a:pt x="267" y="180"/>
                    <a:pt x="267" y="180"/>
                  </a:cubicBezTo>
                  <a:cubicBezTo>
                    <a:pt x="296" y="180"/>
                    <a:pt x="320" y="157"/>
                    <a:pt x="320" y="129"/>
                  </a:cubicBezTo>
                  <a:cubicBezTo>
                    <a:pt x="320" y="98"/>
                    <a:pt x="296" y="76"/>
                    <a:pt x="267" y="7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4262" y="535"/>
              <a:ext cx="1247" cy="508"/>
            </a:xfrm>
            <a:custGeom>
              <a:avLst/>
              <a:gdLst>
                <a:gd name="T0" fmla="*/ 553 w 621"/>
                <a:gd name="T1" fmla="*/ 119 h 253"/>
                <a:gd name="T2" fmla="*/ 542 w 621"/>
                <a:gd name="T3" fmla="*/ 121 h 253"/>
                <a:gd name="T4" fmla="*/ 417 w 621"/>
                <a:gd name="T5" fmla="*/ 0 h 253"/>
                <a:gd name="T6" fmla="*/ 297 w 621"/>
                <a:gd name="T7" fmla="*/ 94 h 253"/>
                <a:gd name="T8" fmla="*/ 230 w 621"/>
                <a:gd name="T9" fmla="*/ 67 h 253"/>
                <a:gd name="T10" fmla="*/ 138 w 621"/>
                <a:gd name="T11" fmla="*/ 150 h 253"/>
                <a:gd name="T12" fmla="*/ 94 w 621"/>
                <a:gd name="T13" fmla="*/ 171 h 253"/>
                <a:gd name="T14" fmla="*/ 51 w 621"/>
                <a:gd name="T15" fmla="*/ 150 h 253"/>
                <a:gd name="T16" fmla="*/ 0 w 621"/>
                <a:gd name="T17" fmla="*/ 201 h 253"/>
                <a:gd name="T18" fmla="*/ 51 w 621"/>
                <a:gd name="T19" fmla="*/ 253 h 253"/>
                <a:gd name="T20" fmla="*/ 65 w 621"/>
                <a:gd name="T21" fmla="*/ 253 h 253"/>
                <a:gd name="T22" fmla="*/ 235 w 621"/>
                <a:gd name="T23" fmla="*/ 253 h 253"/>
                <a:gd name="T24" fmla="*/ 330 w 621"/>
                <a:gd name="T25" fmla="*/ 253 h 253"/>
                <a:gd name="T26" fmla="*/ 559 w 621"/>
                <a:gd name="T27" fmla="*/ 253 h 253"/>
                <a:gd name="T28" fmla="*/ 621 w 621"/>
                <a:gd name="T29" fmla="*/ 187 h 253"/>
                <a:gd name="T30" fmla="*/ 553 w 621"/>
                <a:gd name="T31" fmla="*/ 119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1" h="253">
                  <a:moveTo>
                    <a:pt x="553" y="119"/>
                  </a:moveTo>
                  <a:cubicBezTo>
                    <a:pt x="550" y="119"/>
                    <a:pt x="548" y="119"/>
                    <a:pt x="542" y="121"/>
                  </a:cubicBezTo>
                  <a:cubicBezTo>
                    <a:pt x="540" y="54"/>
                    <a:pt x="485" y="0"/>
                    <a:pt x="417" y="0"/>
                  </a:cubicBezTo>
                  <a:cubicBezTo>
                    <a:pt x="360" y="0"/>
                    <a:pt x="311" y="40"/>
                    <a:pt x="297" y="94"/>
                  </a:cubicBezTo>
                  <a:cubicBezTo>
                    <a:pt x="279" y="76"/>
                    <a:pt x="255" y="67"/>
                    <a:pt x="230" y="67"/>
                  </a:cubicBezTo>
                  <a:cubicBezTo>
                    <a:pt x="183" y="67"/>
                    <a:pt x="143" y="103"/>
                    <a:pt x="138" y="150"/>
                  </a:cubicBezTo>
                  <a:cubicBezTo>
                    <a:pt x="121" y="153"/>
                    <a:pt x="105" y="161"/>
                    <a:pt x="94" y="171"/>
                  </a:cubicBezTo>
                  <a:cubicBezTo>
                    <a:pt x="84" y="157"/>
                    <a:pt x="68" y="150"/>
                    <a:pt x="51" y="150"/>
                  </a:cubicBezTo>
                  <a:cubicBezTo>
                    <a:pt x="23" y="150"/>
                    <a:pt x="0" y="172"/>
                    <a:pt x="0" y="201"/>
                  </a:cubicBezTo>
                  <a:cubicBezTo>
                    <a:pt x="0" y="230"/>
                    <a:pt x="23" y="253"/>
                    <a:pt x="51" y="253"/>
                  </a:cubicBezTo>
                  <a:cubicBezTo>
                    <a:pt x="65" y="253"/>
                    <a:pt x="65" y="253"/>
                    <a:pt x="65" y="253"/>
                  </a:cubicBezTo>
                  <a:cubicBezTo>
                    <a:pt x="235" y="253"/>
                    <a:pt x="235" y="253"/>
                    <a:pt x="235" y="253"/>
                  </a:cubicBezTo>
                  <a:cubicBezTo>
                    <a:pt x="330" y="253"/>
                    <a:pt x="330" y="253"/>
                    <a:pt x="330" y="253"/>
                  </a:cubicBezTo>
                  <a:cubicBezTo>
                    <a:pt x="559" y="253"/>
                    <a:pt x="559" y="253"/>
                    <a:pt x="559" y="253"/>
                  </a:cubicBezTo>
                  <a:cubicBezTo>
                    <a:pt x="594" y="252"/>
                    <a:pt x="621" y="222"/>
                    <a:pt x="621" y="187"/>
                  </a:cubicBezTo>
                  <a:cubicBezTo>
                    <a:pt x="621" y="150"/>
                    <a:pt x="590" y="119"/>
                    <a:pt x="553" y="119"/>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0" y="4137"/>
              <a:ext cx="7710" cy="125"/>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0" y="4208"/>
              <a:ext cx="7710" cy="124"/>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6891" y="0"/>
              <a:ext cx="819" cy="4208"/>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6891" y="0"/>
              <a:ext cx="819" cy="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7216" y="2120"/>
              <a:ext cx="494" cy="2088"/>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7216" y="142"/>
              <a:ext cx="494" cy="1296"/>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7216" y="142"/>
              <a:ext cx="494" cy="1296"/>
            </a:xfrm>
            <a:custGeom>
              <a:avLst/>
              <a:gdLst>
                <a:gd name="T0" fmla="*/ 494 w 494"/>
                <a:gd name="T1" fmla="*/ 1296 h 1296"/>
                <a:gd name="T2" fmla="*/ 0 w 494"/>
                <a:gd name="T3" fmla="*/ 1296 h 1296"/>
                <a:gd name="T4" fmla="*/ 494 w 494"/>
                <a:gd name="T5" fmla="*/ 0 h 1296"/>
                <a:gd name="T6" fmla="*/ 494 w 494"/>
                <a:gd name="T7" fmla="*/ 1296 h 1296"/>
              </a:gdLst>
              <a:ahLst/>
              <a:cxnLst>
                <a:cxn ang="0">
                  <a:pos x="T0" y="T1"/>
                </a:cxn>
                <a:cxn ang="0">
                  <a:pos x="T2" y="T3"/>
                </a:cxn>
                <a:cxn ang="0">
                  <a:pos x="T4" y="T5"/>
                </a:cxn>
                <a:cxn ang="0">
                  <a:pos x="T6" y="T7"/>
                </a:cxn>
              </a:cxnLst>
              <a:rect l="0" t="0" r="r" b="b"/>
              <a:pathLst>
                <a:path w="494" h="1296">
                  <a:moveTo>
                    <a:pt x="494" y="1296"/>
                  </a:moveTo>
                  <a:lnTo>
                    <a:pt x="0" y="1296"/>
                  </a:lnTo>
                  <a:lnTo>
                    <a:pt x="494" y="0"/>
                  </a:lnTo>
                  <a:lnTo>
                    <a:pt x="494" y="129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6226" y="2260"/>
              <a:ext cx="494" cy="307"/>
            </a:xfrm>
            <a:custGeom>
              <a:avLst/>
              <a:gdLst>
                <a:gd name="T0" fmla="*/ 123 w 246"/>
                <a:gd name="T1" fmla="*/ 0 h 153"/>
                <a:gd name="T2" fmla="*/ 0 w 246"/>
                <a:gd name="T3" fmla="*/ 153 h 153"/>
                <a:gd name="T4" fmla="*/ 246 w 246"/>
                <a:gd name="T5" fmla="*/ 153 h 153"/>
                <a:gd name="T6" fmla="*/ 123 w 246"/>
                <a:gd name="T7" fmla="*/ 0 h 153"/>
              </a:gdLst>
              <a:ahLst/>
              <a:cxnLst>
                <a:cxn ang="0">
                  <a:pos x="T0" y="T1"/>
                </a:cxn>
                <a:cxn ang="0">
                  <a:pos x="T2" y="T3"/>
                </a:cxn>
                <a:cxn ang="0">
                  <a:pos x="T4" y="T5"/>
                </a:cxn>
                <a:cxn ang="0">
                  <a:pos x="T6" y="T7"/>
                </a:cxn>
              </a:cxnLst>
              <a:rect l="0" t="0" r="r" b="b"/>
              <a:pathLst>
                <a:path w="246" h="153">
                  <a:moveTo>
                    <a:pt x="123" y="0"/>
                  </a:moveTo>
                  <a:cubicBezTo>
                    <a:pt x="57" y="0"/>
                    <a:pt x="0" y="66"/>
                    <a:pt x="0" y="153"/>
                  </a:cubicBezTo>
                  <a:cubicBezTo>
                    <a:pt x="246" y="153"/>
                    <a:pt x="246" y="153"/>
                    <a:pt x="246" y="153"/>
                  </a:cubicBezTo>
                  <a:cubicBezTo>
                    <a:pt x="246" y="66"/>
                    <a:pt x="190" y="0"/>
                    <a:pt x="123" y="0"/>
                  </a:cubicBezTo>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6226" y="2567"/>
              <a:ext cx="494" cy="0"/>
            </a:xfrm>
            <a:custGeom>
              <a:avLst/>
              <a:gdLst>
                <a:gd name="T0" fmla="*/ 0 w 246"/>
                <a:gd name="T1" fmla="*/ 0 w 246"/>
                <a:gd name="T2" fmla="*/ 0 w 246"/>
                <a:gd name="T3" fmla="*/ 0 w 246"/>
                <a:gd name="T4" fmla="*/ 246 w 246"/>
                <a:gd name="T5" fmla="*/ 246 w 246"/>
                <a:gd name="T6" fmla="*/ 246 w 246"/>
                <a:gd name="T7" fmla="*/ 246 w 24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46">
                  <a:moveTo>
                    <a:pt x="0" y="0"/>
                  </a:moveTo>
                  <a:cubicBezTo>
                    <a:pt x="0" y="0"/>
                    <a:pt x="0" y="0"/>
                    <a:pt x="0" y="0"/>
                  </a:cubicBezTo>
                  <a:cubicBezTo>
                    <a:pt x="0" y="0"/>
                    <a:pt x="0" y="0"/>
                    <a:pt x="0" y="0"/>
                  </a:cubicBezTo>
                  <a:cubicBezTo>
                    <a:pt x="0" y="0"/>
                    <a:pt x="0" y="0"/>
                    <a:pt x="0" y="0"/>
                  </a:cubicBezTo>
                  <a:moveTo>
                    <a:pt x="246" y="0"/>
                  </a:moveTo>
                  <a:cubicBezTo>
                    <a:pt x="246" y="0"/>
                    <a:pt x="246" y="0"/>
                    <a:pt x="246" y="0"/>
                  </a:cubicBezTo>
                  <a:cubicBezTo>
                    <a:pt x="246" y="0"/>
                    <a:pt x="246" y="0"/>
                    <a:pt x="246" y="0"/>
                  </a:cubicBezTo>
                  <a:cubicBezTo>
                    <a:pt x="246" y="0"/>
                    <a:pt x="246" y="0"/>
                    <a:pt x="246" y="0"/>
                  </a:cubicBez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6226" y="2535"/>
              <a:ext cx="494" cy="32"/>
            </a:xfrm>
            <a:custGeom>
              <a:avLst/>
              <a:gdLst>
                <a:gd name="T0" fmla="*/ 246 w 246"/>
                <a:gd name="T1" fmla="*/ 0 h 16"/>
                <a:gd name="T2" fmla="*/ 1 w 246"/>
                <a:gd name="T3" fmla="*/ 0 h 16"/>
                <a:gd name="T4" fmla="*/ 0 w 246"/>
                <a:gd name="T5" fmla="*/ 16 h 16"/>
                <a:gd name="T6" fmla="*/ 0 w 246"/>
                <a:gd name="T7" fmla="*/ 16 h 16"/>
                <a:gd name="T8" fmla="*/ 246 w 246"/>
                <a:gd name="T9" fmla="*/ 16 h 16"/>
                <a:gd name="T10" fmla="*/ 246 w 246"/>
                <a:gd name="T11" fmla="*/ 16 h 16"/>
                <a:gd name="T12" fmla="*/ 246 w 24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46" h="16">
                  <a:moveTo>
                    <a:pt x="246" y="0"/>
                  </a:moveTo>
                  <a:cubicBezTo>
                    <a:pt x="1" y="0"/>
                    <a:pt x="1" y="0"/>
                    <a:pt x="1" y="0"/>
                  </a:cubicBezTo>
                  <a:cubicBezTo>
                    <a:pt x="0" y="6"/>
                    <a:pt x="0" y="11"/>
                    <a:pt x="0" y="16"/>
                  </a:cubicBezTo>
                  <a:cubicBezTo>
                    <a:pt x="0" y="16"/>
                    <a:pt x="0" y="16"/>
                    <a:pt x="0" y="16"/>
                  </a:cubicBezTo>
                  <a:cubicBezTo>
                    <a:pt x="246" y="16"/>
                    <a:pt x="246" y="16"/>
                    <a:pt x="246" y="16"/>
                  </a:cubicBezTo>
                  <a:cubicBezTo>
                    <a:pt x="246" y="16"/>
                    <a:pt x="246" y="16"/>
                    <a:pt x="246" y="16"/>
                  </a:cubicBezTo>
                  <a:cubicBezTo>
                    <a:pt x="246" y="11"/>
                    <a:pt x="246" y="6"/>
                    <a:pt x="246" y="0"/>
                  </a:cubicBezTo>
                </a:path>
              </a:pathLst>
            </a:custGeom>
            <a:solidFill>
              <a:srgbClr val="173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5900" y="2659"/>
              <a:ext cx="193" cy="277"/>
            </a:xfrm>
            <a:custGeom>
              <a:avLst/>
              <a:gdLst>
                <a:gd name="T0" fmla="*/ 20 w 96"/>
                <a:gd name="T1" fmla="*/ 138 h 138"/>
                <a:gd name="T2" fmla="*/ 96 w 96"/>
                <a:gd name="T3" fmla="*/ 138 h 138"/>
                <a:gd name="T4" fmla="*/ 96 w 96"/>
                <a:gd name="T5" fmla="*/ 0 h 138"/>
                <a:gd name="T6" fmla="*/ 20 w 96"/>
                <a:gd name="T7" fmla="*/ 0 h 138"/>
                <a:gd name="T8" fmla="*/ 0 w 96"/>
                <a:gd name="T9" fmla="*/ 24 h 138"/>
                <a:gd name="T10" fmla="*/ 0 w 96"/>
                <a:gd name="T11" fmla="*/ 113 h 138"/>
                <a:gd name="T12" fmla="*/ 20 w 96"/>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96" h="138">
                  <a:moveTo>
                    <a:pt x="20" y="138"/>
                  </a:moveTo>
                  <a:cubicBezTo>
                    <a:pt x="96" y="138"/>
                    <a:pt x="96" y="138"/>
                    <a:pt x="96" y="138"/>
                  </a:cubicBezTo>
                  <a:cubicBezTo>
                    <a:pt x="96" y="0"/>
                    <a:pt x="96" y="0"/>
                    <a:pt x="96" y="0"/>
                  </a:cubicBezTo>
                  <a:cubicBezTo>
                    <a:pt x="20" y="0"/>
                    <a:pt x="20" y="0"/>
                    <a:pt x="20" y="0"/>
                  </a:cubicBezTo>
                  <a:cubicBezTo>
                    <a:pt x="10" y="0"/>
                    <a:pt x="0" y="12"/>
                    <a:pt x="0" y="24"/>
                  </a:cubicBezTo>
                  <a:cubicBezTo>
                    <a:pt x="0" y="113"/>
                    <a:pt x="0" y="113"/>
                    <a:pt x="0" y="113"/>
                  </a:cubicBezTo>
                  <a:cubicBezTo>
                    <a:pt x="0" y="126"/>
                    <a:pt x="10" y="138"/>
                    <a:pt x="20" y="138"/>
                  </a:cubicBezTo>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5973" y="2936"/>
              <a:ext cx="72" cy="307"/>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5973" y="2936"/>
              <a:ext cx="7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5973" y="2936"/>
              <a:ext cx="72" cy="106"/>
            </a:xfrm>
            <a:prstGeom prst="rect">
              <a:avLst/>
            </a:prstGeom>
            <a:solidFill>
              <a:srgbClr val="173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5973" y="2936"/>
              <a:ext cx="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5973" y="3411"/>
              <a:ext cx="72" cy="215"/>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5973" y="3411"/>
              <a:ext cx="7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auto">
            <a:xfrm>
              <a:off x="5973" y="3347"/>
              <a:ext cx="72" cy="109"/>
            </a:xfrm>
            <a:custGeom>
              <a:avLst/>
              <a:gdLst>
                <a:gd name="T0" fmla="*/ 72 w 72"/>
                <a:gd name="T1" fmla="*/ 0 h 109"/>
                <a:gd name="T2" fmla="*/ 0 w 72"/>
                <a:gd name="T3" fmla="*/ 0 h 109"/>
                <a:gd name="T4" fmla="*/ 0 w 72"/>
                <a:gd name="T5" fmla="*/ 64 h 109"/>
                <a:gd name="T6" fmla="*/ 72 w 72"/>
                <a:gd name="T7" fmla="*/ 64 h 109"/>
                <a:gd name="T8" fmla="*/ 72 w 72"/>
                <a:gd name="T9" fmla="*/ 109 h 109"/>
                <a:gd name="T10" fmla="*/ 72 w 72"/>
                <a:gd name="T11" fmla="*/ 0 h 109"/>
              </a:gdLst>
              <a:ahLst/>
              <a:cxnLst>
                <a:cxn ang="0">
                  <a:pos x="T0" y="T1"/>
                </a:cxn>
                <a:cxn ang="0">
                  <a:pos x="T2" y="T3"/>
                </a:cxn>
                <a:cxn ang="0">
                  <a:pos x="T4" y="T5"/>
                </a:cxn>
                <a:cxn ang="0">
                  <a:pos x="T6" y="T7"/>
                </a:cxn>
                <a:cxn ang="0">
                  <a:pos x="T8" y="T9"/>
                </a:cxn>
                <a:cxn ang="0">
                  <a:pos x="T10" y="T11"/>
                </a:cxn>
              </a:cxnLst>
              <a:rect l="0" t="0" r="r" b="b"/>
              <a:pathLst>
                <a:path w="72" h="109">
                  <a:moveTo>
                    <a:pt x="72" y="0"/>
                  </a:moveTo>
                  <a:lnTo>
                    <a:pt x="0" y="0"/>
                  </a:lnTo>
                  <a:lnTo>
                    <a:pt x="0" y="64"/>
                  </a:lnTo>
                  <a:lnTo>
                    <a:pt x="72" y="64"/>
                  </a:lnTo>
                  <a:lnTo>
                    <a:pt x="72" y="109"/>
                  </a:lnTo>
                  <a:lnTo>
                    <a:pt x="72"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p:nvSpPr>
          <p:spPr bwMode="auto">
            <a:xfrm>
              <a:off x="5973" y="3347"/>
              <a:ext cx="72" cy="109"/>
            </a:xfrm>
            <a:custGeom>
              <a:avLst/>
              <a:gdLst>
                <a:gd name="T0" fmla="*/ 72 w 72"/>
                <a:gd name="T1" fmla="*/ 0 h 109"/>
                <a:gd name="T2" fmla="*/ 0 w 72"/>
                <a:gd name="T3" fmla="*/ 0 h 109"/>
                <a:gd name="T4" fmla="*/ 0 w 72"/>
                <a:gd name="T5" fmla="*/ 64 h 109"/>
                <a:gd name="T6" fmla="*/ 72 w 72"/>
                <a:gd name="T7" fmla="*/ 64 h 109"/>
                <a:gd name="T8" fmla="*/ 72 w 72"/>
                <a:gd name="T9" fmla="*/ 109 h 109"/>
                <a:gd name="T10" fmla="*/ 72 w 72"/>
                <a:gd name="T11" fmla="*/ 0 h 109"/>
              </a:gdLst>
              <a:ahLst/>
              <a:cxnLst>
                <a:cxn ang="0">
                  <a:pos x="T0" y="T1"/>
                </a:cxn>
                <a:cxn ang="0">
                  <a:pos x="T2" y="T3"/>
                </a:cxn>
                <a:cxn ang="0">
                  <a:pos x="T4" y="T5"/>
                </a:cxn>
                <a:cxn ang="0">
                  <a:pos x="T6" y="T7"/>
                </a:cxn>
                <a:cxn ang="0">
                  <a:pos x="T8" y="T9"/>
                </a:cxn>
                <a:cxn ang="0">
                  <a:pos x="T10" y="T11"/>
                </a:cxn>
              </a:cxnLst>
              <a:rect l="0" t="0" r="r" b="b"/>
              <a:pathLst>
                <a:path w="72" h="109">
                  <a:moveTo>
                    <a:pt x="72" y="0"/>
                  </a:moveTo>
                  <a:lnTo>
                    <a:pt x="0" y="0"/>
                  </a:lnTo>
                  <a:lnTo>
                    <a:pt x="0" y="64"/>
                  </a:lnTo>
                  <a:lnTo>
                    <a:pt x="72" y="64"/>
                  </a:lnTo>
                  <a:lnTo>
                    <a:pt x="72" y="109"/>
                  </a:lnTo>
                  <a:lnTo>
                    <a:pt x="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5973" y="3411"/>
              <a:ext cx="72" cy="45"/>
            </a:xfrm>
            <a:prstGeom prst="rect">
              <a:avLst/>
            </a:prstGeom>
            <a:solidFill>
              <a:srgbClr val="173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9"/>
            <p:cNvSpPr>
              <a:spLocks noChangeArrowheads="1"/>
            </p:cNvSpPr>
            <p:nvPr/>
          </p:nvSpPr>
          <p:spPr bwMode="auto">
            <a:xfrm>
              <a:off x="5973" y="3411"/>
              <a:ext cx="72" cy="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p:cNvSpPr>
            <p:nvPr/>
          </p:nvSpPr>
          <p:spPr bwMode="auto">
            <a:xfrm>
              <a:off x="5925" y="3105"/>
              <a:ext cx="156" cy="306"/>
            </a:xfrm>
            <a:custGeom>
              <a:avLst/>
              <a:gdLst>
                <a:gd name="T0" fmla="*/ 78 w 78"/>
                <a:gd name="T1" fmla="*/ 123 h 153"/>
                <a:gd name="T2" fmla="*/ 55 w 78"/>
                <a:gd name="T3" fmla="*/ 153 h 153"/>
                <a:gd name="T4" fmla="*/ 23 w 78"/>
                <a:gd name="T5" fmla="*/ 153 h 153"/>
                <a:gd name="T6" fmla="*/ 0 w 78"/>
                <a:gd name="T7" fmla="*/ 123 h 153"/>
                <a:gd name="T8" fmla="*/ 0 w 78"/>
                <a:gd name="T9" fmla="*/ 30 h 153"/>
                <a:gd name="T10" fmla="*/ 23 w 78"/>
                <a:gd name="T11" fmla="*/ 0 h 153"/>
                <a:gd name="T12" fmla="*/ 55 w 78"/>
                <a:gd name="T13" fmla="*/ 0 h 153"/>
                <a:gd name="T14" fmla="*/ 78 w 78"/>
                <a:gd name="T15" fmla="*/ 30 h 153"/>
                <a:gd name="T16" fmla="*/ 78 w 78"/>
                <a:gd name="T17" fmla="*/ 12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53">
                  <a:moveTo>
                    <a:pt x="78" y="123"/>
                  </a:moveTo>
                  <a:cubicBezTo>
                    <a:pt x="78" y="136"/>
                    <a:pt x="68" y="153"/>
                    <a:pt x="55" y="153"/>
                  </a:cubicBezTo>
                  <a:cubicBezTo>
                    <a:pt x="23" y="153"/>
                    <a:pt x="23" y="153"/>
                    <a:pt x="23" y="153"/>
                  </a:cubicBezTo>
                  <a:cubicBezTo>
                    <a:pt x="10" y="153"/>
                    <a:pt x="0" y="136"/>
                    <a:pt x="0" y="123"/>
                  </a:cubicBezTo>
                  <a:cubicBezTo>
                    <a:pt x="0" y="30"/>
                    <a:pt x="0" y="30"/>
                    <a:pt x="0" y="30"/>
                  </a:cubicBezTo>
                  <a:cubicBezTo>
                    <a:pt x="0" y="17"/>
                    <a:pt x="10" y="0"/>
                    <a:pt x="23" y="0"/>
                  </a:cubicBezTo>
                  <a:cubicBezTo>
                    <a:pt x="55" y="0"/>
                    <a:pt x="55" y="0"/>
                    <a:pt x="55" y="0"/>
                  </a:cubicBezTo>
                  <a:cubicBezTo>
                    <a:pt x="68" y="0"/>
                    <a:pt x="78" y="17"/>
                    <a:pt x="78" y="30"/>
                  </a:cubicBezTo>
                  <a:lnTo>
                    <a:pt x="78" y="123"/>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1"/>
            <p:cNvSpPr>
              <a:spLocks noChangeArrowheads="1"/>
            </p:cNvSpPr>
            <p:nvPr/>
          </p:nvSpPr>
          <p:spPr bwMode="auto">
            <a:xfrm>
              <a:off x="6274" y="3030"/>
              <a:ext cx="398" cy="351"/>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p:cNvSpPr>
              <a:spLocks noChangeArrowheads="1"/>
            </p:cNvSpPr>
            <p:nvPr/>
          </p:nvSpPr>
          <p:spPr bwMode="auto">
            <a:xfrm>
              <a:off x="6274" y="3030"/>
              <a:ext cx="39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p:cNvSpPr>
              <a:spLocks/>
            </p:cNvSpPr>
            <p:nvPr/>
          </p:nvSpPr>
          <p:spPr bwMode="auto">
            <a:xfrm>
              <a:off x="6274" y="3028"/>
              <a:ext cx="398" cy="61"/>
            </a:xfrm>
            <a:custGeom>
              <a:avLst/>
              <a:gdLst>
                <a:gd name="T0" fmla="*/ 398 w 398"/>
                <a:gd name="T1" fmla="*/ 0 h 61"/>
                <a:gd name="T2" fmla="*/ 0 w 398"/>
                <a:gd name="T3" fmla="*/ 0 h 61"/>
                <a:gd name="T4" fmla="*/ 0 w 398"/>
                <a:gd name="T5" fmla="*/ 2 h 61"/>
                <a:gd name="T6" fmla="*/ 398 w 398"/>
                <a:gd name="T7" fmla="*/ 2 h 61"/>
                <a:gd name="T8" fmla="*/ 398 w 398"/>
                <a:gd name="T9" fmla="*/ 61 h 61"/>
                <a:gd name="T10" fmla="*/ 398 w 398"/>
                <a:gd name="T11" fmla="*/ 0 h 61"/>
              </a:gdLst>
              <a:ahLst/>
              <a:cxnLst>
                <a:cxn ang="0">
                  <a:pos x="T0" y="T1"/>
                </a:cxn>
                <a:cxn ang="0">
                  <a:pos x="T2" y="T3"/>
                </a:cxn>
                <a:cxn ang="0">
                  <a:pos x="T4" y="T5"/>
                </a:cxn>
                <a:cxn ang="0">
                  <a:pos x="T6" y="T7"/>
                </a:cxn>
                <a:cxn ang="0">
                  <a:pos x="T8" y="T9"/>
                </a:cxn>
                <a:cxn ang="0">
                  <a:pos x="T10" y="T11"/>
                </a:cxn>
              </a:cxnLst>
              <a:rect l="0" t="0" r="r" b="b"/>
              <a:pathLst>
                <a:path w="398" h="61">
                  <a:moveTo>
                    <a:pt x="398" y="0"/>
                  </a:moveTo>
                  <a:lnTo>
                    <a:pt x="0" y="0"/>
                  </a:lnTo>
                  <a:lnTo>
                    <a:pt x="0" y="2"/>
                  </a:lnTo>
                  <a:lnTo>
                    <a:pt x="398" y="2"/>
                  </a:lnTo>
                  <a:lnTo>
                    <a:pt x="398" y="61"/>
                  </a:lnTo>
                  <a:lnTo>
                    <a:pt x="398"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p:cNvSpPr>
              <a:spLocks/>
            </p:cNvSpPr>
            <p:nvPr/>
          </p:nvSpPr>
          <p:spPr bwMode="auto">
            <a:xfrm>
              <a:off x="6274" y="3028"/>
              <a:ext cx="398" cy="61"/>
            </a:xfrm>
            <a:custGeom>
              <a:avLst/>
              <a:gdLst>
                <a:gd name="T0" fmla="*/ 398 w 398"/>
                <a:gd name="T1" fmla="*/ 0 h 61"/>
                <a:gd name="T2" fmla="*/ 0 w 398"/>
                <a:gd name="T3" fmla="*/ 0 h 61"/>
                <a:gd name="T4" fmla="*/ 0 w 398"/>
                <a:gd name="T5" fmla="*/ 2 h 61"/>
                <a:gd name="T6" fmla="*/ 398 w 398"/>
                <a:gd name="T7" fmla="*/ 2 h 61"/>
                <a:gd name="T8" fmla="*/ 398 w 398"/>
                <a:gd name="T9" fmla="*/ 61 h 61"/>
                <a:gd name="T10" fmla="*/ 398 w 398"/>
                <a:gd name="T11" fmla="*/ 0 h 61"/>
              </a:gdLst>
              <a:ahLst/>
              <a:cxnLst>
                <a:cxn ang="0">
                  <a:pos x="T0" y="T1"/>
                </a:cxn>
                <a:cxn ang="0">
                  <a:pos x="T2" y="T3"/>
                </a:cxn>
                <a:cxn ang="0">
                  <a:pos x="T4" y="T5"/>
                </a:cxn>
                <a:cxn ang="0">
                  <a:pos x="T6" y="T7"/>
                </a:cxn>
                <a:cxn ang="0">
                  <a:pos x="T8" y="T9"/>
                </a:cxn>
                <a:cxn ang="0">
                  <a:pos x="T10" y="T11"/>
                </a:cxn>
              </a:cxnLst>
              <a:rect l="0" t="0" r="r" b="b"/>
              <a:pathLst>
                <a:path w="398" h="61">
                  <a:moveTo>
                    <a:pt x="398" y="0"/>
                  </a:moveTo>
                  <a:lnTo>
                    <a:pt x="0" y="0"/>
                  </a:lnTo>
                  <a:lnTo>
                    <a:pt x="0" y="2"/>
                  </a:lnTo>
                  <a:lnTo>
                    <a:pt x="398" y="2"/>
                  </a:lnTo>
                  <a:lnTo>
                    <a:pt x="398" y="61"/>
                  </a:lnTo>
                  <a:lnTo>
                    <a:pt x="3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p:cNvSpPr>
              <a:spLocks noChangeArrowheads="1"/>
            </p:cNvSpPr>
            <p:nvPr/>
          </p:nvSpPr>
          <p:spPr bwMode="auto">
            <a:xfrm>
              <a:off x="6274" y="3030"/>
              <a:ext cx="398" cy="59"/>
            </a:xfrm>
            <a:prstGeom prst="rect">
              <a:avLst/>
            </a:prstGeom>
            <a:solidFill>
              <a:srgbClr val="173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6"/>
            <p:cNvSpPr>
              <a:spLocks noChangeArrowheads="1"/>
            </p:cNvSpPr>
            <p:nvPr/>
          </p:nvSpPr>
          <p:spPr bwMode="auto">
            <a:xfrm>
              <a:off x="6274" y="3030"/>
              <a:ext cx="398" cy="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7"/>
            <p:cNvSpPr>
              <a:spLocks noChangeArrowheads="1"/>
            </p:cNvSpPr>
            <p:nvPr/>
          </p:nvSpPr>
          <p:spPr bwMode="auto">
            <a:xfrm>
              <a:off x="6274" y="3319"/>
              <a:ext cx="398" cy="62"/>
            </a:xfrm>
            <a:prstGeom prst="rect">
              <a:avLst/>
            </a:prstGeom>
            <a:solidFill>
              <a:srgbClr val="173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8"/>
            <p:cNvSpPr>
              <a:spLocks noChangeArrowheads="1"/>
            </p:cNvSpPr>
            <p:nvPr/>
          </p:nvSpPr>
          <p:spPr bwMode="auto">
            <a:xfrm>
              <a:off x="6274" y="3319"/>
              <a:ext cx="398"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p:cNvSpPr>
              <a:spLocks noChangeArrowheads="1"/>
            </p:cNvSpPr>
            <p:nvPr/>
          </p:nvSpPr>
          <p:spPr bwMode="auto">
            <a:xfrm>
              <a:off x="6093" y="2551"/>
              <a:ext cx="747" cy="491"/>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40"/>
            <p:cNvSpPr>
              <a:spLocks noChangeArrowheads="1"/>
            </p:cNvSpPr>
            <p:nvPr/>
          </p:nvSpPr>
          <p:spPr bwMode="auto">
            <a:xfrm>
              <a:off x="6322" y="2413"/>
              <a:ext cx="60" cy="7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41"/>
            <p:cNvSpPr>
              <a:spLocks noChangeArrowheads="1"/>
            </p:cNvSpPr>
            <p:nvPr/>
          </p:nvSpPr>
          <p:spPr bwMode="auto">
            <a:xfrm>
              <a:off x="6563" y="2413"/>
              <a:ext cx="60" cy="7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p:cNvSpPr>
              <a:spLocks/>
            </p:cNvSpPr>
            <p:nvPr/>
          </p:nvSpPr>
          <p:spPr bwMode="auto">
            <a:xfrm>
              <a:off x="6262" y="2705"/>
              <a:ext cx="410" cy="199"/>
            </a:xfrm>
            <a:custGeom>
              <a:avLst/>
              <a:gdLst>
                <a:gd name="T0" fmla="*/ 204 w 204"/>
                <a:gd name="T1" fmla="*/ 50 h 99"/>
                <a:gd name="T2" fmla="*/ 166 w 204"/>
                <a:gd name="T3" fmla="*/ 99 h 99"/>
                <a:gd name="T4" fmla="*/ 38 w 204"/>
                <a:gd name="T5" fmla="*/ 99 h 99"/>
                <a:gd name="T6" fmla="*/ 0 w 204"/>
                <a:gd name="T7" fmla="*/ 50 h 99"/>
                <a:gd name="T8" fmla="*/ 38 w 204"/>
                <a:gd name="T9" fmla="*/ 0 h 99"/>
                <a:gd name="T10" fmla="*/ 166 w 204"/>
                <a:gd name="T11" fmla="*/ 0 h 99"/>
                <a:gd name="T12" fmla="*/ 204 w 204"/>
                <a:gd name="T13" fmla="*/ 50 h 99"/>
              </a:gdLst>
              <a:ahLst/>
              <a:cxnLst>
                <a:cxn ang="0">
                  <a:pos x="T0" y="T1"/>
                </a:cxn>
                <a:cxn ang="0">
                  <a:pos x="T2" y="T3"/>
                </a:cxn>
                <a:cxn ang="0">
                  <a:pos x="T4" y="T5"/>
                </a:cxn>
                <a:cxn ang="0">
                  <a:pos x="T6" y="T7"/>
                </a:cxn>
                <a:cxn ang="0">
                  <a:pos x="T8" y="T9"/>
                </a:cxn>
                <a:cxn ang="0">
                  <a:pos x="T10" y="T11"/>
                </a:cxn>
                <a:cxn ang="0">
                  <a:pos x="T12" y="T13"/>
                </a:cxn>
              </a:cxnLst>
              <a:rect l="0" t="0" r="r" b="b"/>
              <a:pathLst>
                <a:path w="204" h="99">
                  <a:moveTo>
                    <a:pt x="204" y="50"/>
                  </a:moveTo>
                  <a:cubicBezTo>
                    <a:pt x="204" y="79"/>
                    <a:pt x="188" y="99"/>
                    <a:pt x="166" y="99"/>
                  </a:cubicBezTo>
                  <a:cubicBezTo>
                    <a:pt x="38" y="99"/>
                    <a:pt x="38" y="99"/>
                    <a:pt x="38" y="99"/>
                  </a:cubicBezTo>
                  <a:cubicBezTo>
                    <a:pt x="16" y="99"/>
                    <a:pt x="0" y="79"/>
                    <a:pt x="0" y="50"/>
                  </a:cubicBezTo>
                  <a:cubicBezTo>
                    <a:pt x="0" y="25"/>
                    <a:pt x="16" y="0"/>
                    <a:pt x="38" y="0"/>
                  </a:cubicBezTo>
                  <a:cubicBezTo>
                    <a:pt x="166" y="0"/>
                    <a:pt x="166" y="0"/>
                    <a:pt x="166" y="0"/>
                  </a:cubicBezTo>
                  <a:cubicBezTo>
                    <a:pt x="188" y="0"/>
                    <a:pt x="204" y="25"/>
                    <a:pt x="204" y="5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p:cNvSpPr>
              <a:spLocks/>
            </p:cNvSpPr>
            <p:nvPr/>
          </p:nvSpPr>
          <p:spPr bwMode="auto">
            <a:xfrm>
              <a:off x="6455" y="2752"/>
              <a:ext cx="24" cy="108"/>
            </a:xfrm>
            <a:custGeom>
              <a:avLst/>
              <a:gdLst>
                <a:gd name="T0" fmla="*/ 12 w 12"/>
                <a:gd name="T1" fmla="*/ 50 h 54"/>
                <a:gd name="T2" fmla="*/ 8 w 12"/>
                <a:gd name="T3" fmla="*/ 54 h 54"/>
                <a:gd name="T4" fmla="*/ 0 w 12"/>
                <a:gd name="T5" fmla="*/ 50 h 54"/>
                <a:gd name="T6" fmla="*/ 0 w 12"/>
                <a:gd name="T7" fmla="*/ 4 h 54"/>
                <a:gd name="T8" fmla="*/ 8 w 12"/>
                <a:gd name="T9" fmla="*/ 0 h 54"/>
                <a:gd name="T10" fmla="*/ 12 w 12"/>
                <a:gd name="T11" fmla="*/ 4 h 54"/>
                <a:gd name="T12" fmla="*/ 12 w 12"/>
                <a:gd name="T13" fmla="*/ 50 h 54"/>
              </a:gdLst>
              <a:ahLst/>
              <a:cxnLst>
                <a:cxn ang="0">
                  <a:pos x="T0" y="T1"/>
                </a:cxn>
                <a:cxn ang="0">
                  <a:pos x="T2" y="T3"/>
                </a:cxn>
                <a:cxn ang="0">
                  <a:pos x="T4" y="T5"/>
                </a:cxn>
                <a:cxn ang="0">
                  <a:pos x="T6" y="T7"/>
                </a:cxn>
                <a:cxn ang="0">
                  <a:pos x="T8" y="T9"/>
                </a:cxn>
                <a:cxn ang="0">
                  <a:pos x="T10" y="T11"/>
                </a:cxn>
                <a:cxn ang="0">
                  <a:pos x="T12" y="T13"/>
                </a:cxn>
              </a:cxnLst>
              <a:rect l="0" t="0" r="r" b="b"/>
              <a:pathLst>
                <a:path w="12" h="54">
                  <a:moveTo>
                    <a:pt x="12" y="50"/>
                  </a:moveTo>
                  <a:cubicBezTo>
                    <a:pt x="12" y="54"/>
                    <a:pt x="12" y="54"/>
                    <a:pt x="8" y="54"/>
                  </a:cubicBezTo>
                  <a:cubicBezTo>
                    <a:pt x="4" y="54"/>
                    <a:pt x="0" y="54"/>
                    <a:pt x="0" y="50"/>
                  </a:cubicBezTo>
                  <a:cubicBezTo>
                    <a:pt x="0" y="4"/>
                    <a:pt x="0" y="4"/>
                    <a:pt x="0" y="4"/>
                  </a:cubicBezTo>
                  <a:cubicBezTo>
                    <a:pt x="0" y="4"/>
                    <a:pt x="4" y="0"/>
                    <a:pt x="8" y="0"/>
                  </a:cubicBezTo>
                  <a:cubicBezTo>
                    <a:pt x="12" y="0"/>
                    <a:pt x="12" y="4"/>
                    <a:pt x="12" y="4"/>
                  </a:cubicBezTo>
                  <a:lnTo>
                    <a:pt x="12" y="5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p:cNvSpPr>
              <a:spLocks/>
            </p:cNvSpPr>
            <p:nvPr/>
          </p:nvSpPr>
          <p:spPr bwMode="auto">
            <a:xfrm>
              <a:off x="6407" y="2752"/>
              <a:ext cx="24" cy="108"/>
            </a:xfrm>
            <a:custGeom>
              <a:avLst/>
              <a:gdLst>
                <a:gd name="T0" fmla="*/ 12 w 12"/>
                <a:gd name="T1" fmla="*/ 50 h 54"/>
                <a:gd name="T2" fmla="*/ 8 w 12"/>
                <a:gd name="T3" fmla="*/ 54 h 54"/>
                <a:gd name="T4" fmla="*/ 0 w 12"/>
                <a:gd name="T5" fmla="*/ 50 h 54"/>
                <a:gd name="T6" fmla="*/ 0 w 12"/>
                <a:gd name="T7" fmla="*/ 4 h 54"/>
                <a:gd name="T8" fmla="*/ 8 w 12"/>
                <a:gd name="T9" fmla="*/ 0 h 54"/>
                <a:gd name="T10" fmla="*/ 12 w 12"/>
                <a:gd name="T11" fmla="*/ 4 h 54"/>
                <a:gd name="T12" fmla="*/ 12 w 12"/>
                <a:gd name="T13" fmla="*/ 50 h 54"/>
              </a:gdLst>
              <a:ahLst/>
              <a:cxnLst>
                <a:cxn ang="0">
                  <a:pos x="T0" y="T1"/>
                </a:cxn>
                <a:cxn ang="0">
                  <a:pos x="T2" y="T3"/>
                </a:cxn>
                <a:cxn ang="0">
                  <a:pos x="T4" y="T5"/>
                </a:cxn>
                <a:cxn ang="0">
                  <a:pos x="T6" y="T7"/>
                </a:cxn>
                <a:cxn ang="0">
                  <a:pos x="T8" y="T9"/>
                </a:cxn>
                <a:cxn ang="0">
                  <a:pos x="T10" y="T11"/>
                </a:cxn>
                <a:cxn ang="0">
                  <a:pos x="T12" y="T13"/>
                </a:cxn>
              </a:cxnLst>
              <a:rect l="0" t="0" r="r" b="b"/>
              <a:pathLst>
                <a:path w="12" h="54">
                  <a:moveTo>
                    <a:pt x="12" y="50"/>
                  </a:moveTo>
                  <a:cubicBezTo>
                    <a:pt x="12" y="54"/>
                    <a:pt x="12" y="54"/>
                    <a:pt x="8" y="54"/>
                  </a:cubicBezTo>
                  <a:cubicBezTo>
                    <a:pt x="4" y="54"/>
                    <a:pt x="0" y="54"/>
                    <a:pt x="0" y="50"/>
                  </a:cubicBezTo>
                  <a:cubicBezTo>
                    <a:pt x="0" y="4"/>
                    <a:pt x="0" y="4"/>
                    <a:pt x="0" y="4"/>
                  </a:cubicBezTo>
                  <a:cubicBezTo>
                    <a:pt x="0" y="4"/>
                    <a:pt x="4" y="0"/>
                    <a:pt x="8" y="0"/>
                  </a:cubicBezTo>
                  <a:cubicBezTo>
                    <a:pt x="12" y="0"/>
                    <a:pt x="12" y="4"/>
                    <a:pt x="12" y="4"/>
                  </a:cubicBezTo>
                  <a:lnTo>
                    <a:pt x="12" y="5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p:cNvSpPr>
              <a:spLocks/>
            </p:cNvSpPr>
            <p:nvPr/>
          </p:nvSpPr>
          <p:spPr bwMode="auto">
            <a:xfrm>
              <a:off x="6358" y="2752"/>
              <a:ext cx="24" cy="108"/>
            </a:xfrm>
            <a:custGeom>
              <a:avLst/>
              <a:gdLst>
                <a:gd name="T0" fmla="*/ 12 w 12"/>
                <a:gd name="T1" fmla="*/ 50 h 54"/>
                <a:gd name="T2" fmla="*/ 8 w 12"/>
                <a:gd name="T3" fmla="*/ 54 h 54"/>
                <a:gd name="T4" fmla="*/ 0 w 12"/>
                <a:gd name="T5" fmla="*/ 50 h 54"/>
                <a:gd name="T6" fmla="*/ 0 w 12"/>
                <a:gd name="T7" fmla="*/ 4 h 54"/>
                <a:gd name="T8" fmla="*/ 8 w 12"/>
                <a:gd name="T9" fmla="*/ 0 h 54"/>
                <a:gd name="T10" fmla="*/ 12 w 12"/>
                <a:gd name="T11" fmla="*/ 4 h 54"/>
                <a:gd name="T12" fmla="*/ 12 w 12"/>
                <a:gd name="T13" fmla="*/ 50 h 54"/>
              </a:gdLst>
              <a:ahLst/>
              <a:cxnLst>
                <a:cxn ang="0">
                  <a:pos x="T0" y="T1"/>
                </a:cxn>
                <a:cxn ang="0">
                  <a:pos x="T2" y="T3"/>
                </a:cxn>
                <a:cxn ang="0">
                  <a:pos x="T4" y="T5"/>
                </a:cxn>
                <a:cxn ang="0">
                  <a:pos x="T6" y="T7"/>
                </a:cxn>
                <a:cxn ang="0">
                  <a:pos x="T8" y="T9"/>
                </a:cxn>
                <a:cxn ang="0">
                  <a:pos x="T10" y="T11"/>
                </a:cxn>
                <a:cxn ang="0">
                  <a:pos x="T12" y="T13"/>
                </a:cxn>
              </a:cxnLst>
              <a:rect l="0" t="0" r="r" b="b"/>
              <a:pathLst>
                <a:path w="12" h="54">
                  <a:moveTo>
                    <a:pt x="12" y="50"/>
                  </a:moveTo>
                  <a:cubicBezTo>
                    <a:pt x="12" y="54"/>
                    <a:pt x="8" y="54"/>
                    <a:pt x="8" y="54"/>
                  </a:cubicBezTo>
                  <a:cubicBezTo>
                    <a:pt x="4" y="54"/>
                    <a:pt x="0" y="54"/>
                    <a:pt x="0" y="50"/>
                  </a:cubicBezTo>
                  <a:cubicBezTo>
                    <a:pt x="0" y="4"/>
                    <a:pt x="0" y="4"/>
                    <a:pt x="0" y="4"/>
                  </a:cubicBezTo>
                  <a:cubicBezTo>
                    <a:pt x="0" y="4"/>
                    <a:pt x="4" y="0"/>
                    <a:pt x="8" y="0"/>
                  </a:cubicBezTo>
                  <a:cubicBezTo>
                    <a:pt x="12" y="4"/>
                    <a:pt x="12" y="4"/>
                    <a:pt x="12" y="4"/>
                  </a:cubicBezTo>
                  <a:lnTo>
                    <a:pt x="12" y="5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
            <p:cNvSpPr>
              <a:spLocks/>
            </p:cNvSpPr>
            <p:nvPr/>
          </p:nvSpPr>
          <p:spPr bwMode="auto">
            <a:xfrm>
              <a:off x="6310" y="2752"/>
              <a:ext cx="24" cy="108"/>
            </a:xfrm>
            <a:custGeom>
              <a:avLst/>
              <a:gdLst>
                <a:gd name="T0" fmla="*/ 12 w 12"/>
                <a:gd name="T1" fmla="*/ 50 h 54"/>
                <a:gd name="T2" fmla="*/ 8 w 12"/>
                <a:gd name="T3" fmla="*/ 54 h 54"/>
                <a:gd name="T4" fmla="*/ 0 w 12"/>
                <a:gd name="T5" fmla="*/ 50 h 54"/>
                <a:gd name="T6" fmla="*/ 0 w 12"/>
                <a:gd name="T7" fmla="*/ 4 h 54"/>
                <a:gd name="T8" fmla="*/ 8 w 12"/>
                <a:gd name="T9" fmla="*/ 0 h 54"/>
                <a:gd name="T10" fmla="*/ 12 w 12"/>
                <a:gd name="T11" fmla="*/ 4 h 54"/>
                <a:gd name="T12" fmla="*/ 12 w 12"/>
                <a:gd name="T13" fmla="*/ 50 h 54"/>
              </a:gdLst>
              <a:ahLst/>
              <a:cxnLst>
                <a:cxn ang="0">
                  <a:pos x="T0" y="T1"/>
                </a:cxn>
                <a:cxn ang="0">
                  <a:pos x="T2" y="T3"/>
                </a:cxn>
                <a:cxn ang="0">
                  <a:pos x="T4" y="T5"/>
                </a:cxn>
                <a:cxn ang="0">
                  <a:pos x="T6" y="T7"/>
                </a:cxn>
                <a:cxn ang="0">
                  <a:pos x="T8" y="T9"/>
                </a:cxn>
                <a:cxn ang="0">
                  <a:pos x="T10" y="T11"/>
                </a:cxn>
                <a:cxn ang="0">
                  <a:pos x="T12" y="T13"/>
                </a:cxn>
              </a:cxnLst>
              <a:rect l="0" t="0" r="r" b="b"/>
              <a:pathLst>
                <a:path w="12" h="54">
                  <a:moveTo>
                    <a:pt x="12" y="50"/>
                  </a:moveTo>
                  <a:cubicBezTo>
                    <a:pt x="12" y="54"/>
                    <a:pt x="8" y="54"/>
                    <a:pt x="8" y="54"/>
                  </a:cubicBezTo>
                  <a:cubicBezTo>
                    <a:pt x="4" y="54"/>
                    <a:pt x="0" y="54"/>
                    <a:pt x="0" y="50"/>
                  </a:cubicBezTo>
                  <a:cubicBezTo>
                    <a:pt x="0" y="4"/>
                    <a:pt x="0" y="4"/>
                    <a:pt x="0" y="4"/>
                  </a:cubicBezTo>
                  <a:cubicBezTo>
                    <a:pt x="0" y="4"/>
                    <a:pt x="4" y="0"/>
                    <a:pt x="8" y="0"/>
                  </a:cubicBezTo>
                  <a:cubicBezTo>
                    <a:pt x="12" y="4"/>
                    <a:pt x="12" y="4"/>
                    <a:pt x="12" y="4"/>
                  </a:cubicBezTo>
                  <a:lnTo>
                    <a:pt x="12" y="5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7"/>
            <p:cNvSpPr>
              <a:spLocks/>
            </p:cNvSpPr>
            <p:nvPr/>
          </p:nvSpPr>
          <p:spPr bwMode="auto">
            <a:xfrm>
              <a:off x="6599" y="2752"/>
              <a:ext cx="24" cy="108"/>
            </a:xfrm>
            <a:custGeom>
              <a:avLst/>
              <a:gdLst>
                <a:gd name="T0" fmla="*/ 12 w 12"/>
                <a:gd name="T1" fmla="*/ 50 h 54"/>
                <a:gd name="T2" fmla="*/ 4 w 12"/>
                <a:gd name="T3" fmla="*/ 54 h 54"/>
                <a:gd name="T4" fmla="*/ 0 w 12"/>
                <a:gd name="T5" fmla="*/ 50 h 54"/>
                <a:gd name="T6" fmla="*/ 0 w 12"/>
                <a:gd name="T7" fmla="*/ 4 h 54"/>
                <a:gd name="T8" fmla="*/ 4 w 12"/>
                <a:gd name="T9" fmla="*/ 0 h 54"/>
                <a:gd name="T10" fmla="*/ 12 w 12"/>
                <a:gd name="T11" fmla="*/ 4 h 54"/>
                <a:gd name="T12" fmla="*/ 12 w 12"/>
                <a:gd name="T13" fmla="*/ 50 h 54"/>
              </a:gdLst>
              <a:ahLst/>
              <a:cxnLst>
                <a:cxn ang="0">
                  <a:pos x="T0" y="T1"/>
                </a:cxn>
                <a:cxn ang="0">
                  <a:pos x="T2" y="T3"/>
                </a:cxn>
                <a:cxn ang="0">
                  <a:pos x="T4" y="T5"/>
                </a:cxn>
                <a:cxn ang="0">
                  <a:pos x="T6" y="T7"/>
                </a:cxn>
                <a:cxn ang="0">
                  <a:pos x="T8" y="T9"/>
                </a:cxn>
                <a:cxn ang="0">
                  <a:pos x="T10" y="T11"/>
                </a:cxn>
                <a:cxn ang="0">
                  <a:pos x="T12" y="T13"/>
                </a:cxn>
              </a:cxnLst>
              <a:rect l="0" t="0" r="r" b="b"/>
              <a:pathLst>
                <a:path w="12" h="54">
                  <a:moveTo>
                    <a:pt x="12" y="50"/>
                  </a:moveTo>
                  <a:cubicBezTo>
                    <a:pt x="12" y="54"/>
                    <a:pt x="8" y="54"/>
                    <a:pt x="4" y="54"/>
                  </a:cubicBezTo>
                  <a:cubicBezTo>
                    <a:pt x="0" y="54"/>
                    <a:pt x="0" y="54"/>
                    <a:pt x="0" y="50"/>
                  </a:cubicBezTo>
                  <a:cubicBezTo>
                    <a:pt x="0" y="4"/>
                    <a:pt x="0" y="4"/>
                    <a:pt x="0" y="4"/>
                  </a:cubicBezTo>
                  <a:cubicBezTo>
                    <a:pt x="0" y="4"/>
                    <a:pt x="0" y="0"/>
                    <a:pt x="4" y="0"/>
                  </a:cubicBezTo>
                  <a:cubicBezTo>
                    <a:pt x="8" y="0"/>
                    <a:pt x="12" y="4"/>
                    <a:pt x="12" y="4"/>
                  </a:cubicBezTo>
                  <a:lnTo>
                    <a:pt x="12" y="5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8"/>
            <p:cNvSpPr>
              <a:spLocks/>
            </p:cNvSpPr>
            <p:nvPr/>
          </p:nvSpPr>
          <p:spPr bwMode="auto">
            <a:xfrm>
              <a:off x="6551" y="2752"/>
              <a:ext cx="12" cy="108"/>
            </a:xfrm>
            <a:custGeom>
              <a:avLst/>
              <a:gdLst>
                <a:gd name="T0" fmla="*/ 6 w 6"/>
                <a:gd name="T1" fmla="*/ 50 h 54"/>
                <a:gd name="T2" fmla="*/ 3 w 6"/>
                <a:gd name="T3" fmla="*/ 54 h 54"/>
                <a:gd name="T4" fmla="*/ 0 w 6"/>
                <a:gd name="T5" fmla="*/ 50 h 54"/>
                <a:gd name="T6" fmla="*/ 0 w 6"/>
                <a:gd name="T7" fmla="*/ 4 h 54"/>
                <a:gd name="T8" fmla="*/ 3 w 6"/>
                <a:gd name="T9" fmla="*/ 0 h 54"/>
                <a:gd name="T10" fmla="*/ 6 w 6"/>
                <a:gd name="T11" fmla="*/ 4 h 54"/>
                <a:gd name="T12" fmla="*/ 6 w 6"/>
                <a:gd name="T13" fmla="*/ 50 h 54"/>
              </a:gdLst>
              <a:ahLst/>
              <a:cxnLst>
                <a:cxn ang="0">
                  <a:pos x="T0" y="T1"/>
                </a:cxn>
                <a:cxn ang="0">
                  <a:pos x="T2" y="T3"/>
                </a:cxn>
                <a:cxn ang="0">
                  <a:pos x="T4" y="T5"/>
                </a:cxn>
                <a:cxn ang="0">
                  <a:pos x="T6" y="T7"/>
                </a:cxn>
                <a:cxn ang="0">
                  <a:pos x="T8" y="T9"/>
                </a:cxn>
                <a:cxn ang="0">
                  <a:pos x="T10" y="T11"/>
                </a:cxn>
                <a:cxn ang="0">
                  <a:pos x="T12" y="T13"/>
                </a:cxn>
              </a:cxnLst>
              <a:rect l="0" t="0" r="r" b="b"/>
              <a:pathLst>
                <a:path w="6" h="54">
                  <a:moveTo>
                    <a:pt x="6" y="50"/>
                  </a:moveTo>
                  <a:cubicBezTo>
                    <a:pt x="6" y="54"/>
                    <a:pt x="6" y="54"/>
                    <a:pt x="3" y="54"/>
                  </a:cubicBezTo>
                  <a:cubicBezTo>
                    <a:pt x="0" y="54"/>
                    <a:pt x="0" y="54"/>
                    <a:pt x="0" y="50"/>
                  </a:cubicBezTo>
                  <a:cubicBezTo>
                    <a:pt x="0" y="4"/>
                    <a:pt x="0" y="4"/>
                    <a:pt x="0" y="4"/>
                  </a:cubicBezTo>
                  <a:cubicBezTo>
                    <a:pt x="0" y="4"/>
                    <a:pt x="0" y="0"/>
                    <a:pt x="3" y="0"/>
                  </a:cubicBezTo>
                  <a:cubicBezTo>
                    <a:pt x="6" y="0"/>
                    <a:pt x="6" y="4"/>
                    <a:pt x="6" y="4"/>
                  </a:cubicBezTo>
                  <a:lnTo>
                    <a:pt x="6" y="5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9"/>
            <p:cNvSpPr>
              <a:spLocks/>
            </p:cNvSpPr>
            <p:nvPr/>
          </p:nvSpPr>
          <p:spPr bwMode="auto">
            <a:xfrm>
              <a:off x="6503" y="2752"/>
              <a:ext cx="12" cy="108"/>
            </a:xfrm>
            <a:custGeom>
              <a:avLst/>
              <a:gdLst>
                <a:gd name="T0" fmla="*/ 6 w 6"/>
                <a:gd name="T1" fmla="*/ 50 h 54"/>
                <a:gd name="T2" fmla="*/ 3 w 6"/>
                <a:gd name="T3" fmla="*/ 54 h 54"/>
                <a:gd name="T4" fmla="*/ 0 w 6"/>
                <a:gd name="T5" fmla="*/ 50 h 54"/>
                <a:gd name="T6" fmla="*/ 0 w 6"/>
                <a:gd name="T7" fmla="*/ 4 h 54"/>
                <a:gd name="T8" fmla="*/ 3 w 6"/>
                <a:gd name="T9" fmla="*/ 0 h 54"/>
                <a:gd name="T10" fmla="*/ 6 w 6"/>
                <a:gd name="T11" fmla="*/ 4 h 54"/>
                <a:gd name="T12" fmla="*/ 6 w 6"/>
                <a:gd name="T13" fmla="*/ 50 h 54"/>
              </a:gdLst>
              <a:ahLst/>
              <a:cxnLst>
                <a:cxn ang="0">
                  <a:pos x="T0" y="T1"/>
                </a:cxn>
                <a:cxn ang="0">
                  <a:pos x="T2" y="T3"/>
                </a:cxn>
                <a:cxn ang="0">
                  <a:pos x="T4" y="T5"/>
                </a:cxn>
                <a:cxn ang="0">
                  <a:pos x="T6" y="T7"/>
                </a:cxn>
                <a:cxn ang="0">
                  <a:pos x="T8" y="T9"/>
                </a:cxn>
                <a:cxn ang="0">
                  <a:pos x="T10" y="T11"/>
                </a:cxn>
                <a:cxn ang="0">
                  <a:pos x="T12" y="T13"/>
                </a:cxn>
              </a:cxnLst>
              <a:rect l="0" t="0" r="r" b="b"/>
              <a:pathLst>
                <a:path w="6" h="54">
                  <a:moveTo>
                    <a:pt x="6" y="50"/>
                  </a:moveTo>
                  <a:cubicBezTo>
                    <a:pt x="6" y="54"/>
                    <a:pt x="6" y="54"/>
                    <a:pt x="3" y="54"/>
                  </a:cubicBezTo>
                  <a:cubicBezTo>
                    <a:pt x="0" y="54"/>
                    <a:pt x="0" y="54"/>
                    <a:pt x="0" y="50"/>
                  </a:cubicBezTo>
                  <a:cubicBezTo>
                    <a:pt x="0" y="4"/>
                    <a:pt x="0" y="4"/>
                    <a:pt x="0" y="4"/>
                  </a:cubicBezTo>
                  <a:cubicBezTo>
                    <a:pt x="0" y="4"/>
                    <a:pt x="0" y="0"/>
                    <a:pt x="3" y="0"/>
                  </a:cubicBezTo>
                  <a:cubicBezTo>
                    <a:pt x="6" y="0"/>
                    <a:pt x="6" y="4"/>
                    <a:pt x="6" y="4"/>
                  </a:cubicBezTo>
                  <a:lnTo>
                    <a:pt x="6" y="5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0"/>
            <p:cNvSpPr>
              <a:spLocks noChangeArrowheads="1"/>
            </p:cNvSpPr>
            <p:nvPr/>
          </p:nvSpPr>
          <p:spPr bwMode="auto">
            <a:xfrm>
              <a:off x="6286" y="3534"/>
              <a:ext cx="72" cy="599"/>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1"/>
            <p:cNvSpPr>
              <a:spLocks noChangeArrowheads="1"/>
            </p:cNvSpPr>
            <p:nvPr/>
          </p:nvSpPr>
          <p:spPr bwMode="auto">
            <a:xfrm>
              <a:off x="6286" y="3534"/>
              <a:ext cx="72"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2"/>
            <p:cNvSpPr>
              <a:spLocks noChangeArrowheads="1"/>
            </p:cNvSpPr>
            <p:nvPr/>
          </p:nvSpPr>
          <p:spPr bwMode="auto">
            <a:xfrm>
              <a:off x="6286" y="3534"/>
              <a:ext cx="72" cy="124"/>
            </a:xfrm>
            <a:prstGeom prst="rect">
              <a:avLst/>
            </a:prstGeom>
            <a:solidFill>
              <a:srgbClr val="173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3"/>
            <p:cNvSpPr>
              <a:spLocks noChangeArrowheads="1"/>
            </p:cNvSpPr>
            <p:nvPr/>
          </p:nvSpPr>
          <p:spPr bwMode="auto">
            <a:xfrm>
              <a:off x="6286" y="3534"/>
              <a:ext cx="7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4"/>
            <p:cNvSpPr>
              <a:spLocks noChangeArrowheads="1"/>
            </p:cNvSpPr>
            <p:nvPr/>
          </p:nvSpPr>
          <p:spPr bwMode="auto">
            <a:xfrm>
              <a:off x="6599" y="3534"/>
              <a:ext cx="73" cy="599"/>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5"/>
            <p:cNvSpPr>
              <a:spLocks noChangeArrowheads="1"/>
            </p:cNvSpPr>
            <p:nvPr/>
          </p:nvSpPr>
          <p:spPr bwMode="auto">
            <a:xfrm>
              <a:off x="6599" y="3534"/>
              <a:ext cx="73"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6"/>
            <p:cNvSpPr>
              <a:spLocks noChangeArrowheads="1"/>
            </p:cNvSpPr>
            <p:nvPr/>
          </p:nvSpPr>
          <p:spPr bwMode="auto">
            <a:xfrm>
              <a:off x="6599" y="3534"/>
              <a:ext cx="73" cy="124"/>
            </a:xfrm>
            <a:prstGeom prst="rect">
              <a:avLst/>
            </a:prstGeom>
            <a:solidFill>
              <a:srgbClr val="173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7"/>
            <p:cNvSpPr>
              <a:spLocks noChangeArrowheads="1"/>
            </p:cNvSpPr>
            <p:nvPr/>
          </p:nvSpPr>
          <p:spPr bwMode="auto">
            <a:xfrm>
              <a:off x="6599" y="3534"/>
              <a:ext cx="7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8"/>
            <p:cNvSpPr>
              <a:spLocks/>
            </p:cNvSpPr>
            <p:nvPr/>
          </p:nvSpPr>
          <p:spPr bwMode="auto">
            <a:xfrm>
              <a:off x="6732" y="2413"/>
              <a:ext cx="48" cy="108"/>
            </a:xfrm>
            <a:custGeom>
              <a:avLst/>
              <a:gdLst>
                <a:gd name="T0" fmla="*/ 0 w 24"/>
                <a:gd name="T1" fmla="*/ 0 h 54"/>
                <a:gd name="T2" fmla="*/ 0 w 24"/>
                <a:gd name="T3" fmla="*/ 0 h 54"/>
                <a:gd name="T4" fmla="*/ 0 w 24"/>
                <a:gd name="T5" fmla="*/ 54 h 54"/>
                <a:gd name="T6" fmla="*/ 24 w 24"/>
                <a:gd name="T7" fmla="*/ 29 h 54"/>
                <a:gd name="T8" fmla="*/ 0 w 24"/>
                <a:gd name="T9" fmla="*/ 0 h 54"/>
              </a:gdLst>
              <a:ahLst/>
              <a:cxnLst>
                <a:cxn ang="0">
                  <a:pos x="T0" y="T1"/>
                </a:cxn>
                <a:cxn ang="0">
                  <a:pos x="T2" y="T3"/>
                </a:cxn>
                <a:cxn ang="0">
                  <a:pos x="T4" y="T5"/>
                </a:cxn>
                <a:cxn ang="0">
                  <a:pos x="T6" y="T7"/>
                </a:cxn>
                <a:cxn ang="0">
                  <a:pos x="T8" y="T9"/>
                </a:cxn>
              </a:cxnLst>
              <a:rect l="0" t="0" r="r" b="b"/>
              <a:pathLst>
                <a:path w="24" h="54">
                  <a:moveTo>
                    <a:pt x="0" y="0"/>
                  </a:moveTo>
                  <a:cubicBezTo>
                    <a:pt x="0" y="0"/>
                    <a:pt x="0" y="0"/>
                    <a:pt x="0" y="0"/>
                  </a:cubicBezTo>
                  <a:cubicBezTo>
                    <a:pt x="0" y="54"/>
                    <a:pt x="0" y="54"/>
                    <a:pt x="0" y="54"/>
                  </a:cubicBezTo>
                  <a:cubicBezTo>
                    <a:pt x="14" y="54"/>
                    <a:pt x="24" y="42"/>
                    <a:pt x="24" y="29"/>
                  </a:cubicBezTo>
                  <a:cubicBezTo>
                    <a:pt x="24" y="13"/>
                    <a:pt x="14" y="0"/>
                    <a:pt x="0" y="0"/>
                  </a:cubicBez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59"/>
            <p:cNvSpPr>
              <a:spLocks noChangeArrowheads="1"/>
            </p:cNvSpPr>
            <p:nvPr/>
          </p:nvSpPr>
          <p:spPr bwMode="auto">
            <a:xfrm>
              <a:off x="6732" y="2184"/>
              <a:ext cx="12" cy="291"/>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0"/>
            <p:cNvSpPr>
              <a:spLocks/>
            </p:cNvSpPr>
            <p:nvPr/>
          </p:nvSpPr>
          <p:spPr bwMode="auto">
            <a:xfrm>
              <a:off x="6166" y="2413"/>
              <a:ext cx="48" cy="108"/>
            </a:xfrm>
            <a:custGeom>
              <a:avLst/>
              <a:gdLst>
                <a:gd name="T0" fmla="*/ 24 w 24"/>
                <a:gd name="T1" fmla="*/ 0 h 54"/>
                <a:gd name="T2" fmla="*/ 24 w 24"/>
                <a:gd name="T3" fmla="*/ 0 h 54"/>
                <a:gd name="T4" fmla="*/ 24 w 24"/>
                <a:gd name="T5" fmla="*/ 54 h 54"/>
                <a:gd name="T6" fmla="*/ 0 w 24"/>
                <a:gd name="T7" fmla="*/ 29 h 54"/>
                <a:gd name="T8" fmla="*/ 24 w 24"/>
                <a:gd name="T9" fmla="*/ 0 h 54"/>
              </a:gdLst>
              <a:ahLst/>
              <a:cxnLst>
                <a:cxn ang="0">
                  <a:pos x="T0" y="T1"/>
                </a:cxn>
                <a:cxn ang="0">
                  <a:pos x="T2" y="T3"/>
                </a:cxn>
                <a:cxn ang="0">
                  <a:pos x="T4" y="T5"/>
                </a:cxn>
                <a:cxn ang="0">
                  <a:pos x="T6" y="T7"/>
                </a:cxn>
                <a:cxn ang="0">
                  <a:pos x="T8" y="T9"/>
                </a:cxn>
              </a:cxnLst>
              <a:rect l="0" t="0" r="r" b="b"/>
              <a:pathLst>
                <a:path w="24" h="54">
                  <a:moveTo>
                    <a:pt x="24" y="0"/>
                  </a:moveTo>
                  <a:cubicBezTo>
                    <a:pt x="24" y="0"/>
                    <a:pt x="24" y="0"/>
                    <a:pt x="24" y="0"/>
                  </a:cubicBezTo>
                  <a:cubicBezTo>
                    <a:pt x="24" y="54"/>
                    <a:pt x="24" y="54"/>
                    <a:pt x="24" y="54"/>
                  </a:cubicBezTo>
                  <a:cubicBezTo>
                    <a:pt x="10" y="54"/>
                    <a:pt x="0" y="42"/>
                    <a:pt x="0" y="29"/>
                  </a:cubicBezTo>
                  <a:cubicBezTo>
                    <a:pt x="0" y="13"/>
                    <a:pt x="10" y="0"/>
                    <a:pt x="24" y="0"/>
                  </a:cubicBez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61"/>
            <p:cNvSpPr>
              <a:spLocks noChangeArrowheads="1"/>
            </p:cNvSpPr>
            <p:nvPr/>
          </p:nvSpPr>
          <p:spPr bwMode="auto">
            <a:xfrm>
              <a:off x="6202" y="2184"/>
              <a:ext cx="12" cy="291"/>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p:cNvSpPr>
              <a:spLocks/>
            </p:cNvSpPr>
            <p:nvPr/>
          </p:nvSpPr>
          <p:spPr bwMode="auto">
            <a:xfrm>
              <a:off x="6202" y="4103"/>
              <a:ext cx="229" cy="107"/>
            </a:xfrm>
            <a:custGeom>
              <a:avLst/>
              <a:gdLst>
                <a:gd name="T0" fmla="*/ 114 w 114"/>
                <a:gd name="T1" fmla="*/ 53 h 53"/>
                <a:gd name="T2" fmla="*/ 72 w 114"/>
                <a:gd name="T3" fmla="*/ 0 h 53"/>
                <a:gd name="T4" fmla="*/ 42 w 114"/>
                <a:gd name="T5" fmla="*/ 0 h 53"/>
                <a:gd name="T6" fmla="*/ 0 w 114"/>
                <a:gd name="T7" fmla="*/ 53 h 53"/>
                <a:gd name="T8" fmla="*/ 114 w 114"/>
                <a:gd name="T9" fmla="*/ 53 h 53"/>
              </a:gdLst>
              <a:ahLst/>
              <a:cxnLst>
                <a:cxn ang="0">
                  <a:pos x="T0" y="T1"/>
                </a:cxn>
                <a:cxn ang="0">
                  <a:pos x="T2" y="T3"/>
                </a:cxn>
                <a:cxn ang="0">
                  <a:pos x="T4" y="T5"/>
                </a:cxn>
                <a:cxn ang="0">
                  <a:pos x="T6" y="T7"/>
                </a:cxn>
                <a:cxn ang="0">
                  <a:pos x="T8" y="T9"/>
                </a:cxn>
              </a:cxnLst>
              <a:rect l="0" t="0" r="r" b="b"/>
              <a:pathLst>
                <a:path w="114" h="53">
                  <a:moveTo>
                    <a:pt x="114" y="53"/>
                  </a:moveTo>
                  <a:cubicBezTo>
                    <a:pt x="111" y="27"/>
                    <a:pt x="94" y="0"/>
                    <a:pt x="72" y="0"/>
                  </a:cubicBezTo>
                  <a:cubicBezTo>
                    <a:pt x="42" y="0"/>
                    <a:pt x="42" y="0"/>
                    <a:pt x="42" y="0"/>
                  </a:cubicBezTo>
                  <a:cubicBezTo>
                    <a:pt x="19" y="0"/>
                    <a:pt x="0" y="27"/>
                    <a:pt x="0" y="53"/>
                  </a:cubicBezTo>
                  <a:lnTo>
                    <a:pt x="114" y="53"/>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63"/>
            <p:cNvSpPr>
              <a:spLocks noChangeArrowheads="1"/>
            </p:cNvSpPr>
            <p:nvPr/>
          </p:nvSpPr>
          <p:spPr bwMode="auto">
            <a:xfrm>
              <a:off x="6202" y="4210"/>
              <a:ext cx="229" cy="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6527" y="4103"/>
              <a:ext cx="229" cy="107"/>
            </a:xfrm>
            <a:custGeom>
              <a:avLst/>
              <a:gdLst>
                <a:gd name="T0" fmla="*/ 114 w 114"/>
                <a:gd name="T1" fmla="*/ 53 h 53"/>
                <a:gd name="T2" fmla="*/ 72 w 114"/>
                <a:gd name="T3" fmla="*/ 0 h 53"/>
                <a:gd name="T4" fmla="*/ 42 w 114"/>
                <a:gd name="T5" fmla="*/ 0 h 53"/>
                <a:gd name="T6" fmla="*/ 0 w 114"/>
                <a:gd name="T7" fmla="*/ 53 h 53"/>
                <a:gd name="T8" fmla="*/ 114 w 114"/>
                <a:gd name="T9" fmla="*/ 53 h 53"/>
              </a:gdLst>
              <a:ahLst/>
              <a:cxnLst>
                <a:cxn ang="0">
                  <a:pos x="T0" y="T1"/>
                </a:cxn>
                <a:cxn ang="0">
                  <a:pos x="T2" y="T3"/>
                </a:cxn>
                <a:cxn ang="0">
                  <a:pos x="T4" y="T5"/>
                </a:cxn>
                <a:cxn ang="0">
                  <a:pos x="T6" y="T7"/>
                </a:cxn>
                <a:cxn ang="0">
                  <a:pos x="T8" y="T9"/>
                </a:cxn>
              </a:cxnLst>
              <a:rect l="0" t="0" r="r" b="b"/>
              <a:pathLst>
                <a:path w="114" h="53">
                  <a:moveTo>
                    <a:pt x="114" y="53"/>
                  </a:moveTo>
                  <a:cubicBezTo>
                    <a:pt x="114" y="27"/>
                    <a:pt x="95" y="0"/>
                    <a:pt x="72" y="0"/>
                  </a:cubicBezTo>
                  <a:cubicBezTo>
                    <a:pt x="42" y="0"/>
                    <a:pt x="42" y="0"/>
                    <a:pt x="42" y="0"/>
                  </a:cubicBezTo>
                  <a:cubicBezTo>
                    <a:pt x="20" y="0"/>
                    <a:pt x="3" y="27"/>
                    <a:pt x="0" y="53"/>
                  </a:cubicBezTo>
                  <a:lnTo>
                    <a:pt x="114" y="53"/>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65"/>
            <p:cNvSpPr>
              <a:spLocks noChangeArrowheads="1"/>
            </p:cNvSpPr>
            <p:nvPr/>
          </p:nvSpPr>
          <p:spPr bwMode="auto">
            <a:xfrm>
              <a:off x="6527" y="4210"/>
              <a:ext cx="229" cy="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6"/>
            <p:cNvSpPr>
              <a:spLocks/>
            </p:cNvSpPr>
            <p:nvPr/>
          </p:nvSpPr>
          <p:spPr bwMode="auto">
            <a:xfrm>
              <a:off x="5900" y="3580"/>
              <a:ext cx="217" cy="231"/>
            </a:xfrm>
            <a:custGeom>
              <a:avLst/>
              <a:gdLst>
                <a:gd name="T0" fmla="*/ 33 w 108"/>
                <a:gd name="T1" fmla="*/ 91 h 115"/>
                <a:gd name="T2" fmla="*/ 26 w 108"/>
                <a:gd name="T3" fmla="*/ 66 h 115"/>
                <a:gd name="T4" fmla="*/ 52 w 108"/>
                <a:gd name="T5" fmla="*/ 33 h 115"/>
                <a:gd name="T6" fmla="*/ 82 w 108"/>
                <a:gd name="T7" fmla="*/ 66 h 115"/>
                <a:gd name="T8" fmla="*/ 72 w 108"/>
                <a:gd name="T9" fmla="*/ 91 h 115"/>
                <a:gd name="T10" fmla="*/ 92 w 108"/>
                <a:gd name="T11" fmla="*/ 115 h 115"/>
                <a:gd name="T12" fmla="*/ 108 w 108"/>
                <a:gd name="T13" fmla="*/ 66 h 115"/>
                <a:gd name="T14" fmla="*/ 52 w 108"/>
                <a:gd name="T15" fmla="*/ 0 h 115"/>
                <a:gd name="T16" fmla="*/ 0 w 108"/>
                <a:gd name="T17" fmla="*/ 66 h 115"/>
                <a:gd name="T18" fmla="*/ 13 w 108"/>
                <a:gd name="T19" fmla="*/ 115 h 115"/>
                <a:gd name="T20" fmla="*/ 33 w 108"/>
                <a:gd name="T21" fmla="*/ 9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15">
                  <a:moveTo>
                    <a:pt x="33" y="91"/>
                  </a:moveTo>
                  <a:cubicBezTo>
                    <a:pt x="29" y="87"/>
                    <a:pt x="26" y="78"/>
                    <a:pt x="26" y="66"/>
                  </a:cubicBezTo>
                  <a:cubicBezTo>
                    <a:pt x="26" y="50"/>
                    <a:pt x="39" y="33"/>
                    <a:pt x="52" y="33"/>
                  </a:cubicBezTo>
                  <a:cubicBezTo>
                    <a:pt x="69" y="33"/>
                    <a:pt x="82" y="50"/>
                    <a:pt x="82" y="66"/>
                  </a:cubicBezTo>
                  <a:cubicBezTo>
                    <a:pt x="82" y="78"/>
                    <a:pt x="78" y="87"/>
                    <a:pt x="72" y="91"/>
                  </a:cubicBezTo>
                  <a:cubicBezTo>
                    <a:pt x="92" y="115"/>
                    <a:pt x="92" y="115"/>
                    <a:pt x="92" y="115"/>
                  </a:cubicBezTo>
                  <a:cubicBezTo>
                    <a:pt x="101" y="103"/>
                    <a:pt x="108" y="87"/>
                    <a:pt x="108" y="66"/>
                  </a:cubicBezTo>
                  <a:cubicBezTo>
                    <a:pt x="108" y="29"/>
                    <a:pt x="82" y="0"/>
                    <a:pt x="52" y="0"/>
                  </a:cubicBezTo>
                  <a:cubicBezTo>
                    <a:pt x="23" y="0"/>
                    <a:pt x="0" y="29"/>
                    <a:pt x="0" y="66"/>
                  </a:cubicBezTo>
                  <a:cubicBezTo>
                    <a:pt x="0" y="87"/>
                    <a:pt x="3" y="103"/>
                    <a:pt x="13" y="115"/>
                  </a:cubicBezTo>
                  <a:lnTo>
                    <a:pt x="33" y="91"/>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7"/>
            <p:cNvSpPr>
              <a:spLocks/>
            </p:cNvSpPr>
            <p:nvPr/>
          </p:nvSpPr>
          <p:spPr bwMode="auto">
            <a:xfrm>
              <a:off x="6840" y="2659"/>
              <a:ext cx="181" cy="277"/>
            </a:xfrm>
            <a:custGeom>
              <a:avLst/>
              <a:gdLst>
                <a:gd name="T0" fmla="*/ 72 w 90"/>
                <a:gd name="T1" fmla="*/ 138 h 138"/>
                <a:gd name="T2" fmla="*/ 0 w 90"/>
                <a:gd name="T3" fmla="*/ 138 h 138"/>
                <a:gd name="T4" fmla="*/ 0 w 90"/>
                <a:gd name="T5" fmla="*/ 0 h 138"/>
                <a:gd name="T6" fmla="*/ 72 w 90"/>
                <a:gd name="T7" fmla="*/ 0 h 138"/>
                <a:gd name="T8" fmla="*/ 90 w 90"/>
                <a:gd name="T9" fmla="*/ 24 h 138"/>
                <a:gd name="T10" fmla="*/ 90 w 90"/>
                <a:gd name="T11" fmla="*/ 113 h 138"/>
                <a:gd name="T12" fmla="*/ 72 w 90"/>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90" h="138">
                  <a:moveTo>
                    <a:pt x="72" y="138"/>
                  </a:moveTo>
                  <a:cubicBezTo>
                    <a:pt x="0" y="138"/>
                    <a:pt x="0" y="138"/>
                    <a:pt x="0" y="138"/>
                  </a:cubicBezTo>
                  <a:cubicBezTo>
                    <a:pt x="0" y="0"/>
                    <a:pt x="0" y="0"/>
                    <a:pt x="0" y="0"/>
                  </a:cubicBezTo>
                  <a:cubicBezTo>
                    <a:pt x="72" y="0"/>
                    <a:pt x="72" y="0"/>
                    <a:pt x="72" y="0"/>
                  </a:cubicBezTo>
                  <a:cubicBezTo>
                    <a:pt x="81" y="0"/>
                    <a:pt x="90" y="12"/>
                    <a:pt x="90" y="24"/>
                  </a:cubicBezTo>
                  <a:cubicBezTo>
                    <a:pt x="90" y="113"/>
                    <a:pt x="90" y="113"/>
                    <a:pt x="90" y="113"/>
                  </a:cubicBezTo>
                  <a:cubicBezTo>
                    <a:pt x="90" y="126"/>
                    <a:pt x="81" y="138"/>
                    <a:pt x="72" y="138"/>
                  </a:cubicBezTo>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68"/>
            <p:cNvSpPr>
              <a:spLocks noChangeArrowheads="1"/>
            </p:cNvSpPr>
            <p:nvPr/>
          </p:nvSpPr>
          <p:spPr bwMode="auto">
            <a:xfrm>
              <a:off x="6877" y="2936"/>
              <a:ext cx="72" cy="307"/>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69"/>
            <p:cNvSpPr>
              <a:spLocks noChangeArrowheads="1"/>
            </p:cNvSpPr>
            <p:nvPr/>
          </p:nvSpPr>
          <p:spPr bwMode="auto">
            <a:xfrm>
              <a:off x="6877" y="2936"/>
              <a:ext cx="7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70"/>
            <p:cNvSpPr>
              <a:spLocks noChangeArrowheads="1"/>
            </p:cNvSpPr>
            <p:nvPr/>
          </p:nvSpPr>
          <p:spPr bwMode="auto">
            <a:xfrm>
              <a:off x="6877" y="2936"/>
              <a:ext cx="72" cy="106"/>
            </a:xfrm>
            <a:prstGeom prst="rect">
              <a:avLst/>
            </a:prstGeom>
            <a:solidFill>
              <a:srgbClr val="173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1"/>
            <p:cNvSpPr>
              <a:spLocks noChangeArrowheads="1"/>
            </p:cNvSpPr>
            <p:nvPr/>
          </p:nvSpPr>
          <p:spPr bwMode="auto">
            <a:xfrm>
              <a:off x="6877" y="2936"/>
              <a:ext cx="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72"/>
            <p:cNvSpPr>
              <a:spLocks noChangeArrowheads="1"/>
            </p:cNvSpPr>
            <p:nvPr/>
          </p:nvSpPr>
          <p:spPr bwMode="auto">
            <a:xfrm>
              <a:off x="6877" y="3411"/>
              <a:ext cx="72" cy="215"/>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3"/>
            <p:cNvSpPr>
              <a:spLocks noChangeArrowheads="1"/>
            </p:cNvSpPr>
            <p:nvPr/>
          </p:nvSpPr>
          <p:spPr bwMode="auto">
            <a:xfrm>
              <a:off x="6877" y="3411"/>
              <a:ext cx="7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4"/>
            <p:cNvSpPr>
              <a:spLocks noChangeArrowheads="1"/>
            </p:cNvSpPr>
            <p:nvPr/>
          </p:nvSpPr>
          <p:spPr bwMode="auto">
            <a:xfrm>
              <a:off x="6877" y="3347"/>
              <a:ext cx="14" cy="64"/>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75"/>
            <p:cNvSpPr>
              <a:spLocks noChangeArrowheads="1"/>
            </p:cNvSpPr>
            <p:nvPr/>
          </p:nvSpPr>
          <p:spPr bwMode="auto">
            <a:xfrm>
              <a:off x="6877" y="3347"/>
              <a:ext cx="14"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6"/>
            <p:cNvSpPr>
              <a:spLocks/>
            </p:cNvSpPr>
            <p:nvPr/>
          </p:nvSpPr>
          <p:spPr bwMode="auto">
            <a:xfrm>
              <a:off x="6891" y="3347"/>
              <a:ext cx="58" cy="109"/>
            </a:xfrm>
            <a:custGeom>
              <a:avLst/>
              <a:gdLst>
                <a:gd name="T0" fmla="*/ 58 w 58"/>
                <a:gd name="T1" fmla="*/ 0 h 109"/>
                <a:gd name="T2" fmla="*/ 0 w 58"/>
                <a:gd name="T3" fmla="*/ 0 h 109"/>
                <a:gd name="T4" fmla="*/ 0 w 58"/>
                <a:gd name="T5" fmla="*/ 64 h 109"/>
                <a:gd name="T6" fmla="*/ 58 w 58"/>
                <a:gd name="T7" fmla="*/ 64 h 109"/>
                <a:gd name="T8" fmla="*/ 58 w 58"/>
                <a:gd name="T9" fmla="*/ 109 h 109"/>
                <a:gd name="T10" fmla="*/ 58 w 58"/>
                <a:gd name="T11" fmla="*/ 0 h 109"/>
              </a:gdLst>
              <a:ahLst/>
              <a:cxnLst>
                <a:cxn ang="0">
                  <a:pos x="T0" y="T1"/>
                </a:cxn>
                <a:cxn ang="0">
                  <a:pos x="T2" y="T3"/>
                </a:cxn>
                <a:cxn ang="0">
                  <a:pos x="T4" y="T5"/>
                </a:cxn>
                <a:cxn ang="0">
                  <a:pos x="T6" y="T7"/>
                </a:cxn>
                <a:cxn ang="0">
                  <a:pos x="T8" y="T9"/>
                </a:cxn>
                <a:cxn ang="0">
                  <a:pos x="T10" y="T11"/>
                </a:cxn>
              </a:cxnLst>
              <a:rect l="0" t="0" r="r" b="b"/>
              <a:pathLst>
                <a:path w="58" h="109">
                  <a:moveTo>
                    <a:pt x="58" y="0"/>
                  </a:moveTo>
                  <a:lnTo>
                    <a:pt x="0" y="0"/>
                  </a:lnTo>
                  <a:lnTo>
                    <a:pt x="0" y="64"/>
                  </a:lnTo>
                  <a:lnTo>
                    <a:pt x="58" y="64"/>
                  </a:lnTo>
                  <a:lnTo>
                    <a:pt x="58" y="109"/>
                  </a:lnTo>
                  <a:lnTo>
                    <a:pt x="58" y="0"/>
                  </a:lnTo>
                  <a:close/>
                </a:path>
              </a:pathLst>
            </a:custGeom>
            <a:solidFill>
              <a:srgbClr val="494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7"/>
            <p:cNvSpPr>
              <a:spLocks/>
            </p:cNvSpPr>
            <p:nvPr/>
          </p:nvSpPr>
          <p:spPr bwMode="auto">
            <a:xfrm>
              <a:off x="6891" y="3347"/>
              <a:ext cx="58" cy="109"/>
            </a:xfrm>
            <a:custGeom>
              <a:avLst/>
              <a:gdLst>
                <a:gd name="T0" fmla="*/ 58 w 58"/>
                <a:gd name="T1" fmla="*/ 0 h 109"/>
                <a:gd name="T2" fmla="*/ 0 w 58"/>
                <a:gd name="T3" fmla="*/ 0 h 109"/>
                <a:gd name="T4" fmla="*/ 0 w 58"/>
                <a:gd name="T5" fmla="*/ 64 h 109"/>
                <a:gd name="T6" fmla="*/ 58 w 58"/>
                <a:gd name="T7" fmla="*/ 64 h 109"/>
                <a:gd name="T8" fmla="*/ 58 w 58"/>
                <a:gd name="T9" fmla="*/ 109 h 109"/>
                <a:gd name="T10" fmla="*/ 58 w 58"/>
                <a:gd name="T11" fmla="*/ 0 h 109"/>
              </a:gdLst>
              <a:ahLst/>
              <a:cxnLst>
                <a:cxn ang="0">
                  <a:pos x="T0" y="T1"/>
                </a:cxn>
                <a:cxn ang="0">
                  <a:pos x="T2" y="T3"/>
                </a:cxn>
                <a:cxn ang="0">
                  <a:pos x="T4" y="T5"/>
                </a:cxn>
                <a:cxn ang="0">
                  <a:pos x="T6" y="T7"/>
                </a:cxn>
                <a:cxn ang="0">
                  <a:pos x="T8" y="T9"/>
                </a:cxn>
                <a:cxn ang="0">
                  <a:pos x="T10" y="T11"/>
                </a:cxn>
              </a:cxnLst>
              <a:rect l="0" t="0" r="r" b="b"/>
              <a:pathLst>
                <a:path w="58" h="109">
                  <a:moveTo>
                    <a:pt x="58" y="0"/>
                  </a:moveTo>
                  <a:lnTo>
                    <a:pt x="0" y="0"/>
                  </a:lnTo>
                  <a:lnTo>
                    <a:pt x="0" y="64"/>
                  </a:lnTo>
                  <a:lnTo>
                    <a:pt x="58" y="64"/>
                  </a:lnTo>
                  <a:lnTo>
                    <a:pt x="58" y="109"/>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8"/>
            <p:cNvSpPr>
              <a:spLocks/>
            </p:cNvSpPr>
            <p:nvPr/>
          </p:nvSpPr>
          <p:spPr bwMode="auto">
            <a:xfrm>
              <a:off x="6877" y="3411"/>
              <a:ext cx="72" cy="45"/>
            </a:xfrm>
            <a:custGeom>
              <a:avLst/>
              <a:gdLst>
                <a:gd name="T0" fmla="*/ 72 w 72"/>
                <a:gd name="T1" fmla="*/ 0 h 45"/>
                <a:gd name="T2" fmla="*/ 14 w 72"/>
                <a:gd name="T3" fmla="*/ 0 h 45"/>
                <a:gd name="T4" fmla="*/ 0 w 72"/>
                <a:gd name="T5" fmla="*/ 0 h 45"/>
                <a:gd name="T6" fmla="*/ 0 w 72"/>
                <a:gd name="T7" fmla="*/ 45 h 45"/>
                <a:gd name="T8" fmla="*/ 72 w 72"/>
                <a:gd name="T9" fmla="*/ 45 h 45"/>
                <a:gd name="T10" fmla="*/ 72 w 72"/>
                <a:gd name="T11" fmla="*/ 0 h 45"/>
              </a:gdLst>
              <a:ahLst/>
              <a:cxnLst>
                <a:cxn ang="0">
                  <a:pos x="T0" y="T1"/>
                </a:cxn>
                <a:cxn ang="0">
                  <a:pos x="T2" y="T3"/>
                </a:cxn>
                <a:cxn ang="0">
                  <a:pos x="T4" y="T5"/>
                </a:cxn>
                <a:cxn ang="0">
                  <a:pos x="T6" y="T7"/>
                </a:cxn>
                <a:cxn ang="0">
                  <a:pos x="T8" y="T9"/>
                </a:cxn>
                <a:cxn ang="0">
                  <a:pos x="T10" y="T11"/>
                </a:cxn>
              </a:cxnLst>
              <a:rect l="0" t="0" r="r" b="b"/>
              <a:pathLst>
                <a:path w="72" h="45">
                  <a:moveTo>
                    <a:pt x="72" y="0"/>
                  </a:moveTo>
                  <a:lnTo>
                    <a:pt x="14" y="0"/>
                  </a:lnTo>
                  <a:lnTo>
                    <a:pt x="0" y="0"/>
                  </a:lnTo>
                  <a:lnTo>
                    <a:pt x="0" y="45"/>
                  </a:lnTo>
                  <a:lnTo>
                    <a:pt x="72" y="45"/>
                  </a:lnTo>
                  <a:lnTo>
                    <a:pt x="72" y="0"/>
                  </a:lnTo>
                  <a:close/>
                </a:path>
              </a:pathLst>
            </a:custGeom>
            <a:solidFill>
              <a:srgbClr val="173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9"/>
            <p:cNvSpPr>
              <a:spLocks/>
            </p:cNvSpPr>
            <p:nvPr/>
          </p:nvSpPr>
          <p:spPr bwMode="auto">
            <a:xfrm>
              <a:off x="6877" y="3411"/>
              <a:ext cx="72" cy="45"/>
            </a:xfrm>
            <a:custGeom>
              <a:avLst/>
              <a:gdLst>
                <a:gd name="T0" fmla="*/ 72 w 72"/>
                <a:gd name="T1" fmla="*/ 0 h 45"/>
                <a:gd name="T2" fmla="*/ 14 w 72"/>
                <a:gd name="T3" fmla="*/ 0 h 45"/>
                <a:gd name="T4" fmla="*/ 0 w 72"/>
                <a:gd name="T5" fmla="*/ 0 h 45"/>
                <a:gd name="T6" fmla="*/ 0 w 72"/>
                <a:gd name="T7" fmla="*/ 45 h 45"/>
                <a:gd name="T8" fmla="*/ 72 w 72"/>
                <a:gd name="T9" fmla="*/ 45 h 45"/>
                <a:gd name="T10" fmla="*/ 72 w 72"/>
                <a:gd name="T11" fmla="*/ 0 h 45"/>
              </a:gdLst>
              <a:ahLst/>
              <a:cxnLst>
                <a:cxn ang="0">
                  <a:pos x="T0" y="T1"/>
                </a:cxn>
                <a:cxn ang="0">
                  <a:pos x="T2" y="T3"/>
                </a:cxn>
                <a:cxn ang="0">
                  <a:pos x="T4" y="T5"/>
                </a:cxn>
                <a:cxn ang="0">
                  <a:pos x="T6" y="T7"/>
                </a:cxn>
                <a:cxn ang="0">
                  <a:pos x="T8" y="T9"/>
                </a:cxn>
                <a:cxn ang="0">
                  <a:pos x="T10" y="T11"/>
                </a:cxn>
              </a:cxnLst>
              <a:rect l="0" t="0" r="r" b="b"/>
              <a:pathLst>
                <a:path w="72" h="45">
                  <a:moveTo>
                    <a:pt x="72" y="0"/>
                  </a:moveTo>
                  <a:lnTo>
                    <a:pt x="14" y="0"/>
                  </a:lnTo>
                  <a:lnTo>
                    <a:pt x="0" y="0"/>
                  </a:lnTo>
                  <a:lnTo>
                    <a:pt x="0" y="45"/>
                  </a:lnTo>
                  <a:lnTo>
                    <a:pt x="72" y="45"/>
                  </a:lnTo>
                  <a:lnTo>
                    <a:pt x="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0"/>
            <p:cNvSpPr>
              <a:spLocks/>
            </p:cNvSpPr>
            <p:nvPr/>
          </p:nvSpPr>
          <p:spPr bwMode="auto">
            <a:xfrm>
              <a:off x="6840" y="3105"/>
              <a:ext cx="157" cy="306"/>
            </a:xfrm>
            <a:custGeom>
              <a:avLst/>
              <a:gdLst>
                <a:gd name="T0" fmla="*/ 0 w 78"/>
                <a:gd name="T1" fmla="*/ 123 h 153"/>
                <a:gd name="T2" fmla="*/ 23 w 78"/>
                <a:gd name="T3" fmla="*/ 153 h 153"/>
                <a:gd name="T4" fmla="*/ 55 w 78"/>
                <a:gd name="T5" fmla="*/ 153 h 153"/>
                <a:gd name="T6" fmla="*/ 78 w 78"/>
                <a:gd name="T7" fmla="*/ 123 h 153"/>
                <a:gd name="T8" fmla="*/ 78 w 78"/>
                <a:gd name="T9" fmla="*/ 30 h 153"/>
                <a:gd name="T10" fmla="*/ 55 w 78"/>
                <a:gd name="T11" fmla="*/ 0 h 153"/>
                <a:gd name="T12" fmla="*/ 23 w 78"/>
                <a:gd name="T13" fmla="*/ 0 h 153"/>
                <a:gd name="T14" fmla="*/ 0 w 78"/>
                <a:gd name="T15" fmla="*/ 30 h 153"/>
                <a:gd name="T16" fmla="*/ 0 w 78"/>
                <a:gd name="T17" fmla="*/ 12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53">
                  <a:moveTo>
                    <a:pt x="0" y="123"/>
                  </a:moveTo>
                  <a:cubicBezTo>
                    <a:pt x="0" y="136"/>
                    <a:pt x="10" y="153"/>
                    <a:pt x="23" y="153"/>
                  </a:cubicBezTo>
                  <a:cubicBezTo>
                    <a:pt x="55" y="153"/>
                    <a:pt x="55" y="153"/>
                    <a:pt x="55" y="153"/>
                  </a:cubicBezTo>
                  <a:cubicBezTo>
                    <a:pt x="68" y="153"/>
                    <a:pt x="78" y="136"/>
                    <a:pt x="78" y="123"/>
                  </a:cubicBezTo>
                  <a:cubicBezTo>
                    <a:pt x="78" y="30"/>
                    <a:pt x="78" y="30"/>
                    <a:pt x="78" y="30"/>
                  </a:cubicBezTo>
                  <a:cubicBezTo>
                    <a:pt x="78" y="17"/>
                    <a:pt x="68" y="0"/>
                    <a:pt x="55" y="0"/>
                  </a:cubicBezTo>
                  <a:cubicBezTo>
                    <a:pt x="23" y="0"/>
                    <a:pt x="23" y="0"/>
                    <a:pt x="23" y="0"/>
                  </a:cubicBezTo>
                  <a:cubicBezTo>
                    <a:pt x="10" y="0"/>
                    <a:pt x="0" y="17"/>
                    <a:pt x="0" y="30"/>
                  </a:cubicBezTo>
                  <a:lnTo>
                    <a:pt x="0" y="123"/>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1"/>
            <p:cNvSpPr>
              <a:spLocks/>
            </p:cNvSpPr>
            <p:nvPr/>
          </p:nvSpPr>
          <p:spPr bwMode="auto">
            <a:xfrm>
              <a:off x="6804" y="3580"/>
              <a:ext cx="229" cy="231"/>
            </a:xfrm>
            <a:custGeom>
              <a:avLst/>
              <a:gdLst>
                <a:gd name="T0" fmla="*/ 77 w 114"/>
                <a:gd name="T1" fmla="*/ 91 h 115"/>
                <a:gd name="T2" fmla="*/ 84 w 114"/>
                <a:gd name="T3" fmla="*/ 66 h 115"/>
                <a:gd name="T4" fmla="*/ 57 w 114"/>
                <a:gd name="T5" fmla="*/ 33 h 115"/>
                <a:gd name="T6" fmla="*/ 30 w 114"/>
                <a:gd name="T7" fmla="*/ 66 h 115"/>
                <a:gd name="T8" fmla="*/ 37 w 114"/>
                <a:gd name="T9" fmla="*/ 91 h 115"/>
                <a:gd name="T10" fmla="*/ 17 w 114"/>
                <a:gd name="T11" fmla="*/ 115 h 115"/>
                <a:gd name="T12" fmla="*/ 0 w 114"/>
                <a:gd name="T13" fmla="*/ 66 h 115"/>
                <a:gd name="T14" fmla="*/ 57 w 114"/>
                <a:gd name="T15" fmla="*/ 0 h 115"/>
                <a:gd name="T16" fmla="*/ 114 w 114"/>
                <a:gd name="T17" fmla="*/ 66 h 115"/>
                <a:gd name="T18" fmla="*/ 97 w 114"/>
                <a:gd name="T19" fmla="*/ 115 h 115"/>
                <a:gd name="T20" fmla="*/ 77 w 114"/>
                <a:gd name="T21" fmla="*/ 9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15">
                  <a:moveTo>
                    <a:pt x="77" y="91"/>
                  </a:moveTo>
                  <a:cubicBezTo>
                    <a:pt x="81" y="87"/>
                    <a:pt x="84" y="78"/>
                    <a:pt x="84" y="66"/>
                  </a:cubicBezTo>
                  <a:cubicBezTo>
                    <a:pt x="84" y="50"/>
                    <a:pt x="71" y="33"/>
                    <a:pt x="57" y="33"/>
                  </a:cubicBezTo>
                  <a:cubicBezTo>
                    <a:pt x="40" y="33"/>
                    <a:pt x="30" y="50"/>
                    <a:pt x="30" y="66"/>
                  </a:cubicBezTo>
                  <a:cubicBezTo>
                    <a:pt x="30" y="78"/>
                    <a:pt x="34" y="87"/>
                    <a:pt x="37" y="91"/>
                  </a:cubicBezTo>
                  <a:cubicBezTo>
                    <a:pt x="17" y="115"/>
                    <a:pt x="17" y="115"/>
                    <a:pt x="17" y="115"/>
                  </a:cubicBezTo>
                  <a:cubicBezTo>
                    <a:pt x="7" y="103"/>
                    <a:pt x="0" y="87"/>
                    <a:pt x="0" y="66"/>
                  </a:cubicBezTo>
                  <a:cubicBezTo>
                    <a:pt x="0" y="29"/>
                    <a:pt x="27" y="0"/>
                    <a:pt x="57" y="0"/>
                  </a:cubicBezTo>
                  <a:cubicBezTo>
                    <a:pt x="87" y="0"/>
                    <a:pt x="114" y="29"/>
                    <a:pt x="114" y="66"/>
                  </a:cubicBezTo>
                  <a:cubicBezTo>
                    <a:pt x="114" y="87"/>
                    <a:pt x="108" y="103"/>
                    <a:pt x="97" y="115"/>
                  </a:cubicBezTo>
                  <a:lnTo>
                    <a:pt x="77" y="91"/>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2"/>
            <p:cNvSpPr>
              <a:spLocks/>
            </p:cNvSpPr>
            <p:nvPr/>
          </p:nvSpPr>
          <p:spPr bwMode="auto">
            <a:xfrm>
              <a:off x="6178" y="3335"/>
              <a:ext cx="566" cy="215"/>
            </a:xfrm>
            <a:custGeom>
              <a:avLst/>
              <a:gdLst>
                <a:gd name="T0" fmla="*/ 23 w 282"/>
                <a:gd name="T1" fmla="*/ 107 h 107"/>
                <a:gd name="T2" fmla="*/ 0 w 282"/>
                <a:gd name="T3" fmla="*/ 77 h 107"/>
                <a:gd name="T4" fmla="*/ 0 w 282"/>
                <a:gd name="T5" fmla="*/ 30 h 107"/>
                <a:gd name="T6" fmla="*/ 23 w 282"/>
                <a:gd name="T7" fmla="*/ 0 h 107"/>
                <a:gd name="T8" fmla="*/ 259 w 282"/>
                <a:gd name="T9" fmla="*/ 0 h 107"/>
                <a:gd name="T10" fmla="*/ 282 w 282"/>
                <a:gd name="T11" fmla="*/ 30 h 107"/>
                <a:gd name="T12" fmla="*/ 282 w 282"/>
                <a:gd name="T13" fmla="*/ 77 h 107"/>
                <a:gd name="T14" fmla="*/ 259 w 282"/>
                <a:gd name="T15" fmla="*/ 107 h 107"/>
                <a:gd name="T16" fmla="*/ 23 w 282"/>
                <a:gd name="T1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107">
                  <a:moveTo>
                    <a:pt x="23" y="107"/>
                  </a:moveTo>
                  <a:cubicBezTo>
                    <a:pt x="10" y="107"/>
                    <a:pt x="0" y="90"/>
                    <a:pt x="0" y="77"/>
                  </a:cubicBezTo>
                  <a:cubicBezTo>
                    <a:pt x="0" y="30"/>
                    <a:pt x="0" y="30"/>
                    <a:pt x="0" y="30"/>
                  </a:cubicBezTo>
                  <a:cubicBezTo>
                    <a:pt x="0" y="13"/>
                    <a:pt x="10" y="0"/>
                    <a:pt x="23" y="0"/>
                  </a:cubicBezTo>
                  <a:cubicBezTo>
                    <a:pt x="259" y="0"/>
                    <a:pt x="259" y="0"/>
                    <a:pt x="259" y="0"/>
                  </a:cubicBezTo>
                  <a:cubicBezTo>
                    <a:pt x="272" y="0"/>
                    <a:pt x="282" y="13"/>
                    <a:pt x="282" y="30"/>
                  </a:cubicBezTo>
                  <a:cubicBezTo>
                    <a:pt x="282" y="77"/>
                    <a:pt x="282" y="77"/>
                    <a:pt x="282" y="77"/>
                  </a:cubicBezTo>
                  <a:cubicBezTo>
                    <a:pt x="282" y="90"/>
                    <a:pt x="272" y="107"/>
                    <a:pt x="259" y="107"/>
                  </a:cubicBezTo>
                  <a:lnTo>
                    <a:pt x="23" y="107"/>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3"/>
            <p:cNvSpPr>
              <a:spLocks/>
            </p:cNvSpPr>
            <p:nvPr/>
          </p:nvSpPr>
          <p:spPr bwMode="auto">
            <a:xfrm>
              <a:off x="5131" y="2324"/>
              <a:ext cx="227" cy="223"/>
            </a:xfrm>
            <a:custGeom>
              <a:avLst/>
              <a:gdLst>
                <a:gd name="T0" fmla="*/ 8 w 113"/>
                <a:gd name="T1" fmla="*/ 68 h 111"/>
                <a:gd name="T2" fmla="*/ 45 w 113"/>
                <a:gd name="T3" fmla="*/ 7 h 111"/>
                <a:gd name="T4" fmla="*/ 106 w 113"/>
                <a:gd name="T5" fmla="*/ 43 h 111"/>
                <a:gd name="T6" fmla="*/ 69 w 113"/>
                <a:gd name="T7" fmla="*/ 104 h 111"/>
                <a:gd name="T8" fmla="*/ 8 w 113"/>
                <a:gd name="T9" fmla="*/ 68 h 111"/>
              </a:gdLst>
              <a:ahLst/>
              <a:cxnLst>
                <a:cxn ang="0">
                  <a:pos x="T0" y="T1"/>
                </a:cxn>
                <a:cxn ang="0">
                  <a:pos x="T2" y="T3"/>
                </a:cxn>
                <a:cxn ang="0">
                  <a:pos x="T4" y="T5"/>
                </a:cxn>
                <a:cxn ang="0">
                  <a:pos x="T6" y="T7"/>
                </a:cxn>
                <a:cxn ang="0">
                  <a:pos x="T8" y="T9"/>
                </a:cxn>
              </a:cxnLst>
              <a:rect l="0" t="0" r="r" b="b"/>
              <a:pathLst>
                <a:path w="113" h="111">
                  <a:moveTo>
                    <a:pt x="8" y="68"/>
                  </a:moveTo>
                  <a:cubicBezTo>
                    <a:pt x="0" y="41"/>
                    <a:pt x="17" y="14"/>
                    <a:pt x="45" y="7"/>
                  </a:cubicBezTo>
                  <a:cubicBezTo>
                    <a:pt x="71" y="0"/>
                    <a:pt x="99" y="16"/>
                    <a:pt x="106" y="43"/>
                  </a:cubicBezTo>
                  <a:cubicBezTo>
                    <a:pt x="113" y="70"/>
                    <a:pt x="97" y="97"/>
                    <a:pt x="69" y="104"/>
                  </a:cubicBezTo>
                  <a:cubicBezTo>
                    <a:pt x="43" y="111"/>
                    <a:pt x="15" y="95"/>
                    <a:pt x="8" y="68"/>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4"/>
            <p:cNvSpPr>
              <a:spLocks/>
            </p:cNvSpPr>
            <p:nvPr/>
          </p:nvSpPr>
          <p:spPr bwMode="auto">
            <a:xfrm>
              <a:off x="5198" y="2752"/>
              <a:ext cx="227" cy="349"/>
            </a:xfrm>
            <a:custGeom>
              <a:avLst/>
              <a:gdLst>
                <a:gd name="T0" fmla="*/ 18 w 113"/>
                <a:gd name="T1" fmla="*/ 83 h 174"/>
                <a:gd name="T2" fmla="*/ 50 w 113"/>
                <a:gd name="T3" fmla="*/ 150 h 174"/>
                <a:gd name="T4" fmla="*/ 69 w 113"/>
                <a:gd name="T5" fmla="*/ 155 h 174"/>
                <a:gd name="T6" fmla="*/ 90 w 113"/>
                <a:gd name="T7" fmla="*/ 162 h 174"/>
                <a:gd name="T8" fmla="*/ 106 w 113"/>
                <a:gd name="T9" fmla="*/ 165 h 174"/>
                <a:gd name="T10" fmla="*/ 100 w 113"/>
                <a:gd name="T11" fmla="*/ 151 h 174"/>
                <a:gd name="T12" fmla="*/ 101 w 113"/>
                <a:gd name="T13" fmla="*/ 133 h 174"/>
                <a:gd name="T14" fmla="*/ 92 w 113"/>
                <a:gd name="T15" fmla="*/ 117 h 174"/>
                <a:gd name="T16" fmla="*/ 113 w 113"/>
                <a:gd name="T17" fmla="*/ 115 h 174"/>
                <a:gd name="T18" fmla="*/ 76 w 113"/>
                <a:gd name="T19" fmla="*/ 79 h 174"/>
                <a:gd name="T20" fmla="*/ 68 w 113"/>
                <a:gd name="T21" fmla="*/ 73 h 174"/>
                <a:gd name="T22" fmla="*/ 44 w 113"/>
                <a:gd name="T23" fmla="*/ 0 h 174"/>
                <a:gd name="T24" fmla="*/ 0 w 113"/>
                <a:gd name="T25" fmla="*/ 37 h 174"/>
                <a:gd name="T26" fmla="*/ 18 w 113"/>
                <a:gd name="T27" fmla="*/ 8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74">
                  <a:moveTo>
                    <a:pt x="18" y="83"/>
                  </a:moveTo>
                  <a:cubicBezTo>
                    <a:pt x="22" y="117"/>
                    <a:pt x="31" y="128"/>
                    <a:pt x="50" y="150"/>
                  </a:cubicBezTo>
                  <a:cubicBezTo>
                    <a:pt x="61" y="165"/>
                    <a:pt x="70" y="165"/>
                    <a:pt x="69" y="155"/>
                  </a:cubicBezTo>
                  <a:cubicBezTo>
                    <a:pt x="76" y="172"/>
                    <a:pt x="95" y="174"/>
                    <a:pt x="90" y="162"/>
                  </a:cubicBezTo>
                  <a:cubicBezTo>
                    <a:pt x="93" y="165"/>
                    <a:pt x="101" y="170"/>
                    <a:pt x="106" y="165"/>
                  </a:cubicBezTo>
                  <a:cubicBezTo>
                    <a:pt x="111" y="162"/>
                    <a:pt x="103" y="153"/>
                    <a:pt x="100" y="151"/>
                  </a:cubicBezTo>
                  <a:cubicBezTo>
                    <a:pt x="106" y="150"/>
                    <a:pt x="111" y="143"/>
                    <a:pt x="101" y="133"/>
                  </a:cubicBezTo>
                  <a:cubicBezTo>
                    <a:pt x="93" y="126"/>
                    <a:pt x="92" y="117"/>
                    <a:pt x="92" y="117"/>
                  </a:cubicBezTo>
                  <a:cubicBezTo>
                    <a:pt x="104" y="123"/>
                    <a:pt x="112" y="122"/>
                    <a:pt x="113" y="115"/>
                  </a:cubicBezTo>
                  <a:cubicBezTo>
                    <a:pt x="101" y="106"/>
                    <a:pt x="90" y="89"/>
                    <a:pt x="76" y="79"/>
                  </a:cubicBezTo>
                  <a:cubicBezTo>
                    <a:pt x="73" y="77"/>
                    <a:pt x="70" y="75"/>
                    <a:pt x="68" y="73"/>
                  </a:cubicBezTo>
                  <a:cubicBezTo>
                    <a:pt x="44" y="0"/>
                    <a:pt x="44" y="0"/>
                    <a:pt x="44" y="0"/>
                  </a:cubicBezTo>
                  <a:cubicBezTo>
                    <a:pt x="0" y="37"/>
                    <a:pt x="0" y="37"/>
                    <a:pt x="0" y="37"/>
                  </a:cubicBezTo>
                  <a:lnTo>
                    <a:pt x="18" y="83"/>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5"/>
            <p:cNvSpPr>
              <a:spLocks/>
            </p:cNvSpPr>
            <p:nvPr/>
          </p:nvSpPr>
          <p:spPr bwMode="auto">
            <a:xfrm>
              <a:off x="5001" y="2545"/>
              <a:ext cx="313" cy="395"/>
            </a:xfrm>
            <a:custGeom>
              <a:avLst/>
              <a:gdLst>
                <a:gd name="T0" fmla="*/ 199 w 313"/>
                <a:gd name="T1" fmla="*/ 395 h 395"/>
                <a:gd name="T2" fmla="*/ 313 w 313"/>
                <a:gd name="T3" fmla="*/ 325 h 395"/>
                <a:gd name="T4" fmla="*/ 138 w 313"/>
                <a:gd name="T5" fmla="*/ 0 h 395"/>
                <a:gd name="T6" fmla="*/ 0 w 313"/>
                <a:gd name="T7" fmla="*/ 84 h 395"/>
                <a:gd name="T8" fmla="*/ 199 w 313"/>
                <a:gd name="T9" fmla="*/ 395 h 395"/>
              </a:gdLst>
              <a:ahLst/>
              <a:cxnLst>
                <a:cxn ang="0">
                  <a:pos x="T0" y="T1"/>
                </a:cxn>
                <a:cxn ang="0">
                  <a:pos x="T2" y="T3"/>
                </a:cxn>
                <a:cxn ang="0">
                  <a:pos x="T4" y="T5"/>
                </a:cxn>
                <a:cxn ang="0">
                  <a:pos x="T6" y="T7"/>
                </a:cxn>
                <a:cxn ang="0">
                  <a:pos x="T8" y="T9"/>
                </a:cxn>
              </a:cxnLst>
              <a:rect l="0" t="0" r="r" b="b"/>
              <a:pathLst>
                <a:path w="313" h="395">
                  <a:moveTo>
                    <a:pt x="199" y="395"/>
                  </a:moveTo>
                  <a:lnTo>
                    <a:pt x="313" y="325"/>
                  </a:lnTo>
                  <a:lnTo>
                    <a:pt x="138" y="0"/>
                  </a:lnTo>
                  <a:lnTo>
                    <a:pt x="0" y="84"/>
                  </a:lnTo>
                  <a:lnTo>
                    <a:pt x="199" y="39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6"/>
            <p:cNvSpPr>
              <a:spLocks/>
            </p:cNvSpPr>
            <p:nvPr/>
          </p:nvSpPr>
          <p:spPr bwMode="auto">
            <a:xfrm>
              <a:off x="5449" y="2575"/>
              <a:ext cx="144" cy="128"/>
            </a:xfrm>
            <a:custGeom>
              <a:avLst/>
              <a:gdLst>
                <a:gd name="T0" fmla="*/ 0 w 72"/>
                <a:gd name="T1" fmla="*/ 57 h 64"/>
                <a:gd name="T2" fmla="*/ 14 w 72"/>
                <a:gd name="T3" fmla="*/ 38 h 64"/>
                <a:gd name="T4" fmla="*/ 56 w 72"/>
                <a:gd name="T5" fmla="*/ 3 h 64"/>
                <a:gd name="T6" fmla="*/ 69 w 72"/>
                <a:gd name="T7" fmla="*/ 4 h 64"/>
                <a:gd name="T8" fmla="*/ 68 w 72"/>
                <a:gd name="T9" fmla="*/ 16 h 64"/>
                <a:gd name="T10" fmla="*/ 14 w 72"/>
                <a:gd name="T11" fmla="*/ 61 h 64"/>
                <a:gd name="T12" fmla="*/ 2 w 72"/>
                <a:gd name="T13" fmla="*/ 60 h 64"/>
                <a:gd name="T14" fmla="*/ 0 w 72"/>
                <a:gd name="T15" fmla="*/ 57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4">
                  <a:moveTo>
                    <a:pt x="0" y="57"/>
                  </a:moveTo>
                  <a:cubicBezTo>
                    <a:pt x="0" y="54"/>
                    <a:pt x="15" y="44"/>
                    <a:pt x="14" y="38"/>
                  </a:cubicBezTo>
                  <a:cubicBezTo>
                    <a:pt x="13" y="31"/>
                    <a:pt x="56" y="3"/>
                    <a:pt x="56" y="3"/>
                  </a:cubicBezTo>
                  <a:cubicBezTo>
                    <a:pt x="60" y="0"/>
                    <a:pt x="66" y="1"/>
                    <a:pt x="69" y="4"/>
                  </a:cubicBezTo>
                  <a:cubicBezTo>
                    <a:pt x="72" y="8"/>
                    <a:pt x="71" y="13"/>
                    <a:pt x="68" y="16"/>
                  </a:cubicBezTo>
                  <a:cubicBezTo>
                    <a:pt x="14" y="61"/>
                    <a:pt x="14" y="61"/>
                    <a:pt x="14" y="61"/>
                  </a:cubicBezTo>
                  <a:cubicBezTo>
                    <a:pt x="11" y="64"/>
                    <a:pt x="5" y="64"/>
                    <a:pt x="2" y="60"/>
                  </a:cubicBezTo>
                  <a:cubicBezTo>
                    <a:pt x="1" y="59"/>
                    <a:pt x="0" y="58"/>
                    <a:pt x="0" y="57"/>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7"/>
            <p:cNvSpPr>
              <a:spLocks/>
            </p:cNvSpPr>
            <p:nvPr/>
          </p:nvSpPr>
          <p:spPr bwMode="auto">
            <a:xfrm>
              <a:off x="5324" y="2643"/>
              <a:ext cx="203" cy="151"/>
            </a:xfrm>
            <a:custGeom>
              <a:avLst/>
              <a:gdLst>
                <a:gd name="T0" fmla="*/ 171 w 203"/>
                <a:gd name="T1" fmla="*/ 0 h 151"/>
                <a:gd name="T2" fmla="*/ 0 w 203"/>
                <a:gd name="T3" fmla="*/ 36 h 151"/>
                <a:gd name="T4" fmla="*/ 14 w 203"/>
                <a:gd name="T5" fmla="*/ 151 h 151"/>
                <a:gd name="T6" fmla="*/ 203 w 203"/>
                <a:gd name="T7" fmla="*/ 95 h 151"/>
                <a:gd name="T8" fmla="*/ 171 w 203"/>
                <a:gd name="T9" fmla="*/ 0 h 151"/>
              </a:gdLst>
              <a:ahLst/>
              <a:cxnLst>
                <a:cxn ang="0">
                  <a:pos x="T0" y="T1"/>
                </a:cxn>
                <a:cxn ang="0">
                  <a:pos x="T2" y="T3"/>
                </a:cxn>
                <a:cxn ang="0">
                  <a:pos x="T4" y="T5"/>
                </a:cxn>
                <a:cxn ang="0">
                  <a:pos x="T6" y="T7"/>
                </a:cxn>
                <a:cxn ang="0">
                  <a:pos x="T8" y="T9"/>
                </a:cxn>
              </a:cxnLst>
              <a:rect l="0" t="0" r="r" b="b"/>
              <a:pathLst>
                <a:path w="203" h="151">
                  <a:moveTo>
                    <a:pt x="171" y="0"/>
                  </a:moveTo>
                  <a:lnTo>
                    <a:pt x="0" y="36"/>
                  </a:lnTo>
                  <a:lnTo>
                    <a:pt x="14" y="151"/>
                  </a:lnTo>
                  <a:lnTo>
                    <a:pt x="203" y="95"/>
                  </a:lnTo>
                  <a:lnTo>
                    <a:pt x="171" y="0"/>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8"/>
            <p:cNvSpPr>
              <a:spLocks/>
            </p:cNvSpPr>
            <p:nvPr/>
          </p:nvSpPr>
          <p:spPr bwMode="auto">
            <a:xfrm>
              <a:off x="4967" y="3075"/>
              <a:ext cx="273" cy="519"/>
            </a:xfrm>
            <a:custGeom>
              <a:avLst/>
              <a:gdLst>
                <a:gd name="T0" fmla="*/ 192 w 273"/>
                <a:gd name="T1" fmla="*/ 519 h 519"/>
                <a:gd name="T2" fmla="*/ 6 w 273"/>
                <a:gd name="T3" fmla="*/ 513 h 519"/>
                <a:gd name="T4" fmla="*/ 0 w 273"/>
                <a:gd name="T5" fmla="*/ 8 h 519"/>
                <a:gd name="T6" fmla="*/ 273 w 273"/>
                <a:gd name="T7" fmla="*/ 0 h 519"/>
                <a:gd name="T8" fmla="*/ 192 w 273"/>
                <a:gd name="T9" fmla="*/ 519 h 519"/>
              </a:gdLst>
              <a:ahLst/>
              <a:cxnLst>
                <a:cxn ang="0">
                  <a:pos x="T0" y="T1"/>
                </a:cxn>
                <a:cxn ang="0">
                  <a:pos x="T2" y="T3"/>
                </a:cxn>
                <a:cxn ang="0">
                  <a:pos x="T4" y="T5"/>
                </a:cxn>
                <a:cxn ang="0">
                  <a:pos x="T6" y="T7"/>
                </a:cxn>
                <a:cxn ang="0">
                  <a:pos x="T8" y="T9"/>
                </a:cxn>
              </a:cxnLst>
              <a:rect l="0" t="0" r="r" b="b"/>
              <a:pathLst>
                <a:path w="273" h="519">
                  <a:moveTo>
                    <a:pt x="192" y="519"/>
                  </a:moveTo>
                  <a:lnTo>
                    <a:pt x="6" y="513"/>
                  </a:lnTo>
                  <a:lnTo>
                    <a:pt x="0" y="8"/>
                  </a:lnTo>
                  <a:lnTo>
                    <a:pt x="273" y="0"/>
                  </a:lnTo>
                  <a:lnTo>
                    <a:pt x="192" y="519"/>
                  </a:lnTo>
                  <a:close/>
                </a:path>
              </a:pathLst>
            </a:custGeom>
            <a:solidFill>
              <a:srgbClr val="0052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9"/>
            <p:cNvSpPr>
              <a:spLocks/>
            </p:cNvSpPr>
            <p:nvPr/>
          </p:nvSpPr>
          <p:spPr bwMode="auto">
            <a:xfrm>
              <a:off x="5129" y="3079"/>
              <a:ext cx="269" cy="517"/>
            </a:xfrm>
            <a:custGeom>
              <a:avLst/>
              <a:gdLst>
                <a:gd name="T0" fmla="*/ 269 w 269"/>
                <a:gd name="T1" fmla="*/ 505 h 517"/>
                <a:gd name="T2" fmla="*/ 81 w 269"/>
                <a:gd name="T3" fmla="*/ 517 h 517"/>
                <a:gd name="T4" fmla="*/ 0 w 269"/>
                <a:gd name="T5" fmla="*/ 14 h 517"/>
                <a:gd name="T6" fmla="*/ 227 w 269"/>
                <a:gd name="T7" fmla="*/ 0 h 517"/>
                <a:gd name="T8" fmla="*/ 269 w 269"/>
                <a:gd name="T9" fmla="*/ 505 h 517"/>
              </a:gdLst>
              <a:ahLst/>
              <a:cxnLst>
                <a:cxn ang="0">
                  <a:pos x="T0" y="T1"/>
                </a:cxn>
                <a:cxn ang="0">
                  <a:pos x="T2" y="T3"/>
                </a:cxn>
                <a:cxn ang="0">
                  <a:pos x="T4" y="T5"/>
                </a:cxn>
                <a:cxn ang="0">
                  <a:pos x="T6" y="T7"/>
                </a:cxn>
                <a:cxn ang="0">
                  <a:pos x="T8" y="T9"/>
                </a:cxn>
              </a:cxnLst>
              <a:rect l="0" t="0" r="r" b="b"/>
              <a:pathLst>
                <a:path w="269" h="517">
                  <a:moveTo>
                    <a:pt x="269" y="505"/>
                  </a:moveTo>
                  <a:lnTo>
                    <a:pt x="81" y="517"/>
                  </a:lnTo>
                  <a:lnTo>
                    <a:pt x="0" y="14"/>
                  </a:lnTo>
                  <a:lnTo>
                    <a:pt x="227" y="0"/>
                  </a:lnTo>
                  <a:lnTo>
                    <a:pt x="269" y="505"/>
                  </a:lnTo>
                  <a:close/>
                </a:path>
              </a:pathLst>
            </a:custGeom>
            <a:solidFill>
              <a:srgbClr val="0052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0"/>
            <p:cNvSpPr>
              <a:spLocks/>
            </p:cNvSpPr>
            <p:nvPr/>
          </p:nvSpPr>
          <p:spPr bwMode="auto">
            <a:xfrm>
              <a:off x="4884" y="4039"/>
              <a:ext cx="135" cy="145"/>
            </a:xfrm>
            <a:custGeom>
              <a:avLst/>
              <a:gdLst>
                <a:gd name="T0" fmla="*/ 0 w 135"/>
                <a:gd name="T1" fmla="*/ 131 h 145"/>
                <a:gd name="T2" fmla="*/ 119 w 135"/>
                <a:gd name="T3" fmla="*/ 145 h 145"/>
                <a:gd name="T4" fmla="*/ 135 w 135"/>
                <a:gd name="T5" fmla="*/ 16 h 145"/>
                <a:gd name="T6" fmla="*/ 24 w 135"/>
                <a:gd name="T7" fmla="*/ 0 h 145"/>
                <a:gd name="T8" fmla="*/ 0 w 135"/>
                <a:gd name="T9" fmla="*/ 131 h 145"/>
              </a:gdLst>
              <a:ahLst/>
              <a:cxnLst>
                <a:cxn ang="0">
                  <a:pos x="T0" y="T1"/>
                </a:cxn>
                <a:cxn ang="0">
                  <a:pos x="T2" y="T3"/>
                </a:cxn>
                <a:cxn ang="0">
                  <a:pos x="T4" y="T5"/>
                </a:cxn>
                <a:cxn ang="0">
                  <a:pos x="T6" y="T7"/>
                </a:cxn>
                <a:cxn ang="0">
                  <a:pos x="T8" y="T9"/>
                </a:cxn>
              </a:cxnLst>
              <a:rect l="0" t="0" r="r" b="b"/>
              <a:pathLst>
                <a:path w="135" h="145">
                  <a:moveTo>
                    <a:pt x="0" y="131"/>
                  </a:moveTo>
                  <a:lnTo>
                    <a:pt x="119" y="145"/>
                  </a:lnTo>
                  <a:lnTo>
                    <a:pt x="135" y="16"/>
                  </a:lnTo>
                  <a:lnTo>
                    <a:pt x="24" y="0"/>
                  </a:lnTo>
                  <a:lnTo>
                    <a:pt x="0" y="131"/>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1"/>
            <p:cNvSpPr>
              <a:spLocks/>
            </p:cNvSpPr>
            <p:nvPr/>
          </p:nvSpPr>
          <p:spPr bwMode="auto">
            <a:xfrm>
              <a:off x="4864" y="4119"/>
              <a:ext cx="346" cy="165"/>
            </a:xfrm>
            <a:custGeom>
              <a:avLst/>
              <a:gdLst>
                <a:gd name="T0" fmla="*/ 1 w 172"/>
                <a:gd name="T1" fmla="*/ 62 h 82"/>
                <a:gd name="T2" fmla="*/ 53 w 172"/>
                <a:gd name="T3" fmla="*/ 69 h 82"/>
                <a:gd name="T4" fmla="*/ 54 w 172"/>
                <a:gd name="T5" fmla="*/ 62 h 82"/>
                <a:gd name="T6" fmla="*/ 123 w 172"/>
                <a:gd name="T7" fmla="*/ 78 h 82"/>
                <a:gd name="T8" fmla="*/ 167 w 172"/>
                <a:gd name="T9" fmla="*/ 78 h 82"/>
                <a:gd name="T10" fmla="*/ 172 w 172"/>
                <a:gd name="T11" fmla="*/ 71 h 82"/>
                <a:gd name="T12" fmla="*/ 74 w 172"/>
                <a:gd name="T13" fmla="*/ 7 h 82"/>
                <a:gd name="T14" fmla="*/ 72 w 172"/>
                <a:gd name="T15" fmla="*/ 7 h 82"/>
                <a:gd name="T16" fmla="*/ 44 w 172"/>
                <a:gd name="T17" fmla="*/ 20 h 82"/>
                <a:gd name="T18" fmla="*/ 15 w 172"/>
                <a:gd name="T19" fmla="*/ 0 h 82"/>
                <a:gd name="T20" fmla="*/ 1 w 172"/>
                <a:gd name="T21" fmla="*/ 6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82">
                  <a:moveTo>
                    <a:pt x="1" y="62"/>
                  </a:moveTo>
                  <a:cubicBezTo>
                    <a:pt x="53" y="69"/>
                    <a:pt x="53" y="69"/>
                    <a:pt x="53" y="69"/>
                  </a:cubicBezTo>
                  <a:cubicBezTo>
                    <a:pt x="54" y="62"/>
                    <a:pt x="54" y="62"/>
                    <a:pt x="54" y="62"/>
                  </a:cubicBezTo>
                  <a:cubicBezTo>
                    <a:pt x="70" y="68"/>
                    <a:pt x="106" y="76"/>
                    <a:pt x="123" y="78"/>
                  </a:cubicBezTo>
                  <a:cubicBezTo>
                    <a:pt x="137" y="80"/>
                    <a:pt x="157" y="82"/>
                    <a:pt x="167" y="78"/>
                  </a:cubicBezTo>
                  <a:cubicBezTo>
                    <a:pt x="169" y="77"/>
                    <a:pt x="172" y="74"/>
                    <a:pt x="172" y="71"/>
                  </a:cubicBezTo>
                  <a:cubicBezTo>
                    <a:pt x="172" y="51"/>
                    <a:pt x="92" y="34"/>
                    <a:pt x="74" y="7"/>
                  </a:cubicBezTo>
                  <a:cubicBezTo>
                    <a:pt x="72" y="7"/>
                    <a:pt x="72" y="7"/>
                    <a:pt x="72" y="7"/>
                  </a:cubicBezTo>
                  <a:cubicBezTo>
                    <a:pt x="65" y="11"/>
                    <a:pt x="57" y="21"/>
                    <a:pt x="44" y="20"/>
                  </a:cubicBezTo>
                  <a:cubicBezTo>
                    <a:pt x="32" y="19"/>
                    <a:pt x="20" y="6"/>
                    <a:pt x="15" y="0"/>
                  </a:cubicBezTo>
                  <a:cubicBezTo>
                    <a:pt x="8" y="6"/>
                    <a:pt x="0" y="61"/>
                    <a:pt x="1" y="6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2"/>
            <p:cNvSpPr>
              <a:spLocks/>
            </p:cNvSpPr>
            <p:nvPr/>
          </p:nvSpPr>
          <p:spPr bwMode="auto">
            <a:xfrm>
              <a:off x="4967" y="3494"/>
              <a:ext cx="198" cy="196"/>
            </a:xfrm>
            <a:custGeom>
              <a:avLst/>
              <a:gdLst>
                <a:gd name="T0" fmla="*/ 3 w 99"/>
                <a:gd name="T1" fmla="*/ 42 h 98"/>
                <a:gd name="T2" fmla="*/ 55 w 99"/>
                <a:gd name="T3" fmla="*/ 2 h 98"/>
                <a:gd name="T4" fmla="*/ 96 w 99"/>
                <a:gd name="T5" fmla="*/ 54 h 98"/>
                <a:gd name="T6" fmla="*/ 44 w 99"/>
                <a:gd name="T7" fmla="*/ 94 h 98"/>
                <a:gd name="T8" fmla="*/ 3 w 99"/>
                <a:gd name="T9" fmla="*/ 42 h 98"/>
              </a:gdLst>
              <a:ahLst/>
              <a:cxnLst>
                <a:cxn ang="0">
                  <a:pos x="T0" y="T1"/>
                </a:cxn>
                <a:cxn ang="0">
                  <a:pos x="T2" y="T3"/>
                </a:cxn>
                <a:cxn ang="0">
                  <a:pos x="T4" y="T5"/>
                </a:cxn>
                <a:cxn ang="0">
                  <a:pos x="T6" y="T7"/>
                </a:cxn>
                <a:cxn ang="0">
                  <a:pos x="T8" y="T9"/>
                </a:cxn>
              </a:cxnLst>
              <a:rect l="0" t="0" r="r" b="b"/>
              <a:pathLst>
                <a:path w="99" h="98">
                  <a:moveTo>
                    <a:pt x="3" y="42"/>
                  </a:moveTo>
                  <a:cubicBezTo>
                    <a:pt x="6" y="17"/>
                    <a:pt x="29" y="0"/>
                    <a:pt x="55" y="2"/>
                  </a:cubicBezTo>
                  <a:cubicBezTo>
                    <a:pt x="81" y="6"/>
                    <a:pt x="99" y="29"/>
                    <a:pt x="96" y="54"/>
                  </a:cubicBezTo>
                  <a:cubicBezTo>
                    <a:pt x="93" y="80"/>
                    <a:pt x="70" y="98"/>
                    <a:pt x="44" y="94"/>
                  </a:cubicBezTo>
                  <a:cubicBezTo>
                    <a:pt x="18" y="92"/>
                    <a:pt x="0" y="68"/>
                    <a:pt x="3" y="42"/>
                  </a:cubicBezTo>
                  <a:close/>
                </a:path>
              </a:pathLst>
            </a:custGeom>
            <a:solidFill>
              <a:srgbClr val="0052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3"/>
            <p:cNvSpPr>
              <a:spLocks/>
            </p:cNvSpPr>
            <p:nvPr/>
          </p:nvSpPr>
          <p:spPr bwMode="auto">
            <a:xfrm>
              <a:off x="5208" y="3496"/>
              <a:ext cx="192" cy="190"/>
            </a:xfrm>
            <a:custGeom>
              <a:avLst/>
              <a:gdLst>
                <a:gd name="T0" fmla="*/ 1 w 96"/>
                <a:gd name="T1" fmla="*/ 47 h 95"/>
                <a:gd name="T2" fmla="*/ 50 w 96"/>
                <a:gd name="T3" fmla="*/ 1 h 95"/>
                <a:gd name="T4" fmla="*/ 95 w 96"/>
                <a:gd name="T5" fmla="*/ 50 h 95"/>
                <a:gd name="T6" fmla="*/ 46 w 96"/>
                <a:gd name="T7" fmla="*/ 94 h 95"/>
                <a:gd name="T8" fmla="*/ 1 w 96"/>
                <a:gd name="T9" fmla="*/ 47 h 95"/>
              </a:gdLst>
              <a:ahLst/>
              <a:cxnLst>
                <a:cxn ang="0">
                  <a:pos x="T0" y="T1"/>
                </a:cxn>
                <a:cxn ang="0">
                  <a:pos x="T2" y="T3"/>
                </a:cxn>
                <a:cxn ang="0">
                  <a:pos x="T4" y="T5"/>
                </a:cxn>
                <a:cxn ang="0">
                  <a:pos x="T6" y="T7"/>
                </a:cxn>
                <a:cxn ang="0">
                  <a:pos x="T8" y="T9"/>
                </a:cxn>
              </a:cxnLst>
              <a:rect l="0" t="0" r="r" b="b"/>
              <a:pathLst>
                <a:path w="96" h="95">
                  <a:moveTo>
                    <a:pt x="1" y="47"/>
                  </a:moveTo>
                  <a:cubicBezTo>
                    <a:pt x="2" y="20"/>
                    <a:pt x="24" y="0"/>
                    <a:pt x="50" y="1"/>
                  </a:cubicBezTo>
                  <a:cubicBezTo>
                    <a:pt x="75" y="2"/>
                    <a:pt x="96" y="24"/>
                    <a:pt x="95" y="50"/>
                  </a:cubicBezTo>
                  <a:cubicBezTo>
                    <a:pt x="94" y="75"/>
                    <a:pt x="72" y="95"/>
                    <a:pt x="46" y="94"/>
                  </a:cubicBezTo>
                  <a:cubicBezTo>
                    <a:pt x="20" y="93"/>
                    <a:pt x="0" y="72"/>
                    <a:pt x="1" y="47"/>
                  </a:cubicBezTo>
                  <a:close/>
                </a:path>
              </a:pathLst>
            </a:custGeom>
            <a:solidFill>
              <a:srgbClr val="0052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4"/>
            <p:cNvSpPr>
              <a:spLocks/>
            </p:cNvSpPr>
            <p:nvPr/>
          </p:nvSpPr>
          <p:spPr bwMode="auto">
            <a:xfrm>
              <a:off x="4876" y="3578"/>
              <a:ext cx="283" cy="582"/>
            </a:xfrm>
            <a:custGeom>
              <a:avLst/>
              <a:gdLst>
                <a:gd name="T0" fmla="*/ 97 w 283"/>
                <a:gd name="T1" fmla="*/ 0 h 582"/>
                <a:gd name="T2" fmla="*/ 283 w 283"/>
                <a:gd name="T3" fmla="*/ 24 h 582"/>
                <a:gd name="T4" fmla="*/ 171 w 283"/>
                <a:gd name="T5" fmla="*/ 582 h 582"/>
                <a:gd name="T6" fmla="*/ 0 w 283"/>
                <a:gd name="T7" fmla="*/ 571 h 582"/>
                <a:gd name="T8" fmla="*/ 97 w 283"/>
                <a:gd name="T9" fmla="*/ 0 h 582"/>
              </a:gdLst>
              <a:ahLst/>
              <a:cxnLst>
                <a:cxn ang="0">
                  <a:pos x="T0" y="T1"/>
                </a:cxn>
                <a:cxn ang="0">
                  <a:pos x="T2" y="T3"/>
                </a:cxn>
                <a:cxn ang="0">
                  <a:pos x="T4" y="T5"/>
                </a:cxn>
                <a:cxn ang="0">
                  <a:pos x="T6" y="T7"/>
                </a:cxn>
                <a:cxn ang="0">
                  <a:pos x="T8" y="T9"/>
                </a:cxn>
              </a:cxnLst>
              <a:rect l="0" t="0" r="r" b="b"/>
              <a:pathLst>
                <a:path w="283" h="582">
                  <a:moveTo>
                    <a:pt x="97" y="0"/>
                  </a:moveTo>
                  <a:lnTo>
                    <a:pt x="283" y="24"/>
                  </a:lnTo>
                  <a:lnTo>
                    <a:pt x="171" y="582"/>
                  </a:lnTo>
                  <a:lnTo>
                    <a:pt x="0" y="571"/>
                  </a:lnTo>
                  <a:lnTo>
                    <a:pt x="97" y="0"/>
                  </a:lnTo>
                  <a:close/>
                </a:path>
              </a:pathLst>
            </a:custGeom>
            <a:solidFill>
              <a:srgbClr val="0052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5"/>
            <p:cNvSpPr>
              <a:spLocks/>
            </p:cNvSpPr>
            <p:nvPr/>
          </p:nvSpPr>
          <p:spPr bwMode="auto">
            <a:xfrm>
              <a:off x="5175" y="4049"/>
              <a:ext cx="121" cy="135"/>
            </a:xfrm>
            <a:custGeom>
              <a:avLst/>
              <a:gdLst>
                <a:gd name="T0" fmla="*/ 0 w 121"/>
                <a:gd name="T1" fmla="*/ 131 h 135"/>
                <a:gd name="T2" fmla="*/ 117 w 121"/>
                <a:gd name="T3" fmla="*/ 135 h 135"/>
                <a:gd name="T4" fmla="*/ 121 w 121"/>
                <a:gd name="T5" fmla="*/ 6 h 135"/>
                <a:gd name="T6" fmla="*/ 13 w 121"/>
                <a:gd name="T7" fmla="*/ 0 h 135"/>
                <a:gd name="T8" fmla="*/ 0 w 121"/>
                <a:gd name="T9" fmla="*/ 131 h 135"/>
              </a:gdLst>
              <a:ahLst/>
              <a:cxnLst>
                <a:cxn ang="0">
                  <a:pos x="T0" y="T1"/>
                </a:cxn>
                <a:cxn ang="0">
                  <a:pos x="T2" y="T3"/>
                </a:cxn>
                <a:cxn ang="0">
                  <a:pos x="T4" y="T5"/>
                </a:cxn>
                <a:cxn ang="0">
                  <a:pos x="T6" y="T7"/>
                </a:cxn>
                <a:cxn ang="0">
                  <a:pos x="T8" y="T9"/>
                </a:cxn>
              </a:cxnLst>
              <a:rect l="0" t="0" r="r" b="b"/>
              <a:pathLst>
                <a:path w="121" h="135">
                  <a:moveTo>
                    <a:pt x="0" y="131"/>
                  </a:moveTo>
                  <a:lnTo>
                    <a:pt x="117" y="135"/>
                  </a:lnTo>
                  <a:lnTo>
                    <a:pt x="121" y="6"/>
                  </a:lnTo>
                  <a:lnTo>
                    <a:pt x="13" y="0"/>
                  </a:lnTo>
                  <a:lnTo>
                    <a:pt x="0" y="131"/>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6"/>
            <p:cNvSpPr>
              <a:spLocks/>
            </p:cNvSpPr>
            <p:nvPr/>
          </p:nvSpPr>
          <p:spPr bwMode="auto">
            <a:xfrm>
              <a:off x="5159" y="4131"/>
              <a:ext cx="346" cy="137"/>
            </a:xfrm>
            <a:custGeom>
              <a:avLst/>
              <a:gdLst>
                <a:gd name="T0" fmla="*/ 1 w 172"/>
                <a:gd name="T1" fmla="*/ 63 h 68"/>
                <a:gd name="T2" fmla="*/ 53 w 172"/>
                <a:gd name="T3" fmla="*/ 65 h 68"/>
                <a:gd name="T4" fmla="*/ 54 w 172"/>
                <a:gd name="T5" fmla="*/ 58 h 68"/>
                <a:gd name="T6" fmla="*/ 124 w 172"/>
                <a:gd name="T7" fmla="*/ 67 h 68"/>
                <a:gd name="T8" fmla="*/ 168 w 172"/>
                <a:gd name="T9" fmla="*/ 64 h 68"/>
                <a:gd name="T10" fmla="*/ 172 w 172"/>
                <a:gd name="T11" fmla="*/ 57 h 68"/>
                <a:gd name="T12" fmla="*/ 68 w 172"/>
                <a:gd name="T13" fmla="*/ 1 h 68"/>
                <a:gd name="T14" fmla="*/ 66 w 172"/>
                <a:gd name="T15" fmla="*/ 1 h 68"/>
                <a:gd name="T16" fmla="*/ 41 w 172"/>
                <a:gd name="T17" fmla="*/ 16 h 68"/>
                <a:gd name="T18" fmla="*/ 9 w 172"/>
                <a:gd name="T19" fmla="*/ 0 h 68"/>
                <a:gd name="T20" fmla="*/ 1 w 172"/>
                <a:gd name="T21" fmla="*/ 6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68">
                  <a:moveTo>
                    <a:pt x="1" y="63"/>
                  </a:moveTo>
                  <a:cubicBezTo>
                    <a:pt x="53" y="65"/>
                    <a:pt x="53" y="65"/>
                    <a:pt x="53" y="65"/>
                  </a:cubicBezTo>
                  <a:cubicBezTo>
                    <a:pt x="54" y="58"/>
                    <a:pt x="54" y="58"/>
                    <a:pt x="54" y="58"/>
                  </a:cubicBezTo>
                  <a:cubicBezTo>
                    <a:pt x="71" y="62"/>
                    <a:pt x="107" y="67"/>
                    <a:pt x="124" y="67"/>
                  </a:cubicBezTo>
                  <a:cubicBezTo>
                    <a:pt x="138" y="68"/>
                    <a:pt x="158" y="68"/>
                    <a:pt x="168" y="64"/>
                  </a:cubicBezTo>
                  <a:cubicBezTo>
                    <a:pt x="169" y="63"/>
                    <a:pt x="172" y="60"/>
                    <a:pt x="172" y="57"/>
                  </a:cubicBezTo>
                  <a:cubicBezTo>
                    <a:pt x="170" y="36"/>
                    <a:pt x="88" y="26"/>
                    <a:pt x="68" y="1"/>
                  </a:cubicBezTo>
                  <a:cubicBezTo>
                    <a:pt x="66" y="1"/>
                    <a:pt x="66" y="1"/>
                    <a:pt x="66" y="1"/>
                  </a:cubicBezTo>
                  <a:cubicBezTo>
                    <a:pt x="61" y="5"/>
                    <a:pt x="53" y="17"/>
                    <a:pt x="41" y="16"/>
                  </a:cubicBezTo>
                  <a:cubicBezTo>
                    <a:pt x="28" y="16"/>
                    <a:pt x="15" y="4"/>
                    <a:pt x="9" y="0"/>
                  </a:cubicBezTo>
                  <a:cubicBezTo>
                    <a:pt x="3" y="5"/>
                    <a:pt x="0" y="62"/>
                    <a:pt x="1" y="63"/>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7"/>
            <p:cNvSpPr>
              <a:spLocks/>
            </p:cNvSpPr>
            <p:nvPr/>
          </p:nvSpPr>
          <p:spPr bwMode="auto">
            <a:xfrm>
              <a:off x="5161" y="3588"/>
              <a:ext cx="237" cy="574"/>
            </a:xfrm>
            <a:custGeom>
              <a:avLst/>
              <a:gdLst>
                <a:gd name="T0" fmla="*/ 49 w 237"/>
                <a:gd name="T1" fmla="*/ 0 h 574"/>
                <a:gd name="T2" fmla="*/ 237 w 237"/>
                <a:gd name="T3" fmla="*/ 8 h 574"/>
                <a:gd name="T4" fmla="*/ 173 w 237"/>
                <a:gd name="T5" fmla="*/ 568 h 574"/>
                <a:gd name="T6" fmla="*/ 0 w 237"/>
                <a:gd name="T7" fmla="*/ 574 h 574"/>
                <a:gd name="T8" fmla="*/ 49 w 237"/>
                <a:gd name="T9" fmla="*/ 0 h 574"/>
              </a:gdLst>
              <a:ahLst/>
              <a:cxnLst>
                <a:cxn ang="0">
                  <a:pos x="T0" y="T1"/>
                </a:cxn>
                <a:cxn ang="0">
                  <a:pos x="T2" y="T3"/>
                </a:cxn>
                <a:cxn ang="0">
                  <a:pos x="T4" y="T5"/>
                </a:cxn>
                <a:cxn ang="0">
                  <a:pos x="T6" y="T7"/>
                </a:cxn>
                <a:cxn ang="0">
                  <a:pos x="T8" y="T9"/>
                </a:cxn>
              </a:cxnLst>
              <a:rect l="0" t="0" r="r" b="b"/>
              <a:pathLst>
                <a:path w="237" h="574">
                  <a:moveTo>
                    <a:pt x="49" y="0"/>
                  </a:moveTo>
                  <a:lnTo>
                    <a:pt x="237" y="8"/>
                  </a:lnTo>
                  <a:lnTo>
                    <a:pt x="173" y="568"/>
                  </a:lnTo>
                  <a:lnTo>
                    <a:pt x="0" y="574"/>
                  </a:lnTo>
                  <a:lnTo>
                    <a:pt x="49" y="0"/>
                  </a:lnTo>
                  <a:close/>
                </a:path>
              </a:pathLst>
            </a:custGeom>
            <a:solidFill>
              <a:srgbClr val="0052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8"/>
            <p:cNvSpPr>
              <a:spLocks/>
            </p:cNvSpPr>
            <p:nvPr/>
          </p:nvSpPr>
          <p:spPr bwMode="auto">
            <a:xfrm>
              <a:off x="4932" y="2314"/>
              <a:ext cx="440" cy="819"/>
            </a:xfrm>
            <a:custGeom>
              <a:avLst/>
              <a:gdLst>
                <a:gd name="T0" fmla="*/ 0 w 219"/>
                <a:gd name="T1" fmla="*/ 97 h 408"/>
                <a:gd name="T2" fmla="*/ 34 w 219"/>
                <a:gd name="T3" fmla="*/ 41 h 408"/>
                <a:gd name="T4" fmla="*/ 106 w 219"/>
                <a:gd name="T5" fmla="*/ 0 h 408"/>
                <a:gd name="T6" fmla="*/ 167 w 219"/>
                <a:gd name="T7" fmla="*/ 11 h 408"/>
                <a:gd name="T8" fmla="*/ 206 w 219"/>
                <a:gd name="T9" fmla="*/ 60 h 408"/>
                <a:gd name="T10" fmla="*/ 219 w 219"/>
                <a:gd name="T11" fmla="*/ 381 h 408"/>
                <a:gd name="T12" fmla="*/ 11 w 219"/>
                <a:gd name="T13" fmla="*/ 408 h 408"/>
                <a:gd name="T14" fmla="*/ 0 w 219"/>
                <a:gd name="T15" fmla="*/ 97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408">
                  <a:moveTo>
                    <a:pt x="0" y="97"/>
                  </a:moveTo>
                  <a:cubicBezTo>
                    <a:pt x="34" y="41"/>
                    <a:pt x="34" y="41"/>
                    <a:pt x="34" y="41"/>
                  </a:cubicBezTo>
                  <a:cubicBezTo>
                    <a:pt x="106" y="0"/>
                    <a:pt x="106" y="0"/>
                    <a:pt x="106" y="0"/>
                  </a:cubicBezTo>
                  <a:cubicBezTo>
                    <a:pt x="167" y="11"/>
                    <a:pt x="167" y="11"/>
                    <a:pt x="167" y="11"/>
                  </a:cubicBezTo>
                  <a:cubicBezTo>
                    <a:pt x="207" y="71"/>
                    <a:pt x="206" y="60"/>
                    <a:pt x="206" y="60"/>
                  </a:cubicBezTo>
                  <a:cubicBezTo>
                    <a:pt x="218" y="370"/>
                    <a:pt x="219" y="381"/>
                    <a:pt x="219" y="381"/>
                  </a:cubicBezTo>
                  <a:cubicBezTo>
                    <a:pt x="11" y="408"/>
                    <a:pt x="11" y="408"/>
                    <a:pt x="11" y="408"/>
                  </a:cubicBezTo>
                  <a:cubicBezTo>
                    <a:pt x="8" y="239"/>
                    <a:pt x="0" y="97"/>
                    <a:pt x="0" y="97"/>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9"/>
            <p:cNvSpPr>
              <a:spLocks/>
            </p:cNvSpPr>
            <p:nvPr/>
          </p:nvSpPr>
          <p:spPr bwMode="auto">
            <a:xfrm>
              <a:off x="4932" y="2489"/>
              <a:ext cx="231" cy="319"/>
            </a:xfrm>
            <a:custGeom>
              <a:avLst/>
              <a:gdLst>
                <a:gd name="T0" fmla="*/ 69 w 231"/>
                <a:gd name="T1" fmla="*/ 319 h 319"/>
                <a:gd name="T2" fmla="*/ 231 w 231"/>
                <a:gd name="T3" fmla="*/ 299 h 319"/>
                <a:gd name="T4" fmla="*/ 203 w 231"/>
                <a:gd name="T5" fmla="*/ 0 h 319"/>
                <a:gd name="T6" fmla="*/ 0 w 231"/>
                <a:gd name="T7" fmla="*/ 18 h 319"/>
                <a:gd name="T8" fmla="*/ 69 w 231"/>
                <a:gd name="T9" fmla="*/ 319 h 319"/>
              </a:gdLst>
              <a:ahLst/>
              <a:cxnLst>
                <a:cxn ang="0">
                  <a:pos x="T0" y="T1"/>
                </a:cxn>
                <a:cxn ang="0">
                  <a:pos x="T2" y="T3"/>
                </a:cxn>
                <a:cxn ang="0">
                  <a:pos x="T4" y="T5"/>
                </a:cxn>
                <a:cxn ang="0">
                  <a:pos x="T6" y="T7"/>
                </a:cxn>
                <a:cxn ang="0">
                  <a:pos x="T8" y="T9"/>
                </a:cxn>
              </a:cxnLst>
              <a:rect l="0" t="0" r="r" b="b"/>
              <a:pathLst>
                <a:path w="231" h="319">
                  <a:moveTo>
                    <a:pt x="69" y="319"/>
                  </a:moveTo>
                  <a:lnTo>
                    <a:pt x="231" y="299"/>
                  </a:lnTo>
                  <a:lnTo>
                    <a:pt x="203" y="0"/>
                  </a:lnTo>
                  <a:lnTo>
                    <a:pt x="0" y="18"/>
                  </a:lnTo>
                  <a:lnTo>
                    <a:pt x="69" y="31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00"/>
            <p:cNvSpPr>
              <a:spLocks/>
            </p:cNvSpPr>
            <p:nvPr/>
          </p:nvSpPr>
          <p:spPr bwMode="auto">
            <a:xfrm>
              <a:off x="4926" y="2385"/>
              <a:ext cx="217" cy="216"/>
            </a:xfrm>
            <a:custGeom>
              <a:avLst/>
              <a:gdLst>
                <a:gd name="T0" fmla="*/ 3 w 108"/>
                <a:gd name="T1" fmla="*/ 61 h 108"/>
                <a:gd name="T2" fmla="*/ 46 w 108"/>
                <a:gd name="T3" fmla="*/ 4 h 108"/>
                <a:gd name="T4" fmla="*/ 103 w 108"/>
                <a:gd name="T5" fmla="*/ 46 h 108"/>
                <a:gd name="T6" fmla="*/ 61 w 108"/>
                <a:gd name="T7" fmla="*/ 104 h 108"/>
                <a:gd name="T8" fmla="*/ 3 w 108"/>
                <a:gd name="T9" fmla="*/ 61 h 108"/>
              </a:gdLst>
              <a:ahLst/>
              <a:cxnLst>
                <a:cxn ang="0">
                  <a:pos x="T0" y="T1"/>
                </a:cxn>
                <a:cxn ang="0">
                  <a:pos x="T2" y="T3"/>
                </a:cxn>
                <a:cxn ang="0">
                  <a:pos x="T4" y="T5"/>
                </a:cxn>
                <a:cxn ang="0">
                  <a:pos x="T6" y="T7"/>
                </a:cxn>
                <a:cxn ang="0">
                  <a:pos x="T8" y="T9"/>
                </a:cxn>
              </a:cxnLst>
              <a:rect l="0" t="0" r="r" b="b"/>
              <a:pathLst>
                <a:path w="108" h="108">
                  <a:moveTo>
                    <a:pt x="3" y="61"/>
                  </a:moveTo>
                  <a:cubicBezTo>
                    <a:pt x="0" y="34"/>
                    <a:pt x="19" y="8"/>
                    <a:pt x="46" y="4"/>
                  </a:cubicBezTo>
                  <a:cubicBezTo>
                    <a:pt x="74" y="0"/>
                    <a:pt x="100" y="19"/>
                    <a:pt x="103" y="46"/>
                  </a:cubicBezTo>
                  <a:cubicBezTo>
                    <a:pt x="108" y="74"/>
                    <a:pt x="89" y="99"/>
                    <a:pt x="61" y="104"/>
                  </a:cubicBezTo>
                  <a:cubicBezTo>
                    <a:pt x="34" y="108"/>
                    <a:pt x="8" y="88"/>
                    <a:pt x="3" y="61"/>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1"/>
            <p:cNvSpPr>
              <a:spLocks/>
            </p:cNvSpPr>
            <p:nvPr/>
          </p:nvSpPr>
          <p:spPr bwMode="auto">
            <a:xfrm>
              <a:off x="4993" y="2703"/>
              <a:ext cx="178" cy="177"/>
            </a:xfrm>
            <a:custGeom>
              <a:avLst/>
              <a:gdLst>
                <a:gd name="T0" fmla="*/ 35 w 89"/>
                <a:gd name="T1" fmla="*/ 5 h 88"/>
                <a:gd name="T2" fmla="*/ 83 w 89"/>
                <a:gd name="T3" fmla="*/ 35 h 88"/>
                <a:gd name="T4" fmla="*/ 53 w 89"/>
                <a:gd name="T5" fmla="*/ 83 h 88"/>
                <a:gd name="T6" fmla="*/ 5 w 89"/>
                <a:gd name="T7" fmla="*/ 53 h 88"/>
                <a:gd name="T8" fmla="*/ 35 w 89"/>
                <a:gd name="T9" fmla="*/ 5 h 88"/>
              </a:gdLst>
              <a:ahLst/>
              <a:cxnLst>
                <a:cxn ang="0">
                  <a:pos x="T0" y="T1"/>
                </a:cxn>
                <a:cxn ang="0">
                  <a:pos x="T2" y="T3"/>
                </a:cxn>
                <a:cxn ang="0">
                  <a:pos x="T4" y="T5"/>
                </a:cxn>
                <a:cxn ang="0">
                  <a:pos x="T6" y="T7"/>
                </a:cxn>
                <a:cxn ang="0">
                  <a:pos x="T8" y="T9"/>
                </a:cxn>
              </a:cxnLst>
              <a:rect l="0" t="0" r="r" b="b"/>
              <a:pathLst>
                <a:path w="89" h="88">
                  <a:moveTo>
                    <a:pt x="35" y="5"/>
                  </a:moveTo>
                  <a:cubicBezTo>
                    <a:pt x="57" y="0"/>
                    <a:pt x="79" y="13"/>
                    <a:pt x="83" y="35"/>
                  </a:cubicBezTo>
                  <a:cubicBezTo>
                    <a:pt x="89" y="56"/>
                    <a:pt x="75" y="78"/>
                    <a:pt x="53" y="83"/>
                  </a:cubicBezTo>
                  <a:cubicBezTo>
                    <a:pt x="32" y="88"/>
                    <a:pt x="10" y="74"/>
                    <a:pt x="5" y="53"/>
                  </a:cubicBezTo>
                  <a:cubicBezTo>
                    <a:pt x="0" y="32"/>
                    <a:pt x="13" y="10"/>
                    <a:pt x="35"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2"/>
            <p:cNvSpPr>
              <a:spLocks/>
            </p:cNvSpPr>
            <p:nvPr/>
          </p:nvSpPr>
          <p:spPr bwMode="auto">
            <a:xfrm>
              <a:off x="5063" y="2651"/>
              <a:ext cx="398" cy="221"/>
            </a:xfrm>
            <a:custGeom>
              <a:avLst/>
              <a:gdLst>
                <a:gd name="T0" fmla="*/ 398 w 398"/>
                <a:gd name="T1" fmla="*/ 133 h 221"/>
                <a:gd name="T2" fmla="*/ 366 w 398"/>
                <a:gd name="T3" fmla="*/ 0 h 221"/>
                <a:gd name="T4" fmla="*/ 0 w 398"/>
                <a:gd name="T5" fmla="*/ 63 h 221"/>
                <a:gd name="T6" fmla="*/ 36 w 398"/>
                <a:gd name="T7" fmla="*/ 221 h 221"/>
                <a:gd name="T8" fmla="*/ 398 w 398"/>
                <a:gd name="T9" fmla="*/ 133 h 221"/>
              </a:gdLst>
              <a:ahLst/>
              <a:cxnLst>
                <a:cxn ang="0">
                  <a:pos x="T0" y="T1"/>
                </a:cxn>
                <a:cxn ang="0">
                  <a:pos x="T2" y="T3"/>
                </a:cxn>
                <a:cxn ang="0">
                  <a:pos x="T4" y="T5"/>
                </a:cxn>
                <a:cxn ang="0">
                  <a:pos x="T6" y="T7"/>
                </a:cxn>
                <a:cxn ang="0">
                  <a:pos x="T8" y="T9"/>
                </a:cxn>
              </a:cxnLst>
              <a:rect l="0" t="0" r="r" b="b"/>
              <a:pathLst>
                <a:path w="398" h="221">
                  <a:moveTo>
                    <a:pt x="398" y="133"/>
                  </a:moveTo>
                  <a:lnTo>
                    <a:pt x="366" y="0"/>
                  </a:lnTo>
                  <a:lnTo>
                    <a:pt x="0" y="63"/>
                  </a:lnTo>
                  <a:lnTo>
                    <a:pt x="36" y="221"/>
                  </a:lnTo>
                  <a:lnTo>
                    <a:pt x="398" y="133"/>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3"/>
            <p:cNvSpPr>
              <a:spLocks/>
            </p:cNvSpPr>
            <p:nvPr/>
          </p:nvSpPr>
          <p:spPr bwMode="auto">
            <a:xfrm>
              <a:off x="5141" y="2651"/>
              <a:ext cx="290" cy="67"/>
            </a:xfrm>
            <a:custGeom>
              <a:avLst/>
              <a:gdLst>
                <a:gd name="T0" fmla="*/ 11 w 144"/>
                <a:gd name="T1" fmla="*/ 32 h 33"/>
                <a:gd name="T2" fmla="*/ 0 w 144"/>
                <a:gd name="T3" fmla="*/ 24 h 33"/>
                <a:gd name="T4" fmla="*/ 8 w 144"/>
                <a:gd name="T5" fmla="*/ 23 h 33"/>
                <a:gd name="T6" fmla="*/ 143 w 144"/>
                <a:gd name="T7" fmla="*/ 0 h 33"/>
                <a:gd name="T8" fmla="*/ 144 w 144"/>
                <a:gd name="T9" fmla="*/ 4 h 33"/>
                <a:gd name="T10" fmla="*/ 11 w 144"/>
                <a:gd name="T11" fmla="*/ 32 h 33"/>
              </a:gdLst>
              <a:ahLst/>
              <a:cxnLst>
                <a:cxn ang="0">
                  <a:pos x="T0" y="T1"/>
                </a:cxn>
                <a:cxn ang="0">
                  <a:pos x="T2" y="T3"/>
                </a:cxn>
                <a:cxn ang="0">
                  <a:pos x="T4" y="T5"/>
                </a:cxn>
                <a:cxn ang="0">
                  <a:pos x="T6" y="T7"/>
                </a:cxn>
                <a:cxn ang="0">
                  <a:pos x="T8" y="T9"/>
                </a:cxn>
                <a:cxn ang="0">
                  <a:pos x="T10" y="T11"/>
                </a:cxn>
              </a:cxnLst>
              <a:rect l="0" t="0" r="r" b="b"/>
              <a:pathLst>
                <a:path w="144" h="33">
                  <a:moveTo>
                    <a:pt x="11" y="32"/>
                  </a:moveTo>
                  <a:cubicBezTo>
                    <a:pt x="6" y="33"/>
                    <a:pt x="1" y="29"/>
                    <a:pt x="0" y="24"/>
                  </a:cubicBezTo>
                  <a:cubicBezTo>
                    <a:pt x="8" y="23"/>
                    <a:pt x="8" y="23"/>
                    <a:pt x="8" y="23"/>
                  </a:cubicBezTo>
                  <a:cubicBezTo>
                    <a:pt x="143" y="0"/>
                    <a:pt x="143" y="0"/>
                    <a:pt x="143" y="0"/>
                  </a:cubicBezTo>
                  <a:cubicBezTo>
                    <a:pt x="144" y="4"/>
                    <a:pt x="144" y="4"/>
                    <a:pt x="144" y="4"/>
                  </a:cubicBezTo>
                  <a:lnTo>
                    <a:pt x="11" y="3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4"/>
            <p:cNvSpPr>
              <a:spLocks/>
            </p:cNvSpPr>
            <p:nvPr/>
          </p:nvSpPr>
          <p:spPr bwMode="auto">
            <a:xfrm>
              <a:off x="5079" y="2270"/>
              <a:ext cx="145" cy="143"/>
            </a:xfrm>
            <a:custGeom>
              <a:avLst/>
              <a:gdLst>
                <a:gd name="T0" fmla="*/ 72 w 72"/>
                <a:gd name="T1" fmla="*/ 42 h 71"/>
                <a:gd name="T2" fmla="*/ 72 w 72"/>
                <a:gd name="T3" fmla="*/ 0 h 71"/>
                <a:gd name="T4" fmla="*/ 0 w 72"/>
                <a:gd name="T5" fmla="*/ 0 h 71"/>
                <a:gd name="T6" fmla="*/ 0 w 72"/>
                <a:gd name="T7" fmla="*/ 42 h 71"/>
                <a:gd name="T8" fmla="*/ 37 w 72"/>
                <a:gd name="T9" fmla="*/ 71 h 71"/>
                <a:gd name="T10" fmla="*/ 72 w 72"/>
                <a:gd name="T11" fmla="*/ 42 h 71"/>
              </a:gdLst>
              <a:ahLst/>
              <a:cxnLst>
                <a:cxn ang="0">
                  <a:pos x="T0" y="T1"/>
                </a:cxn>
                <a:cxn ang="0">
                  <a:pos x="T2" y="T3"/>
                </a:cxn>
                <a:cxn ang="0">
                  <a:pos x="T4" y="T5"/>
                </a:cxn>
                <a:cxn ang="0">
                  <a:pos x="T6" y="T7"/>
                </a:cxn>
                <a:cxn ang="0">
                  <a:pos x="T8" y="T9"/>
                </a:cxn>
                <a:cxn ang="0">
                  <a:pos x="T10" y="T11"/>
                </a:cxn>
              </a:cxnLst>
              <a:rect l="0" t="0" r="r" b="b"/>
              <a:pathLst>
                <a:path w="72" h="71">
                  <a:moveTo>
                    <a:pt x="72" y="42"/>
                  </a:moveTo>
                  <a:cubicBezTo>
                    <a:pt x="72" y="0"/>
                    <a:pt x="72" y="0"/>
                    <a:pt x="72" y="0"/>
                  </a:cubicBezTo>
                  <a:cubicBezTo>
                    <a:pt x="0" y="0"/>
                    <a:pt x="0" y="0"/>
                    <a:pt x="0" y="0"/>
                  </a:cubicBezTo>
                  <a:cubicBezTo>
                    <a:pt x="0" y="42"/>
                    <a:pt x="0" y="42"/>
                    <a:pt x="0" y="42"/>
                  </a:cubicBezTo>
                  <a:cubicBezTo>
                    <a:pt x="1" y="56"/>
                    <a:pt x="10" y="71"/>
                    <a:pt x="37" y="71"/>
                  </a:cubicBezTo>
                  <a:cubicBezTo>
                    <a:pt x="62" y="71"/>
                    <a:pt x="72" y="56"/>
                    <a:pt x="72" y="42"/>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5"/>
            <p:cNvSpPr>
              <a:spLocks/>
            </p:cNvSpPr>
            <p:nvPr/>
          </p:nvSpPr>
          <p:spPr bwMode="auto">
            <a:xfrm>
              <a:off x="5085" y="2248"/>
              <a:ext cx="139" cy="99"/>
            </a:xfrm>
            <a:custGeom>
              <a:avLst/>
              <a:gdLst>
                <a:gd name="T0" fmla="*/ 1 w 69"/>
                <a:gd name="T1" fmla="*/ 14 h 49"/>
                <a:gd name="T2" fmla="*/ 69 w 69"/>
                <a:gd name="T3" fmla="*/ 49 h 49"/>
                <a:gd name="T4" fmla="*/ 69 w 69"/>
                <a:gd name="T5" fmla="*/ 8 h 49"/>
                <a:gd name="T6" fmla="*/ 0 w 69"/>
                <a:gd name="T7" fmla="*/ 0 h 49"/>
                <a:gd name="T8" fmla="*/ 1 w 69"/>
                <a:gd name="T9" fmla="*/ 14 h 49"/>
              </a:gdLst>
              <a:ahLst/>
              <a:cxnLst>
                <a:cxn ang="0">
                  <a:pos x="T0" y="T1"/>
                </a:cxn>
                <a:cxn ang="0">
                  <a:pos x="T2" y="T3"/>
                </a:cxn>
                <a:cxn ang="0">
                  <a:pos x="T4" y="T5"/>
                </a:cxn>
                <a:cxn ang="0">
                  <a:pos x="T6" y="T7"/>
                </a:cxn>
                <a:cxn ang="0">
                  <a:pos x="T8" y="T9"/>
                </a:cxn>
              </a:cxnLst>
              <a:rect l="0" t="0" r="r" b="b"/>
              <a:pathLst>
                <a:path w="69" h="49">
                  <a:moveTo>
                    <a:pt x="1" y="14"/>
                  </a:moveTo>
                  <a:cubicBezTo>
                    <a:pt x="13" y="40"/>
                    <a:pt x="34" y="49"/>
                    <a:pt x="69" y="49"/>
                  </a:cubicBezTo>
                  <a:cubicBezTo>
                    <a:pt x="69" y="8"/>
                    <a:pt x="69" y="8"/>
                    <a:pt x="69" y="8"/>
                  </a:cubicBezTo>
                  <a:cubicBezTo>
                    <a:pt x="0" y="0"/>
                    <a:pt x="0" y="0"/>
                    <a:pt x="0" y="0"/>
                  </a:cubicBezTo>
                  <a:lnTo>
                    <a:pt x="1" y="14"/>
                  </a:lnTo>
                  <a:close/>
                </a:path>
              </a:pathLst>
            </a:custGeom>
            <a:solidFill>
              <a:srgbClr val="7043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6"/>
            <p:cNvSpPr>
              <a:spLocks/>
            </p:cNvSpPr>
            <p:nvPr/>
          </p:nvSpPr>
          <p:spPr bwMode="auto">
            <a:xfrm>
              <a:off x="4926" y="2036"/>
              <a:ext cx="386" cy="302"/>
            </a:xfrm>
            <a:custGeom>
              <a:avLst/>
              <a:gdLst>
                <a:gd name="T0" fmla="*/ 174 w 192"/>
                <a:gd name="T1" fmla="*/ 143 h 151"/>
                <a:gd name="T2" fmla="*/ 175 w 192"/>
                <a:gd name="T3" fmla="*/ 103 h 151"/>
                <a:gd name="T4" fmla="*/ 179 w 192"/>
                <a:gd name="T5" fmla="*/ 99 h 151"/>
                <a:gd name="T6" fmla="*/ 187 w 192"/>
                <a:gd name="T7" fmla="*/ 99 h 151"/>
                <a:gd name="T8" fmla="*/ 191 w 192"/>
                <a:gd name="T9" fmla="*/ 96 h 151"/>
                <a:gd name="T10" fmla="*/ 184 w 192"/>
                <a:gd name="T11" fmla="*/ 67 h 151"/>
                <a:gd name="T12" fmla="*/ 183 w 192"/>
                <a:gd name="T13" fmla="*/ 59 h 151"/>
                <a:gd name="T14" fmla="*/ 184 w 192"/>
                <a:gd name="T15" fmla="*/ 17 h 151"/>
                <a:gd name="T16" fmla="*/ 72 w 192"/>
                <a:gd name="T17" fmla="*/ 0 h 151"/>
                <a:gd name="T18" fmla="*/ 68 w 192"/>
                <a:gd name="T19" fmla="*/ 19 h 151"/>
                <a:gd name="T20" fmla="*/ 55 w 192"/>
                <a:gd name="T21" fmla="*/ 15 h 151"/>
                <a:gd name="T22" fmla="*/ 165 w 192"/>
                <a:gd name="T23" fmla="*/ 151 h 151"/>
                <a:gd name="T24" fmla="*/ 174 w 192"/>
                <a:gd name="T25" fmla="*/ 1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51">
                  <a:moveTo>
                    <a:pt x="174" y="143"/>
                  </a:moveTo>
                  <a:cubicBezTo>
                    <a:pt x="170" y="129"/>
                    <a:pt x="175" y="103"/>
                    <a:pt x="175" y="103"/>
                  </a:cubicBezTo>
                  <a:cubicBezTo>
                    <a:pt x="175" y="101"/>
                    <a:pt x="177" y="99"/>
                    <a:pt x="179" y="99"/>
                  </a:cubicBezTo>
                  <a:cubicBezTo>
                    <a:pt x="187" y="99"/>
                    <a:pt x="187" y="99"/>
                    <a:pt x="187" y="99"/>
                  </a:cubicBezTo>
                  <a:cubicBezTo>
                    <a:pt x="190" y="100"/>
                    <a:pt x="192" y="97"/>
                    <a:pt x="191" y="96"/>
                  </a:cubicBezTo>
                  <a:cubicBezTo>
                    <a:pt x="184" y="67"/>
                    <a:pt x="184" y="67"/>
                    <a:pt x="184" y="67"/>
                  </a:cubicBezTo>
                  <a:cubicBezTo>
                    <a:pt x="183" y="65"/>
                    <a:pt x="183" y="62"/>
                    <a:pt x="183" y="59"/>
                  </a:cubicBezTo>
                  <a:cubicBezTo>
                    <a:pt x="184" y="17"/>
                    <a:pt x="184" y="17"/>
                    <a:pt x="184" y="17"/>
                  </a:cubicBezTo>
                  <a:cubicBezTo>
                    <a:pt x="72" y="0"/>
                    <a:pt x="72" y="0"/>
                    <a:pt x="72" y="0"/>
                  </a:cubicBezTo>
                  <a:cubicBezTo>
                    <a:pt x="68" y="19"/>
                    <a:pt x="68" y="19"/>
                    <a:pt x="68" y="19"/>
                  </a:cubicBezTo>
                  <a:cubicBezTo>
                    <a:pt x="55" y="15"/>
                    <a:pt x="55" y="15"/>
                    <a:pt x="55" y="15"/>
                  </a:cubicBezTo>
                  <a:cubicBezTo>
                    <a:pt x="55" y="15"/>
                    <a:pt x="0" y="136"/>
                    <a:pt x="165" y="151"/>
                  </a:cubicBezTo>
                  <a:cubicBezTo>
                    <a:pt x="169" y="151"/>
                    <a:pt x="175" y="148"/>
                    <a:pt x="174" y="143"/>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7"/>
            <p:cNvSpPr>
              <a:spLocks/>
            </p:cNvSpPr>
            <p:nvPr/>
          </p:nvSpPr>
          <p:spPr bwMode="auto">
            <a:xfrm>
              <a:off x="5003" y="1937"/>
              <a:ext cx="309" cy="327"/>
            </a:xfrm>
            <a:custGeom>
              <a:avLst/>
              <a:gdLst>
                <a:gd name="T0" fmla="*/ 151 w 154"/>
                <a:gd name="T1" fmla="*/ 71 h 163"/>
                <a:gd name="T2" fmla="*/ 149 w 154"/>
                <a:gd name="T3" fmla="*/ 73 h 163"/>
                <a:gd name="T4" fmla="*/ 102 w 154"/>
                <a:gd name="T5" fmla="*/ 63 h 163"/>
                <a:gd name="T6" fmla="*/ 82 w 154"/>
                <a:gd name="T7" fmla="*/ 82 h 163"/>
                <a:gd name="T8" fmla="*/ 86 w 154"/>
                <a:gd name="T9" fmla="*/ 122 h 163"/>
                <a:gd name="T10" fmla="*/ 77 w 154"/>
                <a:gd name="T11" fmla="*/ 123 h 163"/>
                <a:gd name="T12" fmla="*/ 74 w 154"/>
                <a:gd name="T13" fmla="*/ 120 h 163"/>
                <a:gd name="T14" fmla="*/ 59 w 154"/>
                <a:gd name="T15" fmla="*/ 91 h 163"/>
                <a:gd name="T16" fmla="*/ 49 w 154"/>
                <a:gd name="T17" fmla="*/ 114 h 163"/>
                <a:gd name="T18" fmla="*/ 57 w 154"/>
                <a:gd name="T19" fmla="*/ 135 h 163"/>
                <a:gd name="T20" fmla="*/ 29 w 154"/>
                <a:gd name="T21" fmla="*/ 163 h 163"/>
                <a:gd name="T22" fmla="*/ 0 w 154"/>
                <a:gd name="T23" fmla="*/ 103 h 163"/>
                <a:gd name="T24" fmla="*/ 0 w 154"/>
                <a:gd name="T25" fmla="*/ 94 h 163"/>
                <a:gd name="T26" fmla="*/ 0 w 154"/>
                <a:gd name="T27" fmla="*/ 93 h 163"/>
                <a:gd name="T28" fmla="*/ 151 w 154"/>
                <a:gd name="T29" fmla="*/ 7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63">
                  <a:moveTo>
                    <a:pt x="151" y="71"/>
                  </a:moveTo>
                  <a:cubicBezTo>
                    <a:pt x="151" y="73"/>
                    <a:pt x="150" y="74"/>
                    <a:pt x="149" y="73"/>
                  </a:cubicBezTo>
                  <a:cubicBezTo>
                    <a:pt x="133" y="67"/>
                    <a:pt x="113" y="61"/>
                    <a:pt x="102" y="63"/>
                  </a:cubicBezTo>
                  <a:cubicBezTo>
                    <a:pt x="97" y="64"/>
                    <a:pt x="80" y="67"/>
                    <a:pt x="82" y="82"/>
                  </a:cubicBezTo>
                  <a:cubicBezTo>
                    <a:pt x="86" y="122"/>
                    <a:pt x="86" y="122"/>
                    <a:pt x="86" y="122"/>
                  </a:cubicBezTo>
                  <a:cubicBezTo>
                    <a:pt x="77" y="123"/>
                    <a:pt x="77" y="123"/>
                    <a:pt x="77" y="123"/>
                  </a:cubicBezTo>
                  <a:cubicBezTo>
                    <a:pt x="75" y="123"/>
                    <a:pt x="74" y="122"/>
                    <a:pt x="74" y="120"/>
                  </a:cubicBezTo>
                  <a:cubicBezTo>
                    <a:pt x="72" y="113"/>
                    <a:pt x="73" y="90"/>
                    <a:pt x="59" y="91"/>
                  </a:cubicBezTo>
                  <a:cubicBezTo>
                    <a:pt x="45" y="93"/>
                    <a:pt x="45" y="107"/>
                    <a:pt x="49" y="114"/>
                  </a:cubicBezTo>
                  <a:cubicBezTo>
                    <a:pt x="52" y="122"/>
                    <a:pt x="58" y="126"/>
                    <a:pt x="57" y="135"/>
                  </a:cubicBezTo>
                  <a:cubicBezTo>
                    <a:pt x="57" y="139"/>
                    <a:pt x="54" y="163"/>
                    <a:pt x="29" y="163"/>
                  </a:cubicBezTo>
                  <a:cubicBezTo>
                    <a:pt x="7" y="142"/>
                    <a:pt x="1" y="123"/>
                    <a:pt x="0" y="103"/>
                  </a:cubicBezTo>
                  <a:cubicBezTo>
                    <a:pt x="0" y="100"/>
                    <a:pt x="0" y="97"/>
                    <a:pt x="0" y="94"/>
                  </a:cubicBezTo>
                  <a:cubicBezTo>
                    <a:pt x="0" y="93"/>
                    <a:pt x="0" y="93"/>
                    <a:pt x="0" y="93"/>
                  </a:cubicBezTo>
                  <a:cubicBezTo>
                    <a:pt x="17" y="0"/>
                    <a:pt x="154" y="3"/>
                    <a:pt x="151" y="71"/>
                  </a:cubicBez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8"/>
            <p:cNvSpPr>
              <a:spLocks/>
            </p:cNvSpPr>
            <p:nvPr/>
          </p:nvSpPr>
          <p:spPr bwMode="auto">
            <a:xfrm>
              <a:off x="5246" y="2150"/>
              <a:ext cx="20" cy="20"/>
            </a:xfrm>
            <a:custGeom>
              <a:avLst/>
              <a:gdLst>
                <a:gd name="T0" fmla="*/ 10 w 10"/>
                <a:gd name="T1" fmla="*/ 7 h 10"/>
                <a:gd name="T2" fmla="*/ 4 w 10"/>
                <a:gd name="T3" fmla="*/ 10 h 10"/>
                <a:gd name="T4" fmla="*/ 1 w 10"/>
                <a:gd name="T5" fmla="*/ 4 h 10"/>
                <a:gd name="T6" fmla="*/ 7 w 10"/>
                <a:gd name="T7" fmla="*/ 1 h 10"/>
                <a:gd name="T8" fmla="*/ 10 w 10"/>
                <a:gd name="T9" fmla="*/ 7 h 10"/>
              </a:gdLst>
              <a:ahLst/>
              <a:cxnLst>
                <a:cxn ang="0">
                  <a:pos x="T0" y="T1"/>
                </a:cxn>
                <a:cxn ang="0">
                  <a:pos x="T2" y="T3"/>
                </a:cxn>
                <a:cxn ang="0">
                  <a:pos x="T4" y="T5"/>
                </a:cxn>
                <a:cxn ang="0">
                  <a:pos x="T6" y="T7"/>
                </a:cxn>
                <a:cxn ang="0">
                  <a:pos x="T8" y="T9"/>
                </a:cxn>
              </a:cxnLst>
              <a:rect l="0" t="0" r="r" b="b"/>
              <a:pathLst>
                <a:path w="10" h="10">
                  <a:moveTo>
                    <a:pt x="10" y="7"/>
                  </a:moveTo>
                  <a:cubicBezTo>
                    <a:pt x="10" y="9"/>
                    <a:pt x="7" y="10"/>
                    <a:pt x="4" y="10"/>
                  </a:cubicBezTo>
                  <a:cubicBezTo>
                    <a:pt x="1" y="9"/>
                    <a:pt x="0" y="7"/>
                    <a:pt x="1" y="4"/>
                  </a:cubicBezTo>
                  <a:cubicBezTo>
                    <a:pt x="1" y="1"/>
                    <a:pt x="4" y="0"/>
                    <a:pt x="7" y="1"/>
                  </a:cubicBezTo>
                  <a:cubicBezTo>
                    <a:pt x="10" y="1"/>
                    <a:pt x="10" y="4"/>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9"/>
            <p:cNvSpPr>
              <a:spLocks/>
            </p:cNvSpPr>
            <p:nvPr/>
          </p:nvSpPr>
          <p:spPr bwMode="auto">
            <a:xfrm>
              <a:off x="5204" y="2266"/>
              <a:ext cx="70" cy="30"/>
            </a:xfrm>
            <a:custGeom>
              <a:avLst/>
              <a:gdLst>
                <a:gd name="T0" fmla="*/ 35 w 35"/>
                <a:gd name="T1" fmla="*/ 2 h 15"/>
                <a:gd name="T2" fmla="*/ 0 w 35"/>
                <a:gd name="T3" fmla="*/ 0 h 15"/>
                <a:gd name="T4" fmla="*/ 35 w 35"/>
                <a:gd name="T5" fmla="*/ 15 h 15"/>
                <a:gd name="T6" fmla="*/ 35 w 35"/>
                <a:gd name="T7" fmla="*/ 2 h 15"/>
              </a:gdLst>
              <a:ahLst/>
              <a:cxnLst>
                <a:cxn ang="0">
                  <a:pos x="T0" y="T1"/>
                </a:cxn>
                <a:cxn ang="0">
                  <a:pos x="T2" y="T3"/>
                </a:cxn>
                <a:cxn ang="0">
                  <a:pos x="T4" y="T5"/>
                </a:cxn>
                <a:cxn ang="0">
                  <a:pos x="T6" y="T7"/>
                </a:cxn>
              </a:cxnLst>
              <a:rect l="0" t="0" r="r" b="b"/>
              <a:pathLst>
                <a:path w="35" h="15">
                  <a:moveTo>
                    <a:pt x="35" y="2"/>
                  </a:moveTo>
                  <a:cubicBezTo>
                    <a:pt x="0" y="0"/>
                    <a:pt x="0" y="0"/>
                    <a:pt x="0" y="0"/>
                  </a:cubicBezTo>
                  <a:cubicBezTo>
                    <a:pt x="0" y="0"/>
                    <a:pt x="13" y="13"/>
                    <a:pt x="35" y="15"/>
                  </a:cubicBezTo>
                  <a:lnTo>
                    <a:pt x="35" y="2"/>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10"/>
            <p:cNvSpPr>
              <a:spLocks/>
            </p:cNvSpPr>
            <p:nvPr/>
          </p:nvSpPr>
          <p:spPr bwMode="auto">
            <a:xfrm>
              <a:off x="5204" y="2266"/>
              <a:ext cx="70" cy="24"/>
            </a:xfrm>
            <a:custGeom>
              <a:avLst/>
              <a:gdLst>
                <a:gd name="T0" fmla="*/ 35 w 35"/>
                <a:gd name="T1" fmla="*/ 2 h 12"/>
                <a:gd name="T2" fmla="*/ 0 w 35"/>
                <a:gd name="T3" fmla="*/ 0 h 12"/>
                <a:gd name="T4" fmla="*/ 35 w 35"/>
                <a:gd name="T5" fmla="*/ 12 h 12"/>
                <a:gd name="T6" fmla="*/ 35 w 35"/>
                <a:gd name="T7" fmla="*/ 2 h 12"/>
              </a:gdLst>
              <a:ahLst/>
              <a:cxnLst>
                <a:cxn ang="0">
                  <a:pos x="T0" y="T1"/>
                </a:cxn>
                <a:cxn ang="0">
                  <a:pos x="T2" y="T3"/>
                </a:cxn>
                <a:cxn ang="0">
                  <a:pos x="T4" y="T5"/>
                </a:cxn>
                <a:cxn ang="0">
                  <a:pos x="T6" y="T7"/>
                </a:cxn>
              </a:cxnLst>
              <a:rect l="0" t="0" r="r" b="b"/>
              <a:pathLst>
                <a:path w="35" h="12">
                  <a:moveTo>
                    <a:pt x="35" y="2"/>
                  </a:moveTo>
                  <a:cubicBezTo>
                    <a:pt x="0" y="0"/>
                    <a:pt x="0" y="0"/>
                    <a:pt x="0" y="0"/>
                  </a:cubicBezTo>
                  <a:cubicBezTo>
                    <a:pt x="0" y="0"/>
                    <a:pt x="13" y="11"/>
                    <a:pt x="35" y="12"/>
                  </a:cubicBezTo>
                  <a:lnTo>
                    <a:pt x="3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11"/>
            <p:cNvSpPr>
              <a:spLocks/>
            </p:cNvSpPr>
            <p:nvPr/>
          </p:nvSpPr>
          <p:spPr bwMode="auto">
            <a:xfrm>
              <a:off x="5533" y="2609"/>
              <a:ext cx="135" cy="60"/>
            </a:xfrm>
            <a:custGeom>
              <a:avLst/>
              <a:gdLst>
                <a:gd name="T0" fmla="*/ 5 w 67"/>
                <a:gd name="T1" fmla="*/ 22 h 30"/>
                <a:gd name="T2" fmla="*/ 4 w 67"/>
                <a:gd name="T3" fmla="*/ 12 h 30"/>
                <a:gd name="T4" fmla="*/ 54 w 67"/>
                <a:gd name="T5" fmla="*/ 1 h 30"/>
                <a:gd name="T6" fmla="*/ 66 w 67"/>
                <a:gd name="T7" fmla="*/ 8 h 30"/>
                <a:gd name="T8" fmla="*/ 58 w 67"/>
                <a:gd name="T9" fmla="*/ 19 h 30"/>
                <a:gd name="T10" fmla="*/ 16 w 67"/>
                <a:gd name="T11" fmla="*/ 29 h 30"/>
                <a:gd name="T12" fmla="*/ 5 w 67"/>
                <a:gd name="T13" fmla="*/ 22 h 30"/>
              </a:gdLst>
              <a:ahLst/>
              <a:cxnLst>
                <a:cxn ang="0">
                  <a:pos x="T0" y="T1"/>
                </a:cxn>
                <a:cxn ang="0">
                  <a:pos x="T2" y="T3"/>
                </a:cxn>
                <a:cxn ang="0">
                  <a:pos x="T4" y="T5"/>
                </a:cxn>
                <a:cxn ang="0">
                  <a:pos x="T6" y="T7"/>
                </a:cxn>
                <a:cxn ang="0">
                  <a:pos x="T8" y="T9"/>
                </a:cxn>
                <a:cxn ang="0">
                  <a:pos x="T10" y="T11"/>
                </a:cxn>
                <a:cxn ang="0">
                  <a:pos x="T12" y="T13"/>
                </a:cxn>
              </a:cxnLst>
              <a:rect l="0" t="0" r="r" b="b"/>
              <a:pathLst>
                <a:path w="67" h="30">
                  <a:moveTo>
                    <a:pt x="5" y="22"/>
                  </a:moveTo>
                  <a:cubicBezTo>
                    <a:pt x="4" y="17"/>
                    <a:pt x="0" y="14"/>
                    <a:pt x="4" y="12"/>
                  </a:cubicBezTo>
                  <a:cubicBezTo>
                    <a:pt x="46" y="3"/>
                    <a:pt x="54" y="1"/>
                    <a:pt x="54" y="1"/>
                  </a:cubicBezTo>
                  <a:cubicBezTo>
                    <a:pt x="59" y="0"/>
                    <a:pt x="64" y="3"/>
                    <a:pt x="66" y="8"/>
                  </a:cubicBezTo>
                  <a:cubicBezTo>
                    <a:pt x="67" y="13"/>
                    <a:pt x="63" y="18"/>
                    <a:pt x="58" y="19"/>
                  </a:cubicBezTo>
                  <a:cubicBezTo>
                    <a:pt x="19" y="28"/>
                    <a:pt x="16" y="29"/>
                    <a:pt x="16" y="29"/>
                  </a:cubicBezTo>
                  <a:cubicBezTo>
                    <a:pt x="11" y="30"/>
                    <a:pt x="6" y="27"/>
                    <a:pt x="5" y="22"/>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2"/>
            <p:cNvSpPr>
              <a:spLocks/>
            </p:cNvSpPr>
            <p:nvPr/>
          </p:nvSpPr>
          <p:spPr bwMode="auto">
            <a:xfrm>
              <a:off x="5565" y="2675"/>
              <a:ext cx="111" cy="41"/>
            </a:xfrm>
            <a:custGeom>
              <a:avLst/>
              <a:gdLst>
                <a:gd name="T0" fmla="*/ 0 w 55"/>
                <a:gd name="T1" fmla="*/ 13 h 20"/>
                <a:gd name="T2" fmla="*/ 9 w 55"/>
                <a:gd name="T3" fmla="*/ 4 h 20"/>
                <a:gd name="T4" fmla="*/ 45 w 55"/>
                <a:gd name="T5" fmla="*/ 0 h 20"/>
                <a:gd name="T6" fmla="*/ 55 w 55"/>
                <a:gd name="T7" fmla="*/ 7 h 20"/>
                <a:gd name="T8" fmla="*/ 47 w 55"/>
                <a:gd name="T9" fmla="*/ 17 h 20"/>
                <a:gd name="T10" fmla="*/ 10 w 55"/>
                <a:gd name="T11" fmla="*/ 20 h 20"/>
                <a:gd name="T12" fmla="*/ 0 w 55"/>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55" h="20">
                  <a:moveTo>
                    <a:pt x="0" y="13"/>
                  </a:moveTo>
                  <a:cubicBezTo>
                    <a:pt x="0" y="8"/>
                    <a:pt x="4" y="4"/>
                    <a:pt x="9" y="4"/>
                  </a:cubicBezTo>
                  <a:cubicBezTo>
                    <a:pt x="45" y="0"/>
                    <a:pt x="45" y="0"/>
                    <a:pt x="45" y="0"/>
                  </a:cubicBezTo>
                  <a:cubicBezTo>
                    <a:pt x="50" y="0"/>
                    <a:pt x="55" y="3"/>
                    <a:pt x="55" y="7"/>
                  </a:cubicBezTo>
                  <a:cubicBezTo>
                    <a:pt x="55" y="12"/>
                    <a:pt x="52" y="17"/>
                    <a:pt x="47" y="17"/>
                  </a:cubicBezTo>
                  <a:cubicBezTo>
                    <a:pt x="10" y="20"/>
                    <a:pt x="10" y="20"/>
                    <a:pt x="10" y="20"/>
                  </a:cubicBezTo>
                  <a:cubicBezTo>
                    <a:pt x="5" y="20"/>
                    <a:pt x="1" y="17"/>
                    <a:pt x="0" y="13"/>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3"/>
            <p:cNvSpPr>
              <a:spLocks/>
            </p:cNvSpPr>
            <p:nvPr/>
          </p:nvSpPr>
          <p:spPr bwMode="auto">
            <a:xfrm>
              <a:off x="5543" y="2703"/>
              <a:ext cx="108" cy="51"/>
            </a:xfrm>
            <a:custGeom>
              <a:avLst/>
              <a:gdLst>
                <a:gd name="T0" fmla="*/ 1 w 54"/>
                <a:gd name="T1" fmla="*/ 18 h 25"/>
                <a:gd name="T2" fmla="*/ 8 w 54"/>
                <a:gd name="T3" fmla="*/ 9 h 25"/>
                <a:gd name="T4" fmla="*/ 44 w 54"/>
                <a:gd name="T5" fmla="*/ 1 h 25"/>
                <a:gd name="T6" fmla="*/ 54 w 54"/>
                <a:gd name="T7" fmla="*/ 7 h 25"/>
                <a:gd name="T8" fmla="*/ 48 w 54"/>
                <a:gd name="T9" fmla="*/ 17 h 25"/>
                <a:gd name="T10" fmla="*/ 11 w 54"/>
                <a:gd name="T11" fmla="*/ 25 h 25"/>
                <a:gd name="T12" fmla="*/ 1 w 54"/>
                <a:gd name="T13" fmla="*/ 18 h 25"/>
              </a:gdLst>
              <a:ahLst/>
              <a:cxnLst>
                <a:cxn ang="0">
                  <a:pos x="T0" y="T1"/>
                </a:cxn>
                <a:cxn ang="0">
                  <a:pos x="T2" y="T3"/>
                </a:cxn>
                <a:cxn ang="0">
                  <a:pos x="T4" y="T5"/>
                </a:cxn>
                <a:cxn ang="0">
                  <a:pos x="T6" y="T7"/>
                </a:cxn>
                <a:cxn ang="0">
                  <a:pos x="T8" y="T9"/>
                </a:cxn>
                <a:cxn ang="0">
                  <a:pos x="T10" y="T11"/>
                </a:cxn>
                <a:cxn ang="0">
                  <a:pos x="T12" y="T13"/>
                </a:cxn>
              </a:cxnLst>
              <a:rect l="0" t="0" r="r" b="b"/>
              <a:pathLst>
                <a:path w="54" h="25">
                  <a:moveTo>
                    <a:pt x="1" y="18"/>
                  </a:moveTo>
                  <a:cubicBezTo>
                    <a:pt x="0" y="14"/>
                    <a:pt x="3" y="9"/>
                    <a:pt x="8" y="9"/>
                  </a:cubicBezTo>
                  <a:cubicBezTo>
                    <a:pt x="44" y="1"/>
                    <a:pt x="44" y="1"/>
                    <a:pt x="44" y="1"/>
                  </a:cubicBezTo>
                  <a:cubicBezTo>
                    <a:pt x="49" y="0"/>
                    <a:pt x="53" y="3"/>
                    <a:pt x="54" y="7"/>
                  </a:cubicBezTo>
                  <a:cubicBezTo>
                    <a:pt x="54" y="12"/>
                    <a:pt x="52" y="17"/>
                    <a:pt x="48" y="17"/>
                  </a:cubicBezTo>
                  <a:cubicBezTo>
                    <a:pt x="11" y="25"/>
                    <a:pt x="11" y="25"/>
                    <a:pt x="11" y="25"/>
                  </a:cubicBezTo>
                  <a:cubicBezTo>
                    <a:pt x="6" y="25"/>
                    <a:pt x="2" y="23"/>
                    <a:pt x="1" y="18"/>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4"/>
            <p:cNvSpPr>
              <a:spLocks/>
            </p:cNvSpPr>
            <p:nvPr/>
          </p:nvSpPr>
          <p:spPr bwMode="auto">
            <a:xfrm>
              <a:off x="5517" y="2720"/>
              <a:ext cx="82" cy="28"/>
            </a:xfrm>
            <a:custGeom>
              <a:avLst/>
              <a:gdLst>
                <a:gd name="T0" fmla="*/ 0 w 41"/>
                <a:gd name="T1" fmla="*/ 6 h 14"/>
                <a:gd name="T2" fmla="*/ 7 w 41"/>
                <a:gd name="T3" fmla="*/ 0 h 14"/>
                <a:gd name="T4" fmla="*/ 33 w 41"/>
                <a:gd name="T5" fmla="*/ 1 h 14"/>
                <a:gd name="T6" fmla="*/ 41 w 41"/>
                <a:gd name="T7" fmla="*/ 7 h 14"/>
                <a:gd name="T8" fmla="*/ 33 w 41"/>
                <a:gd name="T9" fmla="*/ 14 h 14"/>
                <a:gd name="T10" fmla="*/ 7 w 41"/>
                <a:gd name="T11" fmla="*/ 14 h 14"/>
                <a:gd name="T12" fmla="*/ 0 w 41"/>
                <a:gd name="T13" fmla="*/ 6 h 14"/>
              </a:gdLst>
              <a:ahLst/>
              <a:cxnLst>
                <a:cxn ang="0">
                  <a:pos x="T0" y="T1"/>
                </a:cxn>
                <a:cxn ang="0">
                  <a:pos x="T2" y="T3"/>
                </a:cxn>
                <a:cxn ang="0">
                  <a:pos x="T4" y="T5"/>
                </a:cxn>
                <a:cxn ang="0">
                  <a:pos x="T6" y="T7"/>
                </a:cxn>
                <a:cxn ang="0">
                  <a:pos x="T8" y="T9"/>
                </a:cxn>
                <a:cxn ang="0">
                  <a:pos x="T10" y="T11"/>
                </a:cxn>
                <a:cxn ang="0">
                  <a:pos x="T12" y="T13"/>
                </a:cxn>
              </a:cxnLst>
              <a:rect l="0" t="0" r="r" b="b"/>
              <a:pathLst>
                <a:path w="41" h="14">
                  <a:moveTo>
                    <a:pt x="0" y="6"/>
                  </a:moveTo>
                  <a:cubicBezTo>
                    <a:pt x="0" y="3"/>
                    <a:pt x="2" y="0"/>
                    <a:pt x="7" y="0"/>
                  </a:cubicBezTo>
                  <a:cubicBezTo>
                    <a:pt x="33" y="1"/>
                    <a:pt x="33" y="1"/>
                    <a:pt x="33" y="1"/>
                  </a:cubicBezTo>
                  <a:cubicBezTo>
                    <a:pt x="37" y="1"/>
                    <a:pt x="41" y="3"/>
                    <a:pt x="41" y="7"/>
                  </a:cubicBezTo>
                  <a:cubicBezTo>
                    <a:pt x="41" y="12"/>
                    <a:pt x="37" y="14"/>
                    <a:pt x="33" y="14"/>
                  </a:cubicBezTo>
                  <a:cubicBezTo>
                    <a:pt x="7" y="14"/>
                    <a:pt x="7" y="14"/>
                    <a:pt x="7" y="14"/>
                  </a:cubicBezTo>
                  <a:cubicBezTo>
                    <a:pt x="2" y="14"/>
                    <a:pt x="0" y="11"/>
                    <a:pt x="0" y="6"/>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5"/>
            <p:cNvSpPr>
              <a:spLocks/>
            </p:cNvSpPr>
            <p:nvPr/>
          </p:nvSpPr>
          <p:spPr bwMode="auto">
            <a:xfrm>
              <a:off x="5559" y="2641"/>
              <a:ext cx="133" cy="48"/>
            </a:xfrm>
            <a:custGeom>
              <a:avLst/>
              <a:gdLst>
                <a:gd name="T0" fmla="*/ 0 w 66"/>
                <a:gd name="T1" fmla="*/ 15 h 24"/>
                <a:gd name="T2" fmla="*/ 8 w 66"/>
                <a:gd name="T3" fmla="*/ 5 h 24"/>
                <a:gd name="T4" fmla="*/ 56 w 66"/>
                <a:gd name="T5" fmla="*/ 0 h 24"/>
                <a:gd name="T6" fmla="*/ 66 w 66"/>
                <a:gd name="T7" fmla="*/ 9 h 24"/>
                <a:gd name="T8" fmla="*/ 58 w 66"/>
                <a:gd name="T9" fmla="*/ 19 h 24"/>
                <a:gd name="T10" fmla="*/ 10 w 66"/>
                <a:gd name="T11" fmla="*/ 24 h 24"/>
                <a:gd name="T12" fmla="*/ 0 w 66"/>
                <a:gd name="T13" fmla="*/ 15 h 24"/>
              </a:gdLst>
              <a:ahLst/>
              <a:cxnLst>
                <a:cxn ang="0">
                  <a:pos x="T0" y="T1"/>
                </a:cxn>
                <a:cxn ang="0">
                  <a:pos x="T2" y="T3"/>
                </a:cxn>
                <a:cxn ang="0">
                  <a:pos x="T4" y="T5"/>
                </a:cxn>
                <a:cxn ang="0">
                  <a:pos x="T6" y="T7"/>
                </a:cxn>
                <a:cxn ang="0">
                  <a:pos x="T8" y="T9"/>
                </a:cxn>
                <a:cxn ang="0">
                  <a:pos x="T10" y="T11"/>
                </a:cxn>
                <a:cxn ang="0">
                  <a:pos x="T12" y="T13"/>
                </a:cxn>
              </a:cxnLst>
              <a:rect l="0" t="0" r="r" b="b"/>
              <a:pathLst>
                <a:path w="66" h="24">
                  <a:moveTo>
                    <a:pt x="0" y="15"/>
                  </a:moveTo>
                  <a:cubicBezTo>
                    <a:pt x="0" y="11"/>
                    <a:pt x="4" y="6"/>
                    <a:pt x="8" y="5"/>
                  </a:cubicBezTo>
                  <a:cubicBezTo>
                    <a:pt x="56" y="0"/>
                    <a:pt x="56" y="0"/>
                    <a:pt x="56" y="0"/>
                  </a:cubicBezTo>
                  <a:cubicBezTo>
                    <a:pt x="62" y="0"/>
                    <a:pt x="65" y="3"/>
                    <a:pt x="66" y="9"/>
                  </a:cubicBezTo>
                  <a:cubicBezTo>
                    <a:pt x="66" y="14"/>
                    <a:pt x="63" y="19"/>
                    <a:pt x="58" y="19"/>
                  </a:cubicBezTo>
                  <a:cubicBezTo>
                    <a:pt x="10" y="24"/>
                    <a:pt x="10" y="24"/>
                    <a:pt x="10" y="24"/>
                  </a:cubicBezTo>
                  <a:cubicBezTo>
                    <a:pt x="5" y="24"/>
                    <a:pt x="1" y="21"/>
                    <a:pt x="0" y="15"/>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6"/>
            <p:cNvSpPr>
              <a:spLocks/>
            </p:cNvSpPr>
            <p:nvPr/>
          </p:nvSpPr>
          <p:spPr bwMode="auto">
            <a:xfrm>
              <a:off x="5493" y="2625"/>
              <a:ext cx="118" cy="139"/>
            </a:xfrm>
            <a:custGeom>
              <a:avLst/>
              <a:gdLst>
                <a:gd name="T0" fmla="*/ 5 w 59"/>
                <a:gd name="T1" fmla="*/ 54 h 69"/>
                <a:gd name="T2" fmla="*/ 0 w 59"/>
                <a:gd name="T3" fmla="*/ 9 h 69"/>
                <a:gd name="T4" fmla="*/ 30 w 59"/>
                <a:gd name="T5" fmla="*/ 2 h 69"/>
                <a:gd name="T6" fmla="*/ 51 w 59"/>
                <a:gd name="T7" fmla="*/ 50 h 69"/>
                <a:gd name="T8" fmla="*/ 47 w 59"/>
                <a:gd name="T9" fmla="*/ 61 h 69"/>
                <a:gd name="T10" fmla="*/ 5 w 59"/>
                <a:gd name="T11" fmla="*/ 54 h 69"/>
              </a:gdLst>
              <a:ahLst/>
              <a:cxnLst>
                <a:cxn ang="0">
                  <a:pos x="T0" y="T1"/>
                </a:cxn>
                <a:cxn ang="0">
                  <a:pos x="T2" y="T3"/>
                </a:cxn>
                <a:cxn ang="0">
                  <a:pos x="T4" y="T5"/>
                </a:cxn>
                <a:cxn ang="0">
                  <a:pos x="T6" y="T7"/>
                </a:cxn>
                <a:cxn ang="0">
                  <a:pos x="T8" y="T9"/>
                </a:cxn>
                <a:cxn ang="0">
                  <a:pos x="T10" y="T11"/>
                </a:cxn>
              </a:cxnLst>
              <a:rect l="0" t="0" r="r" b="b"/>
              <a:pathLst>
                <a:path w="59" h="69">
                  <a:moveTo>
                    <a:pt x="5" y="54"/>
                  </a:moveTo>
                  <a:cubicBezTo>
                    <a:pt x="0" y="35"/>
                    <a:pt x="0" y="9"/>
                    <a:pt x="0" y="9"/>
                  </a:cubicBezTo>
                  <a:cubicBezTo>
                    <a:pt x="29" y="0"/>
                    <a:pt x="30" y="2"/>
                    <a:pt x="30" y="2"/>
                  </a:cubicBezTo>
                  <a:cubicBezTo>
                    <a:pt x="59" y="49"/>
                    <a:pt x="51" y="50"/>
                    <a:pt x="51" y="50"/>
                  </a:cubicBezTo>
                  <a:cubicBezTo>
                    <a:pt x="54" y="54"/>
                    <a:pt x="52" y="61"/>
                    <a:pt x="47" y="61"/>
                  </a:cubicBezTo>
                  <a:cubicBezTo>
                    <a:pt x="33" y="65"/>
                    <a:pt x="8" y="69"/>
                    <a:pt x="5" y="54"/>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7"/>
            <p:cNvSpPr>
              <a:spLocks/>
            </p:cNvSpPr>
            <p:nvPr/>
          </p:nvSpPr>
          <p:spPr bwMode="auto">
            <a:xfrm>
              <a:off x="5473" y="2619"/>
              <a:ext cx="80" cy="68"/>
            </a:xfrm>
            <a:custGeom>
              <a:avLst/>
              <a:gdLst>
                <a:gd name="T0" fmla="*/ 40 w 40"/>
                <a:gd name="T1" fmla="*/ 7 h 34"/>
                <a:gd name="T2" fmla="*/ 0 w 40"/>
                <a:gd name="T3" fmla="*/ 15 h 34"/>
                <a:gd name="T4" fmla="*/ 12 w 40"/>
                <a:gd name="T5" fmla="*/ 34 h 34"/>
              </a:gdLst>
              <a:ahLst/>
              <a:cxnLst>
                <a:cxn ang="0">
                  <a:pos x="T0" y="T1"/>
                </a:cxn>
                <a:cxn ang="0">
                  <a:pos x="T2" y="T3"/>
                </a:cxn>
                <a:cxn ang="0">
                  <a:pos x="T4" y="T5"/>
                </a:cxn>
              </a:cxnLst>
              <a:rect l="0" t="0" r="r" b="b"/>
              <a:pathLst>
                <a:path w="40" h="34">
                  <a:moveTo>
                    <a:pt x="40" y="7"/>
                  </a:moveTo>
                  <a:cubicBezTo>
                    <a:pt x="31" y="0"/>
                    <a:pt x="10" y="5"/>
                    <a:pt x="0" y="15"/>
                  </a:cubicBezTo>
                  <a:cubicBezTo>
                    <a:pt x="3" y="29"/>
                    <a:pt x="12" y="34"/>
                    <a:pt x="12" y="34"/>
                  </a:cubicBezTo>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8"/>
            <p:cNvSpPr>
              <a:spLocks/>
            </p:cNvSpPr>
            <p:nvPr/>
          </p:nvSpPr>
          <p:spPr bwMode="auto">
            <a:xfrm>
              <a:off x="4928" y="2435"/>
              <a:ext cx="533" cy="445"/>
            </a:xfrm>
            <a:custGeom>
              <a:avLst/>
              <a:gdLst>
                <a:gd name="T0" fmla="*/ 265 w 265"/>
                <a:gd name="T1" fmla="*/ 174 h 222"/>
                <a:gd name="T2" fmla="*/ 85 w 265"/>
                <a:gd name="T3" fmla="*/ 218 h 222"/>
                <a:gd name="T4" fmla="*/ 37 w 265"/>
                <a:gd name="T5" fmla="*/ 187 h 222"/>
                <a:gd name="T6" fmla="*/ 2 w 265"/>
                <a:gd name="T7" fmla="*/ 36 h 222"/>
                <a:gd name="T8" fmla="*/ 11 w 265"/>
                <a:gd name="T9" fmla="*/ 0 h 222"/>
                <a:gd name="T10" fmla="*/ 7 w 265"/>
                <a:gd name="T11" fmla="*/ 39 h 222"/>
                <a:gd name="T12" fmla="*/ 41 w 265"/>
                <a:gd name="T13" fmla="*/ 185 h 222"/>
                <a:gd name="T14" fmla="*/ 84 w 265"/>
                <a:gd name="T15" fmla="*/ 213 h 222"/>
                <a:gd name="T16" fmla="*/ 264 w 265"/>
                <a:gd name="T17" fmla="*/ 170 h 222"/>
                <a:gd name="T18" fmla="*/ 265 w 265"/>
                <a:gd name="T19" fmla="*/ 17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222">
                  <a:moveTo>
                    <a:pt x="265" y="174"/>
                  </a:moveTo>
                  <a:cubicBezTo>
                    <a:pt x="85" y="218"/>
                    <a:pt x="85" y="218"/>
                    <a:pt x="85" y="218"/>
                  </a:cubicBezTo>
                  <a:cubicBezTo>
                    <a:pt x="64" y="222"/>
                    <a:pt x="42" y="208"/>
                    <a:pt x="37" y="187"/>
                  </a:cubicBezTo>
                  <a:cubicBezTo>
                    <a:pt x="36" y="186"/>
                    <a:pt x="2" y="36"/>
                    <a:pt x="2" y="36"/>
                  </a:cubicBezTo>
                  <a:cubicBezTo>
                    <a:pt x="0" y="22"/>
                    <a:pt x="4" y="10"/>
                    <a:pt x="11" y="0"/>
                  </a:cubicBezTo>
                  <a:cubicBezTo>
                    <a:pt x="3" y="9"/>
                    <a:pt x="4" y="27"/>
                    <a:pt x="7" y="39"/>
                  </a:cubicBezTo>
                  <a:cubicBezTo>
                    <a:pt x="7" y="39"/>
                    <a:pt x="40" y="184"/>
                    <a:pt x="41" y="185"/>
                  </a:cubicBezTo>
                  <a:cubicBezTo>
                    <a:pt x="47" y="208"/>
                    <a:pt x="64" y="217"/>
                    <a:pt x="84" y="213"/>
                  </a:cubicBezTo>
                  <a:cubicBezTo>
                    <a:pt x="86" y="213"/>
                    <a:pt x="264" y="170"/>
                    <a:pt x="264" y="170"/>
                  </a:cubicBezTo>
                  <a:lnTo>
                    <a:pt x="265" y="174"/>
                  </a:lnTo>
                  <a:close/>
                </a:path>
              </a:pathLst>
            </a:custGeom>
            <a:solidFill>
              <a:srgbClr val="0052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5"/>
          <p:cNvSpPr/>
          <p:nvPr/>
        </p:nvSpPr>
        <p:spPr>
          <a:xfrm>
            <a:off x="355603" y="687665"/>
            <a:ext cx="6832600" cy="5293757"/>
          </a:xfrm>
          <a:prstGeom prst="rect">
            <a:avLst/>
          </a:prstGeom>
        </p:spPr>
        <p:txBody>
          <a:bodyPr wrap="square">
            <a:spAutoFit/>
          </a:bodyPr>
          <a:lstStyle/>
          <a:p>
            <a:r>
              <a:rPr lang="en-US" sz="3200" dirty="0">
                <a:solidFill>
                  <a:srgbClr val="505050"/>
                </a:solidFill>
                <a:latin typeface="Segoe UI" panose="020B0502040204020203" pitchFamily="34" charset="0"/>
              </a:rPr>
              <a:t>By 2020 the</a:t>
            </a:r>
          </a:p>
          <a:p>
            <a:r>
              <a:rPr lang="en-US" sz="6600" dirty="0">
                <a:solidFill>
                  <a:srgbClr val="008272"/>
                </a:solidFill>
                <a:latin typeface="Segoe Pro Light" panose="020B0302040504020203" pitchFamily="34" charset="0"/>
              </a:rPr>
              <a:t>customer will manage 85%</a:t>
            </a:r>
          </a:p>
          <a:p>
            <a:pPr>
              <a:spcBef>
                <a:spcPts val="1200"/>
              </a:spcBef>
            </a:pPr>
            <a:r>
              <a:rPr lang="en-US" sz="3200" dirty="0">
                <a:solidFill>
                  <a:srgbClr val="505050"/>
                </a:solidFill>
                <a:latin typeface="Segoe UI" panose="020B0502040204020203" pitchFamily="34" charset="0"/>
              </a:rPr>
              <a:t>of the relationship with an enterprise</a:t>
            </a:r>
          </a:p>
          <a:p>
            <a:r>
              <a:rPr lang="en-US" sz="6600" dirty="0">
                <a:solidFill>
                  <a:srgbClr val="2F60E0"/>
                </a:solidFill>
                <a:latin typeface="Segoe Pro Light" panose="020B0302040504020203" pitchFamily="34" charset="0"/>
              </a:rPr>
              <a:t>without interacting with a human.</a:t>
            </a:r>
            <a:endParaRPr lang="en-US" sz="3200" dirty="0">
              <a:solidFill>
                <a:srgbClr val="505050"/>
              </a:solidFill>
              <a:latin typeface="Segoe UI" panose="020B0502040204020203" pitchFamily="34" charset="0"/>
            </a:endParaRPr>
          </a:p>
        </p:txBody>
      </p:sp>
      <p:sp>
        <p:nvSpPr>
          <p:cNvPr id="122" name="TextBox 121"/>
          <p:cNvSpPr txBox="1"/>
          <p:nvPr/>
        </p:nvSpPr>
        <p:spPr>
          <a:xfrm>
            <a:off x="5191389" y="5033385"/>
            <a:ext cx="287867" cy="433965"/>
          </a:xfrm>
          <a:prstGeom prst="rect">
            <a:avLst/>
          </a:prstGeom>
          <a:noFill/>
        </p:spPr>
        <p:txBody>
          <a:bodyPr wrap="square" lIns="182880" tIns="146304" rIns="182880" bIns="146304" rtlCol="0" anchor="ctr">
            <a:spAutoFit/>
          </a:bodyPr>
          <a:lstStyle/>
          <a:p>
            <a:pPr algn="ctr">
              <a:lnSpc>
                <a:spcPct val="90000"/>
              </a:lnSpc>
              <a:spcAft>
                <a:spcPts val="600"/>
              </a:spcAft>
            </a:pPr>
            <a:r>
              <a:rPr lang="en-US" sz="1000" dirty="0">
                <a:solidFill>
                  <a:srgbClr val="505050"/>
                </a:solidFill>
                <a:latin typeface="Segoe UI Light" panose="020B0502040204020203" pitchFamily="34" charset="0"/>
                <a:cs typeface="Segoe UI Light" panose="020B0502040204020203" pitchFamily="34" charset="0"/>
              </a:rPr>
              <a:t>5</a:t>
            </a:r>
            <a:endParaRPr lang="en-US" sz="1000" dirty="0">
              <a:solidFill>
                <a:srgbClr val="505050"/>
              </a:solidFill>
            </a:endParaRPr>
          </a:p>
        </p:txBody>
      </p:sp>
    </p:spTree>
    <p:extLst>
      <p:ext uri="{BB962C8B-B14F-4D97-AF65-F5344CB8AC3E}">
        <p14:creationId xmlns:p14="http://schemas.microsoft.com/office/powerpoint/2010/main" val="28422434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a:t>
            </a:r>
            <a:br>
              <a:rPr lang="en-US" dirty="0"/>
            </a:br>
            <a:r>
              <a:rPr lang="en-US" dirty="0"/>
              <a:t>Call Center Automation</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49571</TotalTime>
  <Words>884</Words>
  <Application>Microsoft Office PowerPoint</Application>
  <PresentationFormat>Widescreen</PresentationFormat>
  <Paragraphs>148</Paragraphs>
  <Slides>18</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Arial</vt:lpstr>
      <vt:lpstr>Calibri</vt:lpstr>
      <vt:lpstr>Calibri Light</vt:lpstr>
      <vt:lpstr>Consolas</vt:lpstr>
      <vt:lpstr>Segoe Pro Light</vt:lpstr>
      <vt:lpstr>Segoe UI</vt:lpstr>
      <vt:lpstr>Segoe UI Light</vt:lpstr>
      <vt:lpstr>Segoe UI Semibold</vt:lpstr>
      <vt:lpstr>Segoe UI Semilight</vt:lpstr>
      <vt:lpstr>Wingdings</vt:lpstr>
      <vt:lpstr>2_WHITE TEMPLATE</vt:lpstr>
      <vt:lpstr>Custom Design</vt:lpstr>
      <vt:lpstr>Call Center Automation</vt:lpstr>
      <vt:lpstr>PowerPoint Presentation</vt:lpstr>
      <vt:lpstr>Why Use Call Center Automation</vt:lpstr>
      <vt:lpstr>PowerPoint Presentation</vt:lpstr>
      <vt:lpstr>PowerPoint Presentation</vt:lpstr>
      <vt:lpstr>PowerPoint Presentation</vt:lpstr>
      <vt:lpstr>PowerPoint Presentation</vt:lpstr>
      <vt:lpstr>PowerPoint Presentation</vt:lpstr>
      <vt:lpstr>Inside Call Center Automation</vt:lpstr>
      <vt:lpstr>PowerPoint Presentation</vt:lpstr>
      <vt:lpstr>Cortana Intelligence Suite</vt:lpstr>
      <vt:lpstr>PowerPoint Presentation</vt:lpstr>
      <vt:lpstr>PowerPoint Presentation</vt:lpstr>
      <vt:lpstr>PowerPoint Presentation</vt:lpstr>
      <vt:lpstr>PowerPoint Presentation</vt:lpstr>
      <vt:lpstr>Appendix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Eric Lunnin (Kforce)</cp:lastModifiedBy>
  <cp:revision>545</cp:revision>
  <dcterms:created xsi:type="dcterms:W3CDTF">2016-05-26T06:26:46Z</dcterms:created>
  <dcterms:modified xsi:type="dcterms:W3CDTF">2017-05-25T19:01:57Z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v-erlunn@microsoft.com</vt:lpwstr>
  </property>
  <property fmtid="{D5CDD505-2E9C-101B-9397-08002B2CF9AE}" pid="6" name="MSIP_Label_f42aa342-8706-4288-bd11-ebb85995028c_SetDate">
    <vt:lpwstr>2017-05-25T15:01:53.9095563-04:00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