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1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E4A996D-757C-4DF0-8A15-32773ED3607F}" type="slidenum">
              <a:t>‹#›</a:t>
            </a:fld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8350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418BAB6-23B2-4923-9B4D-AA2DE9787FA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AF196C4-5ED6-474A-B4B9-EAD3C47DD541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4EA63F8-D422-43C5-A6B7-7FF668638004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09D316-717D-40B7-9AA6-3D6353D1FCEF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DF8F4D-DCA0-44AD-865D-C7DB1944BCBA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45E551-7500-4673-BD86-AD1D5F976273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F68DCA-3EAA-4638-80EC-CE06976A7E1F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633057-39E5-4FEE-8350-515ADA5E7F6E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758DCF4-6959-4711-9F7C-31F7DDD5253D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8BCDFA-A1A8-43DB-AC9C-544779719E0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2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181810-2528-43E1-BEDB-53768B2B259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1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163"/>
            <a:ext cx="4114800" cy="7961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163"/>
            <a:ext cx="12192000" cy="79613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F81EE8-D2E0-43BE-A35A-5D0E72170D9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0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D597F2-657C-4FFE-97E2-E243F1BB19A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3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570A8B-87AC-4A43-A3F8-A499E9CB7A7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6650"/>
            <a:ext cx="8153400" cy="5965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2406650"/>
            <a:ext cx="8153400" cy="5965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B24818-FDE6-4045-8229-2F2B3BF617B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1DA092-FDA6-4FFE-908E-24542981113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CDB80D-C9F0-4E20-B245-16E2FC5CBDC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2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87A31-BBC7-40A5-93C4-33496DB1011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364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2598BC-C770-47AD-9404-4664B395C49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DD4D03-ADBB-4189-B830-DA88AD2F7AEE}" type="datetime1">
              <a:rPr lang="en-IN" smtClean="0"/>
              <a:pPr lvl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D86D5F-E0FD-4BC3-8B5B-62ABC2C1EF6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3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spc="0">
                <a:solidFill>
                  <a:srgbClr val="000000"/>
                </a:solidFill>
                <a:latin typeface="Calibri"/>
                <a:ea typeface="Lucida Sans Unicode" pitchFamily="2"/>
                <a:cs typeface="Tahoma" pitchFamily="2"/>
              </a:defRPr>
            </a:lvl1pPr>
          </a:lstStyle>
          <a:p>
            <a:pPr lvl="0"/>
            <a:fld id="{24DD4D03-ADBB-4189-B830-DA88AD2F7AEE}" type="datetime1">
              <a:rPr lang="en-IN"/>
              <a:pPr lvl="0"/>
              <a:t>05-10-2023</a:t>
            </a:fld>
            <a:endParaRPr lang="en-IN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IN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spc="0">
                <a:solidFill>
                  <a:srgbClr val="000000"/>
                </a:solidFill>
                <a:latin typeface="Calibri"/>
                <a:ea typeface="Lucida Sans Unicode" pitchFamily="2"/>
                <a:cs typeface="Tahoma" pitchFamily="2"/>
              </a:defRPr>
            </a:lvl1pPr>
          </a:lstStyle>
          <a:p>
            <a:pPr lvl="0"/>
            <a:fld id="{4EAE3A39-12C9-458E-B281-F2BADDE887E6}" type="slidenum">
              <a:t>‹#›</a:t>
            </a:fld>
            <a:endParaRPr lang="en-IN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914400" y="2406960"/>
            <a:ext cx="16458840" cy="596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18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/>
          <p:nvPr/>
        </p:nvSpPr>
        <p:spPr>
          <a:xfrm>
            <a:off x="-4414320" y="-2346120"/>
            <a:ext cx="9022320" cy="9258120"/>
          </a:xfrm>
          <a:custGeom>
            <a:avLst/>
            <a:gdLst>
              <a:gd name="f0" fmla="val 0"/>
              <a:gd name="f1" fmla="val 9022634"/>
              <a:gd name="f2" fmla="val 92583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022634" h="9258300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extBox 8"/>
          <p:cNvSpPr/>
          <p:nvPr/>
        </p:nvSpPr>
        <p:spPr>
          <a:xfrm>
            <a:off x="4236480" y="1119240"/>
            <a:ext cx="9815040" cy="22163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7200" b="1" i="0" strike="noStrike" kern="1200" spc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uFillTx/>
                <a:latin typeface="Bahnschrift" pitchFamily="34"/>
                <a:ea typeface="Microsoft YaHei" pitchFamily="2"/>
                <a:cs typeface="Arial" pitchFamily="2"/>
              </a:rPr>
              <a:t>SENTIMENT INTENSITY ANALYSIS</a:t>
            </a:r>
          </a:p>
        </p:txBody>
      </p:sp>
      <p:sp>
        <p:nvSpPr>
          <p:cNvPr id="4" name="Freeform 4"/>
          <p:cNvSpPr/>
          <p:nvPr/>
        </p:nvSpPr>
        <p:spPr>
          <a:xfrm>
            <a:off x="11929680" y="4608000"/>
            <a:ext cx="9022320" cy="9258120"/>
          </a:xfrm>
          <a:custGeom>
            <a:avLst/>
            <a:gdLst>
              <a:gd name="f0" fmla="val 0"/>
              <a:gd name="f1" fmla="val 9022634"/>
              <a:gd name="f2" fmla="val 92583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022634" h="9258300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6000" y="7416000"/>
            <a:ext cx="2587994" cy="207340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200" b="1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Members</a:t>
            </a:r>
            <a:r>
              <a:rPr lang="en-IN" sz="22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-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dirty="0">
              <a:ln>
                <a:noFill/>
              </a:ln>
              <a:latin typeface="Calibri" pitchFamily="34"/>
              <a:ea typeface="Microsoft YaHei" pitchFamily="2"/>
              <a:cs typeface="Arial" pitchFamily="2"/>
            </a:endParaRPr>
          </a:p>
          <a:p>
            <a:pPr marL="342900" indent="-342900">
              <a:buAutoNum type="arabicPeriod"/>
            </a:pPr>
            <a:r>
              <a:rPr lang="en-GB" b="1" dirty="0" err="1"/>
              <a:t>Damanbir</a:t>
            </a:r>
            <a:r>
              <a:rPr lang="en-GB" b="1" dirty="0"/>
              <a:t> Singh </a:t>
            </a:r>
            <a:r>
              <a:rPr lang="en-GB" b="1" dirty="0" err="1"/>
              <a:t>Kalra</a:t>
            </a:r>
            <a:endParaRPr lang="en-GB" b="1" dirty="0"/>
          </a:p>
          <a:p>
            <a:pPr marL="342900" indent="-342900">
              <a:buAutoNum type="arabicPeriod"/>
            </a:pPr>
            <a:r>
              <a:rPr lang="en-US" b="1" dirty="0"/>
              <a:t>Ravi Kumar</a:t>
            </a:r>
          </a:p>
          <a:p>
            <a:pPr marL="342900" indent="-342900">
              <a:buAutoNum type="arabicPeriod"/>
            </a:pPr>
            <a:r>
              <a:rPr lang="en-GB" b="1" dirty="0" err="1"/>
              <a:t>Jaspreet</a:t>
            </a:r>
            <a:r>
              <a:rPr lang="en-GB" b="1" dirty="0"/>
              <a:t> Kaur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586" y="4680000"/>
            <a:ext cx="4750829" cy="8056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algn="ctr" hangingPunct="0"/>
            <a:r>
              <a:rPr lang="en-IN" sz="3200" b="0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Comic Sans MS" pitchFamily="66"/>
                <a:ea typeface="Microsoft YaHei" pitchFamily="2"/>
                <a:cs typeface="Arial" pitchFamily="2"/>
              </a:rPr>
              <a:t>Team – </a:t>
            </a:r>
            <a:r>
              <a:rPr lang="en-GB" sz="4000" b="1" dirty="0"/>
              <a:t>Neural Knights</a:t>
            </a:r>
            <a:endParaRPr lang="en-IN" sz="4400" b="0" i="0" u="none" strike="noStrike" kern="1200" dirty="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Comic Sans MS" pitchFamily="66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752000" y="2951999"/>
            <a:ext cx="1400040" cy="5916961"/>
            <a:chOff x="4752000" y="2951999"/>
            <a:chExt cx="1400040" cy="5916961"/>
          </a:xfrm>
        </p:grpSpPr>
        <p:sp>
          <p:nvSpPr>
            <p:cNvPr id="3" name="Freeform 4"/>
            <p:cNvSpPr/>
            <p:nvPr/>
          </p:nvSpPr>
          <p:spPr>
            <a:xfrm>
              <a:off x="4752000" y="3017160"/>
              <a:ext cx="635040" cy="5851800"/>
            </a:xfrm>
            <a:custGeom>
              <a:avLst/>
              <a:gdLst>
                <a:gd name="f0" fmla="val 0"/>
                <a:gd name="f1" fmla="val 368852"/>
                <a:gd name="f2" fmla="val 171013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68852" h="1710137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4" name="TextBox 5"/>
            <p:cNvSpPr/>
            <p:nvPr/>
          </p:nvSpPr>
          <p:spPr>
            <a:xfrm>
              <a:off x="4752000" y="2951999"/>
              <a:ext cx="1400040" cy="2846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5" name="TextBox 6"/>
          <p:cNvSpPr/>
          <p:nvPr/>
        </p:nvSpPr>
        <p:spPr>
          <a:xfrm>
            <a:off x="4793400" y="617760"/>
            <a:ext cx="7416720" cy="1749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9980" b="0" i="0" u="none" strike="noStrike" kern="1200" spc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Oswald Bold" pitchFamily="18"/>
                <a:ea typeface="Microsoft YaHei" pitchFamily="2"/>
                <a:cs typeface="Arial" pitchFamily="2"/>
              </a:rPr>
              <a:t>CONTENT</a:t>
            </a:r>
          </a:p>
        </p:txBody>
      </p:sp>
      <p:sp>
        <p:nvSpPr>
          <p:cNvPr id="6" name="TextBox 8"/>
          <p:cNvSpPr/>
          <p:nvPr/>
        </p:nvSpPr>
        <p:spPr>
          <a:xfrm>
            <a:off x="5263559" y="3310560"/>
            <a:ext cx="936720" cy="65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27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Oswald Bold Italics" pitchFamily="18"/>
                <a:ea typeface="Microsoft YaHei" pitchFamily="2"/>
                <a:cs typeface="Arial" pitchFamily="2"/>
              </a:rPr>
              <a:t>01</a:t>
            </a:r>
          </a:p>
        </p:txBody>
      </p:sp>
      <p:sp>
        <p:nvSpPr>
          <p:cNvPr id="7" name="TextBox 9"/>
          <p:cNvSpPr/>
          <p:nvPr/>
        </p:nvSpPr>
        <p:spPr>
          <a:xfrm>
            <a:off x="5263559" y="4238280"/>
            <a:ext cx="936720" cy="65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27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Oswald Bold Italics" pitchFamily="18"/>
                <a:ea typeface="Microsoft YaHei" pitchFamily="2"/>
                <a:cs typeface="Arial" pitchFamily="2"/>
              </a:rPr>
              <a:t>02</a:t>
            </a:r>
          </a:p>
        </p:txBody>
      </p:sp>
      <p:sp>
        <p:nvSpPr>
          <p:cNvPr id="8" name="TextBox 10"/>
          <p:cNvSpPr/>
          <p:nvPr/>
        </p:nvSpPr>
        <p:spPr>
          <a:xfrm>
            <a:off x="5263559" y="5296680"/>
            <a:ext cx="936720" cy="65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27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Oswald Bold Italics" pitchFamily="18"/>
                <a:ea typeface="Microsoft YaHei" pitchFamily="2"/>
                <a:cs typeface="Arial" pitchFamily="2"/>
              </a:rPr>
              <a:t>03</a:t>
            </a:r>
          </a:p>
        </p:txBody>
      </p:sp>
      <p:sp>
        <p:nvSpPr>
          <p:cNvPr id="9" name="TextBox 11"/>
          <p:cNvSpPr/>
          <p:nvPr/>
        </p:nvSpPr>
        <p:spPr>
          <a:xfrm>
            <a:off x="5263559" y="6354720"/>
            <a:ext cx="936720" cy="65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27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Oswald Bold Italics" pitchFamily="18"/>
                <a:ea typeface="Microsoft YaHei" pitchFamily="2"/>
                <a:cs typeface="Arial" pitchFamily="2"/>
              </a:rPr>
              <a:t>04</a:t>
            </a:r>
          </a:p>
        </p:txBody>
      </p:sp>
      <p:sp>
        <p:nvSpPr>
          <p:cNvPr id="10" name="TextBox 12"/>
          <p:cNvSpPr/>
          <p:nvPr/>
        </p:nvSpPr>
        <p:spPr>
          <a:xfrm>
            <a:off x="5283000" y="7539840"/>
            <a:ext cx="936720" cy="65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427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Oswald Bold Italics" pitchFamily="18"/>
                <a:ea typeface="Microsoft YaHei" pitchFamily="2"/>
                <a:cs typeface="Arial" pitchFamily="2"/>
              </a:rPr>
              <a:t>05</a:t>
            </a:r>
          </a:p>
        </p:txBody>
      </p:sp>
      <p:sp>
        <p:nvSpPr>
          <p:cNvPr id="11" name="TextBox 13"/>
          <p:cNvSpPr/>
          <p:nvPr/>
        </p:nvSpPr>
        <p:spPr>
          <a:xfrm>
            <a:off x="6419880" y="3373200"/>
            <a:ext cx="5790240" cy="44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5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ABOUT AN IDEA</a:t>
            </a:r>
          </a:p>
        </p:txBody>
      </p:sp>
      <p:sp>
        <p:nvSpPr>
          <p:cNvPr id="12" name="TextBox 14"/>
          <p:cNvSpPr/>
          <p:nvPr/>
        </p:nvSpPr>
        <p:spPr>
          <a:xfrm>
            <a:off x="6408000" y="4309200"/>
            <a:ext cx="5888520" cy="44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5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PROBLEM  WE ARE SOLVING</a:t>
            </a:r>
          </a:p>
        </p:txBody>
      </p:sp>
      <p:sp>
        <p:nvSpPr>
          <p:cNvPr id="13" name="TextBox 15"/>
          <p:cNvSpPr/>
          <p:nvPr/>
        </p:nvSpPr>
        <p:spPr>
          <a:xfrm>
            <a:off x="6336000" y="5112000"/>
            <a:ext cx="5832000" cy="225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58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HOW IT WILL BENEFIT TO ORGANIZATION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58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HOW WE ARE SOLVING THE PROBLEM</a:t>
            </a:r>
          </a:p>
        </p:txBody>
      </p:sp>
      <p:sp>
        <p:nvSpPr>
          <p:cNvPr id="14" name="TextBox 16"/>
          <p:cNvSpPr/>
          <p:nvPr/>
        </p:nvSpPr>
        <p:spPr>
          <a:xfrm>
            <a:off x="6379560" y="7621200"/>
            <a:ext cx="6076440" cy="44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53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WHO AS WORKED ON WHICH TASK</a:t>
            </a:r>
          </a:p>
        </p:txBody>
      </p:sp>
      <p:sp>
        <p:nvSpPr>
          <p:cNvPr id="15" name="Freeform 4"/>
          <p:cNvSpPr/>
          <p:nvPr/>
        </p:nvSpPr>
        <p:spPr>
          <a:xfrm>
            <a:off x="12577680" y="-2202119"/>
            <a:ext cx="9022320" cy="9258120"/>
          </a:xfrm>
          <a:custGeom>
            <a:avLst/>
            <a:gdLst>
              <a:gd name="f0" fmla="val 0"/>
              <a:gd name="f1" fmla="val 9022634"/>
              <a:gd name="f2" fmla="val 92583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022634" h="9258300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eform 4"/>
          <p:cNvSpPr/>
          <p:nvPr/>
        </p:nvSpPr>
        <p:spPr>
          <a:xfrm>
            <a:off x="-4464000" y="3773880"/>
            <a:ext cx="9022320" cy="9258120"/>
          </a:xfrm>
          <a:custGeom>
            <a:avLst/>
            <a:gdLst>
              <a:gd name="f0" fmla="val 0"/>
              <a:gd name="f1" fmla="val 9022634"/>
              <a:gd name="f2" fmla="val 92583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022634" h="9258300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21877" b="21877"/>
          <a:stretch>
            <a:fillRect/>
          </a:stretch>
        </p:blipFill>
        <p:spPr>
          <a:xfrm rot="10800000">
            <a:off x="-1007640" y="-82440"/>
            <a:ext cx="18287640" cy="10286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13663079" y="337320"/>
            <a:ext cx="4296240" cy="9570240"/>
            <a:chOff x="13663079" y="337320"/>
            <a:chExt cx="4296240" cy="9570240"/>
          </a:xfrm>
        </p:grpSpPr>
        <p:sp>
          <p:nvSpPr>
            <p:cNvPr id="4" name="Freeform 4"/>
            <p:cNvSpPr/>
            <p:nvPr/>
          </p:nvSpPr>
          <p:spPr>
            <a:xfrm>
              <a:off x="13663079" y="409320"/>
              <a:ext cx="4296240" cy="9498240"/>
            </a:xfrm>
            <a:custGeom>
              <a:avLst/>
              <a:gdLst>
                <a:gd name="f0" fmla="val 0"/>
                <a:gd name="f1" fmla="val 1131601"/>
                <a:gd name="f2" fmla="val 2520559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31601" h="2520559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" name="TextBox 5"/>
            <p:cNvSpPr/>
            <p:nvPr/>
          </p:nvSpPr>
          <p:spPr>
            <a:xfrm>
              <a:off x="13663079" y="337320"/>
              <a:ext cx="3085920" cy="31345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2142360" y="4829040"/>
            <a:ext cx="9752760" cy="1032480"/>
          </a:xfrm>
          <a:custGeom>
            <a:avLst/>
            <a:gdLst>
              <a:gd name="f0" fmla="val 0"/>
              <a:gd name="f1" fmla="val 9752965"/>
              <a:gd name="f2" fmla="val 10328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752965" h="1032847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0758960" y="1049759"/>
            <a:ext cx="6175800" cy="8208360"/>
          </a:xfrm>
          <a:custGeom>
            <a:avLst/>
            <a:gdLst>
              <a:gd name="f0" fmla="val 0"/>
              <a:gd name="f1" fmla="val 6176060"/>
              <a:gd name="f2" fmla="val 820869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176060" h="8208697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550160" y="3440880"/>
            <a:ext cx="9105840" cy="2420640"/>
            <a:chOff x="1550160" y="3440880"/>
            <a:chExt cx="9105840" cy="1948680"/>
          </a:xfrm>
        </p:grpSpPr>
        <p:sp>
          <p:nvSpPr>
            <p:cNvPr id="9" name="Freeform 9"/>
            <p:cNvSpPr/>
            <p:nvPr/>
          </p:nvSpPr>
          <p:spPr>
            <a:xfrm>
              <a:off x="1550160" y="3485520"/>
              <a:ext cx="9105840" cy="1749240"/>
            </a:xfrm>
            <a:custGeom>
              <a:avLst/>
              <a:gdLst>
                <a:gd name="f0" fmla="val 0"/>
                <a:gd name="f1" fmla="val 3682024"/>
                <a:gd name="f2" fmla="val 7467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682024" h="746746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0" name="TextBox 10"/>
            <p:cNvSpPr/>
            <p:nvPr/>
          </p:nvSpPr>
          <p:spPr>
            <a:xfrm>
              <a:off x="1550160" y="3440880"/>
              <a:ext cx="2009880" cy="1948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1887480" y="3875579"/>
            <a:ext cx="1156320" cy="1173240"/>
          </a:xfrm>
          <a:custGeom>
            <a:avLst/>
            <a:gdLst>
              <a:gd name="f0" fmla="val 0"/>
              <a:gd name="f1" fmla="val 1173721"/>
              <a:gd name="f2" fmla="val 115664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56649" h="1173721">
                <a:moveTo>
                  <a:pt x="f0" y="f0"/>
                </a:moveTo>
                <a:lnTo>
                  <a:pt x="f2" y="f0"/>
                </a:lnTo>
                <a:lnTo>
                  <a:pt x="f2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2142360" y="7210079"/>
            <a:ext cx="9752760" cy="1032480"/>
          </a:xfrm>
          <a:custGeom>
            <a:avLst/>
            <a:gdLst>
              <a:gd name="f0" fmla="val 0"/>
              <a:gd name="f1" fmla="val 9752965"/>
              <a:gd name="f2" fmla="val 10328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752965" h="1032847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217700" y="6379200"/>
            <a:ext cx="9249840" cy="1948680"/>
            <a:chOff x="1262160" y="5903999"/>
            <a:chExt cx="9249840" cy="1948680"/>
          </a:xfrm>
        </p:grpSpPr>
        <p:sp>
          <p:nvSpPr>
            <p:cNvPr id="14" name="Freeform 14"/>
            <p:cNvSpPr/>
            <p:nvPr/>
          </p:nvSpPr>
          <p:spPr>
            <a:xfrm>
              <a:off x="1262160" y="5948640"/>
              <a:ext cx="9249840" cy="1749240"/>
            </a:xfrm>
            <a:custGeom>
              <a:avLst/>
              <a:gdLst>
                <a:gd name="f0" fmla="val 0"/>
                <a:gd name="f1" fmla="val 3682024"/>
                <a:gd name="f2" fmla="val 746746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3682024" h="746746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5" name="TextBox 15"/>
            <p:cNvSpPr/>
            <p:nvPr/>
          </p:nvSpPr>
          <p:spPr>
            <a:xfrm>
              <a:off x="1262160" y="5903999"/>
              <a:ext cx="2041920" cy="1948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>
            <a:off x="1605330" y="6603121"/>
            <a:ext cx="1159200" cy="1178280"/>
          </a:xfrm>
          <a:custGeom>
            <a:avLst/>
            <a:gdLst>
              <a:gd name="f0" fmla="val 0"/>
              <a:gd name="f1" fmla="val 1159455"/>
              <a:gd name="f2" fmla="val 117874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59455" h="1178744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TextBox 17"/>
          <p:cNvSpPr/>
          <p:nvPr/>
        </p:nvSpPr>
        <p:spPr>
          <a:xfrm>
            <a:off x="360000" y="-82440"/>
            <a:ext cx="7416720" cy="349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9980" b="0" i="0" u="none" strike="noStrike" kern="1200" spc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Oswald Bold" pitchFamily="18"/>
                <a:ea typeface="Microsoft YaHei" pitchFamily="2"/>
                <a:cs typeface="Arial" pitchFamily="2"/>
              </a:rPr>
              <a:t>ABOUT AN IDEA</a:t>
            </a:r>
          </a:p>
        </p:txBody>
      </p:sp>
      <p:sp>
        <p:nvSpPr>
          <p:cNvPr id="18" name="TextBox 18"/>
          <p:cNvSpPr/>
          <p:nvPr/>
        </p:nvSpPr>
        <p:spPr>
          <a:xfrm>
            <a:off x="3381120" y="3684959"/>
            <a:ext cx="7131960" cy="18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Sentiment intensity analysis is a method used to measure and evaluate the strength or intensity of emotions expressed in text, such as positive or negative sentiments.</a:t>
            </a:r>
          </a:p>
        </p:txBody>
      </p:sp>
      <p:sp>
        <p:nvSpPr>
          <p:cNvPr id="19" name="TextBox 19"/>
          <p:cNvSpPr/>
          <p:nvPr/>
        </p:nvSpPr>
        <p:spPr>
          <a:xfrm>
            <a:off x="3297600" y="6596820"/>
            <a:ext cx="7131960" cy="14155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It involves </a:t>
            </a:r>
            <a:r>
              <a:rPr lang="en-IN" sz="3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analyzing</a:t>
            </a:r>
            <a:r>
              <a:rPr lang="en-IN" sz="3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 the words and phrases within a text to determine the degree of emotion conveyed.</a:t>
            </a:r>
          </a:p>
        </p:txBody>
      </p:sp>
      <p:sp>
        <p:nvSpPr>
          <p:cNvPr id="20" name="Freeform 20"/>
          <p:cNvSpPr/>
          <p:nvPr/>
        </p:nvSpPr>
        <p:spPr>
          <a:xfrm>
            <a:off x="-3269699" y="6813310"/>
            <a:ext cx="7616160" cy="7815240"/>
          </a:xfrm>
          <a:custGeom>
            <a:avLst/>
            <a:gdLst>
              <a:gd name="f0" fmla="val 0"/>
              <a:gd name="f1" fmla="val 7616556"/>
              <a:gd name="f2" fmla="val 781549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616557" h="7815497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21877" b="21877"/>
          <a:stretch>
            <a:fillRect/>
          </a:stretch>
        </p:blipFill>
        <p:spPr>
          <a:xfrm rot="10800000">
            <a:off x="214369" y="1723"/>
            <a:ext cx="18287640" cy="1028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3"/>
          <p:cNvSpPr/>
          <p:nvPr/>
        </p:nvSpPr>
        <p:spPr>
          <a:xfrm>
            <a:off x="5307479" y="6672600"/>
            <a:ext cx="7672680" cy="7672680"/>
          </a:xfrm>
          <a:custGeom>
            <a:avLst/>
            <a:gdLst>
              <a:gd name="f0" fmla="val 0"/>
              <a:gd name="f1" fmla="val 767305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673056" h="7673056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024760" y="5681880"/>
            <a:ext cx="2238120" cy="2238120"/>
          </a:xfrm>
          <a:custGeom>
            <a:avLst/>
            <a:gdLst>
              <a:gd name="f0" fmla="val 0"/>
              <a:gd name="f1" fmla="val 2238367"/>
              <a:gd name="f2" fmla="val 223836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238367" h="2238367">
                <a:moveTo>
                  <a:pt x="f0" y="f0"/>
                </a:moveTo>
                <a:lnTo>
                  <a:pt x="f2" y="f0"/>
                </a:lnTo>
                <a:lnTo>
                  <a:pt x="f2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8663760" y="6072120"/>
            <a:ext cx="960480" cy="1052280"/>
          </a:xfrm>
          <a:custGeom>
            <a:avLst/>
            <a:gdLst>
              <a:gd name="f0" fmla="val 0"/>
              <a:gd name="f1" fmla="val 960682"/>
              <a:gd name="f2" fmla="val 105254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60682" h="1052540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1539439" y="7377479"/>
            <a:ext cx="2238120" cy="2238120"/>
          </a:xfrm>
          <a:custGeom>
            <a:avLst/>
            <a:gdLst>
              <a:gd name="f0" fmla="val 0"/>
              <a:gd name="f1" fmla="val 2238367"/>
              <a:gd name="f2" fmla="val 223836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238367" h="2238367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4510079" y="7377479"/>
            <a:ext cx="2238120" cy="2238120"/>
          </a:xfrm>
          <a:custGeom>
            <a:avLst/>
            <a:gdLst>
              <a:gd name="f0" fmla="val 0"/>
              <a:gd name="f1" fmla="val 2238367"/>
              <a:gd name="f2" fmla="val 223836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238367" h="2238367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4995000" y="7891199"/>
            <a:ext cx="1268280" cy="1210680"/>
          </a:xfrm>
          <a:custGeom>
            <a:avLst/>
            <a:gdLst>
              <a:gd name="f0" fmla="val 0"/>
              <a:gd name="f1" fmla="val 1268693"/>
              <a:gd name="f2" fmla="val 121102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268693" h="1211025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2106440" y="7936199"/>
            <a:ext cx="1104480" cy="1120680"/>
          </a:xfrm>
          <a:custGeom>
            <a:avLst/>
            <a:gdLst>
              <a:gd name="f0" fmla="val 0"/>
              <a:gd name="f1" fmla="val 1121111"/>
              <a:gd name="f2" fmla="val 110480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04804" h="1121111">
                <a:moveTo>
                  <a:pt x="f0" y="f0"/>
                </a:moveTo>
                <a:lnTo>
                  <a:pt x="f2" y="f0"/>
                </a:lnTo>
                <a:lnTo>
                  <a:pt x="f2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774440" y="3248639"/>
            <a:ext cx="3473639" cy="721565"/>
            <a:chOff x="1774440" y="3248639"/>
            <a:chExt cx="3473639" cy="721565"/>
          </a:xfrm>
        </p:grpSpPr>
        <p:sp>
          <p:nvSpPr>
            <p:cNvPr id="11" name="Freeform 11"/>
            <p:cNvSpPr/>
            <p:nvPr/>
          </p:nvSpPr>
          <p:spPr>
            <a:xfrm>
              <a:off x="1774440" y="3248639"/>
              <a:ext cx="3473639" cy="126720"/>
            </a:xfrm>
            <a:custGeom>
              <a:avLst/>
              <a:gdLst>
                <a:gd name="f0" fmla="val 0"/>
                <a:gd name="f1" fmla="val 914964"/>
                <a:gd name="f2" fmla="val 17059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14964" h="170593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" name="TextBox 12"/>
            <p:cNvSpPr/>
            <p:nvPr/>
          </p:nvSpPr>
          <p:spPr>
            <a:xfrm>
              <a:off x="1892478" y="3322924"/>
              <a:ext cx="3085560" cy="64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0760" tIns="50760" rIns="50760" bIns="5076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298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DM Sans Bold" pitchFamily="18"/>
                  <a:ea typeface="Microsoft YaHei" pitchFamily="2"/>
                  <a:cs typeface="Arial" pitchFamily="2"/>
                </a:rPr>
                <a:t>Objective 1</a:t>
              </a:r>
            </a:p>
          </p:txBody>
        </p:sp>
      </p:grpSp>
      <p:sp>
        <p:nvSpPr>
          <p:cNvPr id="13" name="TextBox 13"/>
          <p:cNvSpPr/>
          <p:nvPr/>
        </p:nvSpPr>
        <p:spPr>
          <a:xfrm>
            <a:off x="2926799" y="660600"/>
            <a:ext cx="11552760" cy="243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6950" b="0" i="0" u="none" strike="noStrike" kern="1200" spc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Oswald Bold" pitchFamily="18"/>
                <a:ea typeface="Microsoft YaHei" pitchFamily="2"/>
                <a:cs typeface="Arial" pitchFamily="2"/>
              </a:rPr>
              <a:t>PROBLEMS WE ARE SOLVING</a:t>
            </a:r>
          </a:p>
        </p:txBody>
      </p:sp>
      <p:sp>
        <p:nvSpPr>
          <p:cNvPr id="14" name="TextBox 14"/>
          <p:cNvSpPr/>
          <p:nvPr/>
        </p:nvSpPr>
        <p:spPr>
          <a:xfrm>
            <a:off x="1878119" y="4026182"/>
            <a:ext cx="3360600" cy="283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31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 Bold" pitchFamily="18"/>
                <a:ea typeface="Microsoft YaHei" pitchFamily="2"/>
                <a:cs typeface="Arial" pitchFamily="2"/>
              </a:rPr>
              <a:t>Customer feedback analysis:</a:t>
            </a:r>
            <a:r>
              <a:rPr lang="en-IN" sz="231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 Sentiment intensity analysis can help businesses quickly gauge the sentiment behind customer feedback or reviews.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218720" y="3248639"/>
            <a:ext cx="3473639" cy="785137"/>
            <a:chOff x="7218720" y="3248639"/>
            <a:chExt cx="3473639" cy="785137"/>
          </a:xfrm>
        </p:grpSpPr>
        <p:sp>
          <p:nvSpPr>
            <p:cNvPr id="16" name="Freeform 16"/>
            <p:cNvSpPr/>
            <p:nvPr/>
          </p:nvSpPr>
          <p:spPr>
            <a:xfrm>
              <a:off x="7218720" y="3248639"/>
              <a:ext cx="3473639" cy="126720"/>
            </a:xfrm>
            <a:custGeom>
              <a:avLst/>
              <a:gdLst>
                <a:gd name="f0" fmla="val 0"/>
                <a:gd name="f1" fmla="val 914964"/>
                <a:gd name="f2" fmla="val 17059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14964" h="170593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7" name="TextBox 17"/>
            <p:cNvSpPr/>
            <p:nvPr/>
          </p:nvSpPr>
          <p:spPr>
            <a:xfrm>
              <a:off x="7412759" y="3386496"/>
              <a:ext cx="3085560" cy="64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0760" tIns="50760" rIns="50760" bIns="5076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298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DM Sans Bold" pitchFamily="18"/>
                  <a:ea typeface="Microsoft YaHei" pitchFamily="2"/>
                  <a:cs typeface="Arial" pitchFamily="2"/>
                </a:rPr>
                <a:t>Objective  2</a:t>
              </a:r>
            </a:p>
          </p:txBody>
        </p:sp>
      </p:grpSp>
      <p:sp>
        <p:nvSpPr>
          <p:cNvPr id="18" name="TextBox 18"/>
          <p:cNvSpPr/>
          <p:nvPr/>
        </p:nvSpPr>
        <p:spPr>
          <a:xfrm>
            <a:off x="6049350" y="4169881"/>
            <a:ext cx="6254640" cy="1549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21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 Bold" pitchFamily="18"/>
                <a:ea typeface="Microsoft YaHei" pitchFamily="2"/>
                <a:cs typeface="Arial" pitchFamily="2"/>
              </a:rPr>
              <a:t>Review ranking and recommendation:</a:t>
            </a:r>
            <a:r>
              <a:rPr lang="en-IN" sz="221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 Sentiment intensity analysis can aid in ranking and recommending reviews within a reviewing system.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84359" y="3248639"/>
            <a:ext cx="3473639" cy="750778"/>
            <a:chOff x="13284359" y="3248639"/>
            <a:chExt cx="3473639" cy="750778"/>
          </a:xfrm>
        </p:grpSpPr>
        <p:sp>
          <p:nvSpPr>
            <p:cNvPr id="20" name="Freeform 20"/>
            <p:cNvSpPr/>
            <p:nvPr/>
          </p:nvSpPr>
          <p:spPr>
            <a:xfrm>
              <a:off x="13284359" y="3248639"/>
              <a:ext cx="3473639" cy="126720"/>
            </a:xfrm>
            <a:custGeom>
              <a:avLst/>
              <a:gdLst>
                <a:gd name="f0" fmla="val 0"/>
                <a:gd name="f1" fmla="val 914964"/>
                <a:gd name="f2" fmla="val 17059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914964" h="170593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1" name="TextBox 21"/>
            <p:cNvSpPr/>
            <p:nvPr/>
          </p:nvSpPr>
          <p:spPr>
            <a:xfrm>
              <a:off x="13348440" y="3352137"/>
              <a:ext cx="3085560" cy="64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0760" tIns="50760" rIns="50760" bIns="5076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298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DM Sans Bold" pitchFamily="18"/>
                  <a:ea typeface="Microsoft YaHei" pitchFamily="2"/>
                  <a:cs typeface="Arial" pitchFamily="2"/>
                </a:rPr>
                <a:t>Objective 3</a:t>
              </a:r>
            </a:p>
          </p:txBody>
        </p:sp>
      </p:grpSp>
      <p:sp>
        <p:nvSpPr>
          <p:cNvPr id="22" name="TextBox 22"/>
          <p:cNvSpPr/>
          <p:nvPr/>
        </p:nvSpPr>
        <p:spPr>
          <a:xfrm>
            <a:off x="13348440" y="4185029"/>
            <a:ext cx="3360600" cy="4402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31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 Bold" pitchFamily="18"/>
                <a:ea typeface="Microsoft YaHei" pitchFamily="2"/>
                <a:cs typeface="Arial" pitchFamily="2"/>
              </a:rPr>
              <a:t>Opinion mining and summarization:</a:t>
            </a:r>
            <a:r>
              <a:rPr lang="en-IN" sz="231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 Sentiment intensity analysis can be used to extract and summarize opinions from large volumes of text data, providing a concise overview of the sentiment landscape.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4479559" y="-4215384"/>
            <a:ext cx="7616160" cy="7815240"/>
          </a:xfrm>
          <a:custGeom>
            <a:avLst/>
            <a:gdLst>
              <a:gd name="f0" fmla="val 0"/>
              <a:gd name="f1" fmla="val 7815497"/>
              <a:gd name="f2" fmla="val 761655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616557" h="7815497">
                <a:moveTo>
                  <a:pt x="f0" y="f0"/>
                </a:moveTo>
                <a:lnTo>
                  <a:pt x="f2" y="f0"/>
                </a:lnTo>
                <a:lnTo>
                  <a:pt x="f2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4" name="Freeform 4"/>
          <p:cNvSpPr/>
          <p:nvPr/>
        </p:nvSpPr>
        <p:spPr>
          <a:xfrm>
            <a:off x="-4558320" y="6005880"/>
            <a:ext cx="9022320" cy="9258120"/>
          </a:xfrm>
          <a:custGeom>
            <a:avLst/>
            <a:gdLst>
              <a:gd name="f0" fmla="val 0"/>
              <a:gd name="f1" fmla="val 9022634"/>
              <a:gd name="f2" fmla="val 92583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022634" h="9258300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21877" b="21877"/>
          <a:stretch>
            <a:fillRect/>
          </a:stretch>
        </p:blipFill>
        <p:spPr>
          <a:xfrm rot="10800000">
            <a:off x="0" y="360"/>
            <a:ext cx="18287640" cy="10286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-13680" y="-144720"/>
            <a:ext cx="18287640" cy="3085920"/>
            <a:chOff x="-13680" y="-144720"/>
            <a:chExt cx="18287640" cy="3085920"/>
          </a:xfrm>
        </p:grpSpPr>
        <p:sp>
          <p:nvSpPr>
            <p:cNvPr id="4" name="Freeform 4"/>
            <p:cNvSpPr/>
            <p:nvPr/>
          </p:nvSpPr>
          <p:spPr>
            <a:xfrm>
              <a:off x="-13680" y="-74160"/>
              <a:ext cx="18287640" cy="3015000"/>
            </a:xfrm>
            <a:custGeom>
              <a:avLst/>
              <a:gdLst>
                <a:gd name="f0" fmla="val 0"/>
                <a:gd name="f1" fmla="val 4816592"/>
                <a:gd name="f2" fmla="val 8128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4816592" h="812800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" name="TextBox 5"/>
            <p:cNvSpPr/>
            <p:nvPr/>
          </p:nvSpPr>
          <p:spPr>
            <a:xfrm>
              <a:off x="-13680" y="-144720"/>
              <a:ext cx="3085920" cy="3085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3752000" y="-4791240"/>
            <a:ext cx="7616160" cy="7815240"/>
          </a:xfrm>
          <a:custGeom>
            <a:avLst/>
            <a:gdLst>
              <a:gd name="f0" fmla="val 0"/>
              <a:gd name="f1" fmla="val 7815497"/>
              <a:gd name="f2" fmla="val 761655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616557" h="7815497">
                <a:moveTo>
                  <a:pt x="f0" y="f0"/>
                </a:moveTo>
                <a:lnTo>
                  <a:pt x="f2" y="f0"/>
                </a:lnTo>
                <a:lnTo>
                  <a:pt x="f2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2851200" y="-3442680"/>
            <a:ext cx="6709680" cy="6885000"/>
          </a:xfrm>
          <a:custGeom>
            <a:avLst/>
            <a:gdLst>
              <a:gd name="f0" fmla="val 0"/>
              <a:gd name="f1" fmla="val 6709932"/>
              <a:gd name="f2" fmla="val 688519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6709932" h="6885191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162880" y="4104000"/>
            <a:ext cx="4473360" cy="2214000"/>
          </a:xfrm>
          <a:custGeom>
            <a:avLst/>
            <a:gdLst>
              <a:gd name="f0" fmla="val 0"/>
              <a:gd name="f1" fmla="val 4473739"/>
              <a:gd name="f2" fmla="val 244307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73739" h="2443073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162880" y="3384000"/>
            <a:ext cx="4473360" cy="864000"/>
            <a:chOff x="2162880" y="3384000"/>
            <a:chExt cx="4473360" cy="864000"/>
          </a:xfrm>
        </p:grpSpPr>
        <p:sp>
          <p:nvSpPr>
            <p:cNvPr id="10" name="Freeform 10"/>
            <p:cNvSpPr/>
            <p:nvPr/>
          </p:nvSpPr>
          <p:spPr>
            <a:xfrm>
              <a:off x="2162880" y="3484440"/>
              <a:ext cx="4473360" cy="122400"/>
            </a:xfrm>
            <a:custGeom>
              <a:avLst/>
              <a:gdLst>
                <a:gd name="f0" fmla="val 0"/>
                <a:gd name="f1" fmla="val 1178269"/>
                <a:gd name="f2" fmla="val 16770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78269" h="167703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1" name="TextBox 11"/>
            <p:cNvSpPr/>
            <p:nvPr/>
          </p:nvSpPr>
          <p:spPr>
            <a:xfrm>
              <a:off x="2818440" y="3384000"/>
              <a:ext cx="3445560" cy="864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0760" tIns="50760" rIns="50760" bIns="5076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298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DM Sans Italics" pitchFamily="18"/>
                  <a:ea typeface="Microsoft YaHei" pitchFamily="2"/>
                  <a:cs typeface="Arial" pitchFamily="2"/>
                </a:rPr>
                <a:t>Mission</a:t>
              </a:r>
            </a:p>
          </p:txBody>
        </p:sp>
      </p:grpSp>
      <p:sp>
        <p:nvSpPr>
          <p:cNvPr id="12" name="TextBox 12"/>
          <p:cNvSpPr/>
          <p:nvPr/>
        </p:nvSpPr>
        <p:spPr>
          <a:xfrm>
            <a:off x="2995200" y="459360"/>
            <a:ext cx="10905840" cy="211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6030" b="0" i="0" u="none" strike="noStrike" kern="1200" spc="0" dirty="0">
                <a:ln>
                  <a:noFill/>
                </a:ln>
                <a:solidFill>
                  <a:srgbClr val="DDDDDD"/>
                </a:solidFill>
                <a:effectLst>
                  <a:outerShdw dist="17961" dir="2700000">
                    <a:scrgbClr r="0" g="0" b="0"/>
                  </a:outerShdw>
                </a:effectLst>
                <a:latin typeface="Oswald Bold" pitchFamily="18"/>
                <a:ea typeface="Microsoft YaHei" pitchFamily="2"/>
                <a:cs typeface="Arial" pitchFamily="2"/>
              </a:rPr>
              <a:t>HOW IT WILL BE BENEFIT TO ORGANIZATION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090560" y="3442680"/>
            <a:ext cx="9660470" cy="4289760"/>
            <a:chOff x="7090560" y="3442680"/>
            <a:chExt cx="9034200" cy="3103559"/>
          </a:xfrm>
        </p:grpSpPr>
        <p:sp>
          <p:nvSpPr>
            <p:cNvPr id="14" name="Freeform 14"/>
            <p:cNvSpPr/>
            <p:nvPr/>
          </p:nvSpPr>
          <p:spPr>
            <a:xfrm>
              <a:off x="7090560" y="3513959"/>
              <a:ext cx="9034200" cy="2071800"/>
            </a:xfrm>
            <a:custGeom>
              <a:avLst/>
              <a:gdLst>
                <a:gd name="f0" fmla="val 0"/>
                <a:gd name="f1" fmla="val 1744696"/>
                <a:gd name="f2" fmla="val 55538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744696" h="555383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60">
              <a:solidFill>
                <a:srgbClr val="000000"/>
              </a:solidFill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5" name="TextBox 15"/>
            <p:cNvSpPr/>
            <p:nvPr/>
          </p:nvSpPr>
          <p:spPr>
            <a:xfrm>
              <a:off x="7090560" y="3442680"/>
              <a:ext cx="4208400" cy="31035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16" name="TextBox 16"/>
          <p:cNvSpPr/>
          <p:nvPr/>
        </p:nvSpPr>
        <p:spPr>
          <a:xfrm>
            <a:off x="7320998" y="3552901"/>
            <a:ext cx="8899920" cy="28900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 Bold" pitchFamily="18"/>
                <a:ea typeface="Microsoft YaHei" pitchFamily="2"/>
                <a:cs typeface="Arial" pitchFamily="2"/>
              </a:rPr>
              <a:t>Enhanced customer insights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: By </a:t>
            </a:r>
            <a:r>
              <a:rPr lang="en-IN" sz="2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analyzing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 the intensity of sentiments expressed by customers, organizations can gain deeper insights into customer preferences, satisfaction levels, and pain points.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 Bold" pitchFamily="18"/>
                <a:ea typeface="Microsoft YaHei" pitchFamily="2"/>
                <a:cs typeface="Arial" pitchFamily="2"/>
              </a:rPr>
              <a:t>Real-time feedback and responsiveness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: Sentiment intensity analysis enables organizations to receive real-time feedback from customers.</a:t>
            </a:r>
          </a:p>
        </p:txBody>
      </p:sp>
      <p:sp>
        <p:nvSpPr>
          <p:cNvPr id="17" name="Freeform 17"/>
          <p:cNvSpPr/>
          <p:nvPr/>
        </p:nvSpPr>
        <p:spPr>
          <a:xfrm>
            <a:off x="11410560" y="7140600"/>
            <a:ext cx="4473360" cy="2239200"/>
          </a:xfrm>
          <a:custGeom>
            <a:avLst/>
            <a:gdLst>
              <a:gd name="f0" fmla="val 0"/>
              <a:gd name="f1" fmla="val 4473739"/>
              <a:gd name="f2" fmla="val 244307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473739" h="2443073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1410560" y="6546240"/>
            <a:ext cx="4473360" cy="636480"/>
            <a:chOff x="11410560" y="6546240"/>
            <a:chExt cx="4473360" cy="636480"/>
          </a:xfrm>
        </p:grpSpPr>
        <p:sp>
          <p:nvSpPr>
            <p:cNvPr id="19" name="Freeform 19"/>
            <p:cNvSpPr/>
            <p:nvPr/>
          </p:nvSpPr>
          <p:spPr>
            <a:xfrm>
              <a:off x="11410560" y="6546240"/>
              <a:ext cx="4473360" cy="122400"/>
            </a:xfrm>
            <a:custGeom>
              <a:avLst/>
              <a:gdLst>
                <a:gd name="f0" fmla="val 0"/>
                <a:gd name="f1" fmla="val 1178269"/>
                <a:gd name="f2" fmla="val 167703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78269" h="167703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0" name="TextBox 20"/>
            <p:cNvSpPr/>
            <p:nvPr/>
          </p:nvSpPr>
          <p:spPr>
            <a:xfrm>
              <a:off x="11962440" y="6546240"/>
              <a:ext cx="3085560" cy="636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0760" tIns="50760" rIns="50760" bIns="5076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2980" b="0" i="0" u="none" strike="noStrike" kern="1200" spc="0">
                  <a:ln>
                    <a:noFill/>
                  </a:ln>
                  <a:solidFill>
                    <a:srgbClr val="000000"/>
                  </a:solidFill>
                  <a:latin typeface="DM Sans Italics" pitchFamily="18"/>
                  <a:ea typeface="Microsoft YaHei" pitchFamily="2"/>
                  <a:cs typeface="Arial" pitchFamily="2"/>
                </a:rPr>
                <a:t>Vision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987020" y="6483602"/>
            <a:ext cx="9034200" cy="3782520"/>
            <a:chOff x="2162880" y="6504120"/>
            <a:chExt cx="9034200" cy="3782520"/>
          </a:xfrm>
        </p:grpSpPr>
        <p:sp>
          <p:nvSpPr>
            <p:cNvPr id="22" name="Freeform 22"/>
            <p:cNvSpPr/>
            <p:nvPr/>
          </p:nvSpPr>
          <p:spPr>
            <a:xfrm>
              <a:off x="2162880" y="6590880"/>
              <a:ext cx="9034200" cy="3321359"/>
            </a:xfrm>
            <a:custGeom>
              <a:avLst/>
              <a:gdLst>
                <a:gd name="f0" fmla="val 0"/>
                <a:gd name="f1" fmla="val 1744696"/>
                <a:gd name="f2" fmla="val 73050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744696" h="730507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60">
              <a:solidFill>
                <a:srgbClr val="000000"/>
              </a:solidFill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3" name="TextBox 23"/>
            <p:cNvSpPr/>
            <p:nvPr/>
          </p:nvSpPr>
          <p:spPr>
            <a:xfrm>
              <a:off x="2162880" y="6504120"/>
              <a:ext cx="4208400" cy="3782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24" name="TextBox 24"/>
          <p:cNvSpPr/>
          <p:nvPr/>
        </p:nvSpPr>
        <p:spPr>
          <a:xfrm>
            <a:off x="2309315" y="6588359"/>
            <a:ext cx="8566207" cy="30871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ct val="45000"/>
              <a:buFont typeface="Arial" pitchFamily="32"/>
              <a:buChar char="•"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 Bold" pitchFamily="18"/>
                <a:ea typeface="Microsoft YaHei" pitchFamily="2"/>
                <a:cs typeface="Arial" pitchFamily="2"/>
              </a:rPr>
              <a:t>Improved reputation management: 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Sentiment intensity analysis allows organizations to monitor and manage their brand reputation more effectively.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ct val="45000"/>
              <a:buFont typeface="Arial" pitchFamily="32"/>
              <a:buChar char="•"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 Bold" pitchFamily="18"/>
                <a:ea typeface="Microsoft YaHei" pitchFamily="2"/>
                <a:cs typeface="Arial" pitchFamily="2"/>
              </a:rPr>
              <a:t>Market research and trend analysis:</a:t>
            </a:r>
            <a:r>
              <a:rPr lang="en-IN" sz="2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 Sentiment intensity analysis can be utilized for market research, helping organizations understand market trends, consumer preferences, and emerging opportunities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21877" b="21877"/>
          <a:stretch>
            <a:fillRect/>
          </a:stretch>
        </p:blipFill>
        <p:spPr>
          <a:xfrm rot="10800000">
            <a:off x="360" y="360"/>
            <a:ext cx="18287640" cy="1028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3"/>
          <p:cNvSpPr/>
          <p:nvPr/>
        </p:nvSpPr>
        <p:spPr>
          <a:xfrm rot="258000">
            <a:off x="-426086" y="6682657"/>
            <a:ext cx="18770452" cy="5820964"/>
          </a:xfrm>
          <a:custGeom>
            <a:avLst/>
            <a:gdLst>
              <a:gd name="f0" fmla="val 0"/>
              <a:gd name="f1" fmla="val 21273218"/>
              <a:gd name="f2" fmla="val 912814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273218" h="9128145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1885400" y="8765640"/>
            <a:ext cx="4127760" cy="436679"/>
          </a:xfrm>
          <a:custGeom>
            <a:avLst/>
            <a:gdLst>
              <a:gd name="f0" fmla="val 0"/>
              <a:gd name="f1" fmla="val 4128022"/>
              <a:gd name="f2" fmla="val 43716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128022" h="437161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1900519" y="4678200"/>
            <a:ext cx="4112640" cy="4087080"/>
            <a:chOff x="11900519" y="4678200"/>
            <a:chExt cx="4112640" cy="4087080"/>
          </a:xfrm>
        </p:grpSpPr>
        <p:sp>
          <p:nvSpPr>
            <p:cNvPr id="6" name="Freeform 6"/>
            <p:cNvSpPr/>
            <p:nvPr/>
          </p:nvSpPr>
          <p:spPr>
            <a:xfrm>
              <a:off x="11900519" y="4853880"/>
              <a:ext cx="4112640" cy="3911400"/>
            </a:xfrm>
            <a:custGeom>
              <a:avLst/>
              <a:gdLst>
                <a:gd name="f0" fmla="val 0"/>
                <a:gd name="f1" fmla="val 1279723"/>
                <a:gd name="f2" fmla="val 127172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9723" h="1271725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" name="TextBox 7"/>
            <p:cNvSpPr/>
            <p:nvPr/>
          </p:nvSpPr>
          <p:spPr>
            <a:xfrm>
              <a:off x="11900519" y="4678200"/>
              <a:ext cx="2612160" cy="267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20" y="8765640"/>
            <a:ext cx="4127760" cy="436679"/>
          </a:xfrm>
          <a:custGeom>
            <a:avLst/>
            <a:gdLst>
              <a:gd name="f0" fmla="val 0"/>
              <a:gd name="f1" fmla="val 437161"/>
              <a:gd name="f2" fmla="val 412802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128022" h="437161">
                <a:moveTo>
                  <a:pt x="f0" y="f0"/>
                </a:moveTo>
                <a:lnTo>
                  <a:pt x="f2" y="f0"/>
                </a:lnTo>
                <a:lnTo>
                  <a:pt x="f2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7094879" y="4678200"/>
            <a:ext cx="4112640" cy="4087080"/>
            <a:chOff x="7094879" y="4678200"/>
            <a:chExt cx="4112640" cy="4087080"/>
          </a:xfrm>
        </p:grpSpPr>
        <p:sp>
          <p:nvSpPr>
            <p:cNvPr id="10" name="Freeform 10"/>
            <p:cNvSpPr/>
            <p:nvPr/>
          </p:nvSpPr>
          <p:spPr>
            <a:xfrm>
              <a:off x="7094879" y="4853880"/>
              <a:ext cx="4112640" cy="3911400"/>
            </a:xfrm>
            <a:custGeom>
              <a:avLst/>
              <a:gdLst>
                <a:gd name="f0" fmla="val 0"/>
                <a:gd name="f1" fmla="val 1279723"/>
                <a:gd name="f2" fmla="val 127172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9723" h="1271725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1" name="TextBox 11"/>
            <p:cNvSpPr/>
            <p:nvPr/>
          </p:nvSpPr>
          <p:spPr>
            <a:xfrm>
              <a:off x="7094879" y="4678200"/>
              <a:ext cx="2612160" cy="267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80" y="8765640"/>
            <a:ext cx="4127760" cy="436679"/>
          </a:xfrm>
          <a:custGeom>
            <a:avLst/>
            <a:gdLst>
              <a:gd name="f0" fmla="val 0"/>
              <a:gd name="f1" fmla="val 4128022"/>
              <a:gd name="f2" fmla="val 43716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4128022" h="437161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289240" y="4678200"/>
            <a:ext cx="4112640" cy="4087080"/>
            <a:chOff x="2289240" y="4678200"/>
            <a:chExt cx="4112640" cy="4087080"/>
          </a:xfrm>
        </p:grpSpPr>
        <p:sp>
          <p:nvSpPr>
            <p:cNvPr id="14" name="Freeform 14"/>
            <p:cNvSpPr/>
            <p:nvPr/>
          </p:nvSpPr>
          <p:spPr>
            <a:xfrm>
              <a:off x="2289240" y="4853880"/>
              <a:ext cx="4112640" cy="3911400"/>
            </a:xfrm>
            <a:custGeom>
              <a:avLst/>
              <a:gdLst>
                <a:gd name="f0" fmla="val 0"/>
                <a:gd name="f1" fmla="val 1279723"/>
                <a:gd name="f2" fmla="val 127172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279723" h="1271725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5" name="TextBox 15"/>
            <p:cNvSpPr/>
            <p:nvPr/>
          </p:nvSpPr>
          <p:spPr>
            <a:xfrm>
              <a:off x="2289240" y="4678200"/>
              <a:ext cx="2612160" cy="267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1359" y="3653639"/>
            <a:ext cx="2048760" cy="2048760"/>
            <a:chOff x="3321359" y="3653639"/>
            <a:chExt cx="2048760" cy="2048760"/>
          </a:xfrm>
        </p:grpSpPr>
        <p:sp>
          <p:nvSpPr>
            <p:cNvPr id="17" name="Freeform 17"/>
            <p:cNvSpPr/>
            <p:nvPr/>
          </p:nvSpPr>
          <p:spPr>
            <a:xfrm>
              <a:off x="3321359" y="3653639"/>
              <a:ext cx="2048760" cy="2048760"/>
            </a:xfrm>
            <a:custGeom>
              <a:avLst/>
              <a:gdLst>
                <a:gd name="f0" fmla="val 0"/>
                <a:gd name="f1" fmla="val 812800"/>
                <a:gd name="f2" fmla="val 404587"/>
                <a:gd name="f3" fmla="val 628326"/>
                <a:gd name="f4" fmla="val 1001"/>
                <a:gd name="f5" fmla="val 809174"/>
                <a:gd name="f6" fmla="val 182659"/>
                <a:gd name="f7" fmla="val 406400"/>
                <a:gd name="f8" fmla="val 630141"/>
                <a:gd name="f9" fmla="val 811799"/>
                <a:gd name="f10" fmla="val 1808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09173" h="812800">
                  <a:moveTo>
                    <a:pt x="f2" y="f0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3" y="f9"/>
                    <a:pt x="f2" y="f1"/>
                  </a:cubicBezTo>
                  <a:cubicBezTo>
                    <a:pt x="f10" y="f9"/>
                    <a:pt x="f0" y="f8"/>
                    <a:pt x="f0" y="f7"/>
                  </a:cubicBezTo>
                  <a:cubicBezTo>
                    <a:pt x="f0" y="f6"/>
                    <a:pt x="f10" y="f4"/>
                    <a:pt x="f2" y="f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8" name="TextBox 18"/>
            <p:cNvSpPr/>
            <p:nvPr/>
          </p:nvSpPr>
          <p:spPr>
            <a:xfrm>
              <a:off x="3509639" y="3701520"/>
              <a:ext cx="1672199" cy="18086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19440" y="3653639"/>
            <a:ext cx="2048760" cy="2048760"/>
            <a:chOff x="8119440" y="3653639"/>
            <a:chExt cx="2048760" cy="2048760"/>
          </a:xfrm>
        </p:grpSpPr>
        <p:sp>
          <p:nvSpPr>
            <p:cNvPr id="20" name="Freeform 20"/>
            <p:cNvSpPr/>
            <p:nvPr/>
          </p:nvSpPr>
          <p:spPr>
            <a:xfrm>
              <a:off x="8119440" y="3653639"/>
              <a:ext cx="2048760" cy="2048760"/>
            </a:xfrm>
            <a:custGeom>
              <a:avLst/>
              <a:gdLst>
                <a:gd name="f0" fmla="val 0"/>
                <a:gd name="f1" fmla="val 812800"/>
                <a:gd name="f2" fmla="val 404587"/>
                <a:gd name="f3" fmla="val 628326"/>
                <a:gd name="f4" fmla="val 1001"/>
                <a:gd name="f5" fmla="val 809174"/>
                <a:gd name="f6" fmla="val 182659"/>
                <a:gd name="f7" fmla="val 406400"/>
                <a:gd name="f8" fmla="val 630141"/>
                <a:gd name="f9" fmla="val 811799"/>
                <a:gd name="f10" fmla="val 1808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09173" h="812800">
                  <a:moveTo>
                    <a:pt x="f2" y="f0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3" y="f9"/>
                    <a:pt x="f2" y="f1"/>
                  </a:cubicBezTo>
                  <a:cubicBezTo>
                    <a:pt x="f10" y="f9"/>
                    <a:pt x="f0" y="f8"/>
                    <a:pt x="f0" y="f7"/>
                  </a:cubicBezTo>
                  <a:cubicBezTo>
                    <a:pt x="f0" y="f6"/>
                    <a:pt x="f10" y="f4"/>
                    <a:pt x="f2" y="f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1" name="TextBox 21"/>
            <p:cNvSpPr/>
            <p:nvPr/>
          </p:nvSpPr>
          <p:spPr>
            <a:xfrm>
              <a:off x="8308080" y="3701520"/>
              <a:ext cx="1672199" cy="18086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33720" y="3653639"/>
            <a:ext cx="2048760" cy="2048760"/>
            <a:chOff x="12933720" y="3653639"/>
            <a:chExt cx="2048760" cy="2048760"/>
          </a:xfrm>
        </p:grpSpPr>
        <p:sp>
          <p:nvSpPr>
            <p:cNvPr id="23" name="Freeform 23"/>
            <p:cNvSpPr/>
            <p:nvPr/>
          </p:nvSpPr>
          <p:spPr>
            <a:xfrm>
              <a:off x="12933720" y="3653639"/>
              <a:ext cx="2048760" cy="2048760"/>
            </a:xfrm>
            <a:custGeom>
              <a:avLst/>
              <a:gdLst>
                <a:gd name="f0" fmla="val 0"/>
                <a:gd name="f1" fmla="val 812800"/>
                <a:gd name="f2" fmla="val 404587"/>
                <a:gd name="f3" fmla="val 628326"/>
                <a:gd name="f4" fmla="val 1001"/>
                <a:gd name="f5" fmla="val 809174"/>
                <a:gd name="f6" fmla="val 182659"/>
                <a:gd name="f7" fmla="val 406400"/>
                <a:gd name="f8" fmla="val 630141"/>
                <a:gd name="f9" fmla="val 811799"/>
                <a:gd name="f10" fmla="val 18084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809173" h="812800">
                  <a:moveTo>
                    <a:pt x="f2" y="f0"/>
                  </a:moveTo>
                  <a:cubicBezTo>
                    <a:pt x="f3" y="f4"/>
                    <a:pt x="f5" y="f6"/>
                    <a:pt x="f5" y="f7"/>
                  </a:cubicBezTo>
                  <a:cubicBezTo>
                    <a:pt x="f5" y="f8"/>
                    <a:pt x="f3" y="f9"/>
                    <a:pt x="f2" y="f1"/>
                  </a:cubicBezTo>
                  <a:cubicBezTo>
                    <a:pt x="f10" y="f9"/>
                    <a:pt x="f0" y="f8"/>
                    <a:pt x="f0" y="f7"/>
                  </a:cubicBezTo>
                  <a:cubicBezTo>
                    <a:pt x="f0" y="f6"/>
                    <a:pt x="f10" y="f4"/>
                    <a:pt x="f2" y="f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24" name="TextBox 24"/>
            <p:cNvSpPr/>
            <p:nvPr/>
          </p:nvSpPr>
          <p:spPr>
            <a:xfrm>
              <a:off x="13121999" y="3701520"/>
              <a:ext cx="1672199" cy="18086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square" lIns="50760" tIns="50760" rIns="50760" bIns="5076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25" name="Freeform 25"/>
          <p:cNvSpPr/>
          <p:nvPr/>
        </p:nvSpPr>
        <p:spPr>
          <a:xfrm>
            <a:off x="3732480" y="4016880"/>
            <a:ext cx="1211400" cy="1321920"/>
          </a:xfrm>
          <a:custGeom>
            <a:avLst/>
            <a:gdLst>
              <a:gd name="f0" fmla="val 0"/>
              <a:gd name="f1" fmla="val 1211702"/>
              <a:gd name="f2" fmla="val 1322294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211702" h="1322294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8563679" y="4016880"/>
            <a:ext cx="1160280" cy="1393559"/>
          </a:xfrm>
          <a:custGeom>
            <a:avLst/>
            <a:gdLst>
              <a:gd name="f0" fmla="val 0"/>
              <a:gd name="f1" fmla="val 1160684"/>
              <a:gd name="f2" fmla="val 139383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160684" h="1393835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7" name="Freeform 27"/>
          <p:cNvSpPr/>
          <p:nvPr/>
        </p:nvSpPr>
        <p:spPr>
          <a:xfrm>
            <a:off x="13272840" y="3986280"/>
            <a:ext cx="1352880" cy="1352880"/>
          </a:xfrm>
          <a:custGeom>
            <a:avLst/>
            <a:gdLst>
              <a:gd name="f0" fmla="val 0"/>
              <a:gd name="f1" fmla="val 135307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53071" h="1353071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2150280" y="648000"/>
            <a:ext cx="13617720" cy="243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6930" b="1" i="0" u="none" strike="noStrike" kern="1200" spc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DejaVu Sans Condensed" pitchFamily="34"/>
                <a:ea typeface="Microsoft YaHei" pitchFamily="2"/>
                <a:cs typeface="Arial" pitchFamily="2"/>
              </a:rPr>
              <a:t>HOW WE ARE SOLVING THE PROBLEM</a:t>
            </a:r>
          </a:p>
        </p:txBody>
      </p:sp>
      <p:sp>
        <p:nvSpPr>
          <p:cNvPr id="29" name="TextBox 29"/>
          <p:cNvSpPr/>
          <p:nvPr/>
        </p:nvSpPr>
        <p:spPr>
          <a:xfrm>
            <a:off x="2580840" y="5412600"/>
            <a:ext cx="3542400" cy="26715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DM Sans" pitchFamily="18"/>
                <a:ea typeface="Microsoft YaHei" pitchFamily="2"/>
                <a:cs typeface="Arial" pitchFamily="2"/>
              </a:rPr>
              <a:t>Competitive advantage: By utilizing sentiment intensity analysis, organizations can gain a competitive advantage by understanding how their products, services, or brand are perceived compared to competitors</a:t>
            </a:r>
            <a:r>
              <a:rPr lang="en-IN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M Sans" pitchFamily="18"/>
                <a:ea typeface="Microsoft YaHei" pitchFamily="2"/>
                <a:cs typeface="Arial" pitchFamily="2"/>
              </a:rPr>
              <a:t>.</a:t>
            </a:r>
          </a:p>
        </p:txBody>
      </p:sp>
      <p:sp>
        <p:nvSpPr>
          <p:cNvPr id="30" name="TextBox 30"/>
          <p:cNvSpPr/>
          <p:nvPr/>
        </p:nvSpPr>
        <p:spPr>
          <a:xfrm>
            <a:off x="7372799" y="5412600"/>
            <a:ext cx="3542400" cy="26715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DM Sans" pitchFamily="18"/>
                <a:ea typeface="Microsoft YaHei" pitchFamily="2"/>
                <a:cs typeface="Arial" pitchFamily="2"/>
              </a:rPr>
              <a:t>Accurate sentiment classification: Sentiment intensity analysis enables organizations to accurately classify sentiments expressed in customer feedback, reviews, and social media conversations.</a:t>
            </a:r>
          </a:p>
        </p:txBody>
      </p:sp>
      <p:sp>
        <p:nvSpPr>
          <p:cNvPr id="31" name="TextBox 31"/>
          <p:cNvSpPr/>
          <p:nvPr/>
        </p:nvSpPr>
        <p:spPr>
          <a:xfrm>
            <a:off x="12178080" y="5533920"/>
            <a:ext cx="3542400" cy="16696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DM Sans" pitchFamily="18"/>
                <a:ea typeface="Microsoft YaHei" pitchFamily="2"/>
                <a:cs typeface="Arial" pitchFamily="2"/>
              </a:rPr>
              <a:t>Enhanced decision-making: Sentiment intensity analysis provides organizations with valuable insights to support data-driven decision-making.</a:t>
            </a:r>
          </a:p>
        </p:txBody>
      </p:sp>
      <p:sp>
        <p:nvSpPr>
          <p:cNvPr id="32" name="TextBox 32"/>
          <p:cNvSpPr/>
          <p:nvPr/>
        </p:nvSpPr>
        <p:spPr>
          <a:xfrm>
            <a:off x="2864700" y="8145491"/>
            <a:ext cx="2974680" cy="4497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050" b="0" i="0" u="none" strike="noStrike" kern="1200" spc="0" dirty="0">
                <a:ln>
                  <a:noFill/>
                </a:ln>
                <a:solidFill>
                  <a:srgbClr val="EEEEEE"/>
                </a:solidFill>
                <a:latin typeface="Oswald" pitchFamily="18"/>
                <a:ea typeface="Microsoft YaHei" pitchFamily="2"/>
                <a:cs typeface="Arial" pitchFamily="2"/>
              </a:rPr>
              <a:t>STRATEGY 1</a:t>
            </a:r>
          </a:p>
        </p:txBody>
      </p:sp>
      <p:sp>
        <p:nvSpPr>
          <p:cNvPr id="33" name="TextBox 33"/>
          <p:cNvSpPr/>
          <p:nvPr/>
        </p:nvSpPr>
        <p:spPr>
          <a:xfrm>
            <a:off x="7656479" y="8145490"/>
            <a:ext cx="2974680" cy="4497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050" b="0" i="0" u="none" strike="noStrike" kern="1200" spc="0" dirty="0">
                <a:ln>
                  <a:noFill/>
                </a:ln>
                <a:solidFill>
                  <a:srgbClr val="EEEEEE"/>
                </a:solidFill>
                <a:latin typeface="Oswald" pitchFamily="18"/>
                <a:ea typeface="Microsoft YaHei" pitchFamily="2"/>
                <a:cs typeface="Arial" pitchFamily="2"/>
              </a:rPr>
              <a:t>STRATEGY  2</a:t>
            </a:r>
          </a:p>
        </p:txBody>
      </p:sp>
      <p:sp>
        <p:nvSpPr>
          <p:cNvPr id="34" name="TextBox 34"/>
          <p:cNvSpPr/>
          <p:nvPr/>
        </p:nvSpPr>
        <p:spPr>
          <a:xfrm>
            <a:off x="12475080" y="7992719"/>
            <a:ext cx="2974680" cy="4497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050" b="0" i="0" u="none" strike="noStrike" kern="1200" spc="0" dirty="0">
                <a:ln>
                  <a:noFill/>
                </a:ln>
                <a:solidFill>
                  <a:srgbClr val="EEEEEE"/>
                </a:solidFill>
                <a:latin typeface="Oswald" pitchFamily="18"/>
                <a:ea typeface="Microsoft YaHei" pitchFamily="2"/>
                <a:cs typeface="Arial" pitchFamily="2"/>
              </a:rPr>
              <a:t>STRATEGY </a:t>
            </a:r>
            <a:r>
              <a:rPr lang="en-IN" sz="3050" dirty="0">
                <a:solidFill>
                  <a:srgbClr val="EEEEEE"/>
                </a:solidFill>
                <a:latin typeface="Oswald" pitchFamily="18"/>
                <a:ea typeface="Microsoft YaHei" pitchFamily="2"/>
                <a:cs typeface="Arial" pitchFamily="2"/>
              </a:rPr>
              <a:t> </a:t>
            </a:r>
            <a:r>
              <a:rPr lang="en-IN" sz="3050" b="0" i="0" u="none" strike="noStrike" kern="1200" spc="0" dirty="0">
                <a:ln>
                  <a:noFill/>
                </a:ln>
                <a:solidFill>
                  <a:srgbClr val="EEEEEE"/>
                </a:solidFill>
                <a:latin typeface="Oswald" pitchFamily="18"/>
                <a:ea typeface="Microsoft YaHei" pitchFamily="2"/>
                <a:cs typeface="Arial" pitchFamily="2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21877" b="21877"/>
          <a:stretch>
            <a:fillRect/>
          </a:stretch>
        </p:blipFill>
        <p:spPr>
          <a:xfrm rot="10800000">
            <a:off x="360" y="0"/>
            <a:ext cx="18287640" cy="1028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5"/>
          <p:cNvSpPr/>
          <p:nvPr/>
        </p:nvSpPr>
        <p:spPr>
          <a:xfrm>
            <a:off x="2294280" y="708840"/>
            <a:ext cx="13617720" cy="267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8000" b="0" i="0" u="none" strike="noStrike" kern="1200" spc="0" dirty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icrosoft YaHei" pitchFamily="2"/>
                <a:cs typeface="Arial" pitchFamily="2"/>
              </a:rPr>
              <a:t>WHO HAS WORKED ON WHICH TASK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2959291" y="4244223"/>
            <a:ext cx="4257360" cy="5170736"/>
            <a:chOff x="2281827" y="4645368"/>
            <a:chExt cx="4257360" cy="5170736"/>
          </a:xfrm>
        </p:grpSpPr>
        <p:sp>
          <p:nvSpPr>
            <p:cNvPr id="5" name="Freeform 7"/>
            <p:cNvSpPr/>
            <p:nvPr/>
          </p:nvSpPr>
          <p:spPr>
            <a:xfrm>
              <a:off x="2281827" y="4645368"/>
              <a:ext cx="4257360" cy="4549679"/>
            </a:xfrm>
            <a:custGeom>
              <a:avLst/>
              <a:gdLst>
                <a:gd name="f0" fmla="val 0"/>
                <a:gd name="f1" fmla="val 1167500"/>
                <a:gd name="f2" fmla="val 129349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167500" h="1293498">
                  <a:moveTo>
                    <a:pt x="f0" y="f0"/>
                  </a:moveTo>
                  <a:lnTo>
                    <a:pt x="f1" y="f0"/>
                  </a:lnTo>
                  <a:lnTo>
                    <a:pt x="f1" y="f2"/>
                  </a:lnTo>
                  <a:lnTo>
                    <a:pt x="f0" y="f2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  <a:prstDash val="solid"/>
            </a:ln>
          </p:spPr>
          <p:txBody>
            <a:bodyPr wrap="square" lIns="90000" tIns="45000" rIns="90000" bIns="45000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" name="TextBox 8"/>
            <p:cNvSpPr/>
            <p:nvPr/>
          </p:nvSpPr>
          <p:spPr>
            <a:xfrm>
              <a:off x="2832533" y="6789944"/>
              <a:ext cx="2963879" cy="3026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50760" tIns="50760" rIns="50760" bIns="5076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spc="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 spc="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2400" b="0" i="0" u="none" strike="noStrike" kern="1200" spc="0" dirty="0">
                  <a:ln>
                    <a:noFill/>
                  </a:ln>
                  <a:solidFill>
                    <a:srgbClr val="FDFBFB"/>
                  </a:solidFill>
                  <a:latin typeface="DM Sans Italics" pitchFamily="18"/>
                  <a:ea typeface="Microsoft YaHei" pitchFamily="2"/>
                  <a:cs typeface="Arial" pitchFamily="2"/>
                </a:rPr>
                <a:t> 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2400" b="0" i="0" u="none" strike="noStrike" kern="1200" spc="0" dirty="0">
                  <a:ln>
                    <a:noFill/>
                  </a:ln>
                  <a:solidFill>
                    <a:srgbClr val="FDFBFB"/>
                  </a:solidFill>
                  <a:latin typeface="DM Sans" pitchFamily="18"/>
                  <a:ea typeface="Microsoft YaHei" pitchFamily="2"/>
                  <a:cs typeface="Arial" pitchFamily="2"/>
                </a:rPr>
                <a:t>IDEA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2400" dirty="0">
                  <a:solidFill>
                    <a:srgbClr val="FDFBFB"/>
                  </a:solidFill>
                  <a:latin typeface="DM Sans" pitchFamily="18"/>
                  <a:ea typeface="Microsoft YaHei" pitchFamily="2"/>
                  <a:cs typeface="Arial" pitchFamily="2"/>
                </a:rPr>
                <a:t>CODING</a:t>
              </a:r>
              <a:endParaRPr lang="en-IN" sz="2400" b="0" i="0" u="none" strike="noStrike" kern="1200" spc="0" dirty="0">
                <a:ln>
                  <a:noFill/>
                </a:ln>
                <a:solidFill>
                  <a:srgbClr val="FDFBFB"/>
                </a:solidFill>
                <a:latin typeface="DM Sans" pitchFamily="18"/>
                <a:ea typeface="Microsoft YaHei" pitchFamily="2"/>
                <a:cs typeface="Arial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IN" sz="2400" b="0" i="0" u="none" strike="noStrike" kern="1200" spc="0" dirty="0">
                  <a:ln>
                    <a:noFill/>
                  </a:ln>
                  <a:solidFill>
                    <a:srgbClr val="FDFBFB"/>
                  </a:solidFill>
                  <a:latin typeface="DM Sans" pitchFamily="18"/>
                  <a:ea typeface="Microsoft YaHei" pitchFamily="2"/>
                  <a:cs typeface="Arial" pitchFamily="2"/>
                </a:rPr>
                <a:t>  PPT MAKING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2400" b="0" i="0" u="none" strike="noStrike" kern="1200" spc="0" dirty="0">
                <a:ln>
                  <a:noFill/>
                </a:ln>
                <a:solidFill>
                  <a:srgbClr val="FDFBFB"/>
                </a:solidFill>
                <a:latin typeface="DM Sans" pitchFamily="18"/>
                <a:ea typeface="Microsoft YaHei" pitchFamily="2"/>
                <a:cs typeface="Arial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2400" b="0" i="0" u="none" strike="noStrike" kern="1200" spc="0" dirty="0">
                <a:ln>
                  <a:noFill/>
                </a:ln>
                <a:solidFill>
                  <a:srgbClr val="FDFBFB"/>
                </a:solidFill>
                <a:latin typeface="DM Sans" pitchFamily="18"/>
                <a:ea typeface="Microsoft YaHei" pitchFamily="2"/>
                <a:cs typeface="Arial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2400" b="0" i="0" u="none" strike="noStrike" kern="1200" spc="0" dirty="0">
                <a:ln>
                  <a:noFill/>
                </a:ln>
                <a:solidFill>
                  <a:srgbClr val="FDFBFB"/>
                </a:solidFill>
                <a:latin typeface="DM Sans" pitchFamily="18"/>
                <a:ea typeface="Microsoft YaHei" pitchFamily="2"/>
                <a:cs typeface="Arial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2400" b="0" i="0" u="none" strike="noStrike" kern="1200" spc="0" dirty="0">
                <a:ln>
                  <a:noFill/>
                </a:ln>
                <a:solidFill>
                  <a:srgbClr val="FDFBFB"/>
                </a:solidFill>
                <a:latin typeface="DM Sans" pitchFamily="18"/>
                <a:ea typeface="Microsoft YaHei" pitchFamily="2"/>
                <a:cs typeface="Arial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2400" b="0" i="0" u="none" strike="noStrike" kern="1200" spc="0" dirty="0">
                <a:ln>
                  <a:noFill/>
                </a:ln>
                <a:solidFill>
                  <a:srgbClr val="FDFBFB"/>
                </a:solidFill>
                <a:latin typeface="DM Sans" pitchFamily="18"/>
                <a:ea typeface="Microsoft YaHei" pitchFamily="2"/>
                <a:cs typeface="Arial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2400" b="0" i="0" u="none" strike="noStrike" kern="1200" spc="0" dirty="0">
                <a:ln>
                  <a:noFill/>
                </a:ln>
                <a:solidFill>
                  <a:srgbClr val="FDFBFB"/>
                </a:solidFill>
                <a:latin typeface="DM Sans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13" name="Freeform 18"/>
          <p:cNvSpPr/>
          <p:nvPr/>
        </p:nvSpPr>
        <p:spPr>
          <a:xfrm>
            <a:off x="3416040" y="8256240"/>
            <a:ext cx="3144959" cy="332640"/>
          </a:xfrm>
          <a:custGeom>
            <a:avLst/>
            <a:gdLst>
              <a:gd name="f0" fmla="val 0"/>
              <a:gd name="f1" fmla="val 3145217"/>
              <a:gd name="f2" fmla="val 3330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145217" h="333081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Freeform 19"/>
          <p:cNvSpPr/>
          <p:nvPr/>
        </p:nvSpPr>
        <p:spPr>
          <a:xfrm>
            <a:off x="7571880" y="8256240"/>
            <a:ext cx="3144959" cy="332640"/>
          </a:xfrm>
          <a:custGeom>
            <a:avLst/>
            <a:gdLst>
              <a:gd name="f0" fmla="val 0"/>
              <a:gd name="f1" fmla="val 333081"/>
              <a:gd name="f2" fmla="val 314521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145217" h="333081">
                <a:moveTo>
                  <a:pt x="f0" y="f0"/>
                </a:moveTo>
                <a:lnTo>
                  <a:pt x="f2" y="f0"/>
                </a:lnTo>
                <a:lnTo>
                  <a:pt x="f2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Freeform 20"/>
          <p:cNvSpPr/>
          <p:nvPr/>
        </p:nvSpPr>
        <p:spPr>
          <a:xfrm>
            <a:off x="11726640" y="8256240"/>
            <a:ext cx="3144959" cy="332640"/>
          </a:xfrm>
          <a:custGeom>
            <a:avLst/>
            <a:gdLst>
              <a:gd name="f0" fmla="val 0"/>
              <a:gd name="f1" fmla="val 3145217"/>
              <a:gd name="f2" fmla="val 3330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3145217" h="333081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Freeform 4"/>
          <p:cNvSpPr/>
          <p:nvPr/>
        </p:nvSpPr>
        <p:spPr>
          <a:xfrm>
            <a:off x="-5543554" y="-426199"/>
            <a:ext cx="10174319" cy="10361880"/>
          </a:xfrm>
          <a:custGeom>
            <a:avLst/>
            <a:gdLst>
              <a:gd name="f0" fmla="val 0"/>
              <a:gd name="f1" fmla="val 9022634"/>
              <a:gd name="f2" fmla="val 92583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022634" h="9258300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Freeform 4"/>
          <p:cNvSpPr/>
          <p:nvPr/>
        </p:nvSpPr>
        <p:spPr>
          <a:xfrm>
            <a:off x="15912000" y="-2321905"/>
            <a:ext cx="9022320" cy="9258120"/>
          </a:xfrm>
          <a:custGeom>
            <a:avLst/>
            <a:gdLst>
              <a:gd name="f0" fmla="val 0"/>
              <a:gd name="f1" fmla="val 9022634"/>
              <a:gd name="f2" fmla="val 92583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022634" h="9258300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Freeform 11"/>
          <p:cNvSpPr/>
          <p:nvPr/>
        </p:nvSpPr>
        <p:spPr>
          <a:xfrm>
            <a:off x="11389320" y="4244223"/>
            <a:ext cx="4396680" cy="4549679"/>
          </a:xfrm>
          <a:custGeom>
            <a:avLst/>
            <a:gdLst>
              <a:gd name="f0" fmla="val 0"/>
              <a:gd name="f1" fmla="val 1205656"/>
              <a:gd name="f2" fmla="val 129349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205656" h="1293498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close/>
              </a:path>
            </a:pathLst>
          </a:custGeom>
          <a:solidFill>
            <a:srgbClr val="100F0D"/>
          </a:solid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0" name="TextBox 12"/>
          <p:cNvSpPr/>
          <p:nvPr/>
        </p:nvSpPr>
        <p:spPr>
          <a:xfrm>
            <a:off x="12105720" y="5522913"/>
            <a:ext cx="2963879" cy="302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50760" tIns="50760" rIns="50760" bIns="5076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FDFBFB"/>
                </a:solidFill>
                <a:latin typeface="DM Sans" pitchFamily="18"/>
                <a:ea typeface="Microsoft YaHei" pitchFamily="2"/>
                <a:cs typeface="Arial" pitchFamily="2"/>
              </a:rPr>
              <a:t>IDEA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spc="0" dirty="0">
                <a:ln>
                  <a:noFill/>
                </a:ln>
                <a:solidFill>
                  <a:srgbClr val="FDFBFB"/>
                </a:solidFill>
                <a:latin typeface="DM Sans" pitchFamily="18"/>
                <a:ea typeface="Microsoft YaHei" pitchFamily="2"/>
                <a:cs typeface="Arial" pitchFamily="2"/>
              </a:rPr>
              <a:t>CODING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dirty="0">
                <a:solidFill>
                  <a:srgbClr val="FDFBFB"/>
                </a:solidFill>
                <a:latin typeface="DM Sans" pitchFamily="18"/>
                <a:ea typeface="Microsoft YaHei" pitchFamily="2"/>
                <a:cs typeface="Arial" pitchFamily="2"/>
              </a:rPr>
              <a:t>TESTING</a:t>
            </a:r>
            <a:endParaRPr lang="en-IN" sz="2400" b="0" i="0" u="none" strike="noStrike" kern="1200" spc="0" dirty="0">
              <a:ln>
                <a:noFill/>
              </a:ln>
              <a:solidFill>
                <a:srgbClr val="FDFBFB"/>
              </a:solidFill>
              <a:latin typeface="DM Sans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dirty="0"/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400" b="0" i="0" u="none" strike="noStrike" kern="1200" spc="0" dirty="0">
              <a:ln>
                <a:noFill/>
              </a:ln>
              <a:solidFill>
                <a:srgbClr val="FDFBFB"/>
              </a:solidFill>
              <a:latin typeface="DM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49185" y="4615317"/>
            <a:ext cx="2276948" cy="6627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dirty="0">
                <a:solidFill>
                  <a:srgbClr val="FFFFFF"/>
                </a:solidFill>
                <a:latin typeface="Comic Sans MS" pitchFamily="66"/>
                <a:ea typeface="Microsoft YaHei" pitchFamily="2"/>
                <a:cs typeface="Arial" pitchFamily="2"/>
              </a:rPr>
              <a:t>Ravi Kumar</a:t>
            </a:r>
            <a:endParaRPr lang="en-IN" sz="3200" b="0" i="0" u="none" strike="noStrike" kern="1200" dirty="0">
              <a:ln>
                <a:noFill/>
              </a:ln>
              <a:solidFill>
                <a:srgbClr val="FFFFFF"/>
              </a:solidFill>
              <a:latin typeface="Comic Sans MS" pitchFamily="66"/>
              <a:ea typeface="Microsoft YaHei" pitchFamily="2"/>
              <a:cs typeface="Arial" pitchFamily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8412" y="4679298"/>
            <a:ext cx="3179117" cy="123465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b="0" i="0" u="none" strike="noStrike" kern="1200" dirty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omic Sans MS" pitchFamily="66"/>
                <a:ea typeface="Microsoft YaHei" pitchFamily="2"/>
                <a:cs typeface="Arial" pitchFamily="2"/>
              </a:rPr>
              <a:t>Damanbir Singh</a:t>
            </a:r>
            <a:endParaRPr lang="en-IN" sz="3200" dirty="0">
              <a:solidFill>
                <a:srgbClr val="FFFFFF"/>
              </a:solidFill>
              <a:effectLst>
                <a:outerShdw dist="17961" dir="2700000">
                  <a:scrgbClr r="0" g="0" b="0"/>
                </a:outerShdw>
              </a:effectLst>
              <a:latin typeface="Comic Sans MS" pitchFamily="66"/>
              <a:ea typeface="Microsoft YaHei" pitchFamily="2"/>
              <a:cs typeface="Ari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3200" b="0" i="0" u="none" strike="noStrike" kern="1200" dirty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Comic Sans MS" pitchFamily="66"/>
                <a:ea typeface="Microsoft YaHei" pitchFamily="2"/>
                <a:cs typeface="Arial" pitchFamily="2"/>
              </a:rPr>
              <a:t>Kalra: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/>
          <p:nvPr/>
        </p:nvSpPr>
        <p:spPr>
          <a:xfrm>
            <a:off x="11520000" y="-1698119"/>
            <a:ext cx="9022320" cy="9258120"/>
          </a:xfrm>
          <a:custGeom>
            <a:avLst/>
            <a:gdLst>
              <a:gd name="f0" fmla="val 0"/>
              <a:gd name="f1" fmla="val 9022634"/>
              <a:gd name="f2" fmla="val 92583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022634" h="9258300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Freeform 4"/>
          <p:cNvSpPr/>
          <p:nvPr/>
        </p:nvSpPr>
        <p:spPr>
          <a:xfrm>
            <a:off x="-166320" y="5616000"/>
            <a:ext cx="9022320" cy="9258120"/>
          </a:xfrm>
          <a:custGeom>
            <a:avLst/>
            <a:gdLst>
              <a:gd name="f0" fmla="val 0"/>
              <a:gd name="f1" fmla="val 9022634"/>
              <a:gd name="f2" fmla="val 92583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9022634" h="9258300">
                <a:moveTo>
                  <a:pt x="f0" y="f0"/>
                </a:moveTo>
                <a:lnTo>
                  <a:pt x="f1" y="f0"/>
                </a:lnTo>
                <a:lnTo>
                  <a:pt x="f1" y="f2"/>
                </a:lnTo>
                <a:lnTo>
                  <a:pt x="f0" y="f2"/>
                </a:lnTo>
                <a:lnTo>
                  <a:pt x="f0" y="f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  <a:prstDash val="solid"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4000" y="3311999"/>
            <a:ext cx="6552000" cy="3396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u="sng">
                <a:uFillTx/>
              </a:defRPr>
            </a:pPr>
            <a:r>
              <a:rPr lang="en-IN" sz="9600" b="0" i="0" u="sng" strike="noStrike" kern="1200">
                <a:ln>
                  <a:noFill/>
                </a:ln>
                <a:uFillTx/>
                <a:latin typeface="Amiri" pitchFamily="18"/>
                <a:ea typeface="Microsoft YaHei" pitchFamily="2"/>
                <a:cs typeface="Arial" pitchFamily="2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396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Amiri</vt:lpstr>
      <vt:lpstr>Arial</vt:lpstr>
      <vt:lpstr>Bahnschrift</vt:lpstr>
      <vt:lpstr>Calibri</vt:lpstr>
      <vt:lpstr>Comic Sans MS</vt:lpstr>
      <vt:lpstr>DejaVu Sans Condensed</vt:lpstr>
      <vt:lpstr>DM Sans</vt:lpstr>
      <vt:lpstr>DM Sans Bold</vt:lpstr>
      <vt:lpstr>DM Sans Italics</vt:lpstr>
      <vt:lpstr>Oswald</vt:lpstr>
      <vt:lpstr>Oswald Bold</vt:lpstr>
      <vt:lpstr>Oswald Bold Italics</vt:lpstr>
      <vt:lpstr>StarSymbol</vt:lpstr>
      <vt:lpstr>Times New Roman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Damanbir Singh Kalra</cp:lastModifiedBy>
  <cp:revision>18</cp:revision>
  <dcterms:modified xsi:type="dcterms:W3CDTF">2023-10-05T14:58:08Z</dcterms:modified>
</cp:coreProperties>
</file>