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59" r:id="rId9"/>
    <p:sldId id="26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DB-F5BD-438E-AC13-163966B64C1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F693-0C17-486A-B2B9-768C464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DB-F5BD-438E-AC13-163966B64C1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F693-0C17-486A-B2B9-768C464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DB-F5BD-438E-AC13-163966B64C1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F693-0C17-486A-B2B9-768C464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2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DB-F5BD-438E-AC13-163966B64C1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F693-0C17-486A-B2B9-768C464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DB-F5BD-438E-AC13-163966B64C1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F693-0C17-486A-B2B9-768C464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DB-F5BD-438E-AC13-163966B64C1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F693-0C17-486A-B2B9-768C464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9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DB-F5BD-438E-AC13-163966B64C1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F693-0C17-486A-B2B9-768C464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4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DB-F5BD-438E-AC13-163966B64C1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F693-0C17-486A-B2B9-768C464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DB-F5BD-438E-AC13-163966B64C1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F693-0C17-486A-B2B9-768C464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9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DB-F5BD-438E-AC13-163966B64C1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F693-0C17-486A-B2B9-768C464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1FDB-F5BD-438E-AC13-163966B64C1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F693-0C17-486A-B2B9-768C464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1FDB-F5BD-438E-AC13-163966B64C1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3F693-0C17-486A-B2B9-768C46435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Programming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Equivalence </a:t>
            </a:r>
          </a:p>
          <a:p>
            <a:pPr lvl="1"/>
            <a:r>
              <a:rPr lang="en-CA" dirty="0" smtClean="0"/>
              <a:t>== and !=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Comparison</a:t>
            </a:r>
          </a:p>
          <a:p>
            <a:pPr lvl="1"/>
            <a:r>
              <a:rPr lang="en-CA" dirty="0" smtClean="0"/>
              <a:t>&lt;, &gt;, &lt;=, &gt;=, etc.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Binary Logic</a:t>
            </a:r>
          </a:p>
          <a:p>
            <a:pPr lvl="1"/>
            <a:r>
              <a:rPr lang="en-CA" dirty="0" smtClean="0"/>
              <a:t>and, or, not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NOTE: Don’t Use “+”, “-”, “*”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856" y="1690688"/>
            <a:ext cx="1613806" cy="3879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787" y="1690688"/>
            <a:ext cx="4665911" cy="38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Statements (Control Logic)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If statements are essential </a:t>
            </a:r>
            <a:br>
              <a:rPr lang="en-CA" sz="2400" dirty="0" smtClean="0"/>
            </a:br>
            <a:r>
              <a:rPr lang="en-CA" sz="2400" dirty="0" smtClean="0"/>
              <a:t>even for the simplest programs</a:t>
            </a:r>
          </a:p>
          <a:p>
            <a:endParaRPr lang="en-CA" sz="2400" dirty="0"/>
          </a:p>
          <a:p>
            <a:r>
              <a:rPr lang="en-CA" sz="2400" dirty="0" smtClean="0"/>
              <a:t>They control which parts of a </a:t>
            </a:r>
            <a:br>
              <a:rPr lang="en-CA" sz="2400" dirty="0" smtClean="0"/>
            </a:br>
            <a:r>
              <a:rPr lang="en-CA" sz="2400" dirty="0" smtClean="0"/>
              <a:t>program are executed giver a set </a:t>
            </a:r>
            <a:br>
              <a:rPr lang="en-CA" sz="2400" dirty="0" smtClean="0"/>
            </a:br>
            <a:r>
              <a:rPr lang="en-CA" sz="2400" dirty="0" smtClean="0"/>
              <a:t>of conditions</a:t>
            </a:r>
          </a:p>
          <a:p>
            <a:endParaRPr lang="en-CA" sz="2400" dirty="0"/>
          </a:p>
          <a:p>
            <a:r>
              <a:rPr lang="en-CA" sz="2400" dirty="0" smtClean="0"/>
              <a:t>If statements can be extended</a:t>
            </a:r>
          </a:p>
          <a:p>
            <a:pPr lvl="1"/>
            <a:r>
              <a:rPr lang="en-CA" sz="2000" dirty="0" smtClean="0"/>
              <a:t>Using “</a:t>
            </a:r>
            <a:r>
              <a:rPr lang="en-CA" sz="2000" dirty="0" err="1" smtClean="0"/>
              <a:t>elif</a:t>
            </a:r>
            <a:r>
              <a:rPr lang="en-CA" sz="2000" dirty="0" smtClean="0"/>
              <a:t>”</a:t>
            </a:r>
          </a:p>
          <a:p>
            <a:pPr lvl="1"/>
            <a:r>
              <a:rPr lang="en-CA" sz="2000" dirty="0" smtClean="0"/>
              <a:t>Using “else”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54" y="1690687"/>
            <a:ext cx="3302000" cy="3217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79" y="5264150"/>
            <a:ext cx="3228975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467" y="1690687"/>
            <a:ext cx="3193323" cy="3217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9933" y="5264150"/>
            <a:ext cx="3482228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Loops (Counted Iteration)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Loops are used when the same </a:t>
            </a:r>
            <a:br>
              <a:rPr lang="en-CA" dirty="0" smtClean="0"/>
            </a:br>
            <a:r>
              <a:rPr lang="en-CA" dirty="0" smtClean="0"/>
              <a:t>set of commands need to be </a:t>
            </a:r>
            <a:br>
              <a:rPr lang="en-CA" dirty="0" smtClean="0"/>
            </a:br>
            <a:r>
              <a:rPr lang="en-CA" dirty="0" smtClean="0"/>
              <a:t>repeated a number of times</a:t>
            </a:r>
          </a:p>
          <a:p>
            <a:endParaRPr lang="en-CA" dirty="0"/>
          </a:p>
          <a:p>
            <a:r>
              <a:rPr lang="en-CA" dirty="0" smtClean="0"/>
              <a:t>For loops are useful repeating </a:t>
            </a:r>
            <a:br>
              <a:rPr lang="en-CA" dirty="0" smtClean="0"/>
            </a:br>
            <a:r>
              <a:rPr lang="en-CA" dirty="0" smtClean="0"/>
              <a:t>a known number of times.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104" y="1825625"/>
            <a:ext cx="5808983" cy="31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While Loops (Conditional Iteration)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Loops are used when the same </a:t>
            </a:r>
            <a:br>
              <a:rPr lang="en-CA" dirty="0"/>
            </a:br>
            <a:r>
              <a:rPr lang="en-CA" dirty="0"/>
              <a:t>set of commands need to be </a:t>
            </a:r>
            <a:br>
              <a:rPr lang="en-CA" dirty="0"/>
            </a:br>
            <a:r>
              <a:rPr lang="en-CA" dirty="0"/>
              <a:t>repeated a number of times</a:t>
            </a:r>
          </a:p>
          <a:p>
            <a:endParaRPr lang="en-CA" dirty="0" smtClean="0"/>
          </a:p>
          <a:p>
            <a:r>
              <a:rPr lang="en-CA" dirty="0" smtClean="0"/>
              <a:t>While loops are useful for repeating </a:t>
            </a:r>
            <a:br>
              <a:rPr lang="en-CA" dirty="0" smtClean="0"/>
            </a:br>
            <a:r>
              <a:rPr lang="en-CA" dirty="0" smtClean="0"/>
              <a:t>until a logical (Boolean) condition </a:t>
            </a:r>
            <a:br>
              <a:rPr lang="en-CA" dirty="0" smtClean="0"/>
            </a:br>
            <a:r>
              <a:rPr lang="en-CA" dirty="0" smtClean="0"/>
              <a:t>occurs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620" y="1825625"/>
            <a:ext cx="5182628" cy="32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The symbol “=“ means </a:t>
            </a:r>
            <a:r>
              <a:rPr lang="en-CA" sz="2400" b="1" u="sng" dirty="0" smtClean="0"/>
              <a:t>assign a value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/>
          </a:p>
          <a:p>
            <a:r>
              <a:rPr lang="en-CA" sz="2400" dirty="0" smtClean="0"/>
              <a:t>The symbol “==“ means is </a:t>
            </a:r>
            <a:r>
              <a:rPr lang="en-CA" sz="2400" b="1" u="sng" dirty="0" smtClean="0"/>
              <a:t>equal to </a:t>
            </a:r>
          </a:p>
          <a:p>
            <a:pPr lvl="1"/>
            <a:r>
              <a:rPr lang="en-CA" sz="2000" dirty="0" smtClean="0"/>
              <a:t>We will discuss this later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2591"/>
            <a:ext cx="2207631" cy="202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109" y="2532590"/>
            <a:ext cx="4480560" cy="202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285" y="5012268"/>
            <a:ext cx="2715658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 &amp;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u="sng" dirty="0" smtClean="0"/>
              <a:t>Constant</a:t>
            </a:r>
            <a:r>
              <a:rPr lang="en-CA" sz="2400" dirty="0" smtClean="0"/>
              <a:t>: An identifier that is assigned a </a:t>
            </a:r>
            <a:br>
              <a:rPr lang="en-CA" sz="2400" dirty="0" smtClean="0"/>
            </a:br>
            <a:r>
              <a:rPr lang="en-CA" sz="2400" dirty="0" smtClean="0"/>
              <a:t>value that does not change in the program</a:t>
            </a:r>
          </a:p>
          <a:p>
            <a:endParaRPr lang="en-CA" sz="2400" dirty="0"/>
          </a:p>
          <a:p>
            <a:endParaRPr lang="en-CA" sz="2400" dirty="0" smtClean="0"/>
          </a:p>
          <a:p>
            <a:r>
              <a:rPr lang="en-CA" sz="2400" b="1" u="sng" dirty="0" smtClean="0"/>
              <a:t>Variable</a:t>
            </a:r>
            <a:r>
              <a:rPr lang="en-CA" sz="2400" dirty="0" smtClean="0"/>
              <a:t>: An identifier that can change value </a:t>
            </a:r>
            <a:br>
              <a:rPr lang="en-CA" sz="2400" dirty="0" smtClean="0"/>
            </a:br>
            <a:r>
              <a:rPr lang="en-CA" sz="2400" dirty="0" smtClean="0"/>
              <a:t>during program execution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292" y="1027905"/>
            <a:ext cx="4568942" cy="484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Integers (32767 to -32768)</a:t>
            </a:r>
          </a:p>
          <a:p>
            <a:pPr lvl="1"/>
            <a:r>
              <a:rPr lang="en-CA" dirty="0" smtClean="0"/>
              <a:t>Whole Numbers</a:t>
            </a:r>
          </a:p>
          <a:p>
            <a:pPr lvl="1"/>
            <a:r>
              <a:rPr lang="en-CA" dirty="0" smtClean="0"/>
              <a:t>Limited Range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Floating Point (Decimal Points)</a:t>
            </a:r>
          </a:p>
          <a:p>
            <a:pPr lvl="1"/>
            <a:r>
              <a:rPr lang="en-CA" dirty="0" smtClean="0"/>
              <a:t>Real Numbers</a:t>
            </a:r>
          </a:p>
          <a:p>
            <a:pPr lvl="1"/>
            <a:r>
              <a:rPr lang="en-CA" dirty="0" smtClean="0"/>
              <a:t>Unlimited Range</a:t>
            </a:r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63" y="1027906"/>
            <a:ext cx="4815422" cy="49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Characters</a:t>
            </a:r>
          </a:p>
          <a:p>
            <a:pPr lvl="1"/>
            <a:r>
              <a:rPr lang="en-CA" dirty="0" smtClean="0"/>
              <a:t>A single alphanumeric character</a:t>
            </a:r>
          </a:p>
          <a:p>
            <a:pPr lvl="1"/>
            <a:r>
              <a:rPr lang="en-CA" dirty="0" smtClean="0"/>
              <a:t>Also includes punctuation marks</a:t>
            </a:r>
          </a:p>
          <a:p>
            <a:pPr lvl="1"/>
            <a:r>
              <a:rPr lang="en-CA" dirty="0" smtClean="0"/>
              <a:t>Note: : “1” is NOT the same as 1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Strings</a:t>
            </a:r>
          </a:p>
          <a:p>
            <a:pPr lvl="1"/>
            <a:r>
              <a:rPr lang="en-CA" dirty="0" smtClean="0"/>
              <a:t>A series of characters</a:t>
            </a:r>
          </a:p>
          <a:p>
            <a:pPr lvl="1"/>
            <a:r>
              <a:rPr lang="en-CA" dirty="0" smtClean="0"/>
              <a:t>Used to store messages or user feedback</a:t>
            </a:r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744" y="566209"/>
            <a:ext cx="4072321" cy="56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Booleans</a:t>
            </a:r>
            <a:endParaRPr lang="en-CA" dirty="0" smtClean="0"/>
          </a:p>
          <a:p>
            <a:pPr lvl="1"/>
            <a:r>
              <a:rPr lang="en-CA" dirty="0" smtClean="0"/>
              <a:t>Has a value of either “True” or “False”</a:t>
            </a:r>
            <a:endParaRPr lang="en-CA" dirty="0" smtClean="0"/>
          </a:p>
          <a:p>
            <a:pPr lvl="1"/>
            <a:r>
              <a:rPr lang="en-CA" dirty="0" smtClean="0"/>
              <a:t>Used for computer logic &amp; control</a:t>
            </a:r>
          </a:p>
          <a:p>
            <a:pPr lvl="1"/>
            <a:r>
              <a:rPr lang="en-CA" dirty="0" smtClean="0"/>
              <a:t>Known as Binary Logic</a:t>
            </a:r>
            <a:endParaRPr lang="en-CA" dirty="0" smtClean="0"/>
          </a:p>
          <a:p>
            <a:pPr lvl="2"/>
            <a:r>
              <a:rPr lang="en-CA" dirty="0" smtClean="0"/>
              <a:t>1 is the same as True</a:t>
            </a:r>
          </a:p>
          <a:p>
            <a:pPr lvl="2"/>
            <a:r>
              <a:rPr lang="en-CA" dirty="0" smtClean="0"/>
              <a:t>0 is the same as False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95" y="737128"/>
            <a:ext cx="4563005" cy="56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Lists</a:t>
            </a:r>
            <a:endParaRPr lang="en-CA" dirty="0" smtClean="0"/>
          </a:p>
          <a:p>
            <a:pPr lvl="1"/>
            <a:r>
              <a:rPr lang="en-CA" dirty="0" smtClean="0"/>
              <a:t>An ordered series of objects</a:t>
            </a:r>
            <a:endParaRPr lang="en-CA" dirty="0" smtClean="0"/>
          </a:p>
          <a:p>
            <a:pPr lvl="1"/>
            <a:r>
              <a:rPr lang="en-CA" dirty="0" smtClean="0"/>
              <a:t>The objects may be any data type</a:t>
            </a:r>
          </a:p>
          <a:p>
            <a:pPr lvl="1"/>
            <a:endParaRPr lang="en-CA" dirty="0"/>
          </a:p>
          <a:p>
            <a:r>
              <a:rPr lang="en-CA" dirty="0" smtClean="0"/>
              <a:t>List Index</a:t>
            </a:r>
          </a:p>
          <a:p>
            <a:pPr lvl="1"/>
            <a:r>
              <a:rPr lang="en-CA" dirty="0" smtClean="0"/>
              <a:t>Items in the list may be accessed </a:t>
            </a:r>
            <a:br>
              <a:rPr lang="en-CA" dirty="0" smtClean="0"/>
            </a:br>
            <a:r>
              <a:rPr lang="en-CA" dirty="0" smtClean="0"/>
              <a:t>using the [] index</a:t>
            </a:r>
          </a:p>
          <a:p>
            <a:pPr lvl="1"/>
            <a:r>
              <a:rPr lang="en-CA" dirty="0" smtClean="0"/>
              <a:t>Note: The index starts at 0</a:t>
            </a:r>
          </a:p>
          <a:p>
            <a:endParaRPr lang="en-CA" dirty="0"/>
          </a:p>
          <a:p>
            <a:r>
              <a:rPr lang="en-CA" dirty="0" smtClean="0"/>
              <a:t>Lists of Lists</a:t>
            </a:r>
          </a:p>
          <a:p>
            <a:pPr lvl="1"/>
            <a:r>
              <a:rPr lang="en-CA" dirty="0" smtClean="0"/>
              <a:t>Lists may also contain sub-lists</a:t>
            </a:r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942" y="540807"/>
            <a:ext cx="5385858" cy="3995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901" y="5069527"/>
            <a:ext cx="5197399" cy="11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Basic Math</a:t>
            </a:r>
          </a:p>
          <a:p>
            <a:pPr lvl="1"/>
            <a:r>
              <a:rPr lang="en-CA" dirty="0" smtClean="0"/>
              <a:t>+, -, *, /, ()</a:t>
            </a:r>
          </a:p>
          <a:p>
            <a:endParaRPr lang="en-CA" dirty="0"/>
          </a:p>
          <a:p>
            <a:r>
              <a:rPr lang="en-CA" dirty="0" smtClean="0"/>
              <a:t>Built in Functions</a:t>
            </a:r>
          </a:p>
          <a:p>
            <a:pPr lvl="1"/>
            <a:r>
              <a:rPr lang="en-CA" dirty="0" smtClean="0"/>
              <a:t>round(), abs(), </a:t>
            </a:r>
            <a:r>
              <a:rPr lang="en-CA" dirty="0" err="1" smtClean="0"/>
              <a:t>sqrt</a:t>
            </a:r>
            <a:r>
              <a:rPr lang="en-CA" dirty="0" smtClean="0"/>
              <a:t>(), etc.</a:t>
            </a:r>
          </a:p>
          <a:p>
            <a:endParaRPr lang="en-CA" dirty="0"/>
          </a:p>
          <a:p>
            <a:r>
              <a:rPr lang="en-CA" dirty="0" smtClean="0"/>
              <a:t>Comparison</a:t>
            </a:r>
          </a:p>
          <a:p>
            <a:pPr lvl="1"/>
            <a:r>
              <a:rPr lang="en-CA" dirty="0" smtClean="0"/>
              <a:t>&lt;. &lt;=, &gt;, &gt;=, ==,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62" y="800893"/>
            <a:ext cx="4385205" cy="56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Concatenation: “+”</a:t>
            </a:r>
          </a:p>
          <a:p>
            <a:pPr lvl="1"/>
            <a:r>
              <a:rPr lang="en-CA" dirty="0" smtClean="0"/>
              <a:t>Replication “*” also works</a:t>
            </a:r>
          </a:p>
          <a:p>
            <a:pPr lvl="1"/>
            <a:r>
              <a:rPr lang="en-CA" dirty="0" smtClean="0"/>
              <a:t>Note: -, /, do not work</a:t>
            </a:r>
          </a:p>
          <a:p>
            <a:endParaRPr lang="en-CA" dirty="0"/>
          </a:p>
          <a:p>
            <a:r>
              <a:rPr lang="en-CA" dirty="0" smtClean="0"/>
              <a:t>Built In Functions</a:t>
            </a:r>
          </a:p>
          <a:p>
            <a:pPr lvl="1"/>
            <a:r>
              <a:rPr lang="en-CA" dirty="0" err="1" smtClean="0"/>
              <a:t>len</a:t>
            </a:r>
            <a:r>
              <a:rPr lang="en-CA" dirty="0" smtClean="0"/>
              <a:t>(), etc.</a:t>
            </a:r>
          </a:p>
          <a:p>
            <a:endParaRPr lang="en-CA" dirty="0"/>
          </a:p>
          <a:p>
            <a:r>
              <a:rPr lang="en-CA" dirty="0" smtClean="0"/>
              <a:t>Indexing</a:t>
            </a:r>
          </a:p>
          <a:p>
            <a:pPr lvl="1"/>
            <a:r>
              <a:rPr lang="en-CA" dirty="0" smtClean="0"/>
              <a:t>Note: index starts at 0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49" y="766233"/>
            <a:ext cx="5899151" cy="54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261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Python Programming Basics</vt:lpstr>
      <vt:lpstr>Assignment Statements</vt:lpstr>
      <vt:lpstr>Variables &amp; Constants</vt:lpstr>
      <vt:lpstr>Data Types</vt:lpstr>
      <vt:lpstr>Data Types</vt:lpstr>
      <vt:lpstr>Data Types</vt:lpstr>
      <vt:lpstr>Data Types</vt:lpstr>
      <vt:lpstr>Math Operations</vt:lpstr>
      <vt:lpstr>String Operations</vt:lpstr>
      <vt:lpstr>Boolean Operations</vt:lpstr>
      <vt:lpstr>If Statements (Control Logic)</vt:lpstr>
      <vt:lpstr>For Loops (Counted Iteration)</vt:lpstr>
      <vt:lpstr>While Loops (Conditional Iteration)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Basics</dc:title>
  <dc:creator>Nestor, Gregory</dc:creator>
  <cp:lastModifiedBy>Nestor, Gregory</cp:lastModifiedBy>
  <cp:revision>21</cp:revision>
  <dcterms:created xsi:type="dcterms:W3CDTF">2018-02-22T13:53:37Z</dcterms:created>
  <dcterms:modified xsi:type="dcterms:W3CDTF">2018-02-22T17:30:51Z</dcterms:modified>
</cp:coreProperties>
</file>