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Economica"/>
      <p:regular r:id="rId26"/>
      <p:bold r:id="rId27"/>
      <p:italic r:id="rId28"/>
      <p:boldItalic r:id="rId29"/>
    </p:embeddedFont>
    <p:embeddedFont>
      <p:font typeface="Proxima Nova"/>
      <p:regular r:id="rId30"/>
      <p:bold r:id="rId31"/>
      <p:italic r:id="rId32"/>
      <p:boldItalic r:id="rId33"/>
    </p:embeddedFont>
    <p:embeddedFont>
      <p:font typeface="EB Garamond"/>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4.xml"/><Relationship Id="rId41" Type="http://schemas.openxmlformats.org/officeDocument/2006/relationships/font" Target="fonts/OpenSans-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Economica-regular.fntdata"/><Relationship Id="rId25" Type="http://schemas.openxmlformats.org/officeDocument/2006/relationships/slide" Target="slides/slide19.xml"/><Relationship Id="rId28" Type="http://schemas.openxmlformats.org/officeDocument/2006/relationships/font" Target="fonts/Economica-italic.fntdata"/><Relationship Id="rId27" Type="http://schemas.openxmlformats.org/officeDocument/2006/relationships/font" Target="fonts/Economica-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Economica-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5.xml"/><Relationship Id="rId33" Type="http://schemas.openxmlformats.org/officeDocument/2006/relationships/font" Target="fonts/ProximaNova-boldItalic.fntdata"/><Relationship Id="rId10" Type="http://schemas.openxmlformats.org/officeDocument/2006/relationships/slide" Target="slides/slide4.xml"/><Relationship Id="rId32" Type="http://schemas.openxmlformats.org/officeDocument/2006/relationships/font" Target="fonts/ProximaNova-italic.fntdata"/><Relationship Id="rId13" Type="http://schemas.openxmlformats.org/officeDocument/2006/relationships/slide" Target="slides/slide7.xml"/><Relationship Id="rId35" Type="http://schemas.openxmlformats.org/officeDocument/2006/relationships/font" Target="fonts/EBGaramond-bold.fntdata"/><Relationship Id="rId12" Type="http://schemas.openxmlformats.org/officeDocument/2006/relationships/slide" Target="slides/slide6.xml"/><Relationship Id="rId34" Type="http://schemas.openxmlformats.org/officeDocument/2006/relationships/font" Target="fonts/EBGaramond-regular.fntdata"/><Relationship Id="rId15" Type="http://schemas.openxmlformats.org/officeDocument/2006/relationships/slide" Target="slides/slide9.xml"/><Relationship Id="rId37" Type="http://schemas.openxmlformats.org/officeDocument/2006/relationships/font" Target="fonts/EBGaramond-boldItalic.fntdata"/><Relationship Id="rId14" Type="http://schemas.openxmlformats.org/officeDocument/2006/relationships/slide" Target="slides/slide8.xml"/><Relationship Id="rId36" Type="http://schemas.openxmlformats.org/officeDocument/2006/relationships/font" Target="fonts/EBGaramond-italic.fntdata"/><Relationship Id="rId17" Type="http://schemas.openxmlformats.org/officeDocument/2006/relationships/slide" Target="slides/slide11.xml"/><Relationship Id="rId39" Type="http://schemas.openxmlformats.org/officeDocument/2006/relationships/font" Target="fonts/OpenSans-bold.fntdata"/><Relationship Id="rId16" Type="http://schemas.openxmlformats.org/officeDocument/2006/relationships/slide" Target="slides/slide10.xml"/><Relationship Id="rId38" Type="http://schemas.openxmlformats.org/officeDocument/2006/relationships/font" Target="fonts/OpenSans-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8171bf59d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8171bf59d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BiSeg. Their method produces high segmentation quality at borderlines without using CRF. For instance segmentation, they show all detected instances whose classification scores are larger than 0.5. They confirm good results of instance segmentation even for heavily occluded scenes (the last two rows).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8171bf59d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8171bf59d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8171bf59d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8171bf59d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8171bf59d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8171bf59d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8171bf59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8171bf59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8171bf59d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8171bf59d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8171bf59d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8171bf59d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8171bf59d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8171bf59d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8171bf59d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8171bf59d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8171bf59d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8171bf59d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8171bf59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8171bf59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S</a:t>
            </a:r>
            <a:r>
              <a:rPr lang="en"/>
              <a:t>emantic segmentation – labels every pixel in an image with its object class – has no notion of different instances of an object. </a:t>
            </a:r>
            <a:endParaRPr/>
          </a:p>
          <a:p>
            <a:pPr indent="-298450" lvl="0" marL="457200" rtl="0" algn="l">
              <a:spcBef>
                <a:spcPts val="0"/>
              </a:spcBef>
              <a:spcAft>
                <a:spcPts val="0"/>
              </a:spcAft>
              <a:buSzPts val="1100"/>
              <a:buAutoNum type="arabicPeriod"/>
            </a:pPr>
            <a:r>
              <a:rPr lang="en"/>
              <a:t>Object detection - localise different object instances, but does so at a very coarse, bounding-box level. </a:t>
            </a:r>
            <a:endParaRPr/>
          </a:p>
          <a:p>
            <a:pPr indent="-298450" lvl="0" marL="457200" rtl="0" algn="l">
              <a:spcBef>
                <a:spcPts val="0"/>
              </a:spcBef>
              <a:spcAft>
                <a:spcPts val="0"/>
              </a:spcAft>
              <a:buSzPts val="1100"/>
              <a:buAutoNum type="arabicPeriod"/>
            </a:pPr>
            <a:r>
              <a:rPr lang="en"/>
              <a:t>Instance segmentation localises objects at a pixel level, and can be thought of being at the intersection of these two scene understanding tasks. Unlike the former, it knows about different instances of the same object, and unlike the latter, it operates at a pixel level.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8171bf59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8171bf59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8171bf59d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8171bf59d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8171bf59d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8171bf59d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8171bf59d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8171bf59d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8171bf59d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8171bf59d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8171bf59d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8171bf59d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8171bf59d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8171bf59d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62" name="Shape 62"/>
        <p:cNvGrpSpPr/>
        <p:nvPr/>
      </p:nvGrpSpPr>
      <p:grpSpPr>
        <a:xfrm>
          <a:off x="0" y="0"/>
          <a:ext cx="0" cy="0"/>
          <a:chOff x="0" y="0"/>
          <a:chExt cx="0" cy="0"/>
        </a:xfrm>
      </p:grpSpPr>
      <p:cxnSp>
        <p:nvCxnSpPr>
          <p:cNvPr id="63" name="Google Shape;63;p14"/>
          <p:cNvCxnSpPr/>
          <p:nvPr/>
        </p:nvCxnSpPr>
        <p:spPr>
          <a:xfrm>
            <a:off x="0" y="2998150"/>
            <a:ext cx="9144000" cy="0"/>
          </a:xfrm>
          <a:prstGeom prst="straightConnector1">
            <a:avLst/>
          </a:prstGeom>
          <a:noFill/>
          <a:ln cap="flat" cmpd="sng" w="19050">
            <a:solidFill>
              <a:srgbClr val="1155CC"/>
            </a:solidFill>
            <a:prstDash val="solid"/>
            <a:round/>
            <a:headEnd len="sm" w="sm" type="none"/>
            <a:tailEnd len="sm" w="sm" type="none"/>
          </a:ln>
        </p:spPr>
      </p:cxnSp>
      <p:sp>
        <p:nvSpPr>
          <p:cNvPr id="64" name="Google Shape;64;p14"/>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65" name="Google Shape;65;p14"/>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67" name="Shape 67"/>
        <p:cNvGrpSpPr/>
        <p:nvPr/>
      </p:nvGrpSpPr>
      <p:grpSpPr>
        <a:xfrm>
          <a:off x="0" y="0"/>
          <a:ext cx="0" cy="0"/>
          <a:chOff x="0" y="0"/>
          <a:chExt cx="0" cy="0"/>
        </a:xfrm>
      </p:grpSpPr>
      <p:cxnSp>
        <p:nvCxnSpPr>
          <p:cNvPr id="68" name="Google Shape;68;p15"/>
          <p:cNvCxnSpPr/>
          <p:nvPr/>
        </p:nvCxnSpPr>
        <p:spPr>
          <a:xfrm>
            <a:off x="0" y="2998150"/>
            <a:ext cx="9144000" cy="0"/>
          </a:xfrm>
          <a:prstGeom prst="straightConnector1">
            <a:avLst/>
          </a:prstGeom>
          <a:noFill/>
          <a:ln cap="flat" cmpd="sng" w="19050">
            <a:solidFill>
              <a:srgbClr val="1155CC"/>
            </a:solidFill>
            <a:prstDash val="solid"/>
            <a:round/>
            <a:headEnd len="sm" w="sm" type="none"/>
            <a:tailEnd len="sm" w="sm" type="none"/>
          </a:ln>
        </p:spPr>
      </p:cxnSp>
      <p:sp>
        <p:nvSpPr>
          <p:cNvPr id="69" name="Google Shape;69;p15"/>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uemint" type="tx">
  <p:cSld name="TITLE_AND_BODY">
    <p:spTree>
      <p:nvGrpSpPr>
        <p:cNvPr id="71" name="Shape 71"/>
        <p:cNvGrpSpPr/>
        <p:nvPr/>
      </p:nvGrpSpPr>
      <p:grpSpPr>
        <a:xfrm>
          <a:off x="0" y="0"/>
          <a:ext cx="0" cy="0"/>
          <a:chOff x="0" y="0"/>
          <a:chExt cx="0" cy="0"/>
        </a:xfrm>
      </p:grpSpPr>
      <p:sp>
        <p:nvSpPr>
          <p:cNvPr id="72" name="Google Shape;72;p16"/>
          <p:cNvSpPr/>
          <p:nvPr/>
        </p:nvSpPr>
        <p:spPr>
          <a:xfrm>
            <a:off x="0" y="5045700"/>
            <a:ext cx="9144000" cy="97800"/>
          </a:xfrm>
          <a:prstGeom prst="rect">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5" name="Google Shape;7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 name="Google Shape;78;p1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0" name="Google Shape;8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4" name="Shape 84"/>
        <p:cNvGrpSpPr/>
        <p:nvPr/>
      </p:nvGrpSpPr>
      <p:grpSpPr>
        <a:xfrm>
          <a:off x="0" y="0"/>
          <a:ext cx="0" cy="0"/>
          <a:chOff x="0" y="0"/>
          <a:chExt cx="0" cy="0"/>
        </a:xfrm>
      </p:grpSpPr>
      <p:sp>
        <p:nvSpPr>
          <p:cNvPr id="85" name="Google Shape;85;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6" name="Google Shape;86;p1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7" name="Google Shape;8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1155CC"/>
        </a:solidFill>
      </p:bgPr>
    </p:bg>
    <p:spTree>
      <p:nvGrpSpPr>
        <p:cNvPr id="88" name="Shape 88"/>
        <p:cNvGrpSpPr/>
        <p:nvPr/>
      </p:nvGrpSpPr>
      <p:grpSpPr>
        <a:xfrm>
          <a:off x="0" y="0"/>
          <a:ext cx="0" cy="0"/>
          <a:chOff x="0" y="0"/>
          <a:chExt cx="0" cy="0"/>
        </a:xfrm>
      </p:grpSpPr>
      <p:sp>
        <p:nvSpPr>
          <p:cNvPr id="89" name="Google Shape;89;p20"/>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rtl="0">
              <a:spcBef>
                <a:spcPts val="0"/>
              </a:spcBef>
              <a:spcAft>
                <a:spcPts val="0"/>
              </a:spcAft>
              <a:buClr>
                <a:srgbClr val="F3F3F3"/>
              </a:buClr>
              <a:buSzPts val="4800"/>
              <a:buNone/>
              <a:defRPr sz="4800">
                <a:solidFill>
                  <a:srgbClr val="F3F3F3"/>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90" name="Google Shape;9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sp>
        <p:nvSpPr>
          <p:cNvPr id="92" name="Google Shape;92;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21"/>
          <p:cNvCxnSpPr/>
          <p:nvPr/>
        </p:nvCxnSpPr>
        <p:spPr>
          <a:xfrm>
            <a:off x="5029675" y="4495500"/>
            <a:ext cx="468300" cy="0"/>
          </a:xfrm>
          <a:prstGeom prst="straightConnector1">
            <a:avLst/>
          </a:prstGeom>
          <a:noFill/>
          <a:ln cap="flat" cmpd="sng" w="19050">
            <a:solidFill>
              <a:srgbClr val="1155CC"/>
            </a:solidFill>
            <a:prstDash val="solid"/>
            <a:round/>
            <a:headEnd len="sm" w="sm" type="none"/>
            <a:tailEnd len="sm" w="sm" type="none"/>
          </a:ln>
        </p:spPr>
      </p:cxnSp>
      <p:sp>
        <p:nvSpPr>
          <p:cNvPr id="94" name="Google Shape;94;p21"/>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5" name="Google Shape;95;p21"/>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6" name="Google Shape;96;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7" name="Google Shape;9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8" name="Shape 98"/>
        <p:cNvGrpSpPr/>
        <p:nvPr/>
      </p:nvGrpSpPr>
      <p:grpSpPr>
        <a:xfrm>
          <a:off x="0" y="0"/>
          <a:ext cx="0" cy="0"/>
          <a:chOff x="0" y="0"/>
          <a:chExt cx="0" cy="0"/>
        </a:xfrm>
      </p:grpSpPr>
      <p:sp>
        <p:nvSpPr>
          <p:cNvPr id="99" name="Google Shape;99;p22"/>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None/>
              <a:defRPr sz="2100"/>
            </a:lvl1pPr>
          </a:lstStyle>
          <a:p/>
        </p:txBody>
      </p:sp>
      <p:sp>
        <p:nvSpPr>
          <p:cNvPr id="100" name="Google Shape;10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1" name="Shape 101"/>
        <p:cNvGrpSpPr/>
        <p:nvPr/>
      </p:nvGrpSpPr>
      <p:grpSpPr>
        <a:xfrm>
          <a:off x="0" y="0"/>
          <a:ext cx="0" cy="0"/>
          <a:chOff x="0" y="0"/>
          <a:chExt cx="0" cy="0"/>
        </a:xfrm>
      </p:grpSpPr>
      <p:sp>
        <p:nvSpPr>
          <p:cNvPr id="102" name="Google Shape;102;p23"/>
          <p:cNvSpPr/>
          <p:nvPr/>
        </p:nvSpPr>
        <p:spPr>
          <a:xfrm>
            <a:off x="0" y="5045700"/>
            <a:ext cx="9144000" cy="97800"/>
          </a:xfrm>
          <a:prstGeom prst="rect">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104" name="Google Shape;104;p23"/>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5" name="Google Shape;10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6" name="Shape 106"/>
        <p:cNvGrpSpPr/>
        <p:nvPr/>
      </p:nvGrpSpPr>
      <p:grpSpPr>
        <a:xfrm>
          <a:off x="0" y="0"/>
          <a:ext cx="0" cy="0"/>
          <a:chOff x="0" y="0"/>
          <a:chExt cx="0" cy="0"/>
        </a:xfrm>
      </p:grpSpPr>
      <p:sp>
        <p:nvSpPr>
          <p:cNvPr id="107" name="Google Shape;10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60" name="Google Shape;60;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61" name="Google Shape;6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5"/>
          <p:cNvSpPr txBox="1"/>
          <p:nvPr>
            <p:ph type="ctrTitle"/>
          </p:nvPr>
        </p:nvSpPr>
        <p:spPr>
          <a:xfrm>
            <a:off x="3044700" y="1998630"/>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Interactive Object Segmentation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id="170" name="Google Shape;170;p3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5"/>
          <p:cNvSpPr txBox="1"/>
          <p:nvPr>
            <p:ph type="title"/>
          </p:nvPr>
        </p:nvSpPr>
        <p:spPr>
          <a:xfrm>
            <a:off x="311700" y="115175"/>
            <a:ext cx="8520600" cy="10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55CC"/>
                </a:solidFill>
              </a:rPr>
              <a:t>Takeaway</a:t>
            </a:r>
            <a:endParaRPr>
              <a:solidFill>
                <a:srgbClr val="1155CC"/>
              </a:solidFill>
            </a:endParaRPr>
          </a:p>
        </p:txBody>
      </p:sp>
      <p:sp>
        <p:nvSpPr>
          <p:cNvPr id="176" name="Google Shape;176;p35"/>
          <p:cNvSpPr txBox="1"/>
          <p:nvPr/>
        </p:nvSpPr>
        <p:spPr>
          <a:xfrm>
            <a:off x="311700" y="1179275"/>
            <a:ext cx="8520600" cy="3687000"/>
          </a:xfrm>
          <a:prstGeom prst="rect">
            <a:avLst/>
          </a:prstGeom>
          <a:noFill/>
          <a:ln>
            <a:noFill/>
          </a:ln>
        </p:spPr>
        <p:txBody>
          <a:bodyPr anchorCtr="0" anchor="t" bIns="91425" lIns="91425" spcFirstLastPara="1" rIns="91425" wrap="square" tIns="91425">
            <a:noAutofit/>
          </a:bodyPr>
          <a:lstStyle/>
          <a:p>
            <a:pPr indent="-381000" lvl="0" marL="457200" rtl="0" algn="just">
              <a:spcBef>
                <a:spcPts val="0"/>
              </a:spcBef>
              <a:spcAft>
                <a:spcPts val="0"/>
              </a:spcAft>
              <a:buSzPts val="2400"/>
              <a:buFont typeface="EB Garamond"/>
              <a:buChar char="➢"/>
            </a:pPr>
            <a:r>
              <a:rPr lang="en" sz="2400">
                <a:latin typeface="EB Garamond"/>
                <a:ea typeface="EB Garamond"/>
                <a:cs typeface="EB Garamond"/>
                <a:sym typeface="EB Garamond"/>
              </a:rPr>
              <a:t>Performing instance segmentation as a posterior in the Bayesian inference where semantic segmentation can be used as a prior.</a:t>
            </a:r>
            <a:endParaRPr sz="2400">
              <a:latin typeface="EB Garamond"/>
              <a:ea typeface="EB Garamond"/>
              <a:cs typeface="EB Garamond"/>
              <a:sym typeface="EB Garamo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6"/>
          <p:cNvSpPr txBox="1"/>
          <p:nvPr>
            <p:ph idx="4294967295" type="ctrTitle"/>
          </p:nvPr>
        </p:nvSpPr>
        <p:spPr>
          <a:xfrm>
            <a:off x="1037850" y="1803150"/>
            <a:ext cx="7068300" cy="153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Semantic Segmentation from Limited Training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7"/>
          <p:cNvSpPr txBox="1"/>
          <p:nvPr>
            <p:ph type="title"/>
          </p:nvPr>
        </p:nvSpPr>
        <p:spPr>
          <a:xfrm>
            <a:off x="311700" y="115175"/>
            <a:ext cx="8520600" cy="10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55CC"/>
                </a:solidFill>
              </a:rPr>
              <a:t>Proposed Methodology</a:t>
            </a:r>
            <a:endParaRPr>
              <a:solidFill>
                <a:srgbClr val="1155CC"/>
              </a:solidFill>
            </a:endParaRPr>
          </a:p>
        </p:txBody>
      </p:sp>
      <p:sp>
        <p:nvSpPr>
          <p:cNvPr id="187" name="Google Shape;187;p37"/>
          <p:cNvSpPr txBox="1"/>
          <p:nvPr/>
        </p:nvSpPr>
        <p:spPr>
          <a:xfrm>
            <a:off x="311700" y="1179275"/>
            <a:ext cx="8520600" cy="3687000"/>
          </a:xfrm>
          <a:prstGeom prst="rect">
            <a:avLst/>
          </a:prstGeom>
          <a:noFill/>
          <a:ln>
            <a:noFill/>
          </a:ln>
        </p:spPr>
        <p:txBody>
          <a:bodyPr anchorCtr="0" anchor="t" bIns="91425" lIns="91425" spcFirstLastPara="1" rIns="91425" wrap="square" tIns="91425">
            <a:noAutofit/>
          </a:bodyPr>
          <a:lstStyle/>
          <a:p>
            <a:pPr indent="-381000" lvl="0" marL="457200" rtl="0" algn="just">
              <a:spcBef>
                <a:spcPts val="0"/>
              </a:spcBef>
              <a:spcAft>
                <a:spcPts val="0"/>
              </a:spcAft>
              <a:buSzPts val="2400"/>
              <a:buFont typeface="EB Garamond"/>
              <a:buChar char="➢"/>
            </a:pPr>
            <a:r>
              <a:rPr lang="en" sz="2400">
                <a:latin typeface="EB Garamond"/>
                <a:ea typeface="EB Garamond"/>
                <a:cs typeface="EB Garamond"/>
                <a:sym typeface="EB Garamond"/>
              </a:rPr>
              <a:t>Bypass the need for data collection and model training for new categories. </a:t>
            </a:r>
            <a:endParaRPr sz="2400">
              <a:latin typeface="EB Garamond"/>
              <a:ea typeface="EB Garamond"/>
              <a:cs typeface="EB Garamond"/>
              <a:sym typeface="EB Garamond"/>
            </a:endParaRPr>
          </a:p>
          <a:p>
            <a:pPr indent="-381000" lvl="0" marL="457200" rtl="0" algn="just">
              <a:spcBef>
                <a:spcPts val="0"/>
              </a:spcBef>
              <a:spcAft>
                <a:spcPts val="0"/>
              </a:spcAft>
              <a:buSzPts val="2400"/>
              <a:buFont typeface="EB Garamond"/>
              <a:buChar char="➢"/>
            </a:pPr>
            <a:r>
              <a:rPr lang="en" sz="2400">
                <a:latin typeface="EB Garamond"/>
                <a:ea typeface="EB Garamond"/>
                <a:cs typeface="EB Garamond"/>
                <a:sym typeface="EB Garamond"/>
              </a:rPr>
              <a:t>They first learn a feature embedding which transforms image patches of the same object into low-dimensional points that are close-by, and patches of different objects into points that a far apart in the feature space. Classification can then be performed by a simple nearest neighbour look up. The patches are generated by a class-agnostic RGB-D segmentation to obtain the final segmentation map, a pixel-wise voting scheme is performed on all segments.</a:t>
            </a:r>
            <a:endParaRPr sz="2400">
              <a:latin typeface="EB Garamond"/>
              <a:ea typeface="EB Garamond"/>
              <a:cs typeface="EB Garamond"/>
              <a:sym typeface="EB Garamo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pic>
        <p:nvPicPr>
          <p:cNvPr id="192" name="Google Shape;192;p38"/>
          <p:cNvPicPr preferRelativeResize="0"/>
          <p:nvPr/>
        </p:nvPicPr>
        <p:blipFill>
          <a:blip r:embed="rId3">
            <a:alphaModFix/>
          </a:blip>
          <a:stretch>
            <a:fillRect/>
          </a:stretch>
        </p:blipFill>
        <p:spPr>
          <a:xfrm>
            <a:off x="1652800" y="1059263"/>
            <a:ext cx="5677475" cy="3024975"/>
          </a:xfrm>
          <a:prstGeom prst="rect">
            <a:avLst/>
          </a:prstGeom>
          <a:noFill/>
          <a:ln>
            <a:noFill/>
          </a:ln>
        </p:spPr>
      </p:pic>
      <p:sp>
        <p:nvSpPr>
          <p:cNvPr id="193" name="Google Shape;193;p38"/>
          <p:cNvSpPr txBox="1"/>
          <p:nvPr>
            <p:ph type="title"/>
          </p:nvPr>
        </p:nvSpPr>
        <p:spPr>
          <a:xfrm>
            <a:off x="311700" y="222975"/>
            <a:ext cx="8520600" cy="6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55CC"/>
                </a:solidFill>
              </a:rPr>
              <a:t>Overview of Deep Metric Learning Approach</a:t>
            </a:r>
            <a:endParaRPr>
              <a:solidFill>
                <a:srgbClr val="1155CC"/>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9"/>
          <p:cNvSpPr txBox="1"/>
          <p:nvPr>
            <p:ph type="title"/>
          </p:nvPr>
        </p:nvSpPr>
        <p:spPr>
          <a:xfrm>
            <a:off x="311700" y="110025"/>
            <a:ext cx="8520600" cy="7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55CC"/>
                </a:solidFill>
              </a:rPr>
              <a:t>Training</a:t>
            </a:r>
            <a:endParaRPr>
              <a:solidFill>
                <a:srgbClr val="1155CC"/>
              </a:solidFill>
            </a:endParaRPr>
          </a:p>
        </p:txBody>
      </p:sp>
      <p:sp>
        <p:nvSpPr>
          <p:cNvPr id="199" name="Google Shape;199;p39"/>
          <p:cNvSpPr txBox="1"/>
          <p:nvPr/>
        </p:nvSpPr>
        <p:spPr>
          <a:xfrm>
            <a:off x="237000" y="849950"/>
            <a:ext cx="8670000" cy="7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EB Garamond"/>
                <a:ea typeface="EB Garamond"/>
                <a:cs typeface="EB Garamond"/>
                <a:sym typeface="EB Garamond"/>
              </a:rPr>
              <a:t>The network is trained using a triplet loss Jt that aims to separate the similar pairs (xa, xp) from the dissimilar pairs (xa,xn) by a margin m. </a:t>
            </a:r>
            <a:endParaRPr sz="1800">
              <a:latin typeface="EB Garamond"/>
              <a:ea typeface="EB Garamond"/>
              <a:cs typeface="EB Garamond"/>
              <a:sym typeface="EB Garamond"/>
            </a:endParaRPr>
          </a:p>
        </p:txBody>
      </p:sp>
      <p:sp>
        <p:nvSpPr>
          <p:cNvPr id="200" name="Google Shape;200;p39"/>
          <p:cNvSpPr txBox="1"/>
          <p:nvPr/>
        </p:nvSpPr>
        <p:spPr>
          <a:xfrm>
            <a:off x="311688" y="3612832"/>
            <a:ext cx="74226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EB Garamond"/>
                <a:ea typeface="EB Garamond"/>
                <a:cs typeface="EB Garamond"/>
                <a:sym typeface="EB Garamond"/>
              </a:rPr>
              <a:t>Weighted combination of the triplet and the global loss defined as:</a:t>
            </a:r>
            <a:endParaRPr sz="1800">
              <a:latin typeface="EB Garamond"/>
              <a:ea typeface="EB Garamond"/>
              <a:cs typeface="EB Garamond"/>
              <a:sym typeface="EB Garamond"/>
            </a:endParaRPr>
          </a:p>
        </p:txBody>
      </p:sp>
      <p:pic>
        <p:nvPicPr>
          <p:cNvPr id="201" name="Google Shape;201;p39"/>
          <p:cNvPicPr preferRelativeResize="0"/>
          <p:nvPr/>
        </p:nvPicPr>
        <p:blipFill>
          <a:blip r:embed="rId3">
            <a:alphaModFix/>
          </a:blip>
          <a:stretch>
            <a:fillRect/>
          </a:stretch>
        </p:blipFill>
        <p:spPr>
          <a:xfrm>
            <a:off x="2077125" y="1520625"/>
            <a:ext cx="4629150" cy="590550"/>
          </a:xfrm>
          <a:prstGeom prst="rect">
            <a:avLst/>
          </a:prstGeom>
          <a:noFill/>
          <a:ln>
            <a:noFill/>
          </a:ln>
        </p:spPr>
      </p:pic>
      <p:pic>
        <p:nvPicPr>
          <p:cNvPr id="202" name="Google Shape;202;p39"/>
          <p:cNvPicPr preferRelativeResize="0"/>
          <p:nvPr/>
        </p:nvPicPr>
        <p:blipFill>
          <a:blip r:embed="rId4">
            <a:alphaModFix/>
          </a:blip>
          <a:stretch>
            <a:fillRect/>
          </a:stretch>
        </p:blipFill>
        <p:spPr>
          <a:xfrm>
            <a:off x="1932250" y="2946070"/>
            <a:ext cx="4181475" cy="666750"/>
          </a:xfrm>
          <a:prstGeom prst="rect">
            <a:avLst/>
          </a:prstGeom>
          <a:noFill/>
          <a:ln>
            <a:noFill/>
          </a:ln>
        </p:spPr>
      </p:pic>
      <p:pic>
        <p:nvPicPr>
          <p:cNvPr id="203" name="Google Shape;203;p39"/>
          <p:cNvPicPr preferRelativeResize="0"/>
          <p:nvPr/>
        </p:nvPicPr>
        <p:blipFill>
          <a:blip r:embed="rId5">
            <a:alphaModFix/>
          </a:blip>
          <a:stretch>
            <a:fillRect/>
          </a:stretch>
        </p:blipFill>
        <p:spPr>
          <a:xfrm>
            <a:off x="1956813" y="4019325"/>
            <a:ext cx="4132364" cy="970200"/>
          </a:xfrm>
          <a:prstGeom prst="rect">
            <a:avLst/>
          </a:prstGeom>
          <a:noFill/>
          <a:ln>
            <a:noFill/>
          </a:ln>
        </p:spPr>
      </p:pic>
      <p:sp>
        <p:nvSpPr>
          <p:cNvPr id="204" name="Google Shape;204;p39"/>
          <p:cNvSpPr txBox="1"/>
          <p:nvPr/>
        </p:nvSpPr>
        <p:spPr>
          <a:xfrm>
            <a:off x="237000" y="2231388"/>
            <a:ext cx="8670000" cy="7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EB Garamond"/>
                <a:ea typeface="EB Garamond"/>
                <a:cs typeface="EB Garamond"/>
                <a:sym typeface="EB Garamond"/>
              </a:rPr>
              <a:t>It assumes that the distances between the similar pairs di+ and dis-similar pairs di- follow a distribution and the objective is to minimise the overlap Jg between the two distributions:</a:t>
            </a:r>
            <a:endParaRPr sz="1800">
              <a:latin typeface="EB Garamond"/>
              <a:ea typeface="EB Garamond"/>
              <a:cs typeface="EB Garamond"/>
              <a:sym typeface="EB Garamo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40"/>
          <p:cNvSpPr txBox="1"/>
          <p:nvPr>
            <p:ph type="title"/>
          </p:nvPr>
        </p:nvSpPr>
        <p:spPr>
          <a:xfrm>
            <a:off x="311700" y="110025"/>
            <a:ext cx="8520600" cy="10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55CC"/>
                </a:solidFill>
              </a:rPr>
              <a:t>Results</a:t>
            </a:r>
            <a:endParaRPr>
              <a:solidFill>
                <a:srgbClr val="1155CC"/>
              </a:solidFill>
            </a:endParaRPr>
          </a:p>
        </p:txBody>
      </p:sp>
      <p:sp>
        <p:nvSpPr>
          <p:cNvPr id="210" name="Google Shape;210;p40"/>
          <p:cNvSpPr txBox="1"/>
          <p:nvPr/>
        </p:nvSpPr>
        <p:spPr>
          <a:xfrm>
            <a:off x="431175" y="785400"/>
            <a:ext cx="3000000" cy="6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EB Garamond"/>
                <a:ea typeface="EB Garamond"/>
                <a:cs typeface="EB Garamond"/>
                <a:sym typeface="EB Garamond"/>
              </a:rPr>
              <a:t>F</a:t>
            </a:r>
            <a:r>
              <a:rPr lang="en" sz="1800">
                <a:latin typeface="EB Garamond"/>
                <a:ea typeface="EB Garamond"/>
                <a:cs typeface="EB Garamond"/>
                <a:sym typeface="EB Garamond"/>
              </a:rPr>
              <a:t>0.5</a:t>
            </a:r>
            <a:r>
              <a:rPr lang="en" sz="2400">
                <a:latin typeface="EB Garamond"/>
                <a:ea typeface="EB Garamond"/>
                <a:cs typeface="EB Garamond"/>
                <a:sym typeface="EB Garamond"/>
              </a:rPr>
              <a:t> measure:</a:t>
            </a:r>
            <a:endParaRPr sz="2400">
              <a:latin typeface="EB Garamond"/>
              <a:ea typeface="EB Garamond"/>
              <a:cs typeface="EB Garamond"/>
              <a:sym typeface="EB Garamond"/>
            </a:endParaRPr>
          </a:p>
        </p:txBody>
      </p:sp>
      <p:pic>
        <p:nvPicPr>
          <p:cNvPr id="211" name="Google Shape;211;p40"/>
          <p:cNvPicPr preferRelativeResize="0"/>
          <p:nvPr/>
        </p:nvPicPr>
        <p:blipFill>
          <a:blip r:embed="rId3">
            <a:alphaModFix/>
          </a:blip>
          <a:stretch>
            <a:fillRect/>
          </a:stretch>
        </p:blipFill>
        <p:spPr>
          <a:xfrm>
            <a:off x="2477750" y="1600100"/>
            <a:ext cx="3400425" cy="581025"/>
          </a:xfrm>
          <a:prstGeom prst="rect">
            <a:avLst/>
          </a:prstGeom>
          <a:noFill/>
          <a:ln>
            <a:noFill/>
          </a:ln>
        </p:spPr>
      </p:pic>
      <p:pic>
        <p:nvPicPr>
          <p:cNvPr id="212" name="Google Shape;212;p40"/>
          <p:cNvPicPr preferRelativeResize="0"/>
          <p:nvPr/>
        </p:nvPicPr>
        <p:blipFill>
          <a:blip r:embed="rId4">
            <a:alphaModFix/>
          </a:blip>
          <a:stretch>
            <a:fillRect/>
          </a:stretch>
        </p:blipFill>
        <p:spPr>
          <a:xfrm>
            <a:off x="1984975" y="2780100"/>
            <a:ext cx="4838700" cy="1714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41"/>
          <p:cNvSpPr txBox="1"/>
          <p:nvPr>
            <p:ph type="title"/>
          </p:nvPr>
        </p:nvSpPr>
        <p:spPr>
          <a:xfrm>
            <a:off x="311700" y="115175"/>
            <a:ext cx="8520600" cy="10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55CC"/>
                </a:solidFill>
              </a:rPr>
              <a:t>Takeaway</a:t>
            </a:r>
            <a:endParaRPr>
              <a:solidFill>
                <a:srgbClr val="1155CC"/>
              </a:solidFill>
            </a:endParaRPr>
          </a:p>
        </p:txBody>
      </p:sp>
      <p:sp>
        <p:nvSpPr>
          <p:cNvPr id="218" name="Google Shape;218;p41"/>
          <p:cNvSpPr txBox="1"/>
          <p:nvPr/>
        </p:nvSpPr>
        <p:spPr>
          <a:xfrm>
            <a:off x="311700" y="1179275"/>
            <a:ext cx="8520600" cy="3687000"/>
          </a:xfrm>
          <a:prstGeom prst="rect">
            <a:avLst/>
          </a:prstGeom>
          <a:noFill/>
          <a:ln>
            <a:noFill/>
          </a:ln>
        </p:spPr>
        <p:txBody>
          <a:bodyPr anchorCtr="0" anchor="t" bIns="91425" lIns="91425" spcFirstLastPara="1" rIns="91425" wrap="square" tIns="91425">
            <a:noAutofit/>
          </a:bodyPr>
          <a:lstStyle/>
          <a:p>
            <a:pPr indent="-381000" lvl="0" marL="457200" rtl="0" algn="just">
              <a:spcBef>
                <a:spcPts val="0"/>
              </a:spcBef>
              <a:spcAft>
                <a:spcPts val="0"/>
              </a:spcAft>
              <a:buSzPts val="2400"/>
              <a:buFont typeface="EB Garamond"/>
              <a:buChar char="➢"/>
            </a:pPr>
            <a:r>
              <a:rPr lang="en" sz="2400">
                <a:latin typeface="EB Garamond"/>
                <a:ea typeface="EB Garamond"/>
                <a:cs typeface="EB Garamond"/>
                <a:sym typeface="EB Garamond"/>
              </a:rPr>
              <a:t>Deep metric approach to perform semantic segmentation for the unknown categories.</a:t>
            </a:r>
            <a:endParaRPr sz="2400">
              <a:latin typeface="EB Garamond"/>
              <a:ea typeface="EB Garamond"/>
              <a:cs typeface="EB Garamond"/>
              <a:sym typeface="EB Garamon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24" name="Google Shape;224;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200">
                <a:solidFill>
                  <a:srgbClr val="222222"/>
                </a:solidFill>
                <a:highlight>
                  <a:srgbClr val="FFFFFF"/>
                </a:highlight>
                <a:latin typeface="Arial"/>
                <a:ea typeface="Arial"/>
                <a:cs typeface="Arial"/>
                <a:sym typeface="Arial"/>
              </a:rPr>
              <a:t>Pham, V.-Q.; Ito, S.; Kozakaya, T. BiSeg: Simultaneous Instance Segmentation and Semantic Segmentation with Fully Convolutional Networks. In Proceedings of the British Machine Vision Conference (BMVC), London, UK, 4–7 September 2017</a:t>
            </a:r>
            <a:endParaRPr sz="1200">
              <a:solidFill>
                <a:srgbClr val="222222"/>
              </a:solidFill>
              <a:highlight>
                <a:srgbClr val="FFFFFF"/>
              </a:highlight>
              <a:latin typeface="Arial"/>
              <a:ea typeface="Arial"/>
              <a:cs typeface="Arial"/>
              <a:sym typeface="Arial"/>
            </a:endParaRPr>
          </a:p>
          <a:p>
            <a:pPr indent="-304800" lvl="0" marL="457200" rtl="0" algn="l">
              <a:spcBef>
                <a:spcPts val="0"/>
              </a:spcBef>
              <a:spcAft>
                <a:spcPts val="0"/>
              </a:spcAft>
              <a:buClr>
                <a:srgbClr val="222222"/>
              </a:buClr>
              <a:buSzPts val="1200"/>
              <a:buFont typeface="Arial"/>
              <a:buAutoNum type="arabicPeriod"/>
            </a:pPr>
            <a:r>
              <a:rPr lang="en" sz="1200">
                <a:solidFill>
                  <a:srgbClr val="222222"/>
                </a:solidFill>
                <a:highlight>
                  <a:srgbClr val="FFFFFF"/>
                </a:highlight>
                <a:latin typeface="Arial"/>
                <a:ea typeface="Arial"/>
                <a:cs typeface="Arial"/>
                <a:sym typeface="Arial"/>
              </a:rPr>
              <a:t>A. Milan, T. Pham, K. Vijay, D. Morrison, A. Tow, L. Liu, J. Erskine, R. Grinover, A. Gurman, T. Hunn, et al. Semantic segmentation from limited training data. arXiv preprint arXiv:1709.07665, 2017. </a:t>
            </a:r>
            <a:endParaRPr sz="1200">
              <a:solidFill>
                <a:srgbClr val="222222"/>
              </a:solidFill>
              <a:highlight>
                <a:srgbClr val="FFFFFF"/>
              </a:highlight>
              <a:latin typeface="Arial"/>
              <a:ea typeface="Arial"/>
              <a:cs typeface="Arial"/>
              <a:sym typeface="Arial"/>
            </a:endParaRPr>
          </a:p>
          <a:p>
            <a:pPr indent="-304800" lvl="0" marL="457200" rtl="0" algn="l">
              <a:spcBef>
                <a:spcPts val="0"/>
              </a:spcBef>
              <a:spcAft>
                <a:spcPts val="0"/>
              </a:spcAft>
              <a:buClr>
                <a:srgbClr val="222222"/>
              </a:buClr>
              <a:buSzPts val="1200"/>
              <a:buFont typeface="Arial"/>
              <a:buAutoNum type="arabicPeriod"/>
            </a:pPr>
            <a:r>
              <a:rPr lang="en" sz="1200">
                <a:solidFill>
                  <a:srgbClr val="222222"/>
                </a:solidFill>
                <a:highlight>
                  <a:srgbClr val="FFFFFF"/>
                </a:highlight>
                <a:latin typeface="Arial"/>
                <a:ea typeface="Arial"/>
                <a:cs typeface="Arial"/>
                <a:sym typeface="Arial"/>
              </a:rPr>
              <a:t>A. Arnab and P. H. S. Torr. Pixelwise instance segmentation with a dynamically instantiated network. In CVPR, 2017</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3"/>
          <p:cNvSpPr txBox="1"/>
          <p:nvPr>
            <p:ph type="ctrTitle"/>
          </p:nvPr>
        </p:nvSpPr>
        <p:spPr>
          <a:xfrm>
            <a:off x="3044700" y="1894177"/>
            <a:ext cx="3054600" cy="9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6"/>
          <p:cNvSpPr txBox="1"/>
          <p:nvPr>
            <p:ph type="title"/>
          </p:nvPr>
        </p:nvSpPr>
        <p:spPr>
          <a:xfrm>
            <a:off x="311700" y="445025"/>
            <a:ext cx="8520600" cy="10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55CC"/>
                </a:solidFill>
              </a:rPr>
              <a:t>Object Detection, Semantic Segmentation, Instance Segmentation</a:t>
            </a:r>
            <a:endParaRPr>
              <a:solidFill>
                <a:srgbClr val="1155CC"/>
              </a:solidFill>
            </a:endParaRPr>
          </a:p>
        </p:txBody>
      </p:sp>
      <p:pic>
        <p:nvPicPr>
          <p:cNvPr id="118" name="Google Shape;118;p26"/>
          <p:cNvPicPr preferRelativeResize="0"/>
          <p:nvPr/>
        </p:nvPicPr>
        <p:blipFill>
          <a:blip r:embed="rId3">
            <a:alphaModFix/>
          </a:blip>
          <a:stretch>
            <a:fillRect/>
          </a:stretch>
        </p:blipFill>
        <p:spPr>
          <a:xfrm>
            <a:off x="152400" y="2171125"/>
            <a:ext cx="8839201" cy="242807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311700" y="445025"/>
            <a:ext cx="8520600" cy="10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55CC"/>
                </a:solidFill>
              </a:rPr>
              <a:t>Previous Architecture</a:t>
            </a:r>
            <a:endParaRPr>
              <a:solidFill>
                <a:srgbClr val="1155CC"/>
              </a:solidFill>
            </a:endParaRPr>
          </a:p>
        </p:txBody>
      </p:sp>
      <p:pic>
        <p:nvPicPr>
          <p:cNvPr id="124" name="Google Shape;124;p27"/>
          <p:cNvPicPr preferRelativeResize="0"/>
          <p:nvPr/>
        </p:nvPicPr>
        <p:blipFill>
          <a:blip r:embed="rId3">
            <a:alphaModFix/>
          </a:blip>
          <a:stretch>
            <a:fillRect/>
          </a:stretch>
        </p:blipFill>
        <p:spPr>
          <a:xfrm>
            <a:off x="184338" y="1338125"/>
            <a:ext cx="8775325" cy="2265400"/>
          </a:xfrm>
          <a:prstGeom prst="rect">
            <a:avLst/>
          </a:prstGeom>
          <a:noFill/>
          <a:ln>
            <a:noFill/>
          </a:ln>
        </p:spPr>
      </p:pic>
      <p:sp>
        <p:nvSpPr>
          <p:cNvPr id="125" name="Google Shape;125;p27"/>
          <p:cNvSpPr txBox="1"/>
          <p:nvPr/>
        </p:nvSpPr>
        <p:spPr>
          <a:xfrm>
            <a:off x="311700" y="3464925"/>
            <a:ext cx="8520600" cy="14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EB Garamond"/>
                <a:ea typeface="EB Garamond"/>
                <a:cs typeface="EB Garamond"/>
                <a:sym typeface="EB Garamond"/>
              </a:rPr>
              <a:t>Given an input image and user interactions, our algorithm first transforms positive and negative clicks (denoted as green dots and red crosses respectively) into two separate channels, which are then concatenated (denoted as ⊕) with the image’s RGB channels to compose an input pair to the DeepMask model. The corresponding output is the ground truth mask of the selected object.</a:t>
            </a:r>
            <a:endParaRPr sz="1800">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8"/>
          <p:cNvSpPr txBox="1"/>
          <p:nvPr>
            <p:ph type="title"/>
          </p:nvPr>
        </p:nvSpPr>
        <p:spPr>
          <a:xfrm>
            <a:off x="311700" y="445025"/>
            <a:ext cx="8520600" cy="10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55CC"/>
                </a:solidFill>
              </a:rPr>
              <a:t>Problem Statement</a:t>
            </a:r>
            <a:endParaRPr>
              <a:solidFill>
                <a:srgbClr val="1155CC"/>
              </a:solidFill>
            </a:endParaRPr>
          </a:p>
        </p:txBody>
      </p:sp>
      <p:sp>
        <p:nvSpPr>
          <p:cNvPr id="131" name="Google Shape;131;p28"/>
          <p:cNvSpPr txBox="1"/>
          <p:nvPr/>
        </p:nvSpPr>
        <p:spPr>
          <a:xfrm>
            <a:off x="311700" y="1364075"/>
            <a:ext cx="8520600" cy="14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EB Garamond"/>
                <a:ea typeface="EB Garamond"/>
                <a:cs typeface="EB Garamond"/>
                <a:sym typeface="EB Garamond"/>
              </a:rPr>
              <a:t>Leverage Semantic Segmentation to obtain better results for instance segmentation which in turn will reduce the number of user clicks required. </a:t>
            </a:r>
            <a:endParaRPr sz="2400">
              <a:latin typeface="EB Garamond"/>
              <a:ea typeface="EB Garamond"/>
              <a:cs typeface="EB Garamond"/>
              <a:sym typeface="EB Garamond"/>
            </a:endParaRPr>
          </a:p>
          <a:p>
            <a:pPr indent="0" lvl="0" marL="0" rtl="0" algn="l">
              <a:spcBef>
                <a:spcPts val="0"/>
              </a:spcBef>
              <a:spcAft>
                <a:spcPts val="0"/>
              </a:spcAft>
              <a:buNone/>
            </a:pPr>
            <a:r>
              <a:t/>
            </a:r>
            <a:endParaRPr sz="2400">
              <a:latin typeface="EB Garamond"/>
              <a:ea typeface="EB Garamond"/>
              <a:cs typeface="EB Garamond"/>
              <a:sym typeface="EB Garamond"/>
            </a:endParaRPr>
          </a:p>
        </p:txBody>
      </p:sp>
      <p:sp>
        <p:nvSpPr>
          <p:cNvPr id="132" name="Google Shape;132;p28"/>
          <p:cNvSpPr txBox="1"/>
          <p:nvPr/>
        </p:nvSpPr>
        <p:spPr>
          <a:xfrm>
            <a:off x="311700" y="3117000"/>
            <a:ext cx="8520600" cy="20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Note:</a:t>
            </a:r>
            <a:endParaRPr sz="2400">
              <a:latin typeface="EB Garamond"/>
              <a:ea typeface="EB Garamond"/>
              <a:cs typeface="EB Garamond"/>
              <a:sym typeface="EB Garamond"/>
            </a:endParaRPr>
          </a:p>
          <a:p>
            <a:pPr indent="0" lvl="0" marL="0" rtl="0" algn="just">
              <a:spcBef>
                <a:spcPts val="0"/>
              </a:spcBef>
              <a:spcAft>
                <a:spcPts val="0"/>
              </a:spcAft>
              <a:buNone/>
            </a:pPr>
            <a:r>
              <a:rPr lang="en" sz="2400">
                <a:latin typeface="EB Garamond"/>
                <a:ea typeface="EB Garamond"/>
                <a:cs typeface="EB Garamond"/>
                <a:sym typeface="EB Garamond"/>
              </a:rPr>
              <a:t>Instance segmentation can be viewed as a more complex form of semantic segmentation, since we are not only required to label the object class of each pixel, but also its instance identity.</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9"/>
          <p:cNvSpPr txBox="1"/>
          <p:nvPr>
            <p:ph idx="4294967295" type="ctrTitle"/>
          </p:nvPr>
        </p:nvSpPr>
        <p:spPr>
          <a:xfrm>
            <a:off x="1037850" y="1803150"/>
            <a:ext cx="7068300" cy="153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BiSeg: Simultaneous Instance Segmentation and Semantic Segmentation with Fully Convolutional Networks</a:t>
            </a:r>
            <a:endParaRPr/>
          </a:p>
          <a:p>
            <a:pPr indent="0" lvl="0" marL="0" rtl="0" algn="just">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30"/>
          <p:cNvSpPr txBox="1"/>
          <p:nvPr>
            <p:ph type="title"/>
          </p:nvPr>
        </p:nvSpPr>
        <p:spPr>
          <a:xfrm>
            <a:off x="311700" y="115175"/>
            <a:ext cx="8520600" cy="10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55CC"/>
                </a:solidFill>
              </a:rPr>
              <a:t>Proposed Methodology</a:t>
            </a:r>
            <a:endParaRPr>
              <a:solidFill>
                <a:srgbClr val="1155CC"/>
              </a:solidFill>
            </a:endParaRPr>
          </a:p>
        </p:txBody>
      </p:sp>
      <p:sp>
        <p:nvSpPr>
          <p:cNvPr id="143" name="Google Shape;143;p30"/>
          <p:cNvSpPr txBox="1"/>
          <p:nvPr/>
        </p:nvSpPr>
        <p:spPr>
          <a:xfrm>
            <a:off x="311700" y="1179275"/>
            <a:ext cx="8520600" cy="3687000"/>
          </a:xfrm>
          <a:prstGeom prst="rect">
            <a:avLst/>
          </a:prstGeom>
          <a:noFill/>
          <a:ln>
            <a:noFill/>
          </a:ln>
        </p:spPr>
        <p:txBody>
          <a:bodyPr anchorCtr="0" anchor="t" bIns="91425" lIns="91425" spcFirstLastPara="1" rIns="91425" wrap="square" tIns="91425">
            <a:noAutofit/>
          </a:bodyPr>
          <a:lstStyle/>
          <a:p>
            <a:pPr indent="-381000" lvl="0" marL="457200" rtl="0" algn="just">
              <a:spcBef>
                <a:spcPts val="0"/>
              </a:spcBef>
              <a:spcAft>
                <a:spcPts val="0"/>
              </a:spcAft>
              <a:buSzPts val="2400"/>
              <a:buFont typeface="EB Garamond"/>
              <a:buChar char="➢"/>
            </a:pPr>
            <a:r>
              <a:rPr lang="en" sz="2400">
                <a:latin typeface="EB Garamond"/>
                <a:ea typeface="EB Garamond"/>
                <a:cs typeface="EB Garamond"/>
                <a:sym typeface="EB Garamond"/>
              </a:rPr>
              <a:t>Early methods address instance segmentation using convolutional neural networks (CNNs), but require mask proposals from external modules. </a:t>
            </a:r>
            <a:endParaRPr sz="2400">
              <a:latin typeface="EB Garamond"/>
              <a:ea typeface="EB Garamond"/>
              <a:cs typeface="EB Garamond"/>
              <a:sym typeface="EB Garamond"/>
            </a:endParaRPr>
          </a:p>
          <a:p>
            <a:pPr indent="-381000" lvl="0" marL="457200" rtl="0" algn="just">
              <a:spcBef>
                <a:spcPts val="0"/>
              </a:spcBef>
              <a:spcAft>
                <a:spcPts val="0"/>
              </a:spcAft>
              <a:buSzPts val="2400"/>
              <a:buFont typeface="EB Garamond"/>
              <a:buChar char="➢"/>
            </a:pPr>
            <a:r>
              <a:rPr lang="en" sz="2400">
                <a:latin typeface="EB Garamond"/>
                <a:ea typeface="EB Garamond"/>
                <a:cs typeface="EB Garamond"/>
                <a:sym typeface="EB Garamond"/>
              </a:rPr>
              <a:t>This paper presents a simple and effective framework for simultaneous semantic segmentation and instance segmentation with FCNs. </a:t>
            </a:r>
            <a:endParaRPr sz="2400">
              <a:latin typeface="EB Garamond"/>
              <a:ea typeface="EB Garamond"/>
              <a:cs typeface="EB Garamond"/>
              <a:sym typeface="EB Garamond"/>
            </a:endParaRPr>
          </a:p>
          <a:p>
            <a:pPr indent="-381000" lvl="0" marL="457200" rtl="0" algn="just">
              <a:spcBef>
                <a:spcPts val="0"/>
              </a:spcBef>
              <a:spcAft>
                <a:spcPts val="0"/>
              </a:spcAft>
              <a:buSzPts val="2400"/>
              <a:buFont typeface="EB Garamond"/>
              <a:buChar char="➢"/>
            </a:pPr>
            <a:r>
              <a:rPr lang="en" sz="2400">
                <a:latin typeface="EB Garamond"/>
                <a:ea typeface="EB Garamond"/>
                <a:cs typeface="EB Garamond"/>
                <a:sym typeface="EB Garamond"/>
              </a:rPr>
              <a:t>They predict the instance segmentation mask as a posterior probability in Bayesian inference, where the semantic segmentation result is treated as prior, and fusion of multiple position-sensitive score maps at different scales and partition modes as likelihood. </a:t>
            </a:r>
            <a:endParaRPr sz="2400">
              <a:latin typeface="EB Garamond"/>
              <a:ea typeface="EB Garamond"/>
              <a:cs typeface="EB Garamond"/>
              <a:sym typeface="EB 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31"/>
          <p:cNvSpPr txBox="1"/>
          <p:nvPr>
            <p:ph type="title"/>
          </p:nvPr>
        </p:nvSpPr>
        <p:spPr>
          <a:xfrm>
            <a:off x="311700" y="110025"/>
            <a:ext cx="8520600" cy="10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55CC"/>
                </a:solidFill>
              </a:rPr>
              <a:t>Network Architecture</a:t>
            </a:r>
            <a:endParaRPr>
              <a:solidFill>
                <a:srgbClr val="1155CC"/>
              </a:solidFill>
            </a:endParaRPr>
          </a:p>
        </p:txBody>
      </p:sp>
      <p:pic>
        <p:nvPicPr>
          <p:cNvPr id="149" name="Google Shape;149;p31"/>
          <p:cNvPicPr preferRelativeResize="0"/>
          <p:nvPr/>
        </p:nvPicPr>
        <p:blipFill>
          <a:blip r:embed="rId3">
            <a:alphaModFix/>
          </a:blip>
          <a:stretch>
            <a:fillRect/>
          </a:stretch>
        </p:blipFill>
        <p:spPr>
          <a:xfrm>
            <a:off x="708375" y="943150"/>
            <a:ext cx="7850875" cy="3038900"/>
          </a:xfrm>
          <a:prstGeom prst="rect">
            <a:avLst/>
          </a:prstGeom>
          <a:noFill/>
          <a:ln>
            <a:noFill/>
          </a:ln>
        </p:spPr>
      </p:pic>
      <p:sp>
        <p:nvSpPr>
          <p:cNvPr id="150" name="Google Shape;150;p31"/>
          <p:cNvSpPr txBox="1"/>
          <p:nvPr/>
        </p:nvSpPr>
        <p:spPr>
          <a:xfrm>
            <a:off x="311700" y="3889625"/>
            <a:ext cx="8582400" cy="1254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latin typeface="EB Garamond"/>
                <a:ea typeface="EB Garamond"/>
                <a:cs typeface="EB Garamond"/>
                <a:sym typeface="EB Garamond"/>
              </a:rPr>
              <a:t>Network architecture of BiSeg. It takes an image of arbitrary size as input and outputs both semantic segmentation and instance segmentation results. RPN, semantic segmentation and instance segmentation sub-networks share the convolutional feature maps. The learnable weight layers are fully convolutional and computed on the whole image. </a:t>
            </a:r>
            <a:endParaRPr sz="1800">
              <a:latin typeface="EB Garamond"/>
              <a:ea typeface="EB Garamond"/>
              <a:cs typeface="EB Garamond"/>
              <a:sym typeface="EB 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2"/>
          <p:cNvSpPr txBox="1"/>
          <p:nvPr>
            <p:ph type="title"/>
          </p:nvPr>
        </p:nvSpPr>
        <p:spPr>
          <a:xfrm>
            <a:off x="311700" y="110025"/>
            <a:ext cx="8520600" cy="10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55CC"/>
                </a:solidFill>
              </a:rPr>
              <a:t>Bayesian Inference</a:t>
            </a:r>
            <a:endParaRPr>
              <a:solidFill>
                <a:srgbClr val="1155CC"/>
              </a:solidFill>
            </a:endParaRPr>
          </a:p>
        </p:txBody>
      </p:sp>
      <p:sp>
        <p:nvSpPr>
          <p:cNvPr id="156" name="Google Shape;156;p32"/>
          <p:cNvSpPr txBox="1"/>
          <p:nvPr/>
        </p:nvSpPr>
        <p:spPr>
          <a:xfrm>
            <a:off x="200200" y="970175"/>
            <a:ext cx="8208000" cy="9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EB Garamond"/>
                <a:ea typeface="EB Garamond"/>
                <a:cs typeface="EB Garamond"/>
                <a:sym typeface="EB Garamond"/>
              </a:rPr>
              <a:t>L</a:t>
            </a:r>
            <a:r>
              <a:rPr lang="en" sz="1800">
                <a:latin typeface="EB Garamond"/>
                <a:ea typeface="EB Garamond"/>
                <a:cs typeface="EB Garamond"/>
                <a:sym typeface="EB Garamond"/>
              </a:rPr>
              <a:t>et P(Ick|X) be the posterior probability of instance segmentation for category c and ROI k, given the input image X. It can be expressed as:</a:t>
            </a:r>
            <a:endParaRPr sz="1800">
              <a:latin typeface="EB Garamond"/>
              <a:ea typeface="EB Garamond"/>
              <a:cs typeface="EB Garamond"/>
              <a:sym typeface="EB Garamond"/>
            </a:endParaRPr>
          </a:p>
        </p:txBody>
      </p:sp>
      <p:pic>
        <p:nvPicPr>
          <p:cNvPr id="157" name="Google Shape;157;p32"/>
          <p:cNvPicPr preferRelativeResize="0"/>
          <p:nvPr/>
        </p:nvPicPr>
        <p:blipFill>
          <a:blip r:embed="rId3">
            <a:alphaModFix/>
          </a:blip>
          <a:stretch>
            <a:fillRect/>
          </a:stretch>
        </p:blipFill>
        <p:spPr>
          <a:xfrm>
            <a:off x="2397725" y="1940375"/>
            <a:ext cx="3638975" cy="830625"/>
          </a:xfrm>
          <a:prstGeom prst="rect">
            <a:avLst/>
          </a:prstGeom>
          <a:noFill/>
          <a:ln>
            <a:noFill/>
          </a:ln>
        </p:spPr>
      </p:pic>
      <p:pic>
        <p:nvPicPr>
          <p:cNvPr id="158" name="Google Shape;158;p32"/>
          <p:cNvPicPr preferRelativeResize="0"/>
          <p:nvPr/>
        </p:nvPicPr>
        <p:blipFill>
          <a:blip r:embed="rId4">
            <a:alphaModFix/>
          </a:blip>
          <a:stretch>
            <a:fillRect/>
          </a:stretch>
        </p:blipFill>
        <p:spPr>
          <a:xfrm>
            <a:off x="1896551" y="3815775"/>
            <a:ext cx="5567399" cy="830625"/>
          </a:xfrm>
          <a:prstGeom prst="rect">
            <a:avLst/>
          </a:prstGeom>
          <a:noFill/>
          <a:ln>
            <a:noFill/>
          </a:ln>
        </p:spPr>
      </p:pic>
      <p:sp>
        <p:nvSpPr>
          <p:cNvPr id="159" name="Google Shape;159;p32"/>
          <p:cNvSpPr txBox="1"/>
          <p:nvPr/>
        </p:nvSpPr>
        <p:spPr>
          <a:xfrm>
            <a:off x="311700" y="3243245"/>
            <a:ext cx="74226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EB Garamond"/>
                <a:ea typeface="EB Garamond"/>
                <a:cs typeface="EB Garamond"/>
                <a:sym typeface="EB Garamond"/>
              </a:rPr>
              <a:t>As P(Ick, j) = 0 for j 6= c, we can rewrite that</a:t>
            </a:r>
            <a:endParaRPr sz="1800">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3"/>
          <p:cNvSpPr txBox="1"/>
          <p:nvPr>
            <p:ph type="title"/>
          </p:nvPr>
        </p:nvSpPr>
        <p:spPr>
          <a:xfrm>
            <a:off x="311700" y="110025"/>
            <a:ext cx="8520600" cy="10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55CC"/>
                </a:solidFill>
              </a:rPr>
              <a:t>Results</a:t>
            </a:r>
            <a:endParaRPr>
              <a:solidFill>
                <a:srgbClr val="1155CC"/>
              </a:solidFill>
            </a:endParaRPr>
          </a:p>
        </p:txBody>
      </p:sp>
      <p:pic>
        <p:nvPicPr>
          <p:cNvPr id="165" name="Google Shape;165;p33"/>
          <p:cNvPicPr preferRelativeResize="0"/>
          <p:nvPr/>
        </p:nvPicPr>
        <p:blipFill>
          <a:blip r:embed="rId3">
            <a:alphaModFix/>
          </a:blip>
          <a:stretch>
            <a:fillRect/>
          </a:stretch>
        </p:blipFill>
        <p:spPr>
          <a:xfrm>
            <a:off x="1522975" y="1065250"/>
            <a:ext cx="6330875" cy="3724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