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0" r:id="rId4"/>
    <p:sldId id="259" r:id="rId5"/>
    <p:sldId id="261" r:id="rId6"/>
    <p:sldId id="265" r:id="rId7"/>
    <p:sldId id="262" r:id="rId8"/>
    <p:sldId id="264" r:id="rId9"/>
    <p:sldId id="268" r:id="rId10"/>
    <p:sldId id="267" r:id="rId11"/>
    <p:sldId id="277" r:id="rId12"/>
    <p:sldId id="266" r:id="rId13"/>
    <p:sldId id="278" r:id="rId14"/>
    <p:sldId id="269" r:id="rId15"/>
    <p:sldId id="270" r:id="rId16"/>
    <p:sldId id="271" r:id="rId17"/>
    <p:sldId id="272" r:id="rId18"/>
    <p:sldId id="279" r:id="rId19"/>
    <p:sldId id="275" r:id="rId20"/>
    <p:sldId id="273" r:id="rId21"/>
    <p:sldId id="25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696" autoAdjust="0"/>
  </p:normalViewPr>
  <p:slideViewPr>
    <p:cSldViewPr snapToGrid="0">
      <p:cViewPr varScale="1">
        <p:scale>
          <a:sx n="54" d="100"/>
          <a:sy n="54" d="100"/>
        </p:scale>
        <p:origin x="13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DB9073-6BD3-4699-8141-5E35E5C4189B}" type="datetimeFigureOut">
              <a:rPr lang="en-US" smtClean="0"/>
              <a:t>9/24/2019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3A9F7-FC3F-494D-810E-AD25853E7D6F}" type="slidenum">
              <a:rPr lang="en-US" smtClean="0"/>
              <a:t>‹#›</a:t>
            </a:fld>
            <a:endParaRPr lang="en-US"/>
          </a:p>
        </p:txBody>
      </p:sp>
    </p:spTree>
    <p:extLst>
      <p:ext uri="{BB962C8B-B14F-4D97-AF65-F5344CB8AC3E}">
        <p14:creationId xmlns:p14="http://schemas.microsoft.com/office/powerpoint/2010/main" val="26972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oursera.org/learn/convolutional-neural-networks/lecture/Ob1nR/computer-vis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f5liqUk0ZTw"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colab.research.google.com/notebooks/mlcc/tensorflow_programming_concepts.ipynb#scrollTo=VL0yWNNdgBpG" TargetMode="External"/><Relationship Id="rId4" Type="http://schemas.openxmlformats.org/officeDocument/2006/relationships/hyperlink" Target="https://www.datacamp.com/community/tutorials/tensorflow-tutoria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datacamp.com/community/tutorials/tensorflow-tutoria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colab.research.google.com/notebooks/mlcc/tensorflow_programming_concepts.ipynb#scrollTo=VL0yWNNdgBpG"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ensorflow.org/guide/graph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fabienbaradel/Tensorflow-tutorials/blob/master/Intro/hello_world.p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olab.research.google.com/drive/12-OApYHrAqc_f8vB3NE_mKUmAPgtH-tu#scrollTo=oKVMMcf9tSl_"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datacamp.com/community/tutorials/cnn-tensorflow-pyth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s231n.github.io/convolutional-network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oursera.org/learn/convolutional-neural-networks/lecture/ctQZz/convolutions-over-volum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coursera.org/learn/convolutional-neural-networks/lecture/o7CWi/padd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deshpande3.github.io/A-Beginner%27s-Guide-To-Understanding-Convolutional-Neural-Network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search.google.com/colaboratory/faq.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just want to stick to images of size 64X64. Rather, we would want to work on images of large size say 1000 X 1000. So, we use CNNs for it.</a:t>
            </a:r>
          </a:p>
          <a:p>
            <a:r>
              <a:rPr lang="en-US" dirty="0">
                <a:hlinkClick r:id="rId3"/>
              </a:rPr>
              <a:t>https://www.coursera.org/learn/convolutional-neural-networks/lecture/Ob1nR/computer-vision</a:t>
            </a:r>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3</a:t>
            </a:fld>
            <a:endParaRPr lang="en-US"/>
          </a:p>
        </p:txBody>
      </p:sp>
    </p:spTree>
    <p:extLst>
      <p:ext uri="{BB962C8B-B14F-4D97-AF65-F5344CB8AC3E}">
        <p14:creationId xmlns:p14="http://schemas.microsoft.com/office/powerpoint/2010/main" val="233956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Tensors: </a:t>
            </a:r>
            <a:r>
              <a:rPr lang="en-US" dirty="0">
                <a:hlinkClick r:id="rId3"/>
              </a:rPr>
              <a:t>https://www.youtube.com/watch?v=f5liqUk0ZTw</a:t>
            </a:r>
            <a:endParaRPr lang="en-US" dirty="0"/>
          </a:p>
          <a:p>
            <a:endParaRPr lang="en-US" dirty="0"/>
          </a:p>
          <a:p>
            <a:r>
              <a:rPr lang="en-US" dirty="0"/>
              <a:t>Open source, machine learning framework developed by Google Brain labs. Used to design, build and train neural networks.</a:t>
            </a:r>
          </a:p>
          <a:p>
            <a:endParaRPr lang="en-US" dirty="0"/>
          </a:p>
          <a:p>
            <a:r>
              <a:rPr lang="en-US" dirty="0"/>
              <a:t>The name “TensorFlow” is derived from the operations which neural networks perform on the multidimensional arrays/tensors.</a:t>
            </a:r>
          </a:p>
          <a:p>
            <a:endParaRPr lang="en-US" dirty="0"/>
          </a:p>
          <a:p>
            <a:r>
              <a:rPr lang="en-US" dirty="0">
                <a:hlinkClick r:id="rId4"/>
              </a:rPr>
              <a:t>https://www.datacamp.com/community/tutorials/tensorflow-tutorial</a:t>
            </a:r>
            <a:endParaRPr lang="en-US" dirty="0"/>
          </a:p>
          <a:p>
            <a:endParaRPr lang="en-US" dirty="0"/>
          </a:p>
          <a:p>
            <a:r>
              <a:rPr lang="en-US" sz="1200" b="0" i="0" kern="1200" dirty="0">
                <a:solidFill>
                  <a:schemeClr val="tx1"/>
                </a:solidFill>
                <a:effectLst/>
                <a:latin typeface="+mn-lt"/>
                <a:ea typeface="+mn-ea"/>
                <a:cs typeface="+mn-cs"/>
              </a:rPr>
              <a:t>TensorFlow gets its name from </a:t>
            </a:r>
            <a:r>
              <a:rPr lang="en-US" sz="1200" b="1" i="0" kern="1200" dirty="0">
                <a:solidFill>
                  <a:schemeClr val="tx1"/>
                </a:solidFill>
                <a:effectLst/>
                <a:latin typeface="+mn-lt"/>
                <a:ea typeface="+mn-ea"/>
                <a:cs typeface="+mn-cs"/>
              </a:rPr>
              <a:t>tensors</a:t>
            </a:r>
            <a:r>
              <a:rPr lang="en-US" sz="1200" b="0" i="0" kern="1200" dirty="0">
                <a:solidFill>
                  <a:schemeClr val="tx1"/>
                </a:solidFill>
                <a:effectLst/>
                <a:latin typeface="+mn-lt"/>
                <a:ea typeface="+mn-ea"/>
                <a:cs typeface="+mn-cs"/>
              </a:rPr>
              <a:t>, which are arrays of arbitrary dimensionality. Using TensorFlow, you can manipulate tensors with a very high number of dimensions. That said, most of the time you will work with one or more of the following low-dimensional tensors:</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scalar</a:t>
            </a:r>
            <a:r>
              <a:rPr lang="en-US" sz="1200" b="0" i="0" kern="1200" dirty="0">
                <a:solidFill>
                  <a:schemeClr val="tx1"/>
                </a:solidFill>
                <a:effectLst/>
                <a:latin typeface="+mn-lt"/>
                <a:ea typeface="+mn-ea"/>
                <a:cs typeface="+mn-cs"/>
              </a:rPr>
              <a:t> is a 0-d array (a 0th-order tensor). For example, "Howdy" or 5</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vector</a:t>
            </a:r>
            <a:r>
              <a:rPr lang="en-US" sz="1200" b="0" i="0" kern="1200" dirty="0">
                <a:solidFill>
                  <a:schemeClr val="tx1"/>
                </a:solidFill>
                <a:effectLst/>
                <a:latin typeface="+mn-lt"/>
                <a:ea typeface="+mn-ea"/>
                <a:cs typeface="+mn-cs"/>
              </a:rPr>
              <a:t> is a 1-d array (a 1st-order tensor). For example, [2, 3, 5, 7, 11] or [5]</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matrix</a:t>
            </a:r>
            <a:r>
              <a:rPr lang="en-US" sz="1200" b="0" i="0" kern="1200" dirty="0">
                <a:solidFill>
                  <a:schemeClr val="tx1"/>
                </a:solidFill>
                <a:effectLst/>
                <a:latin typeface="+mn-lt"/>
                <a:ea typeface="+mn-ea"/>
                <a:cs typeface="+mn-cs"/>
              </a:rPr>
              <a:t> is a 2-d array (a 2nd-order tensor). For example, [[3.1, 8.2, 5.9][4.3, -2.7, 6.5]]</a:t>
            </a:r>
          </a:p>
          <a:p>
            <a:r>
              <a:rPr lang="en-US" sz="1200" b="0" i="0" kern="1200" dirty="0">
                <a:solidFill>
                  <a:schemeClr val="tx1"/>
                </a:solidFill>
                <a:effectLst/>
                <a:latin typeface="+mn-lt"/>
                <a:ea typeface="+mn-ea"/>
                <a:cs typeface="+mn-cs"/>
              </a:rPr>
              <a:t>TensorFlow </a:t>
            </a:r>
            <a:r>
              <a:rPr lang="en-US" sz="1200" b="1" i="0" kern="1200" dirty="0">
                <a:solidFill>
                  <a:schemeClr val="tx1"/>
                </a:solidFill>
                <a:effectLst/>
                <a:latin typeface="+mn-lt"/>
                <a:ea typeface="+mn-ea"/>
                <a:cs typeface="+mn-cs"/>
              </a:rPr>
              <a:t>operations</a:t>
            </a:r>
            <a:r>
              <a:rPr lang="en-US" sz="1200" b="0" i="0" kern="1200" dirty="0">
                <a:solidFill>
                  <a:schemeClr val="tx1"/>
                </a:solidFill>
                <a:effectLst/>
                <a:latin typeface="+mn-lt"/>
                <a:ea typeface="+mn-ea"/>
                <a:cs typeface="+mn-cs"/>
              </a:rPr>
              <a:t> create, destroy, and manipulate tensors. Most of the lines of code in a typical TensorFlow program are operations.</a:t>
            </a:r>
          </a:p>
          <a:p>
            <a:r>
              <a:rPr lang="en-US" sz="1200" b="0" i="0" kern="1200" dirty="0">
                <a:solidFill>
                  <a:schemeClr val="tx1"/>
                </a:solidFill>
                <a:effectLst/>
                <a:latin typeface="+mn-lt"/>
                <a:ea typeface="+mn-ea"/>
                <a:cs typeface="+mn-cs"/>
              </a:rPr>
              <a:t>A TensorFlow </a:t>
            </a:r>
            <a:r>
              <a:rPr lang="en-US" sz="1200" b="1" i="0" kern="1200" dirty="0">
                <a:solidFill>
                  <a:schemeClr val="tx1"/>
                </a:solidFill>
                <a:effectLst/>
                <a:latin typeface="+mn-lt"/>
                <a:ea typeface="+mn-ea"/>
                <a:cs typeface="+mn-cs"/>
              </a:rPr>
              <a:t>graph</a:t>
            </a:r>
            <a:r>
              <a:rPr lang="en-US" sz="1200" b="0" i="0" kern="1200" dirty="0">
                <a:solidFill>
                  <a:schemeClr val="tx1"/>
                </a:solidFill>
                <a:effectLst/>
                <a:latin typeface="+mn-lt"/>
                <a:ea typeface="+mn-ea"/>
                <a:cs typeface="+mn-cs"/>
              </a:rPr>
              <a:t> (also known as a </a:t>
            </a:r>
            <a:r>
              <a:rPr lang="en-US" sz="1200" b="1" i="0" kern="1200" dirty="0">
                <a:solidFill>
                  <a:schemeClr val="tx1"/>
                </a:solidFill>
                <a:effectLst/>
                <a:latin typeface="+mn-lt"/>
                <a:ea typeface="+mn-ea"/>
                <a:cs typeface="+mn-cs"/>
              </a:rPr>
              <a:t>computational graph</a:t>
            </a:r>
            <a:r>
              <a:rPr lang="en-US" sz="1200" b="0" i="0" kern="1200" dirty="0">
                <a:solidFill>
                  <a:schemeClr val="tx1"/>
                </a:solidFill>
                <a:effectLst/>
                <a:latin typeface="+mn-lt"/>
                <a:ea typeface="+mn-ea"/>
                <a:cs typeface="+mn-cs"/>
              </a:rPr>
              <a:t> or a </a:t>
            </a:r>
            <a:r>
              <a:rPr lang="en-US" sz="1200" b="1" i="0" kern="1200" dirty="0">
                <a:solidFill>
                  <a:schemeClr val="tx1"/>
                </a:solidFill>
                <a:effectLst/>
                <a:latin typeface="+mn-lt"/>
                <a:ea typeface="+mn-ea"/>
                <a:cs typeface="+mn-cs"/>
              </a:rPr>
              <a:t>dataflow graph</a:t>
            </a:r>
            <a:r>
              <a:rPr lang="en-US" sz="1200" b="0" i="0" kern="1200" dirty="0">
                <a:solidFill>
                  <a:schemeClr val="tx1"/>
                </a:solidFill>
                <a:effectLst/>
                <a:latin typeface="+mn-lt"/>
                <a:ea typeface="+mn-ea"/>
                <a:cs typeface="+mn-cs"/>
              </a:rPr>
              <a:t>) is, yes, a graph data structure. A graph's nodes are operations (in TensorFlow, every operation is associated with a graph). Many TensorFlow programs consist of a single graph, but TensorFlow programs may optionally create multiple graphs. A graph's nodes are operations; a graph's edges are tensors. Tensors flow through the graph, manipulated at each node by an operation. The output tensor of one operation often becomes the input tensor to a subsequent operation. TensorFlow implements a </a:t>
            </a:r>
            <a:r>
              <a:rPr lang="en-US" sz="1200" b="1" i="0" kern="1200" dirty="0">
                <a:solidFill>
                  <a:schemeClr val="tx1"/>
                </a:solidFill>
                <a:effectLst/>
                <a:latin typeface="+mn-lt"/>
                <a:ea typeface="+mn-ea"/>
                <a:cs typeface="+mn-cs"/>
              </a:rPr>
              <a:t>lazy execution model,</a:t>
            </a:r>
            <a:r>
              <a:rPr lang="en-US" sz="1200" b="0" i="0" kern="1200" dirty="0">
                <a:solidFill>
                  <a:schemeClr val="tx1"/>
                </a:solidFill>
                <a:effectLst/>
                <a:latin typeface="+mn-lt"/>
                <a:ea typeface="+mn-ea"/>
                <a:cs typeface="+mn-cs"/>
              </a:rPr>
              <a:t> meaning that nodes are only computed when needed, based on the needs of associated nodes.</a:t>
            </a:r>
          </a:p>
          <a:p>
            <a:r>
              <a:rPr lang="en-US" sz="1200" b="0" i="0" kern="1200" dirty="0">
                <a:solidFill>
                  <a:schemeClr val="tx1"/>
                </a:solidFill>
                <a:effectLst/>
                <a:latin typeface="+mn-lt"/>
                <a:ea typeface="+mn-ea"/>
                <a:cs typeface="+mn-cs"/>
              </a:rPr>
              <a:t>Tensors can be stored in the graph as </a:t>
            </a:r>
            <a:r>
              <a:rPr lang="en-US" sz="1200" b="1" i="0" kern="1200" dirty="0">
                <a:solidFill>
                  <a:schemeClr val="tx1"/>
                </a:solidFill>
                <a:effectLst/>
                <a:latin typeface="+mn-lt"/>
                <a:ea typeface="+mn-ea"/>
                <a:cs typeface="+mn-cs"/>
              </a:rPr>
              <a:t>constants</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As you might guess, constants hold tensors whose values can't change, while variables hold tensors whose values can change. However, what you may not have guessed is that constants and variables are just more operations in the graph. A constant is an operation that always returns the same tensor value. A variable is an operation that will return whichever tensor has been assigned to it.</a:t>
            </a:r>
          </a:p>
          <a:p>
            <a:endParaRPr lang="en-US" dirty="0"/>
          </a:p>
          <a:p>
            <a:r>
              <a:rPr lang="en-US" dirty="0"/>
              <a:t>Reference: </a:t>
            </a:r>
            <a:r>
              <a:rPr lang="en-US" dirty="0">
                <a:hlinkClick r:id="rId5"/>
              </a:rPr>
              <a:t>https://colab.research.google.com/notebooks/mlcc/tensorflow_programming_concepts.ipynb#scrollTo=VL0yWNNdgBpG</a:t>
            </a:r>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12</a:t>
            </a:fld>
            <a:endParaRPr lang="en-US"/>
          </a:p>
        </p:txBody>
      </p:sp>
    </p:spTree>
    <p:extLst>
      <p:ext uri="{BB962C8B-B14F-4D97-AF65-F5344CB8AC3E}">
        <p14:creationId xmlns:p14="http://schemas.microsoft.com/office/powerpoint/2010/main" val="3800119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source, machine learning framework by Google created and used to design, build and train neural networks.</a:t>
            </a:r>
          </a:p>
          <a:p>
            <a:endParaRPr lang="en-US" dirty="0"/>
          </a:p>
          <a:p>
            <a:r>
              <a:rPr lang="en-US" dirty="0"/>
              <a:t>The name “TensorFlow” is derived from the operations which neural networks perform on the multidimensional arrays/tensors.</a:t>
            </a:r>
          </a:p>
          <a:p>
            <a:endParaRPr lang="en-US" dirty="0"/>
          </a:p>
          <a:p>
            <a:r>
              <a:rPr lang="en-US" dirty="0">
                <a:hlinkClick r:id="rId3"/>
              </a:rPr>
              <a:t>https://www.datacamp.com/community/tutorials/tensorflow-tutorial</a:t>
            </a:r>
            <a:endParaRPr lang="en-US" dirty="0"/>
          </a:p>
          <a:p>
            <a:endParaRPr lang="en-US" dirty="0"/>
          </a:p>
          <a:p>
            <a:r>
              <a:rPr lang="en-US" sz="1200" b="0" i="0" kern="1200" dirty="0">
                <a:solidFill>
                  <a:schemeClr val="tx1"/>
                </a:solidFill>
                <a:effectLst/>
                <a:latin typeface="+mn-lt"/>
                <a:ea typeface="+mn-ea"/>
                <a:cs typeface="+mn-cs"/>
              </a:rPr>
              <a:t>TensorFlow gets its name from </a:t>
            </a:r>
            <a:r>
              <a:rPr lang="en-US" sz="1200" b="1" i="0" kern="1200" dirty="0">
                <a:solidFill>
                  <a:schemeClr val="tx1"/>
                </a:solidFill>
                <a:effectLst/>
                <a:latin typeface="+mn-lt"/>
                <a:ea typeface="+mn-ea"/>
                <a:cs typeface="+mn-cs"/>
              </a:rPr>
              <a:t>tensors</a:t>
            </a:r>
            <a:r>
              <a:rPr lang="en-US" sz="1200" b="0" i="0" kern="1200" dirty="0">
                <a:solidFill>
                  <a:schemeClr val="tx1"/>
                </a:solidFill>
                <a:effectLst/>
                <a:latin typeface="+mn-lt"/>
                <a:ea typeface="+mn-ea"/>
                <a:cs typeface="+mn-cs"/>
              </a:rPr>
              <a:t>, which are arrays of arbitrary dimensionality. Using TensorFlow, you can manipulate tensors with a very high number of dimensions. That said, most of the time you will work with one or more of the following low-dimensional tensors:</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scalar</a:t>
            </a:r>
            <a:r>
              <a:rPr lang="en-US" sz="1200" b="0" i="0" kern="1200" dirty="0">
                <a:solidFill>
                  <a:schemeClr val="tx1"/>
                </a:solidFill>
                <a:effectLst/>
                <a:latin typeface="+mn-lt"/>
                <a:ea typeface="+mn-ea"/>
                <a:cs typeface="+mn-cs"/>
              </a:rPr>
              <a:t> is a 0-d array (a 0th-order tensor). For example, "Howdy" or 5</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vector</a:t>
            </a:r>
            <a:r>
              <a:rPr lang="en-US" sz="1200" b="0" i="0" kern="1200" dirty="0">
                <a:solidFill>
                  <a:schemeClr val="tx1"/>
                </a:solidFill>
                <a:effectLst/>
                <a:latin typeface="+mn-lt"/>
                <a:ea typeface="+mn-ea"/>
                <a:cs typeface="+mn-cs"/>
              </a:rPr>
              <a:t> is a 1-d array (a 1st-order tensor). For example, [2, 3, 5, 7, 11] or [5]</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matrix</a:t>
            </a:r>
            <a:r>
              <a:rPr lang="en-US" sz="1200" b="0" i="0" kern="1200" dirty="0">
                <a:solidFill>
                  <a:schemeClr val="tx1"/>
                </a:solidFill>
                <a:effectLst/>
                <a:latin typeface="+mn-lt"/>
                <a:ea typeface="+mn-ea"/>
                <a:cs typeface="+mn-cs"/>
              </a:rPr>
              <a:t> is a 2-d array (a 2nd-order tensor). For example, [[3.1, 8.2, 5.9][4.3, -2.7, 6.5]]</a:t>
            </a:r>
          </a:p>
          <a:p>
            <a:r>
              <a:rPr lang="en-US" sz="1200" b="0" i="0" kern="1200" dirty="0">
                <a:solidFill>
                  <a:schemeClr val="tx1"/>
                </a:solidFill>
                <a:effectLst/>
                <a:latin typeface="+mn-lt"/>
                <a:ea typeface="+mn-ea"/>
                <a:cs typeface="+mn-cs"/>
              </a:rPr>
              <a:t>TensorFlow </a:t>
            </a:r>
            <a:r>
              <a:rPr lang="en-US" sz="1200" b="1" i="0" kern="1200" dirty="0">
                <a:solidFill>
                  <a:schemeClr val="tx1"/>
                </a:solidFill>
                <a:effectLst/>
                <a:latin typeface="+mn-lt"/>
                <a:ea typeface="+mn-ea"/>
                <a:cs typeface="+mn-cs"/>
              </a:rPr>
              <a:t>operations</a:t>
            </a:r>
            <a:r>
              <a:rPr lang="en-US" sz="1200" b="0" i="0" kern="1200" dirty="0">
                <a:solidFill>
                  <a:schemeClr val="tx1"/>
                </a:solidFill>
                <a:effectLst/>
                <a:latin typeface="+mn-lt"/>
                <a:ea typeface="+mn-ea"/>
                <a:cs typeface="+mn-cs"/>
              </a:rPr>
              <a:t> create, destroy, and manipulate tensors. Most of the lines of code in a typical TensorFlow program are operations.</a:t>
            </a:r>
          </a:p>
          <a:p>
            <a:r>
              <a:rPr lang="en-US" sz="1200" b="0" i="0" kern="1200" dirty="0">
                <a:solidFill>
                  <a:schemeClr val="tx1"/>
                </a:solidFill>
                <a:effectLst/>
                <a:latin typeface="+mn-lt"/>
                <a:ea typeface="+mn-ea"/>
                <a:cs typeface="+mn-cs"/>
              </a:rPr>
              <a:t>A TensorFlow </a:t>
            </a:r>
            <a:r>
              <a:rPr lang="en-US" sz="1200" b="1" i="0" kern="1200" dirty="0">
                <a:solidFill>
                  <a:schemeClr val="tx1"/>
                </a:solidFill>
                <a:effectLst/>
                <a:latin typeface="+mn-lt"/>
                <a:ea typeface="+mn-ea"/>
                <a:cs typeface="+mn-cs"/>
              </a:rPr>
              <a:t>graph</a:t>
            </a:r>
            <a:r>
              <a:rPr lang="en-US" sz="1200" b="0" i="0" kern="1200" dirty="0">
                <a:solidFill>
                  <a:schemeClr val="tx1"/>
                </a:solidFill>
                <a:effectLst/>
                <a:latin typeface="+mn-lt"/>
                <a:ea typeface="+mn-ea"/>
                <a:cs typeface="+mn-cs"/>
              </a:rPr>
              <a:t> (also known as a </a:t>
            </a:r>
            <a:r>
              <a:rPr lang="en-US" sz="1200" b="1" i="0" kern="1200" dirty="0">
                <a:solidFill>
                  <a:schemeClr val="tx1"/>
                </a:solidFill>
                <a:effectLst/>
                <a:latin typeface="+mn-lt"/>
                <a:ea typeface="+mn-ea"/>
                <a:cs typeface="+mn-cs"/>
              </a:rPr>
              <a:t>computational graph</a:t>
            </a:r>
            <a:r>
              <a:rPr lang="en-US" sz="1200" b="0" i="0" kern="1200" dirty="0">
                <a:solidFill>
                  <a:schemeClr val="tx1"/>
                </a:solidFill>
                <a:effectLst/>
                <a:latin typeface="+mn-lt"/>
                <a:ea typeface="+mn-ea"/>
                <a:cs typeface="+mn-cs"/>
              </a:rPr>
              <a:t> or a </a:t>
            </a:r>
            <a:r>
              <a:rPr lang="en-US" sz="1200" b="1" i="0" kern="1200" dirty="0">
                <a:solidFill>
                  <a:schemeClr val="tx1"/>
                </a:solidFill>
                <a:effectLst/>
                <a:latin typeface="+mn-lt"/>
                <a:ea typeface="+mn-ea"/>
                <a:cs typeface="+mn-cs"/>
              </a:rPr>
              <a:t>dataflow graph</a:t>
            </a:r>
            <a:r>
              <a:rPr lang="en-US" sz="1200" b="0" i="0" kern="1200" dirty="0">
                <a:solidFill>
                  <a:schemeClr val="tx1"/>
                </a:solidFill>
                <a:effectLst/>
                <a:latin typeface="+mn-lt"/>
                <a:ea typeface="+mn-ea"/>
                <a:cs typeface="+mn-cs"/>
              </a:rPr>
              <a:t>) is, yes, a graph data structure. A graph's nodes are operations (in TensorFlow, every operation is associated with a graph). Many TensorFlow programs consist of a single graph, but TensorFlow programs may optionally create multiple graphs. A graph's nodes are operations; a graph's edges are tensors. Tensors flow through the graph, manipulated at each node by an operation. The output tensor of one operation often becomes the input tensor to a subsequent operation. TensorFlow implements a </a:t>
            </a:r>
            <a:r>
              <a:rPr lang="en-US" sz="1200" b="1" i="0" kern="1200" dirty="0">
                <a:solidFill>
                  <a:schemeClr val="tx1"/>
                </a:solidFill>
                <a:effectLst/>
                <a:latin typeface="+mn-lt"/>
                <a:ea typeface="+mn-ea"/>
                <a:cs typeface="+mn-cs"/>
              </a:rPr>
              <a:t>lazy execution model,</a:t>
            </a:r>
            <a:r>
              <a:rPr lang="en-US" sz="1200" b="0" i="0" kern="1200" dirty="0">
                <a:solidFill>
                  <a:schemeClr val="tx1"/>
                </a:solidFill>
                <a:effectLst/>
                <a:latin typeface="+mn-lt"/>
                <a:ea typeface="+mn-ea"/>
                <a:cs typeface="+mn-cs"/>
              </a:rPr>
              <a:t> meaning that nodes are only computed when needed, based on the needs of associated nodes.</a:t>
            </a:r>
          </a:p>
          <a:p>
            <a:r>
              <a:rPr lang="en-US" sz="1200" b="0" i="0" kern="1200" dirty="0">
                <a:solidFill>
                  <a:schemeClr val="tx1"/>
                </a:solidFill>
                <a:effectLst/>
                <a:latin typeface="+mn-lt"/>
                <a:ea typeface="+mn-ea"/>
                <a:cs typeface="+mn-cs"/>
              </a:rPr>
              <a:t>Tensors can be stored in the graph as </a:t>
            </a:r>
            <a:r>
              <a:rPr lang="en-US" sz="1200" b="1" i="0" kern="1200" dirty="0">
                <a:solidFill>
                  <a:schemeClr val="tx1"/>
                </a:solidFill>
                <a:effectLst/>
                <a:latin typeface="+mn-lt"/>
                <a:ea typeface="+mn-ea"/>
                <a:cs typeface="+mn-cs"/>
              </a:rPr>
              <a:t>constants</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As you might guess, constants hold tensors whose values can't change, while variables hold tensors whose values can change. However, what you may not have guessed is that constants and variables are just more operations in the graph. A constant is an operation that always returns the same tensor value. A variable is an operation that will return whichever tensor has been assigned to it.</a:t>
            </a:r>
          </a:p>
          <a:p>
            <a:endParaRPr lang="en-US" dirty="0"/>
          </a:p>
          <a:p>
            <a:r>
              <a:rPr lang="en-US" dirty="0"/>
              <a:t>Reference: </a:t>
            </a:r>
            <a:r>
              <a:rPr lang="en-US" dirty="0">
                <a:hlinkClick r:id="rId4"/>
              </a:rPr>
              <a:t>https://colab.research.google.com/notebooks/mlcc/tensorflow_programming_concepts.ipynb#scrollTo=VL0yWNNdgBpG</a:t>
            </a:r>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13</a:t>
            </a:fld>
            <a:endParaRPr lang="en-US"/>
          </a:p>
        </p:txBody>
      </p:sp>
    </p:spTree>
    <p:extLst>
      <p:ext uri="{BB962C8B-B14F-4D97-AF65-F5344CB8AC3E}">
        <p14:creationId xmlns:p14="http://schemas.microsoft.com/office/powerpoint/2010/main" val="2151075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Constant – same as in programming.</a:t>
            </a:r>
          </a:p>
          <a:p>
            <a:r>
              <a:rPr lang="en-US" dirty="0"/>
              <a:t>If we assign data object a value, it does not change.</a:t>
            </a:r>
          </a:p>
          <a:p>
            <a:endParaRPr lang="en-US" dirty="0"/>
          </a:p>
          <a:p>
            <a:r>
              <a:rPr lang="en-US" dirty="0"/>
              <a:t>Placeholder – A graph can be parameterized to accept external inputs, known as placeholders. </a:t>
            </a:r>
          </a:p>
          <a:p>
            <a:r>
              <a:rPr lang="en-US" dirty="0"/>
              <a:t>A promise to provide the values later.</a:t>
            </a:r>
          </a:p>
          <a:p>
            <a:endParaRPr lang="en-US" dirty="0"/>
          </a:p>
          <a:p>
            <a:r>
              <a:rPr lang="en-US" dirty="0"/>
              <a:t>Variable – To add trainable parameters to the graph</a:t>
            </a:r>
          </a:p>
          <a:p>
            <a:r>
              <a:rPr lang="en-US" dirty="0"/>
              <a:t>Use </a:t>
            </a:r>
            <a:r>
              <a:rPr lang="en-US" dirty="0" err="1"/>
              <a:t>tf.global_variables_initializer</a:t>
            </a:r>
            <a:r>
              <a:rPr lang="en-US" dirty="0"/>
              <a:t>() in </a:t>
            </a:r>
            <a:r>
              <a:rPr lang="en-US" dirty="0" err="1"/>
              <a:t>tensorflow</a:t>
            </a:r>
            <a:r>
              <a:rPr lang="en-US" dirty="0"/>
              <a:t> to initialize all variables.</a:t>
            </a:r>
          </a:p>
          <a:p>
            <a:endParaRPr lang="en-US" dirty="0"/>
          </a:p>
          <a:p>
            <a:r>
              <a:rPr lang="en-US" dirty="0">
                <a:hlinkClick r:id="rId3"/>
              </a:rPr>
              <a:t>https://www.tensorflow.org/guide/graphs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Graphs must run within a TensorFlow </a:t>
            </a:r>
            <a:r>
              <a:rPr lang="en-US" sz="1200" b="1" i="0" kern="1200" dirty="0">
                <a:solidFill>
                  <a:schemeClr val="tx1"/>
                </a:solidFill>
                <a:effectLst/>
                <a:latin typeface="+mn-lt"/>
                <a:ea typeface="+mn-ea"/>
                <a:cs typeface="+mn-cs"/>
              </a:rPr>
              <a:t>session</a:t>
            </a:r>
            <a:r>
              <a:rPr lang="en-US" sz="1200" b="0" i="0" kern="1200" dirty="0">
                <a:solidFill>
                  <a:schemeClr val="tx1"/>
                </a:solidFill>
                <a:effectLst/>
                <a:latin typeface="+mn-lt"/>
                <a:ea typeface="+mn-ea"/>
                <a:cs typeface="+mn-cs"/>
              </a:rPr>
              <a:t>, which holds the state for the graph(s) it runs.</a:t>
            </a:r>
          </a:p>
          <a:p>
            <a:r>
              <a:rPr lang="en-US" sz="1200" b="0" i="0" kern="1200" dirty="0">
                <a:solidFill>
                  <a:schemeClr val="tx1"/>
                </a:solidFill>
                <a:effectLst/>
                <a:latin typeface="+mn-lt"/>
                <a:ea typeface="+mn-ea"/>
                <a:cs typeface="+mn-cs"/>
              </a:rPr>
              <a:t>When working with </a:t>
            </a:r>
            <a:r>
              <a:rPr lang="en-US" sz="1200" b="0" i="0" kern="1200" dirty="0" err="1">
                <a:solidFill>
                  <a:schemeClr val="tx1"/>
                </a:solidFill>
                <a:effectLst/>
                <a:latin typeface="+mn-lt"/>
                <a:ea typeface="+mn-ea"/>
                <a:cs typeface="+mn-cs"/>
              </a:rPr>
              <a:t>tf.Variables</a:t>
            </a:r>
            <a:r>
              <a:rPr lang="en-US" sz="1200" b="0" i="0" kern="1200" dirty="0">
                <a:solidFill>
                  <a:schemeClr val="tx1"/>
                </a:solidFill>
                <a:effectLst/>
                <a:latin typeface="+mn-lt"/>
                <a:ea typeface="+mn-ea"/>
                <a:cs typeface="+mn-cs"/>
              </a:rPr>
              <a:t>, you must explicitly initialize them by calling </a:t>
            </a:r>
            <a:r>
              <a:rPr lang="en-US" sz="1200" b="0" i="0" kern="1200" dirty="0" err="1">
                <a:solidFill>
                  <a:schemeClr val="tx1"/>
                </a:solidFill>
                <a:effectLst/>
                <a:latin typeface="+mn-lt"/>
                <a:ea typeface="+mn-ea"/>
                <a:cs typeface="+mn-cs"/>
              </a:rPr>
              <a:t>tf.global_variables_initializer</a:t>
            </a:r>
            <a:r>
              <a:rPr lang="en-US" sz="1200" b="0" i="0" kern="1200" dirty="0">
                <a:solidFill>
                  <a:schemeClr val="tx1"/>
                </a:solidFill>
                <a:effectLst/>
                <a:latin typeface="+mn-lt"/>
                <a:ea typeface="+mn-ea"/>
                <a:cs typeface="+mn-cs"/>
              </a:rPr>
              <a:t> at the start of your session, as shown above.</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A session can distribute graph execution across multiple machines (assuming the program is run on some distributed computation framework).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1" i="0" kern="1200" dirty="0">
                <a:solidFill>
                  <a:schemeClr val="tx1"/>
                </a:solidFill>
                <a:effectLst/>
                <a:latin typeface="+mn-lt"/>
                <a:ea typeface="+mn-ea"/>
                <a:cs typeface="+mn-cs"/>
              </a:rPr>
              <a:t>Summary</a:t>
            </a:r>
          </a:p>
          <a:p>
            <a:r>
              <a:rPr lang="en-US" sz="1200" b="0" i="0" kern="1200" dirty="0">
                <a:solidFill>
                  <a:schemeClr val="tx1"/>
                </a:solidFill>
                <a:effectLst/>
                <a:latin typeface="+mn-lt"/>
                <a:ea typeface="+mn-ea"/>
                <a:cs typeface="+mn-cs"/>
              </a:rPr>
              <a:t>TensorFlow programming is essentially a two-step process:</a:t>
            </a:r>
          </a:p>
          <a:p>
            <a:r>
              <a:rPr lang="en-US" sz="1200" b="0" i="0" kern="1200" dirty="0">
                <a:solidFill>
                  <a:schemeClr val="tx1"/>
                </a:solidFill>
                <a:effectLst/>
                <a:latin typeface="+mn-lt"/>
                <a:ea typeface="+mn-ea"/>
                <a:cs typeface="+mn-cs"/>
              </a:rPr>
              <a:t>Assemble constants, variables, and operations into a graph.</a:t>
            </a:r>
          </a:p>
          <a:p>
            <a:r>
              <a:rPr lang="en-US" sz="1200" b="0" i="0" kern="1200" dirty="0">
                <a:solidFill>
                  <a:schemeClr val="tx1"/>
                </a:solidFill>
                <a:effectLst/>
                <a:latin typeface="+mn-lt"/>
                <a:ea typeface="+mn-ea"/>
                <a:cs typeface="+mn-cs"/>
              </a:rPr>
              <a:t>Evaluate those constants, variables and operations within a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14</a:t>
            </a:fld>
            <a:endParaRPr lang="en-US"/>
          </a:p>
        </p:txBody>
      </p:sp>
    </p:spTree>
    <p:extLst>
      <p:ext uri="{BB962C8B-B14F-4D97-AF65-F5344CB8AC3E}">
        <p14:creationId xmlns:p14="http://schemas.microsoft.com/office/powerpoint/2010/main" val="2949030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https://github.com/fabienbaradel/Tensorflow-tutorials/blob/master/Intro/hello_world.py</a:t>
            </a:r>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15</a:t>
            </a:fld>
            <a:endParaRPr lang="en-US"/>
          </a:p>
        </p:txBody>
      </p:sp>
    </p:spTree>
    <p:extLst>
      <p:ext uri="{BB962C8B-B14F-4D97-AF65-F5344CB8AC3E}">
        <p14:creationId xmlns:p14="http://schemas.microsoft.com/office/powerpoint/2010/main" val="2944983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https://colab.research.google.com/drive/12-OApYHrAqc_f8vB3NE_mKUmAPgtH-tu#scrollTo=oKVMMcf9tSl_</a:t>
            </a:r>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16</a:t>
            </a:fld>
            <a:endParaRPr lang="en-US"/>
          </a:p>
        </p:txBody>
      </p:sp>
    </p:spTree>
    <p:extLst>
      <p:ext uri="{BB962C8B-B14F-4D97-AF65-F5344CB8AC3E}">
        <p14:creationId xmlns:p14="http://schemas.microsoft.com/office/powerpoint/2010/main" val="307300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17</a:t>
            </a:fld>
            <a:endParaRPr lang="en-US"/>
          </a:p>
        </p:txBody>
      </p:sp>
    </p:spTree>
    <p:extLst>
      <p:ext uri="{BB962C8B-B14F-4D97-AF65-F5344CB8AC3E}">
        <p14:creationId xmlns:p14="http://schemas.microsoft.com/office/powerpoint/2010/main" val="4039837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Created by e-commerce company, </a:t>
            </a:r>
            <a:r>
              <a:rPr lang="en-US" sz="1200" b="0" i="0" kern="1200" dirty="0" err="1">
                <a:solidFill>
                  <a:schemeClr val="tx1"/>
                </a:solidFill>
                <a:effectLst/>
                <a:latin typeface="+mn-lt"/>
                <a:ea typeface="+mn-ea"/>
                <a:cs typeface="+mn-cs"/>
              </a:rPr>
              <a:t>Zalando</a:t>
            </a:r>
            <a:r>
              <a:rPr lang="en-US" sz="1200" b="0" i="0" kern="1200" dirty="0">
                <a:solidFill>
                  <a:schemeClr val="tx1"/>
                </a:solidFill>
                <a:effectLst/>
                <a:latin typeface="+mn-lt"/>
                <a:ea typeface="+mn-ea"/>
                <a:cs typeface="+mn-cs"/>
              </a:rPr>
              <a:t>.</a:t>
            </a:r>
            <a:endParaRPr lang="en-US" sz="1200" b="1" kern="1200" dirty="0">
              <a:solidFill>
                <a:schemeClr val="tx1"/>
              </a:solidFill>
              <a:effectLst/>
              <a:latin typeface="+mn-lt"/>
              <a:ea typeface="+mn-ea"/>
              <a:cs typeface="+mn-cs"/>
            </a:endParaRPr>
          </a:p>
          <a:p>
            <a:pPr fontAlgn="base"/>
            <a:endParaRPr lang="en-US" sz="1200" b="1" kern="1200" dirty="0">
              <a:solidFill>
                <a:schemeClr val="tx1"/>
              </a:solidFill>
              <a:effectLst/>
              <a:latin typeface="+mn-lt"/>
              <a:ea typeface="+mn-ea"/>
              <a:cs typeface="+mn-cs"/>
            </a:endParaRPr>
          </a:p>
          <a:p>
            <a:pPr fontAlgn="base"/>
            <a:r>
              <a:rPr lang="en-US" sz="1200" b="1" kern="1200" dirty="0">
                <a:solidFill>
                  <a:schemeClr val="tx1"/>
                </a:solidFill>
                <a:effectLst/>
                <a:latin typeface="+mn-lt"/>
                <a:ea typeface="+mn-ea"/>
                <a:cs typeface="+mn-cs"/>
              </a:rPr>
              <a:t>Similar to the MNIST digit dataset, the Fashion MNIST dataset includes:</a:t>
            </a:r>
            <a:endParaRPr lang="en-US" sz="1200" b="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60,000 training examples</a:t>
            </a:r>
          </a:p>
          <a:p>
            <a:pPr fontAlgn="base"/>
            <a:r>
              <a:rPr lang="en-US" sz="1200" b="0" i="0" kern="1200" dirty="0">
                <a:solidFill>
                  <a:schemeClr val="tx1"/>
                </a:solidFill>
                <a:effectLst/>
                <a:latin typeface="+mn-lt"/>
                <a:ea typeface="+mn-ea"/>
                <a:cs typeface="+mn-cs"/>
              </a:rPr>
              <a:t>10,000 testing examples</a:t>
            </a:r>
          </a:p>
          <a:p>
            <a:pPr fontAlgn="base"/>
            <a:r>
              <a:rPr lang="en-US" sz="1200" b="0" i="0" kern="1200" dirty="0">
                <a:solidFill>
                  <a:schemeClr val="tx1"/>
                </a:solidFill>
                <a:effectLst/>
                <a:latin typeface="+mn-lt"/>
                <a:ea typeface="+mn-ea"/>
                <a:cs typeface="+mn-cs"/>
              </a:rPr>
              <a:t>10 classes</a:t>
            </a:r>
          </a:p>
          <a:p>
            <a:pPr fontAlgn="base"/>
            <a:r>
              <a:rPr lang="en-US" sz="1200" b="0" i="0" kern="1200" dirty="0">
                <a:solidFill>
                  <a:schemeClr val="tx1"/>
                </a:solidFill>
                <a:effectLst/>
                <a:latin typeface="+mn-lt"/>
                <a:ea typeface="+mn-ea"/>
                <a:cs typeface="+mn-cs"/>
              </a:rPr>
              <a:t>28×28 grayscale/single channel images</a:t>
            </a:r>
          </a:p>
          <a:p>
            <a:endParaRPr lang="en-US" dirty="0"/>
          </a:p>
          <a:p>
            <a:pPr fontAlgn="base"/>
            <a:r>
              <a:rPr lang="en-US" sz="1200" b="1" kern="1200" dirty="0">
                <a:solidFill>
                  <a:schemeClr val="tx1"/>
                </a:solidFill>
                <a:effectLst/>
                <a:latin typeface="+mn-lt"/>
                <a:ea typeface="+mn-ea"/>
                <a:cs typeface="+mn-cs"/>
              </a:rPr>
              <a:t>class labels:</a:t>
            </a:r>
            <a:endParaRPr lang="en-US" sz="1200" b="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0 T-shirt/top</a:t>
            </a:r>
          </a:p>
          <a:p>
            <a:pPr fontAlgn="base"/>
            <a:r>
              <a:rPr lang="en-US" sz="1200" b="0" i="0" kern="1200" dirty="0">
                <a:solidFill>
                  <a:schemeClr val="tx1"/>
                </a:solidFill>
                <a:effectLst/>
                <a:latin typeface="+mn-lt"/>
                <a:ea typeface="+mn-ea"/>
                <a:cs typeface="+mn-cs"/>
              </a:rPr>
              <a:t>1 Trouser/pants</a:t>
            </a:r>
          </a:p>
          <a:p>
            <a:pPr fontAlgn="base"/>
            <a:r>
              <a:rPr lang="en-US" sz="1200" b="0" i="0" kern="1200" dirty="0">
                <a:solidFill>
                  <a:schemeClr val="tx1"/>
                </a:solidFill>
                <a:effectLst/>
                <a:latin typeface="+mn-lt"/>
                <a:ea typeface="+mn-ea"/>
                <a:cs typeface="+mn-cs"/>
              </a:rPr>
              <a:t>2 Pullover shirt</a:t>
            </a:r>
          </a:p>
          <a:p>
            <a:pPr fontAlgn="base"/>
            <a:r>
              <a:rPr lang="en-US" sz="1200" b="0" i="0" kern="1200" dirty="0">
                <a:solidFill>
                  <a:schemeClr val="tx1"/>
                </a:solidFill>
                <a:effectLst/>
                <a:latin typeface="+mn-lt"/>
                <a:ea typeface="+mn-ea"/>
                <a:cs typeface="+mn-cs"/>
              </a:rPr>
              <a:t>3 Dress</a:t>
            </a:r>
          </a:p>
          <a:p>
            <a:pPr fontAlgn="base"/>
            <a:r>
              <a:rPr lang="en-US" sz="1200" b="0" i="0" kern="1200" dirty="0">
                <a:solidFill>
                  <a:schemeClr val="tx1"/>
                </a:solidFill>
                <a:effectLst/>
                <a:latin typeface="+mn-lt"/>
                <a:ea typeface="+mn-ea"/>
                <a:cs typeface="+mn-cs"/>
              </a:rPr>
              <a:t>4 Coat</a:t>
            </a:r>
          </a:p>
          <a:p>
            <a:pPr fontAlgn="base"/>
            <a:r>
              <a:rPr lang="en-US" sz="1200" b="0" i="0" kern="1200" dirty="0">
                <a:solidFill>
                  <a:schemeClr val="tx1"/>
                </a:solidFill>
                <a:effectLst/>
                <a:latin typeface="+mn-lt"/>
                <a:ea typeface="+mn-ea"/>
                <a:cs typeface="+mn-cs"/>
              </a:rPr>
              <a:t>5 Sandal</a:t>
            </a:r>
          </a:p>
          <a:p>
            <a:pPr fontAlgn="base"/>
            <a:r>
              <a:rPr lang="en-US" sz="1200" b="0" i="0" kern="1200" dirty="0">
                <a:solidFill>
                  <a:schemeClr val="tx1"/>
                </a:solidFill>
                <a:effectLst/>
                <a:latin typeface="+mn-lt"/>
                <a:ea typeface="+mn-ea"/>
                <a:cs typeface="+mn-cs"/>
              </a:rPr>
              <a:t>6 Shirt</a:t>
            </a:r>
          </a:p>
          <a:p>
            <a:pPr fontAlgn="base"/>
            <a:r>
              <a:rPr lang="en-US" sz="1200" b="0" i="0" kern="1200" dirty="0">
                <a:solidFill>
                  <a:schemeClr val="tx1"/>
                </a:solidFill>
                <a:effectLst/>
                <a:latin typeface="+mn-lt"/>
                <a:ea typeface="+mn-ea"/>
                <a:cs typeface="+mn-cs"/>
              </a:rPr>
              <a:t>7 Sneaker</a:t>
            </a:r>
          </a:p>
          <a:p>
            <a:pPr fontAlgn="base"/>
            <a:r>
              <a:rPr lang="en-US" sz="1200" b="0" i="0" kern="1200" dirty="0">
                <a:solidFill>
                  <a:schemeClr val="tx1"/>
                </a:solidFill>
                <a:effectLst/>
                <a:latin typeface="+mn-lt"/>
                <a:ea typeface="+mn-ea"/>
                <a:cs typeface="+mn-cs"/>
              </a:rPr>
              <a:t>8 Bag</a:t>
            </a:r>
          </a:p>
          <a:p>
            <a:pPr fontAlgn="base"/>
            <a:r>
              <a:rPr lang="en-US" sz="1200" b="0" i="0" kern="1200" dirty="0">
                <a:solidFill>
                  <a:schemeClr val="tx1"/>
                </a:solidFill>
                <a:effectLst/>
                <a:latin typeface="+mn-lt"/>
                <a:ea typeface="+mn-ea"/>
                <a:cs typeface="+mn-cs"/>
              </a:rPr>
              <a:t>9 Ankle boot</a:t>
            </a:r>
          </a:p>
          <a:p>
            <a:endParaRPr lang="en-US" dirty="0"/>
          </a:p>
          <a:p>
            <a:endParaRPr lang="en-US" dirty="0"/>
          </a:p>
          <a:p>
            <a:r>
              <a:rPr lang="en-US" dirty="0">
                <a:hlinkClick r:id="rId3"/>
              </a:rPr>
              <a:t>https://www.datacamp.com/community/tutorials/cnn-tensorflow-python</a:t>
            </a:r>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18</a:t>
            </a:fld>
            <a:endParaRPr lang="en-US"/>
          </a:p>
        </p:txBody>
      </p:sp>
    </p:spTree>
    <p:extLst>
      <p:ext uri="{BB962C8B-B14F-4D97-AF65-F5344CB8AC3E}">
        <p14:creationId xmlns:p14="http://schemas.microsoft.com/office/powerpoint/2010/main" val="1058707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Classify whether the images contain either a dog or a cat. </a:t>
            </a:r>
          </a:p>
          <a:p>
            <a:r>
              <a:rPr lang="en-US" sz="1200" b="0" i="0" kern="1200" dirty="0">
                <a:solidFill>
                  <a:schemeClr val="tx1"/>
                </a:solidFill>
                <a:effectLst/>
                <a:latin typeface="+mn-lt"/>
                <a:ea typeface="+mn-ea"/>
                <a:cs typeface="+mn-cs"/>
              </a:rPr>
              <a:t>The dataset is comprised of photos of dogs and cats provided as a subset of photos from a much larger dataset of 3 million manually annotated photos. The dataset was developed as a partnership between Petfinder.com and Microsoft. The task was referred to as “</a:t>
            </a:r>
            <a:r>
              <a:rPr lang="en-US" sz="1200" b="0" i="1" kern="1200" dirty="0" err="1">
                <a:solidFill>
                  <a:schemeClr val="tx1"/>
                </a:solidFill>
                <a:effectLst/>
                <a:latin typeface="+mn-lt"/>
                <a:ea typeface="+mn-ea"/>
                <a:cs typeface="+mn-cs"/>
              </a:rPr>
              <a:t>Asirra</a:t>
            </a:r>
            <a:r>
              <a:rPr lang="en-US" sz="1200" b="0" i="0" kern="1200" dirty="0">
                <a:solidFill>
                  <a:schemeClr val="tx1"/>
                </a:solidFill>
                <a:effectLst/>
                <a:latin typeface="+mn-lt"/>
                <a:ea typeface="+mn-ea"/>
                <a:cs typeface="+mn-cs"/>
              </a:rPr>
              <a:t>” or Animal Species Image Recognition for Restricting Access, a type of CAPTCHA. </a:t>
            </a:r>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20</a:t>
            </a:fld>
            <a:endParaRPr lang="en-US"/>
          </a:p>
        </p:txBody>
      </p:sp>
    </p:spTree>
    <p:extLst>
      <p:ext uri="{BB962C8B-B14F-4D97-AF65-F5344CB8AC3E}">
        <p14:creationId xmlns:p14="http://schemas.microsoft.com/office/powerpoint/2010/main" val="1060973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http://cs231n.github.io/convolutional-networks/</a:t>
            </a:r>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4</a:t>
            </a:fld>
            <a:endParaRPr lang="en-US"/>
          </a:p>
        </p:txBody>
      </p:sp>
    </p:spTree>
    <p:extLst>
      <p:ext uri="{BB962C8B-B14F-4D97-AF65-F5344CB8AC3E}">
        <p14:creationId xmlns:p14="http://schemas.microsoft.com/office/powerpoint/2010/main" val="2952531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b="1" dirty="0"/>
              <a:t>Depth</a:t>
            </a:r>
            <a:r>
              <a:rPr lang="en-US" dirty="0"/>
              <a:t> </a:t>
            </a:r>
          </a:p>
          <a:p>
            <a:r>
              <a:rPr lang="en-US" dirty="0"/>
              <a:t>Number of channels in the filter (Depth of the filter) is the same as the number of channels in the input image. </a:t>
            </a:r>
          </a:p>
          <a:p>
            <a:r>
              <a:rPr lang="en-US" dirty="0"/>
              <a:t>For a 64 X 64 X 3 image, the filter size could be 3 X 3 X 3. Suppose you use 20 such filters, the output size will be 62 X 62 X 20.</a:t>
            </a:r>
          </a:p>
          <a:p>
            <a:r>
              <a:rPr lang="en-US" dirty="0"/>
              <a:t>(n + f – 1) X (n + f – 1) X </a:t>
            </a:r>
            <a:r>
              <a:rPr lang="en-US" dirty="0" err="1"/>
              <a:t>nc</a:t>
            </a:r>
            <a:r>
              <a:rPr lang="en-US" dirty="0"/>
              <a:t> (number of features we are detecting)</a:t>
            </a:r>
          </a:p>
          <a:p>
            <a:r>
              <a:rPr lang="en-US" dirty="0">
                <a:hlinkClick r:id="rId3"/>
              </a:rPr>
              <a:t>https://www.coursera.org/learn/convolutional-neural-networks/lecture/ctQZz/convolutions-over-volume</a:t>
            </a:r>
            <a:endParaRPr lang="en-US" dirty="0"/>
          </a:p>
          <a:p>
            <a:endParaRPr lang="en-US" dirty="0"/>
          </a:p>
          <a:p>
            <a:r>
              <a:rPr lang="en-US" dirty="0"/>
              <a:t>2. </a:t>
            </a:r>
            <a:r>
              <a:rPr lang="en-US" b="1" dirty="0"/>
              <a:t>Stride</a:t>
            </a:r>
            <a:r>
              <a:rPr lang="en-US" dirty="0"/>
              <a:t> is 1, we must move the filter 1 pixel at a time. Increasing the stride, will produce smaller output volume spatially.</a:t>
            </a:r>
          </a:p>
          <a:p>
            <a:r>
              <a:rPr lang="en-US" dirty="0"/>
              <a:t>Good for initial layer. </a:t>
            </a:r>
          </a:p>
          <a:p>
            <a:r>
              <a:rPr lang="en-US" dirty="0"/>
              <a:t>Performs convolution and down sampling at the same time, the operation becomes computationally cheaper.</a:t>
            </a:r>
          </a:p>
          <a:p>
            <a:endParaRPr lang="en-US" dirty="0"/>
          </a:p>
          <a:p>
            <a:r>
              <a:rPr lang="en-US" dirty="0"/>
              <a:t>3. </a:t>
            </a:r>
            <a:r>
              <a:rPr lang="en-US" b="1" dirty="0"/>
              <a:t>Zero-padding </a:t>
            </a:r>
            <a:r>
              <a:rPr lang="en-US" dirty="0"/>
              <a:t> helps to control the spatial size of output volume.</a:t>
            </a:r>
          </a:p>
          <a:p>
            <a:r>
              <a:rPr lang="en-US" b="1" dirty="0"/>
              <a:t>Two problems:</a:t>
            </a:r>
          </a:p>
          <a:p>
            <a:r>
              <a:rPr lang="en-US" dirty="0"/>
              <a:t>shrinking output – if we have a 100 layer neural network and output shrinks on every layer, the image we will obtain will be very small and most information will be lost.</a:t>
            </a:r>
          </a:p>
          <a:p>
            <a:r>
              <a:rPr lang="en-US" dirty="0"/>
              <a:t>Throwing away information from the edges of the image.</a:t>
            </a:r>
          </a:p>
          <a:p>
            <a:r>
              <a:rPr lang="en-US" b="1" dirty="0"/>
              <a:t>Two types of padding:</a:t>
            </a:r>
          </a:p>
          <a:p>
            <a:r>
              <a:rPr lang="en-US" dirty="0"/>
              <a:t>Valid – no padding</a:t>
            </a:r>
          </a:p>
          <a:p>
            <a:r>
              <a:rPr lang="en-US" dirty="0"/>
              <a:t>Same convolution – Output size is same as input size </a:t>
            </a:r>
          </a:p>
          <a:p>
            <a:r>
              <a:rPr lang="en-US" dirty="0"/>
              <a:t>n + 2p – f + 1 = n  </a:t>
            </a:r>
          </a:p>
          <a:p>
            <a:r>
              <a:rPr lang="en-US" dirty="0"/>
              <a:t>p = (f-1)/2</a:t>
            </a:r>
          </a:p>
          <a:p>
            <a:r>
              <a:rPr lang="en-US" dirty="0">
                <a:hlinkClick r:id="rId4"/>
              </a:rPr>
              <a:t>https://www.coursera.org/learn/convolutional-neural-networks/lecture/o7CWi/padding</a:t>
            </a:r>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5</a:t>
            </a:fld>
            <a:endParaRPr lang="en-US"/>
          </a:p>
        </p:txBody>
      </p:sp>
    </p:spTree>
    <p:extLst>
      <p:ext uri="{BB962C8B-B14F-4D97-AF65-F5344CB8AC3E}">
        <p14:creationId xmlns:p14="http://schemas.microsoft.com/office/powerpoint/2010/main" val="2033053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Sparsity of connections: in each layer, each output value is connected only on small number of inputs.</a:t>
            </a:r>
          </a:p>
        </p:txBody>
      </p:sp>
      <p:sp>
        <p:nvSpPr>
          <p:cNvPr id="4" name="Slide Number Placeholder 3"/>
          <p:cNvSpPr>
            <a:spLocks noGrp="1"/>
          </p:cNvSpPr>
          <p:nvPr>
            <p:ph type="sldNum" sz="quarter" idx="5"/>
          </p:nvPr>
        </p:nvSpPr>
        <p:spPr/>
        <p:txBody>
          <a:bodyPr/>
          <a:lstStyle/>
          <a:p>
            <a:fld id="{A153A9F7-FC3F-494D-810E-AD25853E7D6F}" type="slidenum">
              <a:rPr lang="en-US" smtClean="0"/>
              <a:t>6</a:t>
            </a:fld>
            <a:endParaRPr lang="en-US"/>
          </a:p>
        </p:txBody>
      </p:sp>
    </p:spTree>
    <p:extLst>
      <p:ext uri="{BB962C8B-B14F-4D97-AF65-F5344CB8AC3E}">
        <p14:creationId xmlns:p14="http://schemas.microsoft.com/office/powerpoint/2010/main" val="391170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a 5x5 input with a 3X3 filter with stride 2 and pad 1, will give a 3X3 output. (See the example in the last slide)</a:t>
            </a:r>
          </a:p>
        </p:txBody>
      </p:sp>
      <p:sp>
        <p:nvSpPr>
          <p:cNvPr id="4" name="Slide Number Placeholder 3"/>
          <p:cNvSpPr>
            <a:spLocks noGrp="1"/>
          </p:cNvSpPr>
          <p:nvPr>
            <p:ph type="sldNum" sz="quarter" idx="5"/>
          </p:nvPr>
        </p:nvSpPr>
        <p:spPr/>
        <p:txBody>
          <a:bodyPr/>
          <a:lstStyle/>
          <a:p>
            <a:fld id="{A153A9F7-FC3F-494D-810E-AD25853E7D6F}" type="slidenum">
              <a:rPr lang="en-US" smtClean="0"/>
              <a:t>7</a:t>
            </a:fld>
            <a:endParaRPr lang="en-US"/>
          </a:p>
        </p:txBody>
      </p:sp>
    </p:spTree>
    <p:extLst>
      <p:ext uri="{BB962C8B-B14F-4D97-AF65-F5344CB8AC3E}">
        <p14:creationId xmlns:p14="http://schemas.microsoft.com/office/powerpoint/2010/main" val="176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8</a:t>
            </a:fld>
            <a:endParaRPr lang="en-US"/>
          </a:p>
        </p:txBody>
      </p:sp>
    </p:spTree>
    <p:extLst>
      <p:ext uri="{BB962C8B-B14F-4D97-AF65-F5344CB8AC3E}">
        <p14:creationId xmlns:p14="http://schemas.microsoft.com/office/powerpoint/2010/main" val="2738998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9</a:t>
            </a:fld>
            <a:endParaRPr lang="en-US"/>
          </a:p>
        </p:txBody>
      </p:sp>
    </p:spTree>
    <p:extLst>
      <p:ext uri="{BB962C8B-B14F-4D97-AF65-F5344CB8AC3E}">
        <p14:creationId xmlns:p14="http://schemas.microsoft.com/office/powerpoint/2010/main" val="3664633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Sparsity of connections: in each layer, each output value is connected only on small number of inputs.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Convolutional layer provide a low-dimensional, and invariant feature space. FC layer is learning a non-linear function in that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https://adeshpande3.github.io/A-Beginner%27s-Guide-To-Understanding-Convolutional-Neural-Networks/</a:t>
            </a:r>
            <a:endParaRPr lang="en-US" sz="1200" b="1" dirty="0"/>
          </a:p>
          <a:p>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10</a:t>
            </a:fld>
            <a:endParaRPr lang="en-US"/>
          </a:p>
        </p:txBody>
      </p:sp>
    </p:spTree>
    <p:extLst>
      <p:ext uri="{BB962C8B-B14F-4D97-AF65-F5344CB8AC3E}">
        <p14:creationId xmlns:p14="http://schemas.microsoft.com/office/powerpoint/2010/main" val="77724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questions setting up google colab, visit:</a:t>
            </a:r>
          </a:p>
          <a:p>
            <a:r>
              <a:rPr lang="en-US" dirty="0">
                <a:hlinkClick r:id="rId3"/>
              </a:rPr>
              <a:t>https://research.google.com/colaboratory/faq.html</a:t>
            </a:r>
            <a:endParaRPr lang="en-US" dirty="0"/>
          </a:p>
          <a:p>
            <a:endParaRPr lang="en-US" dirty="0"/>
          </a:p>
          <a:p>
            <a:r>
              <a:rPr lang="en-US" dirty="0"/>
              <a:t>* </a:t>
            </a:r>
            <a:r>
              <a:rPr lang="en-US" sz="1200" b="0" i="0" kern="1200" dirty="0">
                <a:solidFill>
                  <a:schemeClr val="tx1"/>
                </a:solidFill>
                <a:effectLst/>
                <a:latin typeface="+mn-lt"/>
                <a:ea typeface="+mn-ea"/>
                <a:cs typeface="+mn-cs"/>
              </a:rPr>
              <a:t>you get free 12gb of RAM and access to a virtual machine with a high-end CPU/GPU/TPU</a:t>
            </a:r>
            <a:endParaRPr lang="en-US" dirty="0"/>
          </a:p>
        </p:txBody>
      </p:sp>
      <p:sp>
        <p:nvSpPr>
          <p:cNvPr id="4" name="Slide Number Placeholder 3"/>
          <p:cNvSpPr>
            <a:spLocks noGrp="1"/>
          </p:cNvSpPr>
          <p:nvPr>
            <p:ph type="sldNum" sz="quarter" idx="5"/>
          </p:nvPr>
        </p:nvSpPr>
        <p:spPr/>
        <p:txBody>
          <a:bodyPr/>
          <a:lstStyle/>
          <a:p>
            <a:fld id="{A153A9F7-FC3F-494D-810E-AD25853E7D6F}" type="slidenum">
              <a:rPr lang="en-US" smtClean="0"/>
              <a:t>11</a:t>
            </a:fld>
            <a:endParaRPr lang="en-US"/>
          </a:p>
        </p:txBody>
      </p:sp>
    </p:spTree>
    <p:extLst>
      <p:ext uri="{BB962C8B-B14F-4D97-AF65-F5344CB8AC3E}">
        <p14:creationId xmlns:p14="http://schemas.microsoft.com/office/powerpoint/2010/main" val="2217504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AD19-1FA3-4E4F-884B-70C10FE82C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388574-1E70-4938-944C-2A075AA48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C9CFC4-F045-4D72-9832-7FC940B5166C}"/>
              </a:ext>
            </a:extLst>
          </p:cNvPr>
          <p:cNvSpPr>
            <a:spLocks noGrp="1"/>
          </p:cNvSpPr>
          <p:nvPr>
            <p:ph type="dt" sz="half" idx="10"/>
          </p:nvPr>
        </p:nvSpPr>
        <p:spPr/>
        <p:txBody>
          <a:bodyPr/>
          <a:lstStyle/>
          <a:p>
            <a:fld id="{1A421103-2470-475F-8C9B-B763323C49F2}" type="datetimeFigureOut">
              <a:rPr lang="en-US" smtClean="0"/>
              <a:t>9/24/2019</a:t>
            </a:fld>
            <a:endParaRPr lang="en-US"/>
          </a:p>
        </p:txBody>
      </p:sp>
      <p:sp>
        <p:nvSpPr>
          <p:cNvPr id="5" name="Footer Placeholder 4">
            <a:extLst>
              <a:ext uri="{FF2B5EF4-FFF2-40B4-BE49-F238E27FC236}">
                <a16:creationId xmlns:a16="http://schemas.microsoft.com/office/drawing/2014/main" id="{C2231BA5-FAAB-467F-854E-4AE0BC492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A9A16-E7E3-4073-9AB3-43CB18E82576}"/>
              </a:ext>
            </a:extLst>
          </p:cNvPr>
          <p:cNvSpPr>
            <a:spLocks noGrp="1"/>
          </p:cNvSpPr>
          <p:nvPr>
            <p:ph type="sldNum" sz="quarter" idx="12"/>
          </p:nvPr>
        </p:nvSpPr>
        <p:spPr/>
        <p:txBody>
          <a:bodyPr/>
          <a:lstStyle/>
          <a:p>
            <a:fld id="{502C2E98-BB05-402F-9ABB-042335279AD3}" type="slidenum">
              <a:rPr lang="en-US" smtClean="0"/>
              <a:t>‹#›</a:t>
            </a:fld>
            <a:endParaRPr lang="en-US"/>
          </a:p>
        </p:txBody>
      </p:sp>
    </p:spTree>
    <p:extLst>
      <p:ext uri="{BB962C8B-B14F-4D97-AF65-F5344CB8AC3E}">
        <p14:creationId xmlns:p14="http://schemas.microsoft.com/office/powerpoint/2010/main" val="401553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FA2B-1865-4918-9D16-D37373DCBE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09F064-869D-437F-AEBD-D256C13CC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DA8D3-1DD7-4AEB-AC06-7F544CAD2122}"/>
              </a:ext>
            </a:extLst>
          </p:cNvPr>
          <p:cNvSpPr>
            <a:spLocks noGrp="1"/>
          </p:cNvSpPr>
          <p:nvPr>
            <p:ph type="dt" sz="half" idx="10"/>
          </p:nvPr>
        </p:nvSpPr>
        <p:spPr/>
        <p:txBody>
          <a:bodyPr/>
          <a:lstStyle/>
          <a:p>
            <a:fld id="{1A421103-2470-475F-8C9B-B763323C49F2}" type="datetimeFigureOut">
              <a:rPr lang="en-US" smtClean="0"/>
              <a:t>9/24/2019</a:t>
            </a:fld>
            <a:endParaRPr lang="en-US"/>
          </a:p>
        </p:txBody>
      </p:sp>
      <p:sp>
        <p:nvSpPr>
          <p:cNvPr id="5" name="Footer Placeholder 4">
            <a:extLst>
              <a:ext uri="{FF2B5EF4-FFF2-40B4-BE49-F238E27FC236}">
                <a16:creationId xmlns:a16="http://schemas.microsoft.com/office/drawing/2014/main" id="{937842B1-70B0-4448-A6A7-6DBBF952E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403EB-3209-459A-9553-99B5813541B2}"/>
              </a:ext>
            </a:extLst>
          </p:cNvPr>
          <p:cNvSpPr>
            <a:spLocks noGrp="1"/>
          </p:cNvSpPr>
          <p:nvPr>
            <p:ph type="sldNum" sz="quarter" idx="12"/>
          </p:nvPr>
        </p:nvSpPr>
        <p:spPr/>
        <p:txBody>
          <a:bodyPr/>
          <a:lstStyle/>
          <a:p>
            <a:fld id="{502C2E98-BB05-402F-9ABB-042335279AD3}" type="slidenum">
              <a:rPr lang="en-US" smtClean="0"/>
              <a:t>‹#›</a:t>
            </a:fld>
            <a:endParaRPr lang="en-US"/>
          </a:p>
        </p:txBody>
      </p:sp>
    </p:spTree>
    <p:extLst>
      <p:ext uri="{BB962C8B-B14F-4D97-AF65-F5344CB8AC3E}">
        <p14:creationId xmlns:p14="http://schemas.microsoft.com/office/powerpoint/2010/main" val="245715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282FE9-B873-4507-ABC7-20B4A62CC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4491C7-B2BF-4470-8469-09B00F6B65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6AC3D-1491-4CAE-844B-3BCF3562994F}"/>
              </a:ext>
            </a:extLst>
          </p:cNvPr>
          <p:cNvSpPr>
            <a:spLocks noGrp="1"/>
          </p:cNvSpPr>
          <p:nvPr>
            <p:ph type="dt" sz="half" idx="10"/>
          </p:nvPr>
        </p:nvSpPr>
        <p:spPr/>
        <p:txBody>
          <a:bodyPr/>
          <a:lstStyle/>
          <a:p>
            <a:fld id="{1A421103-2470-475F-8C9B-B763323C49F2}" type="datetimeFigureOut">
              <a:rPr lang="en-US" smtClean="0"/>
              <a:t>9/24/2019</a:t>
            </a:fld>
            <a:endParaRPr lang="en-US"/>
          </a:p>
        </p:txBody>
      </p:sp>
      <p:sp>
        <p:nvSpPr>
          <p:cNvPr id="5" name="Footer Placeholder 4">
            <a:extLst>
              <a:ext uri="{FF2B5EF4-FFF2-40B4-BE49-F238E27FC236}">
                <a16:creationId xmlns:a16="http://schemas.microsoft.com/office/drawing/2014/main" id="{84565BD1-0010-4C65-85DA-C83BD7B60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D0D5F-61C2-411E-89AF-BAD4C1AD8120}"/>
              </a:ext>
            </a:extLst>
          </p:cNvPr>
          <p:cNvSpPr>
            <a:spLocks noGrp="1"/>
          </p:cNvSpPr>
          <p:nvPr>
            <p:ph type="sldNum" sz="quarter" idx="12"/>
          </p:nvPr>
        </p:nvSpPr>
        <p:spPr/>
        <p:txBody>
          <a:bodyPr/>
          <a:lstStyle/>
          <a:p>
            <a:fld id="{502C2E98-BB05-402F-9ABB-042335279AD3}" type="slidenum">
              <a:rPr lang="en-US" smtClean="0"/>
              <a:t>‹#›</a:t>
            </a:fld>
            <a:endParaRPr lang="en-US"/>
          </a:p>
        </p:txBody>
      </p:sp>
    </p:spTree>
    <p:extLst>
      <p:ext uri="{BB962C8B-B14F-4D97-AF65-F5344CB8AC3E}">
        <p14:creationId xmlns:p14="http://schemas.microsoft.com/office/powerpoint/2010/main" val="87254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AF2D-970E-44DD-92AA-1D9D4C523B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8CD51-F13E-43D0-88C8-4B8D89233F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EAD08-78AA-4085-8643-158E2F058BB8}"/>
              </a:ext>
            </a:extLst>
          </p:cNvPr>
          <p:cNvSpPr>
            <a:spLocks noGrp="1"/>
          </p:cNvSpPr>
          <p:nvPr>
            <p:ph type="dt" sz="half" idx="10"/>
          </p:nvPr>
        </p:nvSpPr>
        <p:spPr/>
        <p:txBody>
          <a:bodyPr/>
          <a:lstStyle/>
          <a:p>
            <a:fld id="{1A421103-2470-475F-8C9B-B763323C49F2}" type="datetimeFigureOut">
              <a:rPr lang="en-US" smtClean="0"/>
              <a:t>9/24/2019</a:t>
            </a:fld>
            <a:endParaRPr lang="en-US"/>
          </a:p>
        </p:txBody>
      </p:sp>
      <p:sp>
        <p:nvSpPr>
          <p:cNvPr id="5" name="Footer Placeholder 4">
            <a:extLst>
              <a:ext uri="{FF2B5EF4-FFF2-40B4-BE49-F238E27FC236}">
                <a16:creationId xmlns:a16="http://schemas.microsoft.com/office/drawing/2014/main" id="{3B2841C3-9D05-469E-825D-E89845481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2BD96-AE53-46DD-ABCE-725F8F276DF1}"/>
              </a:ext>
            </a:extLst>
          </p:cNvPr>
          <p:cNvSpPr>
            <a:spLocks noGrp="1"/>
          </p:cNvSpPr>
          <p:nvPr>
            <p:ph type="sldNum" sz="quarter" idx="12"/>
          </p:nvPr>
        </p:nvSpPr>
        <p:spPr/>
        <p:txBody>
          <a:bodyPr/>
          <a:lstStyle/>
          <a:p>
            <a:fld id="{502C2E98-BB05-402F-9ABB-042335279AD3}" type="slidenum">
              <a:rPr lang="en-US" smtClean="0"/>
              <a:t>‹#›</a:t>
            </a:fld>
            <a:endParaRPr lang="en-US"/>
          </a:p>
        </p:txBody>
      </p:sp>
    </p:spTree>
    <p:extLst>
      <p:ext uri="{BB962C8B-B14F-4D97-AF65-F5344CB8AC3E}">
        <p14:creationId xmlns:p14="http://schemas.microsoft.com/office/powerpoint/2010/main" val="279377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7580-DD90-4433-8C27-2F0FA7AFB0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686CEA-5F58-4570-87F9-5E6400D3D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99D028-29CE-4A7C-A4BA-970FB8DD7BF7}"/>
              </a:ext>
            </a:extLst>
          </p:cNvPr>
          <p:cNvSpPr>
            <a:spLocks noGrp="1"/>
          </p:cNvSpPr>
          <p:nvPr>
            <p:ph type="dt" sz="half" idx="10"/>
          </p:nvPr>
        </p:nvSpPr>
        <p:spPr/>
        <p:txBody>
          <a:bodyPr/>
          <a:lstStyle/>
          <a:p>
            <a:fld id="{1A421103-2470-475F-8C9B-B763323C49F2}" type="datetimeFigureOut">
              <a:rPr lang="en-US" smtClean="0"/>
              <a:t>9/24/2019</a:t>
            </a:fld>
            <a:endParaRPr lang="en-US"/>
          </a:p>
        </p:txBody>
      </p:sp>
      <p:sp>
        <p:nvSpPr>
          <p:cNvPr id="5" name="Footer Placeholder 4">
            <a:extLst>
              <a:ext uri="{FF2B5EF4-FFF2-40B4-BE49-F238E27FC236}">
                <a16:creationId xmlns:a16="http://schemas.microsoft.com/office/drawing/2014/main" id="{2900A486-98BD-4F28-88D5-46029F059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9427A-9416-41D9-9434-4AEC2E17E020}"/>
              </a:ext>
            </a:extLst>
          </p:cNvPr>
          <p:cNvSpPr>
            <a:spLocks noGrp="1"/>
          </p:cNvSpPr>
          <p:nvPr>
            <p:ph type="sldNum" sz="quarter" idx="12"/>
          </p:nvPr>
        </p:nvSpPr>
        <p:spPr/>
        <p:txBody>
          <a:bodyPr/>
          <a:lstStyle/>
          <a:p>
            <a:fld id="{502C2E98-BB05-402F-9ABB-042335279AD3}" type="slidenum">
              <a:rPr lang="en-US" smtClean="0"/>
              <a:t>‹#›</a:t>
            </a:fld>
            <a:endParaRPr lang="en-US"/>
          </a:p>
        </p:txBody>
      </p:sp>
    </p:spTree>
    <p:extLst>
      <p:ext uri="{BB962C8B-B14F-4D97-AF65-F5344CB8AC3E}">
        <p14:creationId xmlns:p14="http://schemas.microsoft.com/office/powerpoint/2010/main" val="222036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8706-F455-4A50-8D58-E6E74DFB8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F7AEED-5C91-4FF0-883B-B07D5D6003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EB0948-773C-498A-A4B1-ADF7F53771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DD1021-6EF8-4A94-87EC-D2BA8ADA4E0B}"/>
              </a:ext>
            </a:extLst>
          </p:cNvPr>
          <p:cNvSpPr>
            <a:spLocks noGrp="1"/>
          </p:cNvSpPr>
          <p:nvPr>
            <p:ph type="dt" sz="half" idx="10"/>
          </p:nvPr>
        </p:nvSpPr>
        <p:spPr/>
        <p:txBody>
          <a:bodyPr/>
          <a:lstStyle/>
          <a:p>
            <a:fld id="{1A421103-2470-475F-8C9B-B763323C49F2}" type="datetimeFigureOut">
              <a:rPr lang="en-US" smtClean="0"/>
              <a:t>9/24/2019</a:t>
            </a:fld>
            <a:endParaRPr lang="en-US"/>
          </a:p>
        </p:txBody>
      </p:sp>
      <p:sp>
        <p:nvSpPr>
          <p:cNvPr id="6" name="Footer Placeholder 5">
            <a:extLst>
              <a:ext uri="{FF2B5EF4-FFF2-40B4-BE49-F238E27FC236}">
                <a16:creationId xmlns:a16="http://schemas.microsoft.com/office/drawing/2014/main" id="{63D2427C-D83C-4A0D-A541-CCF7AC2E9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C91D1-79E3-4C41-9EC0-9F02FED675C8}"/>
              </a:ext>
            </a:extLst>
          </p:cNvPr>
          <p:cNvSpPr>
            <a:spLocks noGrp="1"/>
          </p:cNvSpPr>
          <p:nvPr>
            <p:ph type="sldNum" sz="quarter" idx="12"/>
          </p:nvPr>
        </p:nvSpPr>
        <p:spPr/>
        <p:txBody>
          <a:bodyPr/>
          <a:lstStyle/>
          <a:p>
            <a:fld id="{502C2E98-BB05-402F-9ABB-042335279AD3}" type="slidenum">
              <a:rPr lang="en-US" smtClean="0"/>
              <a:t>‹#›</a:t>
            </a:fld>
            <a:endParaRPr lang="en-US"/>
          </a:p>
        </p:txBody>
      </p:sp>
    </p:spTree>
    <p:extLst>
      <p:ext uri="{BB962C8B-B14F-4D97-AF65-F5344CB8AC3E}">
        <p14:creationId xmlns:p14="http://schemas.microsoft.com/office/powerpoint/2010/main" val="290337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E196-DDDC-411E-B185-F22501E477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F7ECF0-7E50-4724-86F6-E0A0CAEBD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7FE667-DCD9-4C86-BBCE-17A98EEA18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345DFE-AE4C-409E-A96F-3C06D6771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4B5EED-E05E-403D-93ED-980C93BF9E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B3FA4-9534-4BAA-9229-DF2B800C4CB5}"/>
              </a:ext>
            </a:extLst>
          </p:cNvPr>
          <p:cNvSpPr>
            <a:spLocks noGrp="1"/>
          </p:cNvSpPr>
          <p:nvPr>
            <p:ph type="dt" sz="half" idx="10"/>
          </p:nvPr>
        </p:nvSpPr>
        <p:spPr/>
        <p:txBody>
          <a:bodyPr/>
          <a:lstStyle/>
          <a:p>
            <a:fld id="{1A421103-2470-475F-8C9B-B763323C49F2}" type="datetimeFigureOut">
              <a:rPr lang="en-US" smtClean="0"/>
              <a:t>9/24/2019</a:t>
            </a:fld>
            <a:endParaRPr lang="en-US"/>
          </a:p>
        </p:txBody>
      </p:sp>
      <p:sp>
        <p:nvSpPr>
          <p:cNvPr id="8" name="Footer Placeholder 7">
            <a:extLst>
              <a:ext uri="{FF2B5EF4-FFF2-40B4-BE49-F238E27FC236}">
                <a16:creationId xmlns:a16="http://schemas.microsoft.com/office/drawing/2014/main" id="{8FEDEDB6-628C-4C9E-B6B8-39C4876960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CECB1E-0BBD-483C-8C32-D70AA122535E}"/>
              </a:ext>
            </a:extLst>
          </p:cNvPr>
          <p:cNvSpPr>
            <a:spLocks noGrp="1"/>
          </p:cNvSpPr>
          <p:nvPr>
            <p:ph type="sldNum" sz="quarter" idx="12"/>
          </p:nvPr>
        </p:nvSpPr>
        <p:spPr/>
        <p:txBody>
          <a:bodyPr/>
          <a:lstStyle/>
          <a:p>
            <a:fld id="{502C2E98-BB05-402F-9ABB-042335279AD3}" type="slidenum">
              <a:rPr lang="en-US" smtClean="0"/>
              <a:t>‹#›</a:t>
            </a:fld>
            <a:endParaRPr lang="en-US"/>
          </a:p>
        </p:txBody>
      </p:sp>
    </p:spTree>
    <p:extLst>
      <p:ext uri="{BB962C8B-B14F-4D97-AF65-F5344CB8AC3E}">
        <p14:creationId xmlns:p14="http://schemas.microsoft.com/office/powerpoint/2010/main" val="250758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0BEA-0CD5-44DE-8729-749577E82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7C592B-0988-4C5E-A799-FE427EF9D1B9}"/>
              </a:ext>
            </a:extLst>
          </p:cNvPr>
          <p:cNvSpPr>
            <a:spLocks noGrp="1"/>
          </p:cNvSpPr>
          <p:nvPr>
            <p:ph type="dt" sz="half" idx="10"/>
          </p:nvPr>
        </p:nvSpPr>
        <p:spPr/>
        <p:txBody>
          <a:bodyPr/>
          <a:lstStyle/>
          <a:p>
            <a:fld id="{1A421103-2470-475F-8C9B-B763323C49F2}" type="datetimeFigureOut">
              <a:rPr lang="en-US" smtClean="0"/>
              <a:t>9/24/2019</a:t>
            </a:fld>
            <a:endParaRPr lang="en-US"/>
          </a:p>
        </p:txBody>
      </p:sp>
      <p:sp>
        <p:nvSpPr>
          <p:cNvPr id="4" name="Footer Placeholder 3">
            <a:extLst>
              <a:ext uri="{FF2B5EF4-FFF2-40B4-BE49-F238E27FC236}">
                <a16:creationId xmlns:a16="http://schemas.microsoft.com/office/drawing/2014/main" id="{7F9519AA-4A41-48B9-9DCC-9D3CFE236D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B627B2-29DB-4FBE-8110-DB7F376EA528}"/>
              </a:ext>
            </a:extLst>
          </p:cNvPr>
          <p:cNvSpPr>
            <a:spLocks noGrp="1"/>
          </p:cNvSpPr>
          <p:nvPr>
            <p:ph type="sldNum" sz="quarter" idx="12"/>
          </p:nvPr>
        </p:nvSpPr>
        <p:spPr/>
        <p:txBody>
          <a:bodyPr/>
          <a:lstStyle/>
          <a:p>
            <a:fld id="{502C2E98-BB05-402F-9ABB-042335279AD3}" type="slidenum">
              <a:rPr lang="en-US" smtClean="0"/>
              <a:t>‹#›</a:t>
            </a:fld>
            <a:endParaRPr lang="en-US"/>
          </a:p>
        </p:txBody>
      </p:sp>
    </p:spTree>
    <p:extLst>
      <p:ext uri="{BB962C8B-B14F-4D97-AF65-F5344CB8AC3E}">
        <p14:creationId xmlns:p14="http://schemas.microsoft.com/office/powerpoint/2010/main" val="53474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7294A-47B2-4664-A79B-874C73A4282D}"/>
              </a:ext>
            </a:extLst>
          </p:cNvPr>
          <p:cNvSpPr>
            <a:spLocks noGrp="1"/>
          </p:cNvSpPr>
          <p:nvPr>
            <p:ph type="dt" sz="half" idx="10"/>
          </p:nvPr>
        </p:nvSpPr>
        <p:spPr/>
        <p:txBody>
          <a:bodyPr/>
          <a:lstStyle/>
          <a:p>
            <a:fld id="{1A421103-2470-475F-8C9B-B763323C49F2}" type="datetimeFigureOut">
              <a:rPr lang="en-US" smtClean="0"/>
              <a:t>9/24/2019</a:t>
            </a:fld>
            <a:endParaRPr lang="en-US"/>
          </a:p>
        </p:txBody>
      </p:sp>
      <p:sp>
        <p:nvSpPr>
          <p:cNvPr id="3" name="Footer Placeholder 2">
            <a:extLst>
              <a:ext uri="{FF2B5EF4-FFF2-40B4-BE49-F238E27FC236}">
                <a16:creationId xmlns:a16="http://schemas.microsoft.com/office/drawing/2014/main" id="{9FC831C1-9F19-4F73-B704-FD0B4866ED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A8116-B781-44D5-9D9E-07DA1CEF45E7}"/>
              </a:ext>
            </a:extLst>
          </p:cNvPr>
          <p:cNvSpPr>
            <a:spLocks noGrp="1"/>
          </p:cNvSpPr>
          <p:nvPr>
            <p:ph type="sldNum" sz="quarter" idx="12"/>
          </p:nvPr>
        </p:nvSpPr>
        <p:spPr/>
        <p:txBody>
          <a:bodyPr/>
          <a:lstStyle/>
          <a:p>
            <a:fld id="{502C2E98-BB05-402F-9ABB-042335279AD3}" type="slidenum">
              <a:rPr lang="en-US" smtClean="0"/>
              <a:t>‹#›</a:t>
            </a:fld>
            <a:endParaRPr lang="en-US"/>
          </a:p>
        </p:txBody>
      </p:sp>
    </p:spTree>
    <p:extLst>
      <p:ext uri="{BB962C8B-B14F-4D97-AF65-F5344CB8AC3E}">
        <p14:creationId xmlns:p14="http://schemas.microsoft.com/office/powerpoint/2010/main" val="153514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6705-E8C9-4976-9B0D-F6D5AFE30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8FDD92-59E9-43DE-BE86-642BEFA20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36072C-27C6-4A60-8B1A-A914147F7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DD55A-3913-454F-8822-BA13B27D680F}"/>
              </a:ext>
            </a:extLst>
          </p:cNvPr>
          <p:cNvSpPr>
            <a:spLocks noGrp="1"/>
          </p:cNvSpPr>
          <p:nvPr>
            <p:ph type="dt" sz="half" idx="10"/>
          </p:nvPr>
        </p:nvSpPr>
        <p:spPr/>
        <p:txBody>
          <a:bodyPr/>
          <a:lstStyle/>
          <a:p>
            <a:fld id="{1A421103-2470-475F-8C9B-B763323C49F2}" type="datetimeFigureOut">
              <a:rPr lang="en-US" smtClean="0"/>
              <a:t>9/24/2019</a:t>
            </a:fld>
            <a:endParaRPr lang="en-US"/>
          </a:p>
        </p:txBody>
      </p:sp>
      <p:sp>
        <p:nvSpPr>
          <p:cNvPr id="6" name="Footer Placeholder 5">
            <a:extLst>
              <a:ext uri="{FF2B5EF4-FFF2-40B4-BE49-F238E27FC236}">
                <a16:creationId xmlns:a16="http://schemas.microsoft.com/office/drawing/2014/main" id="{10DE468F-A278-4AD4-AB3F-073FE19F2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632A7C-DE76-4FD3-B5BE-C66DD8E0C80F}"/>
              </a:ext>
            </a:extLst>
          </p:cNvPr>
          <p:cNvSpPr>
            <a:spLocks noGrp="1"/>
          </p:cNvSpPr>
          <p:nvPr>
            <p:ph type="sldNum" sz="quarter" idx="12"/>
          </p:nvPr>
        </p:nvSpPr>
        <p:spPr/>
        <p:txBody>
          <a:bodyPr/>
          <a:lstStyle/>
          <a:p>
            <a:fld id="{502C2E98-BB05-402F-9ABB-042335279AD3}" type="slidenum">
              <a:rPr lang="en-US" smtClean="0"/>
              <a:t>‹#›</a:t>
            </a:fld>
            <a:endParaRPr lang="en-US"/>
          </a:p>
        </p:txBody>
      </p:sp>
    </p:spTree>
    <p:extLst>
      <p:ext uri="{BB962C8B-B14F-4D97-AF65-F5344CB8AC3E}">
        <p14:creationId xmlns:p14="http://schemas.microsoft.com/office/powerpoint/2010/main" val="147858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6318-368B-4B44-AFA2-D223B7B20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094407-F943-4D00-B61C-899ECCBD5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B95CEB-3CA3-43F7-919C-55C84AC22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CD61A-8010-4D35-B088-578CA3D21F6C}"/>
              </a:ext>
            </a:extLst>
          </p:cNvPr>
          <p:cNvSpPr>
            <a:spLocks noGrp="1"/>
          </p:cNvSpPr>
          <p:nvPr>
            <p:ph type="dt" sz="half" idx="10"/>
          </p:nvPr>
        </p:nvSpPr>
        <p:spPr/>
        <p:txBody>
          <a:bodyPr/>
          <a:lstStyle/>
          <a:p>
            <a:fld id="{1A421103-2470-475F-8C9B-B763323C49F2}" type="datetimeFigureOut">
              <a:rPr lang="en-US" smtClean="0"/>
              <a:t>9/24/2019</a:t>
            </a:fld>
            <a:endParaRPr lang="en-US"/>
          </a:p>
        </p:txBody>
      </p:sp>
      <p:sp>
        <p:nvSpPr>
          <p:cNvPr id="6" name="Footer Placeholder 5">
            <a:extLst>
              <a:ext uri="{FF2B5EF4-FFF2-40B4-BE49-F238E27FC236}">
                <a16:creationId xmlns:a16="http://schemas.microsoft.com/office/drawing/2014/main" id="{A7EE274F-F041-48D7-9E24-6C569B90E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29CCD-0DEF-4FFE-BFE1-F71D9E2033DD}"/>
              </a:ext>
            </a:extLst>
          </p:cNvPr>
          <p:cNvSpPr>
            <a:spLocks noGrp="1"/>
          </p:cNvSpPr>
          <p:nvPr>
            <p:ph type="sldNum" sz="quarter" idx="12"/>
          </p:nvPr>
        </p:nvSpPr>
        <p:spPr/>
        <p:txBody>
          <a:bodyPr/>
          <a:lstStyle/>
          <a:p>
            <a:fld id="{502C2E98-BB05-402F-9ABB-042335279AD3}" type="slidenum">
              <a:rPr lang="en-US" smtClean="0"/>
              <a:t>‹#›</a:t>
            </a:fld>
            <a:endParaRPr lang="en-US"/>
          </a:p>
        </p:txBody>
      </p:sp>
    </p:spTree>
    <p:extLst>
      <p:ext uri="{BB962C8B-B14F-4D97-AF65-F5344CB8AC3E}">
        <p14:creationId xmlns:p14="http://schemas.microsoft.com/office/powerpoint/2010/main" val="326556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AE31C-4C23-4298-A44B-B56806577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0BB2AB-3DC8-41B7-BE6C-BB0D34CD3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CEAB4-4745-4340-9C16-B29C4464B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21103-2470-475F-8C9B-B763323C49F2}" type="datetimeFigureOut">
              <a:rPr lang="en-US" smtClean="0"/>
              <a:t>9/24/2019</a:t>
            </a:fld>
            <a:endParaRPr lang="en-US"/>
          </a:p>
        </p:txBody>
      </p:sp>
      <p:sp>
        <p:nvSpPr>
          <p:cNvPr id="5" name="Footer Placeholder 4">
            <a:extLst>
              <a:ext uri="{FF2B5EF4-FFF2-40B4-BE49-F238E27FC236}">
                <a16:creationId xmlns:a16="http://schemas.microsoft.com/office/drawing/2014/main" id="{36CEC304-122A-45D6-B90C-CCE722432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36A8B1-58CF-4032-9443-0FA8AE36F1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C2E98-BB05-402F-9ABB-042335279AD3}" type="slidenum">
              <a:rPr lang="en-US" smtClean="0"/>
              <a:t>‹#›</a:t>
            </a:fld>
            <a:endParaRPr lang="en-US"/>
          </a:p>
        </p:txBody>
      </p:sp>
    </p:spTree>
    <p:extLst>
      <p:ext uri="{BB962C8B-B14F-4D97-AF65-F5344CB8AC3E}">
        <p14:creationId xmlns:p14="http://schemas.microsoft.com/office/powerpoint/2010/main" val="14422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s231n.github.io/convolutional-networks/" TargetMode="External"/><Relationship Id="rId2" Type="http://schemas.openxmlformats.org/officeDocument/2006/relationships/hyperlink" Target="https://towardsdatascience.com/image-classifier-cats-vs-dogs-with-convolutional-neural-networks-cnns-and-google-colabs-4e9af21ae7a8" TargetMode="External"/><Relationship Id="rId1" Type="http://schemas.openxmlformats.org/officeDocument/2006/relationships/slideLayout" Target="../slideLayouts/slideLayout2.xml"/><Relationship Id="rId5" Type="http://schemas.openxmlformats.org/officeDocument/2006/relationships/hyperlink" Target="https://research.google.com/seedbank/guide/faq" TargetMode="External"/><Relationship Id="rId4" Type="http://schemas.openxmlformats.org/officeDocument/2006/relationships/hyperlink" Target="https://www.datacamp.com/community/tutorials/tensorflow-tutoria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research.google.com/seedbank" TargetMode="External"/><Relationship Id="rId2" Type="http://schemas.openxmlformats.org/officeDocument/2006/relationships/hyperlink" Target="http://neuralnetworksanddeeplearning.com/chap1.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2">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E4E11-BA87-4EC0-A88C-5CF3874DAF19}"/>
              </a:ext>
            </a:extLst>
          </p:cNvPr>
          <p:cNvSpPr>
            <a:spLocks noGrp="1"/>
          </p:cNvSpPr>
          <p:nvPr>
            <p:ph type="ctrTitle"/>
          </p:nvPr>
        </p:nvSpPr>
        <p:spPr>
          <a:xfrm>
            <a:off x="707011" y="4502330"/>
            <a:ext cx="10765410" cy="1207269"/>
          </a:xfrm>
        </p:spPr>
        <p:txBody>
          <a:bodyPr>
            <a:normAutofit/>
          </a:bodyPr>
          <a:lstStyle/>
          <a:p>
            <a:r>
              <a:rPr lang="en-US" sz="3800" dirty="0">
                <a:solidFill>
                  <a:srgbClr val="FFFFFF"/>
                </a:solidFill>
              </a:rPr>
              <a:t>Introduction to TensorFlow for Deep Learning and Computer Vision</a:t>
            </a:r>
          </a:p>
        </p:txBody>
      </p:sp>
      <p:sp>
        <p:nvSpPr>
          <p:cNvPr id="3" name="Subtitle 2">
            <a:extLst>
              <a:ext uri="{FF2B5EF4-FFF2-40B4-BE49-F238E27FC236}">
                <a16:creationId xmlns:a16="http://schemas.microsoft.com/office/drawing/2014/main" id="{FCC9B0DC-12D5-48AE-B41F-4C617C2A62B2}"/>
              </a:ext>
            </a:extLst>
          </p:cNvPr>
          <p:cNvSpPr>
            <a:spLocks noGrp="1"/>
          </p:cNvSpPr>
          <p:nvPr>
            <p:ph type="subTitle" idx="1"/>
          </p:nvPr>
        </p:nvSpPr>
        <p:spPr>
          <a:xfrm>
            <a:off x="1376313" y="5665510"/>
            <a:ext cx="9426806" cy="719122"/>
          </a:xfrm>
        </p:spPr>
        <p:txBody>
          <a:bodyPr>
            <a:normAutofit/>
          </a:bodyPr>
          <a:lstStyle/>
          <a:p>
            <a:r>
              <a:rPr lang="en-US" sz="1700">
                <a:solidFill>
                  <a:srgbClr val="E7E6E6"/>
                </a:solidFill>
              </a:rPr>
              <a:t>Damanpreet Kaur</a:t>
            </a:r>
          </a:p>
          <a:p>
            <a:r>
              <a:rPr lang="en-US" sz="1700">
                <a:solidFill>
                  <a:srgbClr val="E7E6E6"/>
                </a:solidFill>
              </a:rPr>
              <a:t>Fall 2019</a:t>
            </a:r>
          </a:p>
        </p:txBody>
      </p:sp>
      <p:pic>
        <p:nvPicPr>
          <p:cNvPr id="1026" name="Picture 2" descr="https://miro.medium.com/max/853/1*qsbsCVyu376kqdnNcdxmmw.png">
            <a:extLst>
              <a:ext uri="{FF2B5EF4-FFF2-40B4-BE49-F238E27FC236}">
                <a16:creationId xmlns:a16="http://schemas.microsoft.com/office/drawing/2014/main" id="{596F1D14-11C3-44C3-A713-575E47997B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449" y="1275836"/>
            <a:ext cx="10901471" cy="2643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14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66E5-4C14-432A-AB7E-8AB84262BFA1}"/>
              </a:ext>
            </a:extLst>
          </p:cNvPr>
          <p:cNvSpPr>
            <a:spLocks noGrp="1"/>
          </p:cNvSpPr>
          <p:nvPr>
            <p:ph type="title"/>
          </p:nvPr>
        </p:nvSpPr>
        <p:spPr>
          <a:xfrm>
            <a:off x="838200" y="365125"/>
            <a:ext cx="10515600" cy="1325563"/>
          </a:xfrm>
        </p:spPr>
        <p:txBody>
          <a:bodyPr>
            <a:normAutofit/>
          </a:bodyPr>
          <a:lstStyle/>
          <a:p>
            <a:r>
              <a:rPr lang="en-US"/>
              <a:t>Fully connected layer</a:t>
            </a:r>
            <a:endParaRPr lang="en-US" dirty="0"/>
          </a:p>
        </p:txBody>
      </p:sp>
      <p:sp>
        <p:nvSpPr>
          <p:cNvPr id="3" name="Content Placeholder 2">
            <a:extLst>
              <a:ext uri="{FF2B5EF4-FFF2-40B4-BE49-F238E27FC236}">
                <a16:creationId xmlns:a16="http://schemas.microsoft.com/office/drawing/2014/main" id="{F3653F5E-7FC6-4140-B539-A134321374FB}"/>
              </a:ext>
            </a:extLst>
          </p:cNvPr>
          <p:cNvSpPr>
            <a:spLocks noGrp="1"/>
          </p:cNvSpPr>
          <p:nvPr>
            <p:ph idx="1"/>
          </p:nvPr>
        </p:nvSpPr>
        <p:spPr>
          <a:xfrm>
            <a:off x="838200" y="1825625"/>
            <a:ext cx="3797807" cy="4351338"/>
          </a:xfrm>
        </p:spPr>
        <p:txBody>
          <a:bodyPr>
            <a:normAutofit/>
          </a:bodyPr>
          <a:lstStyle/>
          <a:p>
            <a:r>
              <a:rPr lang="en-US" sz="2000" dirty="0"/>
              <a:t>Every neuron is connected to a neuron in the previous layer, and each connection has it’s own weight.</a:t>
            </a:r>
          </a:p>
          <a:p>
            <a:pPr marL="0" indent="0">
              <a:buNone/>
            </a:pPr>
            <a:endParaRPr lang="en-US" sz="2000" dirty="0"/>
          </a:p>
        </p:txBody>
      </p:sp>
      <p:pic>
        <p:nvPicPr>
          <p:cNvPr id="4098" name="Picture 2" descr="Image result for fully connected layer">
            <a:extLst>
              <a:ext uri="{FF2B5EF4-FFF2-40B4-BE49-F238E27FC236}">
                <a16:creationId xmlns:a16="http://schemas.microsoft.com/office/drawing/2014/main" id="{3BC8E588-C9C7-4E65-B9B0-32699200FF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81" r="2" b="2"/>
          <a:stretch/>
        </p:blipFill>
        <p:spPr bwMode="auto">
          <a:xfrm>
            <a:off x="4356847" y="1545693"/>
            <a:ext cx="7412500" cy="508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40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3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70826-55FA-4D30-9481-B5EC5154C8F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Google Colab</a:t>
            </a:r>
          </a:p>
        </p:txBody>
      </p:sp>
      <p:cxnSp>
        <p:nvCxnSpPr>
          <p:cNvPr id="1033" name="Straight Connector 14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27B1021-505D-415B-A1A0-845E84ED4658}"/>
              </a:ext>
            </a:extLst>
          </p:cNvPr>
          <p:cNvSpPr txBox="1">
            <a:spLocks/>
          </p:cNvSpPr>
          <p:nvPr/>
        </p:nvSpPr>
        <p:spPr>
          <a:xfrm>
            <a:off x="674237" y="4020211"/>
            <a:ext cx="3657600" cy="1260409"/>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FFFFFF"/>
                </a:solidFill>
              </a:rPr>
              <a:t>Tool for machine learning education and research</a:t>
            </a:r>
          </a:p>
        </p:txBody>
      </p:sp>
      <p:sp>
        <p:nvSpPr>
          <p:cNvPr id="3" name="Content Placeholder 2">
            <a:extLst>
              <a:ext uri="{FF2B5EF4-FFF2-40B4-BE49-F238E27FC236}">
                <a16:creationId xmlns:a16="http://schemas.microsoft.com/office/drawing/2014/main" id="{1EACCDA3-61FF-4327-97A0-8AEC341709B0}"/>
              </a:ext>
            </a:extLst>
          </p:cNvPr>
          <p:cNvSpPr>
            <a:spLocks noGrp="1"/>
          </p:cNvSpPr>
          <p:nvPr>
            <p:ph idx="1"/>
          </p:nvPr>
        </p:nvSpPr>
        <p:spPr>
          <a:xfrm>
            <a:off x="6378861" y="1253331"/>
            <a:ext cx="4622013" cy="4351338"/>
          </a:xfrm>
        </p:spPr>
        <p:txBody>
          <a:bodyPr>
            <a:normAutofit/>
          </a:bodyPr>
          <a:lstStyle/>
          <a:p>
            <a:pPr marL="0" indent="0" algn="ctr">
              <a:buNone/>
            </a:pPr>
            <a:endParaRPr lang="en-US" sz="3200" dirty="0"/>
          </a:p>
          <a:p>
            <a:pPr marL="0" indent="0" algn="ctr">
              <a:buNone/>
            </a:pPr>
            <a:r>
              <a:rPr lang="en-US" sz="3200" dirty="0"/>
              <a:t>No setup needed.</a:t>
            </a:r>
          </a:p>
          <a:p>
            <a:pPr marL="0" indent="0" algn="ctr">
              <a:buNone/>
            </a:pPr>
            <a:endParaRPr lang="en-US" sz="3200" dirty="0"/>
          </a:p>
          <a:p>
            <a:pPr marL="0" indent="0" algn="ctr">
              <a:buNone/>
            </a:pPr>
            <a:r>
              <a:rPr lang="en-US" sz="3200" dirty="0"/>
              <a:t>Colab provides GPU and it’s totally free!</a:t>
            </a:r>
          </a:p>
        </p:txBody>
      </p:sp>
    </p:spTree>
    <p:extLst>
      <p:ext uri="{BB962C8B-B14F-4D97-AF65-F5344CB8AC3E}">
        <p14:creationId xmlns:p14="http://schemas.microsoft.com/office/powerpoint/2010/main" val="155083400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1365-D466-44FE-A027-71A4115BE1C2}"/>
              </a:ext>
            </a:extLst>
          </p:cNvPr>
          <p:cNvSpPr>
            <a:spLocks noGrp="1"/>
          </p:cNvSpPr>
          <p:nvPr>
            <p:ph type="title"/>
          </p:nvPr>
        </p:nvSpPr>
        <p:spPr/>
        <p:txBody>
          <a:bodyPr/>
          <a:lstStyle/>
          <a:p>
            <a:r>
              <a:rPr lang="en-US" dirty="0" err="1"/>
              <a:t>Tensorflow</a:t>
            </a:r>
            <a:endParaRPr lang="en-US" dirty="0"/>
          </a:p>
        </p:txBody>
      </p:sp>
      <p:sp>
        <p:nvSpPr>
          <p:cNvPr id="3" name="Content Placeholder 2">
            <a:extLst>
              <a:ext uri="{FF2B5EF4-FFF2-40B4-BE49-F238E27FC236}">
                <a16:creationId xmlns:a16="http://schemas.microsoft.com/office/drawing/2014/main" id="{3774A97F-85BC-456A-BDA8-D1404D99D197}"/>
              </a:ext>
            </a:extLst>
          </p:cNvPr>
          <p:cNvSpPr>
            <a:spLocks noGrp="1"/>
          </p:cNvSpPr>
          <p:nvPr>
            <p:ph idx="1"/>
          </p:nvPr>
        </p:nvSpPr>
        <p:spPr>
          <a:xfrm>
            <a:off x="569259" y="1690688"/>
            <a:ext cx="10784541" cy="2856706"/>
          </a:xfrm>
        </p:spPr>
        <p:txBody>
          <a:bodyPr>
            <a:normAutofit/>
          </a:bodyPr>
          <a:lstStyle/>
          <a:p>
            <a:endParaRPr lang="en-US" sz="2200" dirty="0"/>
          </a:p>
          <a:p>
            <a:pPr marL="0" indent="0">
              <a:buNone/>
            </a:pPr>
            <a:r>
              <a:rPr lang="en-US" sz="2200" dirty="0"/>
              <a:t>TensorFlow gets its name from tensors, which are arrays of arbitrary dimensionality. </a:t>
            </a:r>
          </a:p>
          <a:p>
            <a:pPr marL="0" indent="0">
              <a:buNone/>
            </a:pPr>
            <a:endParaRPr lang="en-US" sz="2200" dirty="0"/>
          </a:p>
          <a:p>
            <a:r>
              <a:rPr lang="en-US" sz="2200" dirty="0"/>
              <a:t>A scalar is a 0-d array (a 0th-order tensor). For example, "Howdy" or 5</a:t>
            </a:r>
          </a:p>
          <a:p>
            <a:r>
              <a:rPr lang="en-US" sz="2200" dirty="0"/>
              <a:t>A vector is a 1-d array (a 1st-order tensor). For example, [2, 3, 5, 7, 11] or [5]</a:t>
            </a:r>
          </a:p>
          <a:p>
            <a:r>
              <a:rPr lang="en-US" sz="2200" dirty="0"/>
              <a:t>A matrix is a 2-d array (a 2nd-order tensor). For example, [[3.1, 8.2, 5.9][4.3, -2.7, 6.5]]</a:t>
            </a:r>
          </a:p>
          <a:p>
            <a:endParaRPr lang="en-US" sz="2200" dirty="0"/>
          </a:p>
          <a:p>
            <a:endParaRPr lang="en-US" sz="2200" dirty="0"/>
          </a:p>
        </p:txBody>
      </p:sp>
      <p:pic>
        <p:nvPicPr>
          <p:cNvPr id="1026" name="Picture 2" descr="Image result for tensors">
            <a:extLst>
              <a:ext uri="{FF2B5EF4-FFF2-40B4-BE49-F238E27FC236}">
                <a16:creationId xmlns:a16="http://schemas.microsoft.com/office/drawing/2014/main" id="{5369A2F2-D865-4A90-B1E2-FB33712BD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835" y="4638675"/>
            <a:ext cx="302895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138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71365-D466-44FE-A027-71A4115BE1C2}"/>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Tensorflow Graph</a:t>
            </a:r>
          </a:p>
        </p:txBody>
      </p:sp>
      <p:pic>
        <p:nvPicPr>
          <p:cNvPr id="9" name="Content Placeholder 8">
            <a:extLst>
              <a:ext uri="{FF2B5EF4-FFF2-40B4-BE49-F238E27FC236}">
                <a16:creationId xmlns:a16="http://schemas.microsoft.com/office/drawing/2014/main" id="{A5351CD5-62A0-4082-829C-69479F07F8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52563" y="131395"/>
            <a:ext cx="4858871" cy="6373792"/>
          </a:xfrm>
          <a:prstGeom prst="rect">
            <a:avLst/>
          </a:prstGeom>
        </p:spPr>
      </p:pic>
    </p:spTree>
    <p:extLst>
      <p:ext uri="{BB962C8B-B14F-4D97-AF65-F5344CB8AC3E}">
        <p14:creationId xmlns:p14="http://schemas.microsoft.com/office/powerpoint/2010/main" val="194659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9237-00D8-41A3-8A5A-8BC12A6208B4}"/>
              </a:ext>
            </a:extLst>
          </p:cNvPr>
          <p:cNvSpPr>
            <a:spLocks noGrp="1"/>
          </p:cNvSpPr>
          <p:nvPr>
            <p:ph type="title"/>
          </p:nvPr>
        </p:nvSpPr>
        <p:spPr/>
        <p:txBody>
          <a:bodyPr/>
          <a:lstStyle/>
          <a:p>
            <a:r>
              <a:rPr lang="en-US" dirty="0"/>
              <a:t>TensorFlow Basics	</a:t>
            </a:r>
          </a:p>
        </p:txBody>
      </p:sp>
      <p:sp>
        <p:nvSpPr>
          <p:cNvPr id="3" name="Content Placeholder 2">
            <a:extLst>
              <a:ext uri="{FF2B5EF4-FFF2-40B4-BE49-F238E27FC236}">
                <a16:creationId xmlns:a16="http://schemas.microsoft.com/office/drawing/2014/main" id="{1B5EA89F-3D4B-4C1F-92C1-B867B4E88C22}"/>
              </a:ext>
            </a:extLst>
          </p:cNvPr>
          <p:cNvSpPr>
            <a:spLocks noGrp="1"/>
          </p:cNvSpPr>
          <p:nvPr>
            <p:ph idx="1"/>
          </p:nvPr>
        </p:nvSpPr>
        <p:spPr>
          <a:xfrm>
            <a:off x="838200" y="1690688"/>
            <a:ext cx="4509247" cy="2477434"/>
          </a:xfrm>
        </p:spPr>
        <p:txBody>
          <a:bodyPr/>
          <a:lstStyle/>
          <a:p>
            <a:endParaRPr lang="en-US" dirty="0"/>
          </a:p>
          <a:p>
            <a:r>
              <a:rPr lang="en-US" dirty="0"/>
              <a:t>Constants</a:t>
            </a:r>
          </a:p>
          <a:p>
            <a:r>
              <a:rPr lang="en-US" dirty="0"/>
              <a:t>Placeholders</a:t>
            </a:r>
          </a:p>
          <a:p>
            <a:r>
              <a:rPr lang="en-US" dirty="0"/>
              <a:t>Variables</a:t>
            </a:r>
          </a:p>
        </p:txBody>
      </p:sp>
      <p:pic>
        <p:nvPicPr>
          <p:cNvPr id="7170" name="Picture 2" descr="Image result for constants placeholder and variable in tensorflow">
            <a:extLst>
              <a:ext uri="{FF2B5EF4-FFF2-40B4-BE49-F238E27FC236}">
                <a16:creationId xmlns:a16="http://schemas.microsoft.com/office/drawing/2014/main" id="{312C033E-EE71-4631-9A50-8B56FC9AB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4553" y="839435"/>
            <a:ext cx="4509247" cy="30022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constants placeholder and variable in tensorflow">
            <a:extLst>
              <a:ext uri="{FF2B5EF4-FFF2-40B4-BE49-F238E27FC236}">
                <a16:creationId xmlns:a16="http://schemas.microsoft.com/office/drawing/2014/main" id="{B7064D95-B710-48C3-98D6-D81E56C48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24325"/>
            <a:ext cx="1219200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613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1B57-E8FF-40E6-8034-EE0B4BD66CB1}"/>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1BE7D29F-1B43-4FE8-BCEA-39BF677EF972}"/>
              </a:ext>
            </a:extLst>
          </p:cNvPr>
          <p:cNvSpPr>
            <a:spLocks noGrp="1"/>
          </p:cNvSpPr>
          <p:nvPr>
            <p:ph idx="1"/>
          </p:nvPr>
        </p:nvSpPr>
        <p:spPr/>
        <p:txBody>
          <a:bodyPr/>
          <a:lstStyle/>
          <a:p>
            <a:r>
              <a:rPr lang="en-US" dirty="0"/>
              <a:t>Print the concatenation of the constant </a:t>
            </a:r>
            <a:r>
              <a:rPr lang="en-US" dirty="0" err="1"/>
              <a:t>hello_constant</a:t>
            </a:r>
            <a:r>
              <a:rPr lang="en-US" dirty="0"/>
              <a:t> and your(or my) name.</a:t>
            </a:r>
          </a:p>
          <a:p>
            <a:pPr marL="0" indent="0">
              <a:buNone/>
            </a:pPr>
            <a:endParaRPr lang="en-US" dirty="0"/>
          </a:p>
          <a:p>
            <a:pPr marL="0" indent="0">
              <a:buNone/>
            </a:pPr>
            <a:r>
              <a:rPr lang="en-US" dirty="0"/>
              <a:t>   </a:t>
            </a:r>
            <a:r>
              <a:rPr lang="en-US" dirty="0" err="1"/>
              <a:t>hello_constant</a:t>
            </a:r>
            <a:r>
              <a:rPr lang="en-US" dirty="0"/>
              <a:t> = “Hello world!”</a:t>
            </a:r>
          </a:p>
        </p:txBody>
      </p:sp>
    </p:spTree>
    <p:extLst>
      <p:ext uri="{BB962C8B-B14F-4D97-AF65-F5344CB8AC3E}">
        <p14:creationId xmlns:p14="http://schemas.microsoft.com/office/powerpoint/2010/main" val="964007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1B57-E8FF-40E6-8034-EE0B4BD66CB1}"/>
              </a:ext>
            </a:extLst>
          </p:cNvPr>
          <p:cNvSpPr>
            <a:spLocks noGrp="1"/>
          </p:cNvSpPr>
          <p:nvPr>
            <p:ph type="title"/>
          </p:nvPr>
        </p:nvSpPr>
        <p:spPr/>
        <p:txBody>
          <a:bodyPr/>
          <a:lstStyle/>
          <a:p>
            <a:r>
              <a:rPr lang="en-US" dirty="0"/>
              <a:t>Exercise	 Solution</a:t>
            </a:r>
          </a:p>
        </p:txBody>
      </p:sp>
      <p:pic>
        <p:nvPicPr>
          <p:cNvPr id="4" name="Content Placeholder 3">
            <a:extLst>
              <a:ext uri="{FF2B5EF4-FFF2-40B4-BE49-F238E27FC236}">
                <a16:creationId xmlns:a16="http://schemas.microsoft.com/office/drawing/2014/main" id="{A1BFB8DA-B10D-4661-BBBF-AF4463E84EE1}"/>
              </a:ext>
            </a:extLst>
          </p:cNvPr>
          <p:cNvPicPr>
            <a:picLocks noGrp="1" noChangeAspect="1"/>
          </p:cNvPicPr>
          <p:nvPr>
            <p:ph idx="1"/>
          </p:nvPr>
        </p:nvPicPr>
        <p:blipFill>
          <a:blip r:embed="rId3"/>
          <a:stretch>
            <a:fillRect/>
          </a:stretch>
        </p:blipFill>
        <p:spPr>
          <a:xfrm>
            <a:off x="2341921" y="1500140"/>
            <a:ext cx="7508158" cy="4992735"/>
          </a:xfrm>
          <a:prstGeom prst="rect">
            <a:avLst/>
          </a:prstGeom>
        </p:spPr>
      </p:pic>
    </p:spTree>
    <p:extLst>
      <p:ext uri="{BB962C8B-B14F-4D97-AF65-F5344CB8AC3E}">
        <p14:creationId xmlns:p14="http://schemas.microsoft.com/office/powerpoint/2010/main" val="45682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3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70826-55FA-4D30-9481-B5EC5154C8F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MNIST Dataset</a:t>
            </a:r>
          </a:p>
        </p:txBody>
      </p:sp>
      <p:cxnSp>
        <p:nvCxnSpPr>
          <p:cNvPr id="1033" name="Straight Connector 14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https://miro.medium.com/max/699/0*a0ejNYv_LCRP-E2t">
            <a:extLst>
              <a:ext uri="{FF2B5EF4-FFF2-40B4-BE49-F238E27FC236}">
                <a16:creationId xmlns:a16="http://schemas.microsoft.com/office/drawing/2014/main" id="{17097C64-35ED-47CA-8128-6BD98D6F78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153822" y="1090079"/>
            <a:ext cx="6553545" cy="468578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027B1021-505D-415B-A1A0-845E84ED4658}"/>
              </a:ext>
            </a:extLst>
          </p:cNvPr>
          <p:cNvSpPr txBox="1">
            <a:spLocks/>
          </p:cNvSpPr>
          <p:nvPr/>
        </p:nvSpPr>
        <p:spPr>
          <a:xfrm>
            <a:off x="674237" y="3890944"/>
            <a:ext cx="3657600" cy="126040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FFFFFF"/>
                </a:solidFill>
              </a:rPr>
              <a:t>Dataset with handwritten digits</a:t>
            </a:r>
          </a:p>
        </p:txBody>
      </p:sp>
    </p:spTree>
    <p:extLst>
      <p:ext uri="{BB962C8B-B14F-4D97-AF65-F5344CB8AC3E}">
        <p14:creationId xmlns:p14="http://schemas.microsoft.com/office/powerpoint/2010/main" val="200134419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0826-55FA-4D30-9481-B5EC5154C8FD}"/>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a:t>Fashion MNIST Dataset</a:t>
            </a:r>
          </a:p>
        </p:txBody>
      </p:sp>
      <p:sp>
        <p:nvSpPr>
          <p:cNvPr id="11" name="Title 1">
            <a:extLst>
              <a:ext uri="{FF2B5EF4-FFF2-40B4-BE49-F238E27FC236}">
                <a16:creationId xmlns:a16="http://schemas.microsoft.com/office/drawing/2014/main" id="{027B1021-505D-415B-A1A0-845E84ED4658}"/>
              </a:ext>
            </a:extLst>
          </p:cNvPr>
          <p:cNvSpPr txBox="1">
            <a:spLocks/>
          </p:cNvSpPr>
          <p:nvPr/>
        </p:nvSpPr>
        <p:spPr>
          <a:xfrm>
            <a:off x="6746627" y="4750894"/>
            <a:ext cx="3042832" cy="44863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000" dirty="0">
                <a:latin typeface="+mn-lt"/>
                <a:ea typeface="+mn-ea"/>
                <a:cs typeface="+mn-cs"/>
              </a:rPr>
              <a:t>Fashion Product Database</a:t>
            </a:r>
          </a:p>
        </p:txBody>
      </p:sp>
      <p:sp>
        <p:nvSpPr>
          <p:cNvPr id="1035" name="Freeform: Shape 7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age result for fashion mnist dataset tensorflow">
            <a:extLst>
              <a:ext uri="{FF2B5EF4-FFF2-40B4-BE49-F238E27FC236}">
                <a16:creationId xmlns:a16="http://schemas.microsoft.com/office/drawing/2014/main" id="{08ACB5E6-386E-40AA-A8DE-DB47298741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06" r="3353"/>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93592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get coding images">
            <a:extLst>
              <a:ext uri="{FF2B5EF4-FFF2-40B4-BE49-F238E27FC236}">
                <a16:creationId xmlns:a16="http://schemas.microsoft.com/office/drawing/2014/main" id="{514B9B88-6E4A-4788-AF07-27E08052C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C14B63DB-907C-4226-A379-8777E8A5317D}"/>
              </a:ext>
            </a:extLst>
          </p:cNvPr>
          <p:cNvSpPr>
            <a:spLocks noGrp="1"/>
          </p:cNvSpPr>
          <p:nvPr>
            <p:ph idx="1"/>
          </p:nvPr>
        </p:nvSpPr>
        <p:spPr>
          <a:xfrm>
            <a:off x="2517961" y="197224"/>
            <a:ext cx="7156077" cy="1347881"/>
          </a:xfrm>
        </p:spPr>
        <p:txBody>
          <a:bodyPr>
            <a:normAutofit/>
          </a:bodyPr>
          <a:lstStyle/>
          <a:p>
            <a:pPr marL="0" indent="0" algn="ctr">
              <a:buNone/>
            </a:pPr>
            <a:r>
              <a:rPr lang="en-US" sz="6000" dirty="0"/>
              <a:t>Let’s get coding!</a:t>
            </a:r>
          </a:p>
        </p:txBody>
      </p:sp>
    </p:spTree>
    <p:extLst>
      <p:ext uri="{BB962C8B-B14F-4D97-AF65-F5344CB8AC3E}">
        <p14:creationId xmlns:p14="http://schemas.microsoft.com/office/powerpoint/2010/main" val="195733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54D5-A638-44FF-998E-A9A3AAEB85A0}"/>
              </a:ext>
            </a:extLst>
          </p:cNvPr>
          <p:cNvSpPr>
            <a:spLocks noGrp="1"/>
          </p:cNvSpPr>
          <p:nvPr>
            <p:ph type="title"/>
          </p:nvPr>
        </p:nvSpPr>
        <p:spPr/>
        <p:txBody>
          <a:bodyPr/>
          <a:lstStyle/>
          <a:p>
            <a:r>
              <a:rPr lang="en-US" dirty="0"/>
              <a:t>Table of Contents	</a:t>
            </a:r>
          </a:p>
        </p:txBody>
      </p:sp>
      <p:sp>
        <p:nvSpPr>
          <p:cNvPr id="3" name="Content Placeholder 2">
            <a:extLst>
              <a:ext uri="{FF2B5EF4-FFF2-40B4-BE49-F238E27FC236}">
                <a16:creationId xmlns:a16="http://schemas.microsoft.com/office/drawing/2014/main" id="{D5A8C613-1ACD-4ABC-BF00-7BD66BCA6687}"/>
              </a:ext>
            </a:extLst>
          </p:cNvPr>
          <p:cNvSpPr>
            <a:spLocks noGrp="1"/>
          </p:cNvSpPr>
          <p:nvPr>
            <p:ph idx="1"/>
          </p:nvPr>
        </p:nvSpPr>
        <p:spPr/>
        <p:txBody>
          <a:bodyPr/>
          <a:lstStyle/>
          <a:p>
            <a:r>
              <a:rPr lang="en-US" dirty="0"/>
              <a:t>Convolution, Pooling, and fully connected layers</a:t>
            </a:r>
          </a:p>
          <a:p>
            <a:r>
              <a:rPr lang="en-US" dirty="0"/>
              <a:t>The “Hello World” of TensorFlow</a:t>
            </a:r>
          </a:p>
          <a:p>
            <a:r>
              <a:rPr lang="en-US" dirty="0"/>
              <a:t>How to load the dataset</a:t>
            </a:r>
          </a:p>
          <a:p>
            <a:r>
              <a:rPr lang="en-US" dirty="0"/>
              <a:t>Writing a model</a:t>
            </a:r>
          </a:p>
          <a:p>
            <a:r>
              <a:rPr lang="en-US" dirty="0"/>
              <a:t>Exercise – Classification problem</a:t>
            </a:r>
          </a:p>
        </p:txBody>
      </p:sp>
    </p:spTree>
    <p:extLst>
      <p:ext uri="{BB962C8B-B14F-4D97-AF65-F5344CB8AC3E}">
        <p14:creationId xmlns:p14="http://schemas.microsoft.com/office/powerpoint/2010/main" val="2729998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68530A4A-66E6-4E06-BCE4-2026512E2147}"/>
              </a:ext>
            </a:extLst>
          </p:cNvPr>
          <p:cNvSpPr>
            <a:spLocks noGrp="1"/>
          </p:cNvSpPr>
          <p:nvPr>
            <p:ph type="title"/>
          </p:nvPr>
        </p:nvSpPr>
        <p:spPr>
          <a:xfrm>
            <a:off x="634276" y="4892358"/>
            <a:ext cx="3766272" cy="1325563"/>
          </a:xfrm>
        </p:spPr>
        <p:txBody>
          <a:bodyPr>
            <a:normAutofit/>
          </a:bodyPr>
          <a:lstStyle/>
          <a:p>
            <a:pPr algn="r"/>
            <a:r>
              <a:rPr lang="en-US" sz="3600" b="1" dirty="0">
                <a:solidFill>
                  <a:schemeClr val="bg1"/>
                </a:solidFill>
              </a:rPr>
              <a:t>Exercise</a:t>
            </a:r>
            <a:endParaRPr lang="en-US" sz="2400" b="1" dirty="0">
              <a:solidFill>
                <a:schemeClr val="bg1"/>
              </a:solidFill>
            </a:endParaRPr>
          </a:p>
        </p:txBody>
      </p:sp>
      <p:pic>
        <p:nvPicPr>
          <p:cNvPr id="2050" name="Picture 2" descr="Image result for cats vs dogs dataset">
            <a:extLst>
              <a:ext uri="{FF2B5EF4-FFF2-40B4-BE49-F238E27FC236}">
                <a16:creationId xmlns:a16="http://schemas.microsoft.com/office/drawing/2014/main" id="{038360BA-0583-4D6D-8846-1F59DC7583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449" y="571971"/>
            <a:ext cx="11849101" cy="3406617"/>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9D0994-D3BE-4646-94BE-44342A6CE0A3}"/>
              </a:ext>
            </a:extLst>
          </p:cNvPr>
          <p:cNvSpPr>
            <a:spLocks noGrp="1"/>
          </p:cNvSpPr>
          <p:nvPr>
            <p:ph idx="1"/>
          </p:nvPr>
        </p:nvSpPr>
        <p:spPr>
          <a:xfrm>
            <a:off x="4878784" y="4824249"/>
            <a:ext cx="6673136" cy="1461780"/>
          </a:xfrm>
        </p:spPr>
        <p:txBody>
          <a:bodyPr anchor="ctr">
            <a:normAutofit/>
          </a:bodyPr>
          <a:lstStyle/>
          <a:p>
            <a:pPr marL="0" indent="0">
              <a:buNone/>
            </a:pPr>
            <a:r>
              <a:rPr lang="en-IN" sz="2400" dirty="0">
                <a:solidFill>
                  <a:schemeClr val="bg1"/>
                </a:solidFill>
              </a:rPr>
              <a:t>Cats vs Dogs Classification Problem</a:t>
            </a:r>
          </a:p>
        </p:txBody>
      </p:sp>
    </p:spTree>
    <p:extLst>
      <p:ext uri="{BB962C8B-B14F-4D97-AF65-F5344CB8AC3E}">
        <p14:creationId xmlns:p14="http://schemas.microsoft.com/office/powerpoint/2010/main" val="1958872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B35F-8414-4630-8052-40D0BC1C10D3}"/>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A856AC5-A1A8-4DFA-8494-075AD8004F65}"/>
              </a:ext>
            </a:extLst>
          </p:cNvPr>
          <p:cNvSpPr>
            <a:spLocks noGrp="1"/>
          </p:cNvSpPr>
          <p:nvPr>
            <p:ph idx="1"/>
          </p:nvPr>
        </p:nvSpPr>
        <p:spPr/>
        <p:txBody>
          <a:bodyPr/>
          <a:lstStyle/>
          <a:p>
            <a:pPr marL="514350" indent="-514350">
              <a:buAutoNum type="arabicPeriod"/>
            </a:pPr>
            <a:r>
              <a:rPr lang="en-US" dirty="0">
                <a:hlinkClick r:id="rId2"/>
              </a:rPr>
              <a:t>https://towardsdatascience.com/image-classifier-cats-vs-dogs-with-convolutional-neural-networks-cnns-and-google-colabs-4e9af21ae7a8</a:t>
            </a:r>
            <a:endParaRPr lang="en-US" dirty="0"/>
          </a:p>
          <a:p>
            <a:pPr marL="514350" indent="-514350">
              <a:buAutoNum type="arabicPeriod"/>
            </a:pPr>
            <a:r>
              <a:rPr lang="en-US" dirty="0">
                <a:hlinkClick r:id="rId3"/>
              </a:rPr>
              <a:t>http://cs231n.github.io/convolutional-networks/</a:t>
            </a:r>
            <a:endParaRPr lang="en-US" dirty="0"/>
          </a:p>
          <a:p>
            <a:pPr marL="514350" indent="-514350">
              <a:buAutoNum type="arabicPeriod"/>
            </a:pPr>
            <a:r>
              <a:rPr lang="en-US" dirty="0">
                <a:hlinkClick r:id="rId4"/>
              </a:rPr>
              <a:t>https://www.datacamp.com/community/tutorials/tensorflow-tutorial</a:t>
            </a:r>
            <a:endParaRPr lang="en-US" dirty="0"/>
          </a:p>
          <a:p>
            <a:pPr marL="514350" indent="-514350">
              <a:buAutoNum type="arabicPeriod"/>
            </a:pPr>
            <a:r>
              <a:rPr lang="en-US" dirty="0">
                <a:hlinkClick r:id="rId5"/>
              </a:rPr>
              <a:t>https://research.google.com/seedbank/guide/faq</a:t>
            </a:r>
            <a:endParaRPr lang="en-US" dirty="0"/>
          </a:p>
        </p:txBody>
      </p:sp>
    </p:spTree>
    <p:extLst>
      <p:ext uri="{BB962C8B-B14F-4D97-AF65-F5344CB8AC3E}">
        <p14:creationId xmlns:p14="http://schemas.microsoft.com/office/powerpoint/2010/main" val="3945121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B35F-8414-4630-8052-40D0BC1C10D3}"/>
              </a:ext>
            </a:extLst>
          </p:cNvPr>
          <p:cNvSpPr>
            <a:spLocks noGrp="1"/>
          </p:cNvSpPr>
          <p:nvPr>
            <p:ph type="title"/>
          </p:nvPr>
        </p:nvSpPr>
        <p:spPr/>
        <p:txBody>
          <a:bodyPr/>
          <a:lstStyle/>
          <a:p>
            <a:r>
              <a:rPr lang="en-US" dirty="0"/>
              <a:t>Some useful links:	</a:t>
            </a:r>
          </a:p>
        </p:txBody>
      </p:sp>
      <p:sp>
        <p:nvSpPr>
          <p:cNvPr id="3" name="Content Placeholder 2">
            <a:extLst>
              <a:ext uri="{FF2B5EF4-FFF2-40B4-BE49-F238E27FC236}">
                <a16:creationId xmlns:a16="http://schemas.microsoft.com/office/drawing/2014/main" id="{8A856AC5-A1A8-4DFA-8494-075AD8004F65}"/>
              </a:ext>
            </a:extLst>
          </p:cNvPr>
          <p:cNvSpPr>
            <a:spLocks noGrp="1"/>
          </p:cNvSpPr>
          <p:nvPr>
            <p:ph idx="1"/>
          </p:nvPr>
        </p:nvSpPr>
        <p:spPr/>
        <p:txBody>
          <a:bodyPr/>
          <a:lstStyle/>
          <a:p>
            <a:pPr marL="514350" indent="-514350">
              <a:buAutoNum type="arabicPeriod"/>
            </a:pPr>
            <a:endParaRPr lang="en-US" dirty="0">
              <a:highlight>
                <a:srgbClr val="00FF00"/>
              </a:highlight>
              <a:hlinkClick r:id="rId2"/>
            </a:endParaRPr>
          </a:p>
          <a:p>
            <a:pPr marL="514350" indent="-514350">
              <a:buAutoNum type="arabicPeriod"/>
            </a:pPr>
            <a:r>
              <a:rPr lang="en-US" dirty="0">
                <a:hlinkClick r:id="rId3"/>
              </a:rPr>
              <a:t>https://research.google.com/seedbank</a:t>
            </a:r>
            <a:endParaRPr lang="en-US" dirty="0"/>
          </a:p>
          <a:p>
            <a:pPr marL="514350" indent="-514350">
              <a:buAutoNum type="arabicPeriod"/>
            </a:pPr>
            <a:r>
              <a:rPr lang="en-US" dirty="0">
                <a:hlinkClick r:id="rId2"/>
              </a:rPr>
              <a:t>http://neuralnetworksanddeeplearning.com/chap1.html</a:t>
            </a:r>
            <a:endParaRPr lang="en-US" dirty="0"/>
          </a:p>
          <a:p>
            <a:endParaRPr lang="en-US" dirty="0"/>
          </a:p>
        </p:txBody>
      </p:sp>
    </p:spTree>
    <p:extLst>
      <p:ext uri="{BB962C8B-B14F-4D97-AF65-F5344CB8AC3E}">
        <p14:creationId xmlns:p14="http://schemas.microsoft.com/office/powerpoint/2010/main" val="427258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72">
            <a:extLst>
              <a:ext uri="{FF2B5EF4-FFF2-40B4-BE49-F238E27FC236}">
                <a16:creationId xmlns:a16="http://schemas.microsoft.com/office/drawing/2014/main" id="{733FBC61-CD0D-41CE-9A83-506ECD93F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74">
            <a:extLst>
              <a:ext uri="{FF2B5EF4-FFF2-40B4-BE49-F238E27FC236}">
                <a16:creationId xmlns:a16="http://schemas.microsoft.com/office/drawing/2014/main" id="{8AFB9AE4-261F-422F-A069-0831DAA87A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6" name="Freeform 5">
              <a:extLst>
                <a:ext uri="{FF2B5EF4-FFF2-40B4-BE49-F238E27FC236}">
                  <a16:creationId xmlns:a16="http://schemas.microsoft.com/office/drawing/2014/main" id="{323DF226-1AD6-4EE4-8FBE-5C8462F1E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6">
              <a:extLst>
                <a:ext uri="{FF2B5EF4-FFF2-40B4-BE49-F238E27FC236}">
                  <a16:creationId xmlns:a16="http://schemas.microsoft.com/office/drawing/2014/main" id="{3E38D428-5C6E-4298-BB30-0EA973844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7">
              <a:extLst>
                <a:ext uri="{FF2B5EF4-FFF2-40B4-BE49-F238E27FC236}">
                  <a16:creationId xmlns:a16="http://schemas.microsoft.com/office/drawing/2014/main" id="{1387F8C5-4E1C-47CB-8AB8-5DC61420D9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810246E6-E725-4C39-BA95-8FDFD80A1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9">
              <a:extLst>
                <a:ext uri="{FF2B5EF4-FFF2-40B4-BE49-F238E27FC236}">
                  <a16:creationId xmlns:a16="http://schemas.microsoft.com/office/drawing/2014/main" id="{E03137BC-2FE6-45B9-8856-F39E03A04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F3101FE1-C08E-4484-ADE5-DB17BBDD1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1">
              <a:extLst>
                <a:ext uri="{FF2B5EF4-FFF2-40B4-BE49-F238E27FC236}">
                  <a16:creationId xmlns:a16="http://schemas.microsoft.com/office/drawing/2014/main" id="{F2090CA8-01B0-40C2-BD86-E30BB53552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917D8BBB-8FF4-411B-9EA4-C1B932ABBE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3">
              <a:extLst>
                <a:ext uri="{FF2B5EF4-FFF2-40B4-BE49-F238E27FC236}">
                  <a16:creationId xmlns:a16="http://schemas.microsoft.com/office/drawing/2014/main" id="{F943A388-6FD1-4827-8AEF-8606C506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CB441A35-663D-43D6-9B6A-115A710A0F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5">
              <a:extLst>
                <a:ext uri="{FF2B5EF4-FFF2-40B4-BE49-F238E27FC236}">
                  <a16:creationId xmlns:a16="http://schemas.microsoft.com/office/drawing/2014/main" id="{1AA24FE7-1875-4C6D-A5D1-323A449B73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D02E0254-D452-4E8C-9389-B408DA94BA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CFACF300-139F-4F70-A1C9-7609AED8D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8">
              <a:extLst>
                <a:ext uri="{FF2B5EF4-FFF2-40B4-BE49-F238E27FC236}">
                  <a16:creationId xmlns:a16="http://schemas.microsoft.com/office/drawing/2014/main" id="{13078353-E6C1-4681-864D-E5B7C7171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9">
              <a:extLst>
                <a:ext uri="{FF2B5EF4-FFF2-40B4-BE49-F238E27FC236}">
                  <a16:creationId xmlns:a16="http://schemas.microsoft.com/office/drawing/2014/main" id="{CBF69A10-A03B-408C-9169-7507A1CC2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0">
              <a:extLst>
                <a:ext uri="{FF2B5EF4-FFF2-40B4-BE49-F238E27FC236}">
                  <a16:creationId xmlns:a16="http://schemas.microsoft.com/office/drawing/2014/main" id="{9BD69CA3-ECB7-40EB-B653-0D901569F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1">
              <a:extLst>
                <a:ext uri="{FF2B5EF4-FFF2-40B4-BE49-F238E27FC236}">
                  <a16:creationId xmlns:a16="http://schemas.microsoft.com/office/drawing/2014/main" id="{BE58FF44-F5D4-4147-A274-5811A3150B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2">
              <a:extLst>
                <a:ext uri="{FF2B5EF4-FFF2-40B4-BE49-F238E27FC236}">
                  <a16:creationId xmlns:a16="http://schemas.microsoft.com/office/drawing/2014/main" id="{180F6156-4C1F-47DD-8EAA-B61524DAD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3">
              <a:extLst>
                <a:ext uri="{FF2B5EF4-FFF2-40B4-BE49-F238E27FC236}">
                  <a16:creationId xmlns:a16="http://schemas.microsoft.com/office/drawing/2014/main" id="{5AFA346A-0F7B-4475-942A-5CE2627543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4">
              <a:extLst>
                <a:ext uri="{FF2B5EF4-FFF2-40B4-BE49-F238E27FC236}">
                  <a16:creationId xmlns:a16="http://schemas.microsoft.com/office/drawing/2014/main" id="{CC96A441-C33C-48EA-8B4F-B3FC170B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5">
              <a:extLst>
                <a:ext uri="{FF2B5EF4-FFF2-40B4-BE49-F238E27FC236}">
                  <a16:creationId xmlns:a16="http://schemas.microsoft.com/office/drawing/2014/main" id="{01939171-05AE-4968-8FAC-6134F5FF09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a:extLst>
              <a:ext uri="{FF2B5EF4-FFF2-40B4-BE49-F238E27FC236}">
                <a16:creationId xmlns:a16="http://schemas.microsoft.com/office/drawing/2014/main" id="{7164548A-3C6C-4158-99C7-4E9B9105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9" name="Rectangle 98">
              <a:extLst>
                <a:ext uri="{FF2B5EF4-FFF2-40B4-BE49-F238E27FC236}">
                  <a16:creationId xmlns:a16="http://schemas.microsoft.com/office/drawing/2014/main" id="{D6759045-E4AE-462A-BE52-785FA5066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22">
              <a:extLst>
                <a:ext uri="{FF2B5EF4-FFF2-40B4-BE49-F238E27FC236}">
                  <a16:creationId xmlns:a16="http://schemas.microsoft.com/office/drawing/2014/main" id="{84366824-8641-4381-9CFE-9BA1E91F8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721EE1D2-43E6-465B-8623-4E7B4FBCC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8F3192E-B0EE-4ADC-AB0F-49AB8E11527B}"/>
              </a:ext>
            </a:extLst>
          </p:cNvPr>
          <p:cNvSpPr>
            <a:spLocks noGrp="1"/>
          </p:cNvSpPr>
          <p:nvPr>
            <p:ph type="title"/>
          </p:nvPr>
        </p:nvSpPr>
        <p:spPr>
          <a:xfrm>
            <a:off x="888631" y="2358391"/>
            <a:ext cx="3498979" cy="2453676"/>
          </a:xfrm>
        </p:spPr>
        <p:txBody>
          <a:bodyPr>
            <a:normAutofit/>
          </a:bodyPr>
          <a:lstStyle/>
          <a:p>
            <a:pPr algn="ctr"/>
            <a:r>
              <a:rPr lang="en-US">
                <a:solidFill>
                  <a:srgbClr val="FFFFFF"/>
                </a:solidFill>
              </a:rPr>
              <a:t>Multilayer Perceptron </a:t>
            </a:r>
          </a:p>
        </p:txBody>
      </p:sp>
      <p:pic>
        <p:nvPicPr>
          <p:cNvPr id="4" name="Picture 3">
            <a:extLst>
              <a:ext uri="{FF2B5EF4-FFF2-40B4-BE49-F238E27FC236}">
                <a16:creationId xmlns:a16="http://schemas.microsoft.com/office/drawing/2014/main" id="{3463AED7-20DE-4222-AD31-7DE81927DBBC}"/>
              </a:ext>
            </a:extLst>
          </p:cNvPr>
          <p:cNvPicPr>
            <a:picLocks noChangeAspect="1"/>
          </p:cNvPicPr>
          <p:nvPr/>
        </p:nvPicPr>
        <p:blipFill rotWithShape="1">
          <a:blip r:embed="rId3"/>
          <a:srcRect l="4440" t="5127" r="6493" b="4940"/>
          <a:stretch/>
        </p:blipFill>
        <p:spPr>
          <a:xfrm>
            <a:off x="6296269" y="1464019"/>
            <a:ext cx="1541927" cy="1529661"/>
          </a:xfrm>
          <a:prstGeom prst="rect">
            <a:avLst/>
          </a:prstGeom>
          <a:ln w="9525">
            <a:solidFill>
              <a:schemeClr val="tx1">
                <a:alpha val="20000"/>
              </a:schemeClr>
            </a:solidFill>
          </a:ln>
        </p:spPr>
      </p:pic>
      <p:pic>
        <p:nvPicPr>
          <p:cNvPr id="2050" name="Picture 2" descr="Image result for multilayer perceptron">
            <a:extLst>
              <a:ext uri="{FF2B5EF4-FFF2-40B4-BE49-F238E27FC236}">
                <a16:creationId xmlns:a16="http://schemas.microsoft.com/office/drawing/2014/main" id="{EEDA77B2-ACDC-426A-9A52-D7E5ED0617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583" r="23019"/>
          <a:stretch/>
        </p:blipFill>
        <p:spPr bwMode="auto">
          <a:xfrm>
            <a:off x="8330883" y="804036"/>
            <a:ext cx="3059586" cy="2977469"/>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
        <p:nvSpPr>
          <p:cNvPr id="2058" name="Content Placeholder 2053">
            <a:extLst>
              <a:ext uri="{FF2B5EF4-FFF2-40B4-BE49-F238E27FC236}">
                <a16:creationId xmlns:a16="http://schemas.microsoft.com/office/drawing/2014/main" id="{3E6333A1-4FBC-4929-B5DB-050739C44101}"/>
              </a:ext>
            </a:extLst>
          </p:cNvPr>
          <p:cNvSpPr>
            <a:spLocks noGrp="1"/>
          </p:cNvSpPr>
          <p:nvPr>
            <p:ph idx="1"/>
          </p:nvPr>
        </p:nvSpPr>
        <p:spPr>
          <a:xfrm>
            <a:off x="5118447" y="4267830"/>
            <a:ext cx="6281873" cy="1783977"/>
          </a:xfrm>
        </p:spPr>
        <p:txBody>
          <a:bodyPr anchor="ctr">
            <a:normAutofit fontScale="92500" lnSpcReduction="20000"/>
          </a:bodyPr>
          <a:lstStyle/>
          <a:p>
            <a:pPr marL="0" indent="0">
              <a:buNone/>
            </a:pPr>
            <a:r>
              <a:rPr lang="en-US" sz="1600" dirty="0"/>
              <a:t>Disadvantage</a:t>
            </a:r>
          </a:p>
          <a:p>
            <a:r>
              <a:rPr lang="en-US" sz="1600" dirty="0"/>
              <a:t>Does not take into account the spatial position of the object</a:t>
            </a:r>
          </a:p>
          <a:p>
            <a:r>
              <a:rPr lang="en-US" sz="1600" dirty="0"/>
              <a:t>No of parameters increases with the increase in the input size.</a:t>
            </a:r>
          </a:p>
          <a:p>
            <a:endParaRPr lang="en-US" sz="1600" dirty="0"/>
          </a:p>
          <a:p>
            <a:pPr marL="0" indent="0">
              <a:buNone/>
            </a:pPr>
            <a:r>
              <a:rPr lang="en-US" sz="1600" dirty="0"/>
              <a:t>One hidden layer with only 100 neurons for an image of size 512 X 512 X 3 has</a:t>
            </a:r>
          </a:p>
          <a:p>
            <a:pPr marL="0" indent="0">
              <a:buNone/>
            </a:pPr>
            <a:r>
              <a:rPr lang="en-US" sz="1600" dirty="0"/>
              <a:t>512 X 512 X 3 X 100 = 262, 144 X 3 X 100 parameters. Can we do better?</a:t>
            </a:r>
          </a:p>
        </p:txBody>
      </p:sp>
      <p:sp>
        <p:nvSpPr>
          <p:cNvPr id="5" name="Rectangle 4">
            <a:extLst>
              <a:ext uri="{FF2B5EF4-FFF2-40B4-BE49-F238E27FC236}">
                <a16:creationId xmlns:a16="http://schemas.microsoft.com/office/drawing/2014/main" id="{FD4BA5CB-2EC8-4C82-8E9B-6FF2B7848852}"/>
              </a:ext>
            </a:extLst>
          </p:cNvPr>
          <p:cNvSpPr/>
          <p:nvPr/>
        </p:nvSpPr>
        <p:spPr>
          <a:xfrm>
            <a:off x="6326436" y="3059668"/>
            <a:ext cx="1260602" cy="369332"/>
          </a:xfrm>
          <a:prstGeom prst="rect">
            <a:avLst/>
          </a:prstGeom>
        </p:spPr>
        <p:txBody>
          <a:bodyPr wrap="none">
            <a:spAutoFit/>
          </a:bodyPr>
          <a:lstStyle/>
          <a:p>
            <a:r>
              <a:rPr lang="en-US" dirty="0"/>
              <a:t>Input Pixels</a:t>
            </a:r>
          </a:p>
        </p:txBody>
      </p:sp>
    </p:spTree>
    <p:extLst>
      <p:ext uri="{BB962C8B-B14F-4D97-AF65-F5344CB8AC3E}">
        <p14:creationId xmlns:p14="http://schemas.microsoft.com/office/powerpoint/2010/main" val="386846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5D83-7DFD-4B7E-9545-FD1DCF68A05F}"/>
              </a:ext>
            </a:extLst>
          </p:cNvPr>
          <p:cNvSpPr>
            <a:spLocks noGrp="1"/>
          </p:cNvSpPr>
          <p:nvPr>
            <p:ph type="title"/>
          </p:nvPr>
        </p:nvSpPr>
        <p:spPr/>
        <p:txBody>
          <a:bodyPr/>
          <a:lstStyle/>
          <a:p>
            <a:r>
              <a:rPr lang="en-US" dirty="0"/>
              <a:t>Convolutional Neural Networks</a:t>
            </a:r>
          </a:p>
        </p:txBody>
      </p:sp>
      <p:sp>
        <p:nvSpPr>
          <p:cNvPr id="3" name="Content Placeholder 2">
            <a:extLst>
              <a:ext uri="{FF2B5EF4-FFF2-40B4-BE49-F238E27FC236}">
                <a16:creationId xmlns:a16="http://schemas.microsoft.com/office/drawing/2014/main" id="{4AA02855-959D-4D98-A5E2-B0387FA06E6E}"/>
              </a:ext>
            </a:extLst>
          </p:cNvPr>
          <p:cNvSpPr>
            <a:spLocks noGrp="1"/>
          </p:cNvSpPr>
          <p:nvPr>
            <p:ph idx="1"/>
          </p:nvPr>
        </p:nvSpPr>
        <p:spPr/>
        <p:txBody>
          <a:bodyPr>
            <a:normAutofit lnSpcReduction="10000"/>
          </a:bodyPr>
          <a:lstStyle/>
          <a:p>
            <a:pPr algn="just">
              <a:lnSpc>
                <a:spcPct val="150000"/>
              </a:lnSpc>
            </a:pPr>
            <a:r>
              <a:rPr lang="en-US" sz="2400" dirty="0"/>
              <a:t>Made up of neurons that have learnable weights and biases.</a:t>
            </a:r>
          </a:p>
          <a:p>
            <a:pPr algn="just">
              <a:lnSpc>
                <a:spcPct val="150000"/>
              </a:lnSpc>
            </a:pPr>
            <a:r>
              <a:rPr lang="en-US" sz="2400" dirty="0"/>
              <a:t>Convolutional Neural Network is a list of layers that transforms the image volume into an output volume.</a:t>
            </a:r>
          </a:p>
          <a:p>
            <a:pPr algn="just">
              <a:lnSpc>
                <a:spcPct val="150000"/>
              </a:lnSpc>
            </a:pPr>
            <a:r>
              <a:rPr lang="en-US" sz="2400" dirty="0"/>
              <a:t>ConvNet can consist of one/more layers of the below type:</a:t>
            </a:r>
          </a:p>
          <a:p>
            <a:pPr marL="514350" indent="-514350" algn="just">
              <a:lnSpc>
                <a:spcPct val="150000"/>
              </a:lnSpc>
              <a:buAutoNum type="arabicPeriod"/>
            </a:pPr>
            <a:r>
              <a:rPr lang="en-US" sz="2400" dirty="0"/>
              <a:t>Convolutional Layers</a:t>
            </a:r>
          </a:p>
          <a:p>
            <a:pPr marL="514350" indent="-514350" algn="just">
              <a:lnSpc>
                <a:spcPct val="150000"/>
              </a:lnSpc>
              <a:buAutoNum type="arabicPeriod"/>
            </a:pPr>
            <a:r>
              <a:rPr lang="en-US" sz="2400" dirty="0"/>
              <a:t>Pooling Layers</a:t>
            </a:r>
          </a:p>
          <a:p>
            <a:pPr marL="514350" indent="-514350" algn="just">
              <a:lnSpc>
                <a:spcPct val="150000"/>
              </a:lnSpc>
              <a:buAutoNum type="arabicPeriod"/>
            </a:pPr>
            <a:r>
              <a:rPr lang="en-US" sz="2400" dirty="0"/>
              <a:t>Fully connected layers </a:t>
            </a:r>
          </a:p>
          <a:p>
            <a:pPr algn="just">
              <a:lnSpc>
                <a:spcPct val="150000"/>
              </a:lnSpc>
            </a:pPr>
            <a:endParaRPr lang="en-US" sz="2400" dirty="0"/>
          </a:p>
        </p:txBody>
      </p:sp>
    </p:spTree>
    <p:extLst>
      <p:ext uri="{BB962C8B-B14F-4D97-AF65-F5344CB8AC3E}">
        <p14:creationId xmlns:p14="http://schemas.microsoft.com/office/powerpoint/2010/main" val="287792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B8F4-D544-4D10-AE9B-5340E2FB960C}"/>
              </a:ext>
            </a:extLst>
          </p:cNvPr>
          <p:cNvSpPr>
            <a:spLocks noGrp="1"/>
          </p:cNvSpPr>
          <p:nvPr>
            <p:ph type="title"/>
          </p:nvPr>
        </p:nvSpPr>
        <p:spPr>
          <a:xfrm>
            <a:off x="648928" y="126609"/>
            <a:ext cx="3651467" cy="1676603"/>
          </a:xfrm>
        </p:spPr>
        <p:txBody>
          <a:bodyPr>
            <a:normAutofit/>
          </a:bodyPr>
          <a:lstStyle/>
          <a:p>
            <a:r>
              <a:rPr lang="en-US" dirty="0"/>
              <a:t>Convolutional Layer</a:t>
            </a:r>
          </a:p>
        </p:txBody>
      </p:sp>
      <p:sp>
        <p:nvSpPr>
          <p:cNvPr id="3" name="Content Placeholder 2">
            <a:extLst>
              <a:ext uri="{FF2B5EF4-FFF2-40B4-BE49-F238E27FC236}">
                <a16:creationId xmlns:a16="http://schemas.microsoft.com/office/drawing/2014/main" id="{7E4C214C-2384-4258-9989-5CD9CF30D3FB}"/>
              </a:ext>
            </a:extLst>
          </p:cNvPr>
          <p:cNvSpPr>
            <a:spLocks noGrp="1"/>
          </p:cNvSpPr>
          <p:nvPr>
            <p:ph idx="1"/>
          </p:nvPr>
        </p:nvSpPr>
        <p:spPr>
          <a:xfrm>
            <a:off x="465141" y="1812486"/>
            <a:ext cx="4019043" cy="4918905"/>
          </a:xfrm>
        </p:spPr>
        <p:txBody>
          <a:bodyPr>
            <a:noAutofit/>
          </a:bodyPr>
          <a:lstStyle/>
          <a:p>
            <a:pPr algn="just"/>
            <a:r>
              <a:rPr lang="en-US" sz="2400" dirty="0"/>
              <a:t>Slide the input over the width and height of the input volume, we will produce an activation map that gives the responses of that filter at every spatial position.</a:t>
            </a:r>
          </a:p>
          <a:p>
            <a:pPr algn="just"/>
            <a:r>
              <a:rPr lang="en-US" sz="2400" dirty="0"/>
              <a:t>Hyperparameters that control the size of the output:</a:t>
            </a:r>
          </a:p>
          <a:p>
            <a:pPr marL="342900" indent="-342900" algn="just">
              <a:buAutoNum type="arabicPeriod"/>
            </a:pPr>
            <a:r>
              <a:rPr lang="en-US" sz="2400" dirty="0"/>
              <a:t>Depth</a:t>
            </a:r>
          </a:p>
          <a:p>
            <a:pPr marL="342900" indent="-342900" algn="just">
              <a:buAutoNum type="arabicPeriod"/>
            </a:pPr>
            <a:r>
              <a:rPr lang="en-US" sz="2400" dirty="0"/>
              <a:t>Stride</a:t>
            </a:r>
          </a:p>
          <a:p>
            <a:pPr marL="342900" indent="-342900" algn="just">
              <a:buAutoNum type="arabicPeriod"/>
            </a:pPr>
            <a:r>
              <a:rPr lang="en-US" sz="2400" dirty="0"/>
              <a:t>Zero-padding</a:t>
            </a:r>
          </a:p>
          <a:p>
            <a:pPr algn="just"/>
            <a:endParaRPr lang="en-US" sz="2400" dirty="0"/>
          </a:p>
        </p:txBody>
      </p:sp>
      <p:pic>
        <p:nvPicPr>
          <p:cNvPr id="6" name="Picture 5">
            <a:extLst>
              <a:ext uri="{FF2B5EF4-FFF2-40B4-BE49-F238E27FC236}">
                <a16:creationId xmlns:a16="http://schemas.microsoft.com/office/drawing/2014/main" id="{7BDF4CCD-576F-4F49-ADC9-8D4187CD9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509" y="126609"/>
            <a:ext cx="7104556" cy="6315288"/>
          </a:xfrm>
          <a:prstGeom prst="rect">
            <a:avLst/>
          </a:prstGeom>
        </p:spPr>
      </p:pic>
      <p:sp>
        <p:nvSpPr>
          <p:cNvPr id="7" name="Rectangle 6">
            <a:extLst>
              <a:ext uri="{FF2B5EF4-FFF2-40B4-BE49-F238E27FC236}">
                <a16:creationId xmlns:a16="http://schemas.microsoft.com/office/drawing/2014/main" id="{1252EDB8-5361-4505-8C99-EF1ABE41D175}"/>
              </a:ext>
            </a:extLst>
          </p:cNvPr>
          <p:cNvSpPr/>
          <p:nvPr/>
        </p:nvSpPr>
        <p:spPr>
          <a:xfrm>
            <a:off x="4867050" y="6389088"/>
            <a:ext cx="7104556" cy="369332"/>
          </a:xfrm>
          <a:prstGeom prst="rect">
            <a:avLst/>
          </a:prstGeom>
        </p:spPr>
        <p:txBody>
          <a:bodyPr wrap="square">
            <a:spAutoFit/>
          </a:bodyPr>
          <a:lstStyle/>
          <a:p>
            <a:pPr algn="ctr"/>
            <a:r>
              <a:rPr lang="en-US" dirty="0"/>
              <a:t>Pad = 1, Stride = 2, Filter size 3 X 3 X 3 </a:t>
            </a:r>
          </a:p>
        </p:txBody>
      </p:sp>
    </p:spTree>
    <p:extLst>
      <p:ext uri="{BB962C8B-B14F-4D97-AF65-F5344CB8AC3E}">
        <p14:creationId xmlns:p14="http://schemas.microsoft.com/office/powerpoint/2010/main" val="3351965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66E5-4C14-432A-AB7E-8AB84262BFA1}"/>
              </a:ext>
            </a:extLst>
          </p:cNvPr>
          <p:cNvSpPr>
            <a:spLocks noGrp="1"/>
          </p:cNvSpPr>
          <p:nvPr>
            <p:ph type="title"/>
          </p:nvPr>
        </p:nvSpPr>
        <p:spPr/>
        <p:txBody>
          <a:bodyPr/>
          <a:lstStyle/>
          <a:p>
            <a:r>
              <a:rPr lang="en-US" dirty="0"/>
              <a:t>Why convolutional layers?</a:t>
            </a:r>
          </a:p>
        </p:txBody>
      </p:sp>
      <p:sp>
        <p:nvSpPr>
          <p:cNvPr id="3" name="Content Placeholder 2">
            <a:extLst>
              <a:ext uri="{FF2B5EF4-FFF2-40B4-BE49-F238E27FC236}">
                <a16:creationId xmlns:a16="http://schemas.microsoft.com/office/drawing/2014/main" id="{F3653F5E-7FC6-4140-B539-A134321374FB}"/>
              </a:ext>
            </a:extLst>
          </p:cNvPr>
          <p:cNvSpPr>
            <a:spLocks noGrp="1"/>
          </p:cNvSpPr>
          <p:nvPr>
            <p:ph idx="1"/>
          </p:nvPr>
        </p:nvSpPr>
        <p:spPr/>
        <p:txBody>
          <a:bodyPr/>
          <a:lstStyle/>
          <a:p>
            <a:r>
              <a:rPr lang="en-US" dirty="0"/>
              <a:t>Parameter sharing</a:t>
            </a:r>
          </a:p>
          <a:p>
            <a:r>
              <a:rPr lang="en-US" dirty="0"/>
              <a:t>Sparsity of connections</a:t>
            </a:r>
          </a:p>
          <a:p>
            <a:r>
              <a:rPr lang="en-US" dirty="0"/>
              <a:t>Translation invariance</a:t>
            </a:r>
          </a:p>
          <a:p>
            <a:endParaRPr lang="en-US" dirty="0"/>
          </a:p>
        </p:txBody>
      </p:sp>
    </p:spTree>
    <p:extLst>
      <p:ext uri="{BB962C8B-B14F-4D97-AF65-F5344CB8AC3E}">
        <p14:creationId xmlns:p14="http://schemas.microsoft.com/office/powerpoint/2010/main" val="50432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F98C-F3FC-441E-BD81-C88CA1ACCD6F}"/>
              </a:ext>
            </a:extLst>
          </p:cNvPr>
          <p:cNvSpPr>
            <a:spLocks noGrp="1"/>
          </p:cNvSpPr>
          <p:nvPr>
            <p:ph type="title"/>
          </p:nvPr>
        </p:nvSpPr>
        <p:spPr/>
        <p:txBody>
          <a:bodyPr/>
          <a:lstStyle/>
          <a:p>
            <a:r>
              <a:rPr lang="en-US" dirty="0"/>
              <a:t>How to calculate the output size</a:t>
            </a:r>
          </a:p>
        </p:txBody>
      </p:sp>
      <p:sp>
        <p:nvSpPr>
          <p:cNvPr id="3" name="Content Placeholder 2">
            <a:extLst>
              <a:ext uri="{FF2B5EF4-FFF2-40B4-BE49-F238E27FC236}">
                <a16:creationId xmlns:a16="http://schemas.microsoft.com/office/drawing/2014/main" id="{7F590BDB-6894-49A9-9B76-B7D013A2F392}"/>
              </a:ext>
            </a:extLst>
          </p:cNvPr>
          <p:cNvSpPr>
            <a:spLocks noGrp="1"/>
          </p:cNvSpPr>
          <p:nvPr>
            <p:ph idx="1"/>
          </p:nvPr>
        </p:nvSpPr>
        <p:spPr/>
        <p:txBody>
          <a:bodyPr/>
          <a:lstStyle/>
          <a:p>
            <a:r>
              <a:rPr lang="en-US" dirty="0"/>
              <a:t>Input Volume size W</a:t>
            </a:r>
          </a:p>
          <a:p>
            <a:r>
              <a:rPr lang="en-US" dirty="0"/>
              <a:t>Receptive field size of convolutional layer F</a:t>
            </a:r>
          </a:p>
          <a:p>
            <a:r>
              <a:rPr lang="en-US" dirty="0"/>
              <a:t>Stride S</a:t>
            </a:r>
          </a:p>
          <a:p>
            <a:r>
              <a:rPr lang="en-US" dirty="0"/>
              <a:t>Amount of Zero padding P</a:t>
            </a:r>
          </a:p>
          <a:p>
            <a:endParaRPr lang="en-US" dirty="0"/>
          </a:p>
          <a:p>
            <a:r>
              <a:rPr lang="en-US" dirty="0"/>
              <a:t>Output size </a:t>
            </a:r>
          </a:p>
          <a:p>
            <a:pPr marL="0" indent="0">
              <a:buNone/>
            </a:pPr>
            <a:r>
              <a:rPr lang="en-US" dirty="0"/>
              <a:t>(W – F + 2P)/S + 1</a:t>
            </a:r>
          </a:p>
        </p:txBody>
      </p:sp>
    </p:spTree>
    <p:extLst>
      <p:ext uri="{BB962C8B-B14F-4D97-AF65-F5344CB8AC3E}">
        <p14:creationId xmlns:p14="http://schemas.microsoft.com/office/powerpoint/2010/main" val="80550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B8F4-D544-4D10-AE9B-5340E2FB960C}"/>
              </a:ext>
            </a:extLst>
          </p:cNvPr>
          <p:cNvSpPr>
            <a:spLocks noGrp="1"/>
          </p:cNvSpPr>
          <p:nvPr>
            <p:ph type="title"/>
          </p:nvPr>
        </p:nvSpPr>
        <p:spPr>
          <a:xfrm>
            <a:off x="648928" y="126609"/>
            <a:ext cx="3651467" cy="1676603"/>
          </a:xfrm>
        </p:spPr>
        <p:txBody>
          <a:bodyPr>
            <a:normAutofit/>
          </a:bodyPr>
          <a:lstStyle/>
          <a:p>
            <a:r>
              <a:rPr lang="en-US"/>
              <a:t>Pooling Layer</a:t>
            </a:r>
            <a:endParaRPr lang="en-US" dirty="0"/>
          </a:p>
        </p:txBody>
      </p:sp>
      <p:sp>
        <p:nvSpPr>
          <p:cNvPr id="3" name="Content Placeholder 2">
            <a:extLst>
              <a:ext uri="{FF2B5EF4-FFF2-40B4-BE49-F238E27FC236}">
                <a16:creationId xmlns:a16="http://schemas.microsoft.com/office/drawing/2014/main" id="{7E4C214C-2384-4258-9989-5CD9CF30D3FB}"/>
              </a:ext>
            </a:extLst>
          </p:cNvPr>
          <p:cNvSpPr>
            <a:spLocks noGrp="1"/>
          </p:cNvSpPr>
          <p:nvPr>
            <p:ph idx="1"/>
          </p:nvPr>
        </p:nvSpPr>
        <p:spPr>
          <a:xfrm>
            <a:off x="465141" y="1812486"/>
            <a:ext cx="4019043" cy="3691843"/>
          </a:xfrm>
        </p:spPr>
        <p:txBody>
          <a:bodyPr>
            <a:noAutofit/>
          </a:bodyPr>
          <a:lstStyle/>
          <a:p>
            <a:r>
              <a:rPr lang="en-US" sz="2400" dirty="0"/>
              <a:t>Reduce the spatial dimension by preserving the depth information.</a:t>
            </a:r>
          </a:p>
          <a:p>
            <a:r>
              <a:rPr lang="en-US" sz="2400" dirty="0"/>
              <a:t>Reduces the parameters and speed up computation.</a:t>
            </a:r>
          </a:p>
          <a:p>
            <a:r>
              <a:rPr lang="en-US" sz="2400" dirty="0"/>
              <a:t>Finding robust features. </a:t>
            </a:r>
          </a:p>
          <a:p>
            <a:pPr marL="0" indent="0">
              <a:buNone/>
            </a:pPr>
            <a:endParaRPr lang="en-US" sz="2400" dirty="0"/>
          </a:p>
        </p:txBody>
      </p:sp>
      <p:pic>
        <p:nvPicPr>
          <p:cNvPr id="4" name="Picture 3">
            <a:extLst>
              <a:ext uri="{FF2B5EF4-FFF2-40B4-BE49-F238E27FC236}">
                <a16:creationId xmlns:a16="http://schemas.microsoft.com/office/drawing/2014/main" id="{B75B8056-50CB-4209-B8F9-74E8A12073E0}"/>
              </a:ext>
            </a:extLst>
          </p:cNvPr>
          <p:cNvPicPr>
            <a:picLocks noChangeAspect="1"/>
          </p:cNvPicPr>
          <p:nvPr/>
        </p:nvPicPr>
        <p:blipFill>
          <a:blip r:embed="rId3"/>
          <a:stretch>
            <a:fillRect/>
          </a:stretch>
        </p:blipFill>
        <p:spPr>
          <a:xfrm>
            <a:off x="5378823" y="1215921"/>
            <a:ext cx="5454381" cy="4288408"/>
          </a:xfrm>
          <a:prstGeom prst="rect">
            <a:avLst/>
          </a:prstGeom>
        </p:spPr>
      </p:pic>
    </p:spTree>
    <p:extLst>
      <p:ext uri="{BB962C8B-B14F-4D97-AF65-F5344CB8AC3E}">
        <p14:creationId xmlns:p14="http://schemas.microsoft.com/office/powerpoint/2010/main" val="364663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B8F4-D544-4D10-AE9B-5340E2FB960C}"/>
              </a:ext>
            </a:extLst>
          </p:cNvPr>
          <p:cNvSpPr>
            <a:spLocks noGrp="1"/>
          </p:cNvSpPr>
          <p:nvPr>
            <p:ph type="title"/>
          </p:nvPr>
        </p:nvSpPr>
        <p:spPr>
          <a:xfrm>
            <a:off x="648928" y="126609"/>
            <a:ext cx="3651467" cy="1676603"/>
          </a:xfrm>
        </p:spPr>
        <p:txBody>
          <a:bodyPr>
            <a:normAutofit/>
          </a:bodyPr>
          <a:lstStyle/>
          <a:p>
            <a:r>
              <a:rPr lang="en-US"/>
              <a:t>Pooling Layer</a:t>
            </a:r>
            <a:endParaRPr lang="en-US" dirty="0"/>
          </a:p>
        </p:txBody>
      </p:sp>
      <p:sp>
        <p:nvSpPr>
          <p:cNvPr id="3" name="Content Placeholder 2">
            <a:extLst>
              <a:ext uri="{FF2B5EF4-FFF2-40B4-BE49-F238E27FC236}">
                <a16:creationId xmlns:a16="http://schemas.microsoft.com/office/drawing/2014/main" id="{7E4C214C-2384-4258-9989-5CD9CF30D3FB}"/>
              </a:ext>
            </a:extLst>
          </p:cNvPr>
          <p:cNvSpPr>
            <a:spLocks noGrp="1"/>
          </p:cNvSpPr>
          <p:nvPr>
            <p:ph idx="1"/>
          </p:nvPr>
        </p:nvSpPr>
        <p:spPr>
          <a:xfrm>
            <a:off x="465141" y="1812486"/>
            <a:ext cx="4019043" cy="3691843"/>
          </a:xfrm>
        </p:spPr>
        <p:txBody>
          <a:bodyPr>
            <a:noAutofit/>
          </a:bodyPr>
          <a:lstStyle/>
          <a:p>
            <a:r>
              <a:rPr lang="en-US" sz="2400" dirty="0"/>
              <a:t>Output size </a:t>
            </a:r>
          </a:p>
          <a:p>
            <a:pPr marL="0" indent="0">
              <a:buNone/>
            </a:pPr>
            <a:r>
              <a:rPr lang="en-US" sz="2400" dirty="0"/>
              <a:t>(W – F )/S + 1</a:t>
            </a:r>
          </a:p>
          <a:p>
            <a:endParaRPr lang="en-US" sz="2400" dirty="0"/>
          </a:p>
        </p:txBody>
      </p:sp>
      <p:sp>
        <p:nvSpPr>
          <p:cNvPr id="7" name="Rectangle 6">
            <a:extLst>
              <a:ext uri="{FF2B5EF4-FFF2-40B4-BE49-F238E27FC236}">
                <a16:creationId xmlns:a16="http://schemas.microsoft.com/office/drawing/2014/main" id="{1252EDB8-5361-4505-8C99-EF1ABE41D175}"/>
              </a:ext>
            </a:extLst>
          </p:cNvPr>
          <p:cNvSpPr/>
          <p:nvPr/>
        </p:nvSpPr>
        <p:spPr>
          <a:xfrm>
            <a:off x="4723615" y="5630553"/>
            <a:ext cx="7104556" cy="800219"/>
          </a:xfrm>
          <a:prstGeom prst="rect">
            <a:avLst/>
          </a:prstGeom>
        </p:spPr>
        <p:txBody>
          <a:bodyPr wrap="square">
            <a:spAutoFit/>
          </a:bodyPr>
          <a:lstStyle/>
          <a:p>
            <a:pPr algn="ctr"/>
            <a:r>
              <a:rPr lang="en-US"/>
              <a:t>Hyperparameters: s (stride) = 2, f (filter size) = 2, choose pooling type </a:t>
            </a:r>
          </a:p>
          <a:p>
            <a:pPr algn="ctr"/>
            <a:r>
              <a:rPr lang="en-US" sz="2800"/>
              <a:t>No parameters to tune!</a:t>
            </a:r>
            <a:endParaRPr lang="en-US" sz="2800" dirty="0"/>
          </a:p>
        </p:txBody>
      </p:sp>
      <p:pic>
        <p:nvPicPr>
          <p:cNvPr id="8" name="Picture 2" descr="Image result for max pooling example">
            <a:extLst>
              <a:ext uri="{FF2B5EF4-FFF2-40B4-BE49-F238E27FC236}">
                <a16:creationId xmlns:a16="http://schemas.microsoft.com/office/drawing/2014/main" id="{92FAD8E3-E08B-4EE0-8E11-949C7F9D7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596" y="749958"/>
            <a:ext cx="56769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91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1506</Words>
  <Application>Microsoft Office PowerPoint</Application>
  <PresentationFormat>Widescreen</PresentationFormat>
  <Paragraphs>223</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Tw Cen MT</vt:lpstr>
      <vt:lpstr>Office Theme</vt:lpstr>
      <vt:lpstr>Introduction to TensorFlow for Deep Learning and Computer Vision</vt:lpstr>
      <vt:lpstr>Table of Contents </vt:lpstr>
      <vt:lpstr>Multilayer Perceptron </vt:lpstr>
      <vt:lpstr>Convolutional Neural Networks</vt:lpstr>
      <vt:lpstr>Convolutional Layer</vt:lpstr>
      <vt:lpstr>Why convolutional layers?</vt:lpstr>
      <vt:lpstr>How to calculate the output size</vt:lpstr>
      <vt:lpstr>Pooling Layer</vt:lpstr>
      <vt:lpstr>Pooling Layer</vt:lpstr>
      <vt:lpstr>Fully connected layer</vt:lpstr>
      <vt:lpstr>Google Colab</vt:lpstr>
      <vt:lpstr>Tensorflow</vt:lpstr>
      <vt:lpstr>Tensorflow Graph</vt:lpstr>
      <vt:lpstr>TensorFlow Basics </vt:lpstr>
      <vt:lpstr>Exercise </vt:lpstr>
      <vt:lpstr>Exercise  Solution</vt:lpstr>
      <vt:lpstr>MNIST Dataset</vt:lpstr>
      <vt:lpstr>Fashion MNIST Dataset</vt:lpstr>
      <vt:lpstr>PowerPoint Presentation</vt:lpstr>
      <vt:lpstr>Exercise</vt:lpstr>
      <vt:lpstr>References </vt:lpstr>
      <vt:lpstr>Some useful links: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TensorFlow for Deep Learning and Computer Vision</dc:title>
  <dc:creator>Damanpreet Kaur</dc:creator>
  <cp:lastModifiedBy>Damanpreet Kaur</cp:lastModifiedBy>
  <cp:revision>6</cp:revision>
  <dcterms:created xsi:type="dcterms:W3CDTF">2019-09-24T18:33:25Z</dcterms:created>
  <dcterms:modified xsi:type="dcterms:W3CDTF">2019-09-25T00:06:31Z</dcterms:modified>
</cp:coreProperties>
</file>