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3"/>
  </p:notesMasterIdLst>
  <p:sldIdLst>
    <p:sldId id="256" r:id="rId2"/>
    <p:sldId id="258" r:id="rId3"/>
    <p:sldId id="257" r:id="rId4"/>
    <p:sldId id="261" r:id="rId5"/>
    <p:sldId id="262" r:id="rId6"/>
    <p:sldId id="263" r:id="rId7"/>
    <p:sldId id="266" r:id="rId8"/>
    <p:sldId id="277" r:id="rId9"/>
    <p:sldId id="278" r:id="rId10"/>
    <p:sldId id="276"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16787-FCB3-46EF-BB9C-AB7F2B5451B4}" v="15" dt="2024-01-13T08:41:00.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91" d="100"/>
          <a:sy n="91" d="100"/>
        </p:scale>
        <p:origin x="1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an Rakwal" userId="455539dec13ddc21" providerId="LiveId" clId="{33B16787-FCB3-46EF-BB9C-AB7F2B5451B4}"/>
    <pc:docChg chg="addSld modSld">
      <pc:chgData name="Daman Rakwal" userId="455539dec13ddc21" providerId="LiveId" clId="{33B16787-FCB3-46EF-BB9C-AB7F2B5451B4}" dt="2024-01-13T10:40:39.573" v="53" actId="20577"/>
      <pc:docMkLst>
        <pc:docMk/>
      </pc:docMkLst>
      <pc:sldChg chg="modSp mod">
        <pc:chgData name="Daman Rakwal" userId="455539dec13ddc21" providerId="LiveId" clId="{33B16787-FCB3-46EF-BB9C-AB7F2B5451B4}" dt="2024-01-12T17:58:55.259" v="3" actId="20577"/>
        <pc:sldMkLst>
          <pc:docMk/>
          <pc:sldMk cId="1762819399" sldId="263"/>
        </pc:sldMkLst>
        <pc:spChg chg="mod">
          <ac:chgData name="Daman Rakwal" userId="455539dec13ddc21" providerId="LiveId" clId="{33B16787-FCB3-46EF-BB9C-AB7F2B5451B4}" dt="2024-01-12T17:58:55.259" v="3" actId="20577"/>
          <ac:spMkLst>
            <pc:docMk/>
            <pc:sldMk cId="1762819399" sldId="263"/>
            <ac:spMk id="2" creationId="{08777E7C-1A64-43DD-B9B4-7B52493A72BB}"/>
          </ac:spMkLst>
        </pc:spChg>
      </pc:sldChg>
      <pc:sldChg chg="addSp modSp mod">
        <pc:chgData name="Daman Rakwal" userId="455539dec13ddc21" providerId="LiveId" clId="{33B16787-FCB3-46EF-BB9C-AB7F2B5451B4}" dt="2024-01-13T10:39:42.037" v="37" actId="20577"/>
        <pc:sldMkLst>
          <pc:docMk/>
          <pc:sldMk cId="3464589076" sldId="266"/>
        </pc:sldMkLst>
        <pc:spChg chg="mod">
          <ac:chgData name="Daman Rakwal" userId="455539dec13ddc21" providerId="LiveId" clId="{33B16787-FCB3-46EF-BB9C-AB7F2B5451B4}" dt="2024-01-13T10:39:42.037" v="37" actId="20577"/>
          <ac:spMkLst>
            <pc:docMk/>
            <pc:sldMk cId="3464589076" sldId="266"/>
            <ac:spMk id="3" creationId="{A9A0AACD-6AC7-4FE6-9632-9BF1EAA50EE1}"/>
          </ac:spMkLst>
        </pc:spChg>
        <pc:picChg chg="add mod">
          <ac:chgData name="Daman Rakwal" userId="455539dec13ddc21" providerId="LiveId" clId="{33B16787-FCB3-46EF-BB9C-AB7F2B5451B4}" dt="2024-01-13T08:40:28.041" v="23" actId="1076"/>
          <ac:picMkLst>
            <pc:docMk/>
            <pc:sldMk cId="3464589076" sldId="266"/>
            <ac:picMk id="1026" creationId="{EF44D974-083E-4247-9EB7-6A8FDDED9A72}"/>
          </ac:picMkLst>
        </pc:picChg>
      </pc:sldChg>
      <pc:sldChg chg="addSp modSp new mod">
        <pc:chgData name="Daman Rakwal" userId="455539dec13ddc21" providerId="LiveId" clId="{33B16787-FCB3-46EF-BB9C-AB7F2B5451B4}" dt="2024-01-13T10:40:21.034" v="45" actId="20577"/>
        <pc:sldMkLst>
          <pc:docMk/>
          <pc:sldMk cId="3305689389" sldId="277"/>
        </pc:sldMkLst>
        <pc:spChg chg="add mod">
          <ac:chgData name="Daman Rakwal" userId="455539dec13ddc21" providerId="LiveId" clId="{33B16787-FCB3-46EF-BB9C-AB7F2B5451B4}" dt="2024-01-13T10:40:21.034" v="45" actId="20577"/>
          <ac:spMkLst>
            <pc:docMk/>
            <pc:sldMk cId="3305689389" sldId="277"/>
            <ac:spMk id="3" creationId="{854446F0-9D2E-48E1-BD91-D5380EED7EDE}"/>
          </ac:spMkLst>
        </pc:spChg>
        <pc:picChg chg="add mod">
          <ac:chgData name="Daman Rakwal" userId="455539dec13ddc21" providerId="LiveId" clId="{33B16787-FCB3-46EF-BB9C-AB7F2B5451B4}" dt="2024-01-13T08:40:44.159" v="26" actId="1076"/>
          <ac:picMkLst>
            <pc:docMk/>
            <pc:sldMk cId="3305689389" sldId="277"/>
            <ac:picMk id="2050" creationId="{93CC0B16-DA25-44D0-ADEB-B168852C1528}"/>
          </ac:picMkLst>
        </pc:picChg>
      </pc:sldChg>
      <pc:sldChg chg="addSp modSp new mod">
        <pc:chgData name="Daman Rakwal" userId="455539dec13ddc21" providerId="LiveId" clId="{33B16787-FCB3-46EF-BB9C-AB7F2B5451B4}" dt="2024-01-13T10:40:39.573" v="53" actId="20577"/>
        <pc:sldMkLst>
          <pc:docMk/>
          <pc:sldMk cId="2098514781" sldId="278"/>
        </pc:sldMkLst>
        <pc:spChg chg="add mod">
          <ac:chgData name="Daman Rakwal" userId="455539dec13ddc21" providerId="LiveId" clId="{33B16787-FCB3-46EF-BB9C-AB7F2B5451B4}" dt="2024-01-13T10:40:39.573" v="53" actId="20577"/>
          <ac:spMkLst>
            <pc:docMk/>
            <pc:sldMk cId="2098514781" sldId="278"/>
            <ac:spMk id="3" creationId="{9845DBCE-E4BD-4617-BC16-CEBBD84F9E57}"/>
          </ac:spMkLst>
        </pc:spChg>
        <pc:picChg chg="add mod">
          <ac:chgData name="Daman Rakwal" userId="455539dec13ddc21" providerId="LiveId" clId="{33B16787-FCB3-46EF-BB9C-AB7F2B5451B4}" dt="2024-01-13T08:41:00.636" v="29" actId="1076"/>
          <ac:picMkLst>
            <pc:docMk/>
            <pc:sldMk cId="2098514781" sldId="278"/>
            <ac:picMk id="3074" creationId="{D7A06B21-DE89-4F6F-AC4B-6757178C149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61923-A8E6-4906-84D6-7F177A6B2AB8}"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CE1BA-A732-4EA6-B72A-7392DCA9592C}" type="slidenum">
              <a:rPr lang="en-US" smtClean="0"/>
              <a:t>‹#›</a:t>
            </a:fld>
            <a:endParaRPr lang="en-US"/>
          </a:p>
        </p:txBody>
      </p:sp>
    </p:spTree>
    <p:extLst>
      <p:ext uri="{BB962C8B-B14F-4D97-AF65-F5344CB8AC3E}">
        <p14:creationId xmlns:p14="http://schemas.microsoft.com/office/powerpoint/2010/main" val="3261987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061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317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146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0964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4102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6421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75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042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224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675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780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194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33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302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604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817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750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6630347"/>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lumenlearning.com/wmintrobusiness/chapter/reading-stages-of-the-product-life-cycle/"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sion.com/article/8487894148/" TargetMode="External"/><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15CC-8E9B-4F89-84E9-0CBF20F78D18}"/>
              </a:ext>
            </a:extLst>
          </p:cNvPr>
          <p:cNvSpPr>
            <a:spLocks noGrp="1"/>
          </p:cNvSpPr>
          <p:nvPr>
            <p:ph type="ctrTitle"/>
          </p:nvPr>
        </p:nvSpPr>
        <p:spPr>
          <a:xfrm>
            <a:off x="668323" y="1122731"/>
            <a:ext cx="10855354" cy="1644241"/>
          </a:xfrm>
        </p:spPr>
        <p:txBody>
          <a:bodyPr>
            <a:normAutofit/>
          </a:bodyPr>
          <a:lstStyle/>
          <a:p>
            <a:r>
              <a:rPr lang="en-IN" sz="4800" b="1" dirty="0">
                <a:solidFill>
                  <a:schemeClr val="tx1"/>
                </a:solidFill>
              </a:rPr>
              <a:t>Title</a:t>
            </a:r>
            <a:r>
              <a:rPr lang="en-IN" sz="4800" dirty="0">
                <a:solidFill>
                  <a:schemeClr val="tx1"/>
                </a:solidFill>
              </a:rPr>
              <a:t>:-Sales prediction analysis using ensemble learning over walmart</a:t>
            </a:r>
            <a:endParaRPr lang="en-US" sz="4800" dirty="0">
              <a:solidFill>
                <a:schemeClr val="tx1"/>
              </a:solidFill>
            </a:endParaRPr>
          </a:p>
        </p:txBody>
      </p:sp>
      <p:sp>
        <p:nvSpPr>
          <p:cNvPr id="3" name="Subtitle 2">
            <a:extLst>
              <a:ext uri="{FF2B5EF4-FFF2-40B4-BE49-F238E27FC236}">
                <a16:creationId xmlns:a16="http://schemas.microsoft.com/office/drawing/2014/main" id="{3AC10014-817B-46EE-BFB6-020C2760F798}"/>
              </a:ext>
            </a:extLst>
          </p:cNvPr>
          <p:cNvSpPr>
            <a:spLocks noGrp="1"/>
          </p:cNvSpPr>
          <p:nvPr>
            <p:ph type="subTitle" idx="1"/>
          </p:nvPr>
        </p:nvSpPr>
        <p:spPr>
          <a:xfrm>
            <a:off x="5746459" y="3629415"/>
            <a:ext cx="6107185" cy="3148667"/>
          </a:xfrm>
        </p:spPr>
        <p:txBody>
          <a:bodyPr/>
          <a:lstStyle/>
          <a:p>
            <a:r>
              <a:rPr lang="en-IN" dirty="0"/>
              <a:t>Name:- DAMAN RAKWAL</a:t>
            </a:r>
          </a:p>
          <a:p>
            <a:r>
              <a:rPr lang="en-IN" dirty="0"/>
              <a:t>ROLL NO. :- 25</a:t>
            </a:r>
          </a:p>
          <a:p>
            <a:r>
              <a:rPr lang="en-IN" dirty="0"/>
              <a:t>SEC :- C</a:t>
            </a:r>
          </a:p>
          <a:p>
            <a:r>
              <a:rPr lang="en-IN" dirty="0"/>
              <a:t>MENTOR:- DR. ANKIT TOMAR, ASSISTANT PROFESSOR</a:t>
            </a:r>
          </a:p>
          <a:p>
            <a:endParaRPr lang="en-IN" dirty="0"/>
          </a:p>
        </p:txBody>
      </p:sp>
      <p:pic>
        <p:nvPicPr>
          <p:cNvPr id="6" name="Picture 5" descr="A diagram of a diagram of growth and decline&#10;&#10;Description automatically generated">
            <a:extLst>
              <a:ext uri="{FF2B5EF4-FFF2-40B4-BE49-F238E27FC236}">
                <a16:creationId xmlns:a16="http://schemas.microsoft.com/office/drawing/2014/main" id="{BCF18C0F-79D6-4AD3-8894-DFCB0614E63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77520" y="3596234"/>
            <a:ext cx="4519343" cy="2398165"/>
          </a:xfrm>
          <a:prstGeom prst="rect">
            <a:avLst/>
          </a:prstGeom>
        </p:spPr>
      </p:pic>
    </p:spTree>
    <p:extLst>
      <p:ext uri="{BB962C8B-B14F-4D97-AF65-F5344CB8AC3E}">
        <p14:creationId xmlns:p14="http://schemas.microsoft.com/office/powerpoint/2010/main" val="283405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273AB4-4788-45F9-BF92-A02C70C20654}"/>
              </a:ext>
            </a:extLst>
          </p:cNvPr>
          <p:cNvSpPr txBox="1"/>
          <p:nvPr/>
        </p:nvSpPr>
        <p:spPr>
          <a:xfrm>
            <a:off x="210852" y="422255"/>
            <a:ext cx="10319987" cy="3908762"/>
          </a:xfrm>
          <a:prstGeom prst="rect">
            <a:avLst/>
          </a:prstGeom>
          <a:noFill/>
        </p:spPr>
        <p:txBody>
          <a:bodyPr wrap="square">
            <a:spAutoFit/>
          </a:bodyPr>
          <a:lstStyle/>
          <a:p>
            <a:pPr algn="l"/>
            <a:r>
              <a:rPr lang="en-US" sz="3200" b="1" i="0" u="sng" dirty="0">
                <a:solidFill>
                  <a:srgbClr val="D1D5DB"/>
                </a:solidFill>
                <a:effectLst/>
                <a:latin typeface="Söhne"/>
              </a:rPr>
              <a:t>Conclusion:</a:t>
            </a:r>
          </a:p>
          <a:p>
            <a:pPr algn="l"/>
            <a:endParaRPr lang="en-US" b="0" i="0" dirty="0">
              <a:solidFill>
                <a:srgbClr val="D1D5DB"/>
              </a:solidFill>
              <a:effectLst/>
              <a:latin typeface="Söhne"/>
            </a:endParaRPr>
          </a:p>
          <a:p>
            <a:pPr algn="l"/>
            <a:r>
              <a:rPr lang="en-US" b="0" i="0" dirty="0">
                <a:solidFill>
                  <a:srgbClr val="D1D5DB"/>
                </a:solidFill>
                <a:effectLst/>
                <a:latin typeface="Söhne"/>
              </a:rPr>
              <a:t>For future enhancements, I plan to incorporate additional algorithms into the sales prediction analysis, broadening the model diversity and potentially improving predictive accuracy. Furthermore, I aim to extract insights that may have been overlooked in the current analysis, expanding the depth of understanding regarding the underlying patterns in the dataset.</a:t>
            </a:r>
          </a:p>
          <a:p>
            <a:pPr algn="l"/>
            <a:endParaRPr lang="en-US" dirty="0">
              <a:solidFill>
                <a:srgbClr val="D1D5DB"/>
              </a:solidFill>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Additionally, my next focus will be on developing a comprehensive frontend for the project. A user-friendly interface will facilitate seamless interaction with the sales prediction system, enabling stakeholders to derive valuable insights intuitively. This step will enhance the project's accessibility and usability, making it more practical for business applications.</a:t>
            </a:r>
          </a:p>
          <a:p>
            <a:pPr algn="l"/>
            <a:endParaRPr lang="en-US" b="1" u="sng" dirty="0">
              <a:solidFill>
                <a:srgbClr val="D1D5DB"/>
              </a:solidFill>
              <a:latin typeface="Söhne"/>
            </a:endParaRPr>
          </a:p>
        </p:txBody>
      </p:sp>
    </p:spTree>
    <p:extLst>
      <p:ext uri="{BB962C8B-B14F-4D97-AF65-F5344CB8AC3E}">
        <p14:creationId xmlns:p14="http://schemas.microsoft.com/office/powerpoint/2010/main" val="252811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1A58C-67FC-4A30-BD79-560133C78A1B}"/>
              </a:ext>
            </a:extLst>
          </p:cNvPr>
          <p:cNvSpPr txBox="1"/>
          <p:nvPr/>
        </p:nvSpPr>
        <p:spPr>
          <a:xfrm>
            <a:off x="4303553" y="3075057"/>
            <a:ext cx="6451134"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THANK YOU</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41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AFE2-60BE-4661-BDA1-8BF0DC5CEB6F}"/>
              </a:ext>
            </a:extLst>
          </p:cNvPr>
          <p:cNvSpPr>
            <a:spLocks noGrp="1"/>
          </p:cNvSpPr>
          <p:nvPr>
            <p:ph type="title"/>
          </p:nvPr>
        </p:nvSpPr>
        <p:spPr>
          <a:xfrm>
            <a:off x="335280" y="152400"/>
            <a:ext cx="11755119" cy="7345679"/>
          </a:xfrm>
        </p:spPr>
        <p:txBody>
          <a:bodyPr>
            <a:normAutofit/>
          </a:bodyPr>
          <a:lstStyle/>
          <a:p>
            <a:r>
              <a:rPr lang="en-US" sz="3200" b="1" i="0" u="sng" dirty="0">
                <a:solidFill>
                  <a:schemeClr val="tx1"/>
                </a:solidFill>
                <a:effectLst/>
                <a:latin typeface="Söhne"/>
              </a:rPr>
              <a:t>Introduction to Sales Prediction Analysis:-</a:t>
            </a:r>
            <a:br>
              <a:rPr lang="en-US" sz="2400" b="0" i="0" u="sng" dirty="0">
                <a:solidFill>
                  <a:schemeClr val="tx1"/>
                </a:solidFill>
                <a:effectLst/>
                <a:latin typeface="Söhne"/>
              </a:rPr>
            </a:br>
            <a:r>
              <a:rPr lang="en-US" sz="2400" b="0" i="0" dirty="0">
                <a:solidFill>
                  <a:schemeClr val="tx1"/>
                </a:solidFill>
                <a:effectLst/>
                <a:latin typeface="Söhne"/>
              </a:rPr>
              <a:t>&gt;</a:t>
            </a:r>
            <a:r>
              <a:rPr lang="en-US" sz="1800" b="0" i="0" dirty="0">
                <a:solidFill>
                  <a:schemeClr val="tx1"/>
                </a:solidFill>
                <a:effectLst/>
                <a:latin typeface="Söhne"/>
              </a:rPr>
              <a:t>Sales Prediction Analysis involves utilizing data and analytical methods to forecast future sales performance.</a:t>
            </a:r>
            <a:br>
              <a:rPr lang="en-US" sz="1800" b="0" i="0" dirty="0">
                <a:solidFill>
                  <a:schemeClr val="tx1"/>
                </a:solidFill>
                <a:effectLst/>
                <a:latin typeface="Söhne"/>
              </a:rPr>
            </a:br>
            <a:r>
              <a:rPr lang="en-US" sz="1800" b="0" i="0" dirty="0">
                <a:solidFill>
                  <a:schemeClr val="tx1"/>
                </a:solidFill>
                <a:effectLst/>
                <a:latin typeface="Söhne"/>
              </a:rPr>
              <a:t>&gt;Crucial for businesses to plan efficiently, allocate resources effectively, and formulate impactful marketing strategies.</a:t>
            </a:r>
            <a:br>
              <a:rPr lang="en-US" sz="2400" b="0" i="0" dirty="0">
                <a:solidFill>
                  <a:schemeClr val="tx1"/>
                </a:solidFill>
                <a:effectLst/>
                <a:latin typeface="Söhne"/>
              </a:rPr>
            </a:br>
            <a:br>
              <a:rPr lang="en-US" sz="2400" b="0" i="0" dirty="0">
                <a:solidFill>
                  <a:schemeClr val="tx1"/>
                </a:solidFill>
                <a:effectLst/>
                <a:latin typeface="Söhne"/>
              </a:rPr>
            </a:br>
            <a:r>
              <a:rPr lang="en-US" sz="3200" b="1" i="0" u="sng" dirty="0">
                <a:solidFill>
                  <a:schemeClr val="tx1"/>
                </a:solidFill>
                <a:effectLst/>
                <a:latin typeface="Söhne"/>
              </a:rPr>
              <a:t>Problem Statement:-</a:t>
            </a:r>
            <a:br>
              <a:rPr lang="en-US" sz="2400" b="0" i="0" dirty="0">
                <a:solidFill>
                  <a:schemeClr val="tx1"/>
                </a:solidFill>
                <a:effectLst/>
                <a:latin typeface="Söhne"/>
              </a:rPr>
            </a:br>
            <a:r>
              <a:rPr lang="en-US" sz="1800" b="0" i="0" u="sng" dirty="0">
                <a:solidFill>
                  <a:schemeClr val="tx1"/>
                </a:solidFill>
                <a:effectLst/>
                <a:latin typeface="Söhne"/>
              </a:rPr>
              <a:t>&gt; </a:t>
            </a:r>
            <a:r>
              <a:rPr lang="en-US" sz="1800" b="1" i="0" u="sng" dirty="0">
                <a:solidFill>
                  <a:schemeClr val="tx1"/>
                </a:solidFill>
                <a:effectLst/>
                <a:latin typeface="Söhne"/>
              </a:rPr>
              <a:t>Inefficient Sales Planning:</a:t>
            </a:r>
            <a:br>
              <a:rPr lang="en-US" sz="1800" b="0" i="0" dirty="0">
                <a:solidFill>
                  <a:schemeClr val="tx1"/>
                </a:solidFill>
                <a:effectLst/>
                <a:latin typeface="Söhne"/>
              </a:rPr>
            </a:br>
            <a:r>
              <a:rPr lang="en-US" sz="1800" b="0" i="0" dirty="0">
                <a:solidFill>
                  <a:schemeClr val="tx1"/>
                </a:solidFill>
                <a:effectLst/>
                <a:latin typeface="Söhne"/>
              </a:rPr>
              <a:t>1 Current sales planning processes lack precision.</a:t>
            </a:r>
            <a:br>
              <a:rPr lang="en-US" sz="1800" b="0" i="0" dirty="0">
                <a:solidFill>
                  <a:schemeClr val="tx1"/>
                </a:solidFill>
                <a:effectLst/>
                <a:latin typeface="Söhne"/>
              </a:rPr>
            </a:br>
            <a:r>
              <a:rPr lang="en-US" sz="1800" b="0" i="0" dirty="0">
                <a:solidFill>
                  <a:schemeClr val="tx1"/>
                </a:solidFill>
                <a:effectLst/>
                <a:latin typeface="Söhne"/>
              </a:rPr>
              <a:t>2 Resulting in suboptimal strategies and missed revenue opportunities.</a:t>
            </a:r>
            <a:br>
              <a:rPr lang="en-US" sz="1800" b="0" i="0" dirty="0">
                <a:solidFill>
                  <a:schemeClr val="tx1"/>
                </a:solidFill>
                <a:effectLst/>
                <a:latin typeface="Söhne"/>
              </a:rPr>
            </a:br>
            <a:br>
              <a:rPr lang="en-US" sz="1800" b="0" i="0" dirty="0">
                <a:solidFill>
                  <a:schemeClr val="tx1"/>
                </a:solidFill>
                <a:effectLst/>
                <a:latin typeface="Söhne"/>
              </a:rPr>
            </a:br>
            <a:r>
              <a:rPr lang="en-US" sz="1800" b="0" i="0" u="sng" dirty="0">
                <a:solidFill>
                  <a:schemeClr val="tx1"/>
                </a:solidFill>
                <a:effectLst/>
                <a:latin typeface="Söhne"/>
              </a:rPr>
              <a:t>&gt;</a:t>
            </a:r>
            <a:r>
              <a:rPr lang="en-US" sz="1800" b="1" i="0" u="sng" dirty="0">
                <a:solidFill>
                  <a:schemeClr val="tx1"/>
                </a:solidFill>
                <a:effectLst/>
                <a:latin typeface="Söhne"/>
              </a:rPr>
              <a:t>Resource Allocation Challenges:</a:t>
            </a:r>
            <a:br>
              <a:rPr lang="en-US" sz="1800" b="0" i="0" dirty="0">
                <a:solidFill>
                  <a:schemeClr val="tx1"/>
                </a:solidFill>
                <a:effectLst/>
                <a:latin typeface="Söhne"/>
              </a:rPr>
            </a:br>
            <a:r>
              <a:rPr lang="en-US" sz="1800" b="0" i="0" dirty="0">
                <a:solidFill>
                  <a:schemeClr val="tx1"/>
                </a:solidFill>
                <a:effectLst/>
                <a:latin typeface="Söhne"/>
              </a:rPr>
              <a:t>1 Inability to allocate resources effectively based on accurate sales forecasts.</a:t>
            </a:r>
            <a:br>
              <a:rPr lang="en-US" sz="1800" b="0" i="0" dirty="0">
                <a:solidFill>
                  <a:schemeClr val="tx1"/>
                </a:solidFill>
                <a:effectLst/>
                <a:latin typeface="Söhne"/>
              </a:rPr>
            </a:br>
            <a:r>
              <a:rPr lang="en-US" sz="1800" b="0" i="0" dirty="0">
                <a:solidFill>
                  <a:schemeClr val="tx1"/>
                </a:solidFill>
                <a:effectLst/>
                <a:latin typeface="Söhne"/>
              </a:rPr>
              <a:t>2 Leads to excess inventory costs and inefficient use of resources.</a:t>
            </a:r>
            <a:br>
              <a:rPr lang="en-US" sz="1800" b="0" i="0" dirty="0">
                <a:solidFill>
                  <a:schemeClr val="tx1"/>
                </a:solidFill>
                <a:effectLst/>
                <a:latin typeface="Söhne"/>
              </a:rPr>
            </a:br>
            <a:br>
              <a:rPr lang="en-US" sz="1800" b="0" i="0" dirty="0">
                <a:solidFill>
                  <a:schemeClr val="tx1"/>
                </a:solidFill>
                <a:effectLst/>
                <a:latin typeface="Söhne"/>
              </a:rPr>
            </a:br>
            <a:r>
              <a:rPr lang="en-US" sz="1800" b="0" i="0" u="sng" dirty="0">
                <a:solidFill>
                  <a:schemeClr val="tx1"/>
                </a:solidFill>
                <a:effectLst/>
                <a:latin typeface="Söhne"/>
              </a:rPr>
              <a:t>&gt;</a:t>
            </a:r>
            <a:r>
              <a:rPr lang="en-US" sz="1800" b="1" i="0" u="sng" dirty="0">
                <a:solidFill>
                  <a:schemeClr val="tx1"/>
                </a:solidFill>
                <a:effectLst/>
                <a:latin typeface="Söhne"/>
              </a:rPr>
              <a:t>Importance of Accurate Sales Prediction:</a:t>
            </a:r>
            <a:br>
              <a:rPr lang="en-US" sz="1800" b="0" i="0" dirty="0">
                <a:solidFill>
                  <a:schemeClr val="tx1"/>
                </a:solidFill>
                <a:effectLst/>
                <a:latin typeface="Söhne"/>
              </a:rPr>
            </a:br>
            <a:r>
              <a:rPr lang="en-US" sz="1800" b="0" i="0" dirty="0">
                <a:solidFill>
                  <a:schemeClr val="tx1"/>
                </a:solidFill>
                <a:effectLst/>
                <a:latin typeface="Söhne"/>
              </a:rPr>
              <a:t>1 Accurate predictions are vital for adapting to market dynamics.</a:t>
            </a:r>
            <a:br>
              <a:rPr lang="en-US" sz="1800" b="0" i="0" dirty="0">
                <a:solidFill>
                  <a:schemeClr val="tx1"/>
                </a:solidFill>
                <a:effectLst/>
                <a:latin typeface="Söhne"/>
              </a:rPr>
            </a:br>
            <a:r>
              <a:rPr lang="en-US" sz="1800" b="0" i="0" dirty="0">
                <a:solidFill>
                  <a:schemeClr val="tx1"/>
                </a:solidFill>
                <a:effectLst/>
                <a:latin typeface="Söhne"/>
              </a:rPr>
              <a:t>2 Facilitates proactive decision-making, ensuring a competitive edge in the industry.</a:t>
            </a:r>
            <a:br>
              <a:rPr lang="en-US" sz="2400" b="0" i="0" dirty="0">
                <a:solidFill>
                  <a:schemeClr val="tx1"/>
                </a:solidFill>
                <a:effectLst/>
                <a:latin typeface="Söhne"/>
              </a:rPr>
            </a:br>
            <a:br>
              <a:rPr lang="en-US" sz="2400" b="0" i="0" dirty="0">
                <a:solidFill>
                  <a:schemeClr val="tx1"/>
                </a:solidFill>
                <a:effectLst/>
                <a:latin typeface="Söhne"/>
              </a:rPr>
            </a:br>
            <a:r>
              <a:rPr lang="en-US" sz="3200" b="1" i="0" u="sng" dirty="0">
                <a:solidFill>
                  <a:schemeClr val="tx1"/>
                </a:solidFill>
                <a:effectLst/>
                <a:latin typeface="Söhne"/>
              </a:rPr>
              <a:t>Key Objectives:-</a:t>
            </a:r>
            <a:br>
              <a:rPr lang="en-US" sz="2400" b="0" i="0" dirty="0">
                <a:solidFill>
                  <a:schemeClr val="tx1"/>
                </a:solidFill>
                <a:effectLst/>
                <a:latin typeface="Söhne"/>
              </a:rPr>
            </a:br>
            <a:r>
              <a:rPr lang="en-US" sz="2400" b="0" i="0" dirty="0">
                <a:solidFill>
                  <a:schemeClr val="tx1"/>
                </a:solidFill>
                <a:effectLst/>
                <a:latin typeface="Söhne"/>
              </a:rPr>
              <a:t>&gt;</a:t>
            </a:r>
            <a:r>
              <a:rPr lang="en-US" sz="1800" b="0" i="0" dirty="0">
                <a:solidFill>
                  <a:schemeClr val="tx1"/>
                </a:solidFill>
                <a:effectLst/>
                <a:latin typeface="Söhne"/>
              </a:rPr>
              <a:t>Develop a robust sales prediction system to address these challenges.</a:t>
            </a:r>
            <a:br>
              <a:rPr lang="en-US" sz="1800" b="0" i="0" dirty="0">
                <a:solidFill>
                  <a:schemeClr val="tx1"/>
                </a:solidFill>
                <a:effectLst/>
                <a:latin typeface="Söhne"/>
              </a:rPr>
            </a:br>
            <a:r>
              <a:rPr lang="en-US" sz="1800" b="0" i="0" dirty="0">
                <a:solidFill>
                  <a:schemeClr val="tx1"/>
                </a:solidFill>
                <a:effectLst/>
                <a:latin typeface="Söhne"/>
              </a:rPr>
              <a:t>&gt;Enhance decision-making processes and resource optimization within the business.</a:t>
            </a:r>
            <a:br>
              <a:rPr lang="en-US" sz="1800" b="0" i="0" dirty="0">
                <a:solidFill>
                  <a:schemeClr val="tx1"/>
                </a:solidFill>
                <a:effectLst/>
                <a:latin typeface="Söhne"/>
              </a:rPr>
            </a:b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3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CE142A-900D-4C03-A92F-2A7C1E02452E}"/>
              </a:ext>
            </a:extLst>
          </p:cNvPr>
          <p:cNvSpPr txBox="1"/>
          <p:nvPr/>
        </p:nvSpPr>
        <p:spPr>
          <a:xfrm>
            <a:off x="195743" y="227761"/>
            <a:ext cx="11996257" cy="6894195"/>
          </a:xfrm>
          <a:prstGeom prst="rect">
            <a:avLst/>
          </a:prstGeom>
          <a:noFill/>
        </p:spPr>
        <p:txBody>
          <a:bodyPr wrap="square" rtlCol="0">
            <a:spAutoFit/>
          </a:bodyPr>
          <a:lstStyle/>
          <a:p>
            <a:pPr algn="l"/>
            <a:r>
              <a:rPr lang="en-US" sz="3200" b="1" i="0" u="sng" dirty="0">
                <a:effectLst/>
                <a:latin typeface="Söhne"/>
              </a:rPr>
              <a:t>Benefits of the Sales Prediction Analysis :-</a:t>
            </a:r>
            <a:endParaRPr lang="en-US" sz="3200" b="0" i="0" u="sng" dirty="0">
              <a:effectLst/>
              <a:latin typeface="Söhne"/>
            </a:endParaRPr>
          </a:p>
          <a:p>
            <a:pPr marL="342900" indent="-342900" algn="l">
              <a:buAutoNum type="arabicPeriod"/>
            </a:pPr>
            <a:r>
              <a:rPr lang="en-US" b="1" i="0" u="sng" dirty="0">
                <a:effectLst/>
                <a:latin typeface="Söhne"/>
              </a:rPr>
              <a:t>Enhanced Decision-Making:</a:t>
            </a:r>
            <a:endParaRPr lang="en-US" b="0" i="0" u="sng" dirty="0">
              <a:effectLst/>
              <a:latin typeface="Söhne"/>
            </a:endParaRPr>
          </a:p>
          <a:p>
            <a:pPr algn="l">
              <a:buFont typeface="Arial" panose="020B0604020202020204" pitchFamily="34" charset="0"/>
              <a:buChar char="•"/>
            </a:pPr>
            <a:r>
              <a:rPr lang="en-US" b="0" i="0" dirty="0">
                <a:effectLst/>
                <a:latin typeface="Söhne"/>
              </a:rPr>
              <a:t>Accurate sales predictions empower decision-makers with insights to formulate informed strategies.</a:t>
            </a:r>
          </a:p>
          <a:p>
            <a:pPr algn="l">
              <a:buFont typeface="Arial" panose="020B0604020202020204" pitchFamily="34" charset="0"/>
              <a:buChar char="•"/>
            </a:pPr>
            <a:r>
              <a:rPr lang="en-US" b="0" i="0" dirty="0">
                <a:effectLst/>
                <a:latin typeface="Söhne"/>
              </a:rPr>
              <a:t>Enables proactive decision-making based on real-time market trends.</a:t>
            </a:r>
          </a:p>
          <a:p>
            <a:pPr algn="l"/>
            <a:r>
              <a:rPr lang="en-US" b="1" dirty="0">
                <a:effectLst/>
                <a:latin typeface="Söhne"/>
              </a:rPr>
              <a:t>2. </a:t>
            </a:r>
            <a:r>
              <a:rPr lang="en-US" b="1" u="sng" dirty="0">
                <a:effectLst/>
                <a:latin typeface="Söhne"/>
              </a:rPr>
              <a:t>Optimal Resource Allocation:</a:t>
            </a:r>
            <a:endParaRPr lang="en-US" b="0" u="sng" dirty="0">
              <a:effectLst/>
              <a:latin typeface="Söhne"/>
            </a:endParaRPr>
          </a:p>
          <a:p>
            <a:pPr algn="l">
              <a:buFont typeface="Arial" panose="020B0604020202020204" pitchFamily="34" charset="0"/>
              <a:buChar char="•"/>
            </a:pPr>
            <a:r>
              <a:rPr lang="en-US" b="0" i="0" dirty="0">
                <a:effectLst/>
                <a:latin typeface="Söhne"/>
              </a:rPr>
              <a:t>Efficiently allocate resources by aligning them with forecasted sales demand.</a:t>
            </a:r>
          </a:p>
          <a:p>
            <a:pPr algn="l">
              <a:buFont typeface="Arial" panose="020B0604020202020204" pitchFamily="34" charset="0"/>
              <a:buChar char="•"/>
            </a:pPr>
            <a:r>
              <a:rPr lang="en-US" b="0" i="0" dirty="0">
                <a:effectLst/>
                <a:latin typeface="Söhne"/>
              </a:rPr>
              <a:t>Reduces excess inventory costs and ensures resources are utilized effectively.</a:t>
            </a:r>
          </a:p>
          <a:p>
            <a:pPr algn="l"/>
            <a:r>
              <a:rPr lang="en-US" b="1" i="0" dirty="0">
                <a:effectLst/>
                <a:latin typeface="Söhne"/>
              </a:rPr>
              <a:t>3. </a:t>
            </a:r>
            <a:r>
              <a:rPr lang="en-US" b="1" i="0" u="sng" dirty="0">
                <a:effectLst/>
                <a:latin typeface="Söhne"/>
              </a:rPr>
              <a:t>Improved Planning and Strategy:</a:t>
            </a:r>
            <a:endParaRPr lang="en-US" b="0" i="0" u="sng" dirty="0">
              <a:effectLst/>
              <a:latin typeface="Söhne"/>
            </a:endParaRPr>
          </a:p>
          <a:p>
            <a:pPr algn="l">
              <a:buFont typeface="Arial" panose="020B0604020202020204" pitchFamily="34" charset="0"/>
              <a:buChar char="•"/>
            </a:pPr>
            <a:r>
              <a:rPr lang="en-US" b="0" i="0" dirty="0">
                <a:effectLst/>
                <a:latin typeface="Söhne"/>
              </a:rPr>
              <a:t>Facilitates better business planning by providing foresight into future sales trends.</a:t>
            </a:r>
          </a:p>
          <a:p>
            <a:pPr algn="l">
              <a:buFont typeface="Arial" panose="020B0604020202020204" pitchFamily="34" charset="0"/>
              <a:buChar char="•"/>
            </a:pPr>
            <a:r>
              <a:rPr lang="en-US" b="0" i="0" dirty="0">
                <a:effectLst/>
                <a:latin typeface="Söhne"/>
              </a:rPr>
              <a:t>Allows for the development of strategic initiatives tailored to market dynamics.</a:t>
            </a:r>
          </a:p>
          <a:p>
            <a:pPr algn="l"/>
            <a:r>
              <a:rPr lang="en-US" b="1" i="0" dirty="0">
                <a:effectLst/>
                <a:latin typeface="Söhne"/>
              </a:rPr>
              <a:t>4. </a:t>
            </a:r>
            <a:r>
              <a:rPr lang="en-US" b="1" i="0" u="sng" dirty="0">
                <a:effectLst/>
                <a:latin typeface="Söhne"/>
              </a:rPr>
              <a:t>Competitive Edge:</a:t>
            </a:r>
            <a:endParaRPr lang="en-US" b="0" i="0" u="sng" dirty="0">
              <a:effectLst/>
              <a:latin typeface="Söhne"/>
            </a:endParaRPr>
          </a:p>
          <a:p>
            <a:pPr algn="l">
              <a:buFont typeface="Arial" panose="020B0604020202020204" pitchFamily="34" charset="0"/>
              <a:buChar char="•"/>
            </a:pPr>
            <a:r>
              <a:rPr lang="en-US" b="0" i="0" dirty="0">
                <a:effectLst/>
                <a:latin typeface="Söhne"/>
              </a:rPr>
              <a:t>Maintains a competitive edge by responding promptly to market changes.</a:t>
            </a:r>
          </a:p>
          <a:p>
            <a:pPr algn="l">
              <a:buFont typeface="Arial" panose="020B0604020202020204" pitchFamily="34" charset="0"/>
              <a:buChar char="•"/>
            </a:pPr>
            <a:r>
              <a:rPr lang="en-US" b="0" i="0" dirty="0">
                <a:effectLst/>
                <a:latin typeface="Söhne"/>
              </a:rPr>
              <a:t>Enables the organization to adapt and stay ahead of competitors.</a:t>
            </a:r>
          </a:p>
          <a:p>
            <a:endParaRPr lang="en-US" dirty="0"/>
          </a:p>
          <a:p>
            <a:r>
              <a:rPr lang="en-US" sz="3200" b="1" u="sng" dirty="0"/>
              <a:t>Ensemble learning:-</a:t>
            </a:r>
          </a:p>
          <a:p>
            <a:r>
              <a:rPr lang="en-US" b="0" i="0" dirty="0">
                <a:effectLst/>
                <a:latin typeface="Söhne"/>
              </a:rPr>
              <a:t>Ensemble learning is a powerful machine learning paradigm that involves combining predictions from multiple models to enhance overall accuracy and robustness. By leveraging diverse models and aggregating their outputs through methods like voting or averaging, ensemble learning mitigates the weaknesses of individual models and improves generalization to new data. The technique is renowned for reducing overfitting, increasing stability, and consistently delivering superior performance across various machine learning tasks. Ensemble learning, encompassing techniques like Bagging, Boosting, and Stacking, has become a cornerstone in machine learning applications, demonstrating its efficacy in achieving higher predictive accuracy and reliability.</a:t>
            </a:r>
            <a:br>
              <a:rPr lang="en-US" dirty="0"/>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3955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79DC69-994E-4E03-8503-0C22AF1F35B9}"/>
              </a:ext>
            </a:extLst>
          </p:cNvPr>
          <p:cNvSpPr txBox="1"/>
          <p:nvPr/>
        </p:nvSpPr>
        <p:spPr>
          <a:xfrm>
            <a:off x="167780" y="657048"/>
            <a:ext cx="11736198" cy="5909310"/>
          </a:xfrm>
          <a:prstGeom prst="rect">
            <a:avLst/>
          </a:prstGeom>
          <a:noFill/>
        </p:spPr>
        <p:txBody>
          <a:bodyPr wrap="square">
            <a:spAutoFit/>
          </a:bodyPr>
          <a:lstStyle/>
          <a:p>
            <a:pPr algn="l"/>
            <a:r>
              <a:rPr lang="en-US" sz="3200" b="1" i="0" u="sng" dirty="0">
                <a:effectLst/>
                <a:latin typeface="Söhne"/>
              </a:rPr>
              <a:t>Methodology:-</a:t>
            </a:r>
          </a:p>
          <a:p>
            <a:pPr algn="l"/>
            <a:endParaRPr lang="en-US" sz="3200" b="0" i="0" u="sng" dirty="0">
              <a:effectLst/>
              <a:latin typeface="Söhne"/>
            </a:endParaRPr>
          </a:p>
          <a:p>
            <a:pPr algn="l"/>
            <a:r>
              <a:rPr lang="en-US" sz="2000" b="1" i="0" u="sng" dirty="0">
                <a:effectLst/>
                <a:latin typeface="Söhne"/>
              </a:rPr>
              <a:t>1. Data Preprocessing:</a:t>
            </a:r>
            <a:endParaRPr lang="en-US" sz="2000" b="0" i="0" u="sng" dirty="0">
              <a:effectLst/>
              <a:latin typeface="Söhne"/>
            </a:endParaRPr>
          </a:p>
          <a:p>
            <a:pPr algn="l"/>
            <a:r>
              <a:rPr lang="en-US" b="0" i="0" dirty="0">
                <a:effectLst/>
                <a:latin typeface="Söhne"/>
              </a:rPr>
              <a:t>&gt;Handle Missing Values: Identify and address any missing data in the dataset.</a:t>
            </a:r>
          </a:p>
          <a:p>
            <a:pPr algn="l"/>
            <a:r>
              <a:rPr lang="en-US" b="0" i="0" dirty="0">
                <a:effectLst/>
                <a:latin typeface="Söhne"/>
              </a:rPr>
              <a:t>&gt;Descriptive Statistics: Utilize statistical measures to gain insights into the dataset's characteristics.</a:t>
            </a:r>
          </a:p>
          <a:p>
            <a:pPr algn="l"/>
            <a:endParaRPr lang="en-US" b="0" i="0" dirty="0">
              <a:effectLst/>
              <a:latin typeface="Söhne"/>
            </a:endParaRPr>
          </a:p>
          <a:p>
            <a:pPr algn="l"/>
            <a:r>
              <a:rPr lang="en-US" sz="2000" b="1" i="0" u="sng" dirty="0">
                <a:effectLst/>
                <a:latin typeface="Söhne"/>
              </a:rPr>
              <a:t>2. Data Visualization:</a:t>
            </a:r>
            <a:endParaRPr lang="en-US" sz="2000" b="0" i="0" u="sng" dirty="0">
              <a:effectLst/>
              <a:latin typeface="Söhne"/>
            </a:endParaRPr>
          </a:p>
          <a:p>
            <a:pPr algn="l"/>
            <a:r>
              <a:rPr lang="en-US" b="0" i="0" dirty="0">
                <a:effectLst/>
                <a:latin typeface="Söhne"/>
              </a:rPr>
              <a:t>&gt;Distribution Plots: Visualize the distribution of '</a:t>
            </a:r>
            <a:r>
              <a:rPr lang="en-US" b="0" i="0" dirty="0" err="1">
                <a:effectLst/>
                <a:latin typeface="Söhne"/>
              </a:rPr>
              <a:t>Weekly_Sales</a:t>
            </a:r>
            <a:r>
              <a:rPr lang="en-US" b="0" i="0" dirty="0">
                <a:effectLst/>
                <a:latin typeface="Söhne"/>
              </a:rPr>
              <a:t>' for overall insights.</a:t>
            </a:r>
          </a:p>
          <a:p>
            <a:pPr algn="l"/>
            <a:r>
              <a:rPr lang="en-US" b="0" i="0" dirty="0">
                <a:effectLst/>
                <a:latin typeface="Söhne"/>
              </a:rPr>
              <a:t>&gt;Feature Distribution: Explore the distribution of relevant columns ('Temperature', '</a:t>
            </a:r>
            <a:r>
              <a:rPr lang="en-US" b="0" i="0" dirty="0" err="1">
                <a:effectLst/>
                <a:latin typeface="Söhne"/>
              </a:rPr>
              <a:t>Fuel_Price</a:t>
            </a:r>
            <a:r>
              <a:rPr lang="en-US" b="0" i="0" dirty="0">
                <a:effectLst/>
                <a:latin typeface="Söhne"/>
              </a:rPr>
              <a:t>', 'CPI', 'Unemployment') for individual insights.</a:t>
            </a:r>
          </a:p>
          <a:p>
            <a:pPr algn="l">
              <a:buFont typeface="Arial" panose="020B0604020202020204" pitchFamily="34" charset="0"/>
              <a:buChar char="•"/>
            </a:pPr>
            <a:endParaRPr lang="en-US" b="0" i="0" dirty="0">
              <a:effectLst/>
              <a:latin typeface="Söhne"/>
            </a:endParaRPr>
          </a:p>
          <a:p>
            <a:pPr algn="l"/>
            <a:r>
              <a:rPr lang="en-US" sz="2000" b="1" i="0" u="sng" dirty="0">
                <a:effectLst/>
                <a:latin typeface="Söhne"/>
              </a:rPr>
              <a:t>3. Feature Engineering:</a:t>
            </a:r>
            <a:endParaRPr lang="en-US" sz="2000" b="0" i="0" u="sng" dirty="0">
              <a:effectLst/>
              <a:latin typeface="Söhne"/>
            </a:endParaRPr>
          </a:p>
          <a:p>
            <a:pPr algn="l"/>
            <a:r>
              <a:rPr lang="en-US" b="0" i="0" dirty="0">
                <a:effectLst/>
                <a:latin typeface="Söhne"/>
              </a:rPr>
              <a:t>&gt;Date Feature Extraction: Convert the 'Date' column to datetime and extract relevant features like year, month, and day.</a:t>
            </a:r>
          </a:p>
          <a:p>
            <a:pPr algn="l"/>
            <a:r>
              <a:rPr lang="en-US" b="0" i="0" dirty="0">
                <a:effectLst/>
                <a:latin typeface="Söhne"/>
              </a:rPr>
              <a:t>&gt;Label Encoding: Encode categorical columns ('Store', '</a:t>
            </a:r>
            <a:r>
              <a:rPr lang="en-US" b="0" i="0" dirty="0" err="1">
                <a:effectLst/>
                <a:latin typeface="Söhne"/>
              </a:rPr>
              <a:t>Holiday_Flag</a:t>
            </a:r>
            <a:r>
              <a:rPr lang="en-US" b="0" i="0" dirty="0">
                <a:effectLst/>
                <a:latin typeface="Söhne"/>
              </a:rPr>
              <a:t>') using label encoding.</a:t>
            </a:r>
          </a:p>
          <a:p>
            <a:pPr algn="l">
              <a:buFont typeface="Arial" panose="020B0604020202020204" pitchFamily="34" charset="0"/>
              <a:buChar char="•"/>
            </a:pPr>
            <a:endParaRPr lang="en-US" dirty="0">
              <a:latin typeface="Söhne"/>
            </a:endParaRPr>
          </a:p>
          <a:p>
            <a:pPr algn="l"/>
            <a:r>
              <a:rPr lang="en-US" sz="2000" b="1" i="0" u="sng" dirty="0">
                <a:effectLst/>
                <a:latin typeface="Söhne"/>
              </a:rPr>
              <a:t>4. Data Splitting:</a:t>
            </a:r>
            <a:endParaRPr lang="en-US" sz="2000" b="0" i="0" u="sng" dirty="0">
              <a:effectLst/>
              <a:latin typeface="Söhne"/>
            </a:endParaRPr>
          </a:p>
          <a:p>
            <a:pPr algn="l"/>
            <a:r>
              <a:rPr lang="en-US" b="0" i="0" dirty="0">
                <a:effectLst/>
                <a:latin typeface="Söhne"/>
              </a:rPr>
              <a:t>&gt;Split the dataset into features (X) and the target variable (Y) - '</a:t>
            </a:r>
            <a:r>
              <a:rPr lang="en-US" b="0" i="0" dirty="0" err="1">
                <a:effectLst/>
                <a:latin typeface="Söhne"/>
              </a:rPr>
              <a:t>Weekly_Sales</a:t>
            </a:r>
            <a:r>
              <a:rPr lang="en-US" b="0" i="0" dirty="0">
                <a:effectLst/>
                <a:latin typeface="Söhne"/>
              </a:rPr>
              <a:t>’.</a:t>
            </a:r>
          </a:p>
          <a:p>
            <a:pPr algn="l"/>
            <a:r>
              <a:rPr lang="en-US" b="0" i="0" dirty="0">
                <a:effectLst/>
                <a:latin typeface="Söhne"/>
              </a:rPr>
              <a:t>&gt;Further split the data into training and testing sets using a random seed for reproducibility.</a:t>
            </a:r>
          </a:p>
          <a:p>
            <a:pPr algn="l">
              <a:buFont typeface="Arial" panose="020B0604020202020204" pitchFamily="34" charset="0"/>
              <a:buChar char="•"/>
            </a:pPr>
            <a:endParaRPr lang="en-US" b="0" i="0" dirty="0">
              <a:effectLst/>
              <a:latin typeface="Söhne"/>
            </a:endParaRPr>
          </a:p>
        </p:txBody>
      </p:sp>
    </p:spTree>
    <p:extLst>
      <p:ext uri="{BB962C8B-B14F-4D97-AF65-F5344CB8AC3E}">
        <p14:creationId xmlns:p14="http://schemas.microsoft.com/office/powerpoint/2010/main" val="46302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2E27BB5-EABF-4038-8B8B-2F8235D6C71B}"/>
              </a:ext>
            </a:extLst>
          </p:cNvPr>
          <p:cNvSpPr txBox="1"/>
          <p:nvPr/>
        </p:nvSpPr>
        <p:spPr>
          <a:xfrm>
            <a:off x="646111" y="563615"/>
            <a:ext cx="8965734" cy="1508105"/>
          </a:xfrm>
          <a:prstGeom prst="rect">
            <a:avLst/>
          </a:prstGeom>
          <a:noFill/>
        </p:spPr>
        <p:txBody>
          <a:bodyPr wrap="square">
            <a:spAutoFit/>
          </a:bodyPr>
          <a:lstStyle/>
          <a:p>
            <a:r>
              <a:rPr lang="en-US" sz="2000" b="1" u="sng" dirty="0">
                <a:latin typeface="Söhne"/>
              </a:rPr>
              <a:t>5. Model Training:</a:t>
            </a:r>
            <a:endParaRPr lang="en-US" dirty="0">
              <a:latin typeface="Söhne"/>
            </a:endParaRPr>
          </a:p>
          <a:p>
            <a:r>
              <a:rPr lang="en-US" dirty="0">
                <a:latin typeface="Söhne"/>
              </a:rPr>
              <a:t>&gt;</a:t>
            </a:r>
            <a:r>
              <a:rPr lang="en-US" dirty="0" err="1">
                <a:latin typeface="Söhne"/>
              </a:rPr>
              <a:t>XGBoost</a:t>
            </a:r>
            <a:r>
              <a:rPr lang="en-US" dirty="0">
                <a:latin typeface="Söhne"/>
              </a:rPr>
              <a:t> Regressor: Implement </a:t>
            </a:r>
            <a:r>
              <a:rPr lang="en-US" dirty="0" err="1">
                <a:latin typeface="Söhne"/>
              </a:rPr>
              <a:t>XGBoost</a:t>
            </a:r>
            <a:r>
              <a:rPr lang="en-US" dirty="0">
                <a:latin typeface="Söhne"/>
              </a:rPr>
              <a:t>, a powerful regression algorithm, for sales prediction.</a:t>
            </a:r>
          </a:p>
          <a:p>
            <a:r>
              <a:rPr lang="en-US" dirty="0">
                <a:latin typeface="Söhne"/>
              </a:rPr>
              <a:t>&gt;</a:t>
            </a:r>
            <a:r>
              <a:rPr lang="en-US" dirty="0" err="1">
                <a:latin typeface="Söhne"/>
              </a:rPr>
              <a:t>RandomForest</a:t>
            </a:r>
            <a:r>
              <a:rPr lang="en-US" dirty="0">
                <a:latin typeface="Söhne"/>
              </a:rPr>
              <a:t> Regressor: Utilize the </a:t>
            </a:r>
            <a:r>
              <a:rPr lang="en-US" dirty="0" err="1">
                <a:latin typeface="Söhne"/>
              </a:rPr>
              <a:t>RandomForest</a:t>
            </a:r>
            <a:r>
              <a:rPr lang="en-US" dirty="0">
                <a:latin typeface="Söhne"/>
              </a:rPr>
              <a:t> algorithm for an ensemble approach.</a:t>
            </a:r>
          </a:p>
          <a:p>
            <a:endParaRPr lang="en-US" dirty="0">
              <a:latin typeface="Söhne"/>
            </a:endParaRPr>
          </a:p>
        </p:txBody>
      </p:sp>
      <p:pic>
        <p:nvPicPr>
          <p:cNvPr id="12" name="Picture 11" descr="A diagram of a tree&#10;&#10;Description automatically generated">
            <a:extLst>
              <a:ext uri="{FF2B5EF4-FFF2-40B4-BE49-F238E27FC236}">
                <a16:creationId xmlns:a16="http://schemas.microsoft.com/office/drawing/2014/main" id="{F805E800-86A2-45B4-A689-811FC74D2D4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18465" y="2299828"/>
            <a:ext cx="5485649" cy="3716323"/>
          </a:xfrm>
          <a:prstGeom prst="rect">
            <a:avLst/>
          </a:prstGeom>
        </p:spPr>
      </p:pic>
      <p:sp>
        <p:nvSpPr>
          <p:cNvPr id="15" name="Title 14">
            <a:extLst>
              <a:ext uri="{FF2B5EF4-FFF2-40B4-BE49-F238E27FC236}">
                <a16:creationId xmlns:a16="http://schemas.microsoft.com/office/drawing/2014/main" id="{6CB7F1A3-91BC-485A-A691-A06BC984489A}"/>
              </a:ext>
            </a:extLst>
          </p:cNvPr>
          <p:cNvSpPr>
            <a:spLocks noGrp="1"/>
          </p:cNvSpPr>
          <p:nvPr>
            <p:ph type="title"/>
          </p:nvPr>
        </p:nvSpPr>
        <p:spPr>
          <a:xfrm>
            <a:off x="1188722" y="6157735"/>
            <a:ext cx="9404723" cy="1400530"/>
          </a:xfrm>
        </p:spPr>
        <p:txBody>
          <a:bodyPr/>
          <a:lstStyle/>
          <a:p>
            <a:r>
              <a:rPr lang="en-IN" sz="3200" dirty="0" err="1"/>
              <a:t>RandomForest</a:t>
            </a:r>
            <a:r>
              <a:rPr lang="en-IN" sz="3200" dirty="0"/>
              <a:t>                              </a:t>
            </a:r>
            <a:r>
              <a:rPr lang="en-IN" sz="3200" dirty="0" err="1"/>
              <a:t>XGBoost</a:t>
            </a:r>
            <a:endParaRPr lang="en-US" sz="3200" dirty="0"/>
          </a:p>
        </p:txBody>
      </p:sp>
      <p:pic>
        <p:nvPicPr>
          <p:cNvPr id="16" name="Picture 15" descr="Lightbox">
            <a:extLst>
              <a:ext uri="{FF2B5EF4-FFF2-40B4-BE49-F238E27FC236}">
                <a16:creationId xmlns:a16="http://schemas.microsoft.com/office/drawing/2014/main" id="{C0B8A935-2F6F-815C-6C1A-4C04F06BFD87}"/>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2650" y="2299828"/>
            <a:ext cx="5623728" cy="370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82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777E7C-1A64-43DD-B9B4-7B52493A72BB}"/>
              </a:ext>
            </a:extLst>
          </p:cNvPr>
          <p:cNvSpPr txBox="1"/>
          <p:nvPr/>
        </p:nvSpPr>
        <p:spPr>
          <a:xfrm>
            <a:off x="353736" y="654341"/>
            <a:ext cx="11484528" cy="3650551"/>
          </a:xfrm>
          <a:prstGeom prst="rect">
            <a:avLst/>
          </a:prstGeom>
          <a:noFill/>
        </p:spPr>
        <p:txBody>
          <a:bodyPr wrap="square" rtlCol="0">
            <a:spAutoFit/>
          </a:bodyPr>
          <a:lstStyle/>
          <a:p>
            <a:r>
              <a:rPr lang="en-US" sz="2000" b="1" u="sng" dirty="0">
                <a:latin typeface="Söhne"/>
              </a:rPr>
              <a:t>6. Model Evaluation:</a:t>
            </a:r>
          </a:p>
          <a:p>
            <a:r>
              <a:rPr lang="en-US" dirty="0">
                <a:latin typeface="Söhne"/>
              </a:rPr>
              <a:t>&gt;R Squared Metric: Evaluate model performance using the R squared metric on the test dataset.</a:t>
            </a:r>
          </a:p>
          <a:p>
            <a:r>
              <a:rPr lang="en-US" dirty="0">
                <a:latin typeface="Söhne"/>
              </a:rPr>
              <a:t>&gt;Assess individual models (</a:t>
            </a:r>
            <a:r>
              <a:rPr lang="en-US" dirty="0" err="1">
                <a:latin typeface="Söhne"/>
              </a:rPr>
              <a:t>XGBoost</a:t>
            </a:r>
            <a:r>
              <a:rPr lang="en-US" dirty="0">
                <a:latin typeface="Söhne"/>
              </a:rPr>
              <a:t> and </a:t>
            </a:r>
            <a:r>
              <a:rPr lang="en-US" dirty="0" err="1">
                <a:latin typeface="Söhne"/>
              </a:rPr>
              <a:t>RandomForest</a:t>
            </a:r>
            <a:r>
              <a:rPr lang="en-US" dirty="0">
                <a:latin typeface="Söhne"/>
              </a:rPr>
              <a:t>) and the ensemble method.</a:t>
            </a:r>
          </a:p>
          <a:p>
            <a:endParaRPr lang="en-US" dirty="0">
              <a:latin typeface="Söhne"/>
            </a:endParaRPr>
          </a:p>
          <a:p>
            <a:r>
              <a:rPr lang="en-US" b="1" u="sng" dirty="0">
                <a:latin typeface="Söhne"/>
              </a:rPr>
              <a:t>7. Ensemble Learning:</a:t>
            </a:r>
          </a:p>
          <a:p>
            <a:r>
              <a:rPr lang="en-US" dirty="0">
                <a:latin typeface="Söhne"/>
              </a:rPr>
              <a:t>&gt;Averaging Predictions: Combine predictions from </a:t>
            </a:r>
            <a:r>
              <a:rPr lang="en-US" dirty="0" err="1">
                <a:latin typeface="Söhne"/>
              </a:rPr>
              <a:t>XGBoost</a:t>
            </a:r>
            <a:r>
              <a:rPr lang="en-US" dirty="0">
                <a:latin typeface="Söhne"/>
              </a:rPr>
              <a:t> and </a:t>
            </a:r>
            <a:r>
              <a:rPr lang="en-US" dirty="0" err="1">
                <a:latin typeface="Söhne"/>
              </a:rPr>
              <a:t>RandomForest</a:t>
            </a:r>
            <a:r>
              <a:rPr lang="en-US" dirty="0">
                <a:latin typeface="Söhne"/>
              </a:rPr>
              <a:t> to create an ensemble model.</a:t>
            </a:r>
          </a:p>
          <a:p>
            <a:r>
              <a:rPr lang="en-US" dirty="0">
                <a:latin typeface="Söhne"/>
              </a:rPr>
              <a:t>&gt;Evaluate the performance of the ensemble model using the R squared metric.</a:t>
            </a: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l"/>
            <a:r>
              <a:rPr lang="en-US" sz="2000" b="1" u="sng" dirty="0">
                <a:latin typeface="Söhne"/>
              </a:rPr>
              <a:t>8</a:t>
            </a:r>
            <a:r>
              <a:rPr lang="en-US" sz="2000" b="1" i="0" u="sng">
                <a:effectLst/>
                <a:latin typeface="Söhne"/>
              </a:rPr>
              <a:t>. </a:t>
            </a:r>
            <a:r>
              <a:rPr lang="en-US" sz="2000" b="1" i="0" u="sng" dirty="0">
                <a:effectLst/>
                <a:latin typeface="Söhne"/>
              </a:rPr>
              <a:t>Model Comparison and Analysis:</a:t>
            </a:r>
          </a:p>
          <a:p>
            <a:pPr algn="l"/>
            <a:r>
              <a:rPr lang="en-US" b="0" i="0" dirty="0">
                <a:effectLst/>
                <a:latin typeface="Söhne"/>
              </a:rPr>
              <a:t>&gt;Compare the performance of individual models and the ensemble method.</a:t>
            </a:r>
          </a:p>
          <a:p>
            <a:pPr algn="l"/>
            <a:r>
              <a:rPr lang="en-US" b="0" i="0" dirty="0">
                <a:effectLst/>
                <a:latin typeface="Söhne"/>
              </a:rPr>
              <a:t>&gt;Analyze insights gained from each model's predictions and identify strengths and weaknesses.</a:t>
            </a:r>
          </a:p>
          <a:p>
            <a:pPr>
              <a:lnSpc>
                <a:spcPct val="107000"/>
              </a:lnSpc>
              <a:spcAft>
                <a:spcPts val="1200"/>
              </a:spcAft>
            </a:pPr>
            <a:endParaRPr lang="en-IN" b="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81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A0AACD-6AC7-4FE6-9632-9BF1EAA50EE1}"/>
              </a:ext>
            </a:extLst>
          </p:cNvPr>
          <p:cNvSpPr txBox="1"/>
          <p:nvPr/>
        </p:nvSpPr>
        <p:spPr>
          <a:xfrm>
            <a:off x="194874" y="0"/>
            <a:ext cx="11826550" cy="7079106"/>
          </a:xfrm>
          <a:prstGeom prst="rect">
            <a:avLst/>
          </a:prstGeom>
          <a:noFill/>
        </p:spPr>
        <p:txBody>
          <a:bodyPr wrap="square">
            <a:spAutoFit/>
          </a:bodyPr>
          <a:lstStyle/>
          <a:p>
            <a:pPr algn="ctr">
              <a:lnSpc>
                <a:spcPct val="107000"/>
              </a:lnSpc>
              <a:spcAft>
                <a:spcPts val="800"/>
              </a:spcAft>
            </a:pPr>
            <a:r>
              <a:rPr lang="en-IN" sz="3200" u="sng" kern="0" dirty="0">
                <a:effectLst/>
                <a:latin typeface="Söhne"/>
                <a:ea typeface="Times New Roman" panose="02020603050405020304" pitchFamily="18" charset="0"/>
                <a:cs typeface="Times New Roman" panose="02020603050405020304" pitchFamily="18" charset="0"/>
              </a:rPr>
              <a:t>Result and Discussion:-</a:t>
            </a:r>
            <a:endParaRPr lang="en-US" sz="3200" u="sng" kern="100" dirty="0">
              <a:effectLst/>
              <a:latin typeface="Söhne"/>
              <a:ea typeface="Calibri" panose="020F0502020204030204" pitchFamily="34" charset="0"/>
              <a:cs typeface="Times New Roman" panose="02020603050405020304" pitchFamily="18" charset="0"/>
            </a:endParaRPr>
          </a:p>
          <a:p>
            <a:pPr algn="just">
              <a:lnSpc>
                <a:spcPct val="150000"/>
              </a:lnSpc>
            </a:pP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b="1" u="sng" dirty="0" err="1">
                <a:effectLst/>
                <a:latin typeface="Söhne"/>
                <a:ea typeface="Times New Roman" panose="02020603050405020304" pitchFamily="18" charset="0"/>
              </a:rPr>
              <a:t>XGBoost</a:t>
            </a:r>
            <a:r>
              <a:rPr lang="en-US" sz="2000" b="1" u="sng" dirty="0">
                <a:effectLst/>
                <a:latin typeface="Söhne"/>
                <a:ea typeface="Times New Roman" panose="02020603050405020304" pitchFamily="18" charset="0"/>
              </a:rPr>
              <a:t> Model Performance:</a:t>
            </a:r>
            <a:endParaRPr lang="en-US" sz="1800" dirty="0">
              <a:effectLst/>
              <a:latin typeface="Söhne"/>
              <a:ea typeface="Calibri" panose="020F0502020204030204" pitchFamily="34" charset="0"/>
            </a:endParaRPr>
          </a:p>
          <a:p>
            <a:r>
              <a:rPr lang="en-US" sz="1800" dirty="0">
                <a:effectLst/>
                <a:latin typeface="Söhne"/>
                <a:ea typeface="Times New Roman" panose="02020603050405020304" pitchFamily="18" charset="0"/>
              </a:rPr>
              <a:t>&gt;The </a:t>
            </a:r>
            <a:r>
              <a:rPr lang="en-US" sz="1800" dirty="0" err="1">
                <a:effectLst/>
                <a:latin typeface="Söhne"/>
                <a:ea typeface="Times New Roman" panose="02020603050405020304" pitchFamily="18" charset="0"/>
              </a:rPr>
              <a:t>XGBoost</a:t>
            </a:r>
            <a:r>
              <a:rPr lang="en-US" sz="1800" dirty="0">
                <a:effectLst/>
                <a:latin typeface="Söhne"/>
                <a:ea typeface="Times New Roman" panose="02020603050405020304" pitchFamily="18" charset="0"/>
              </a:rPr>
              <a:t> model demonstrated strong predictive capabilities for Walmart weekly sales. The R-squared value for the training data was found to be 0.99698(as per Kaggle dataset) , indicating a high level of explained variance. However, the model's performance on the test data yielded an R-squared value of 0.97786(as per Kaggle dataset). </a:t>
            </a:r>
          </a:p>
          <a:p>
            <a:endParaRPr lang="en-US" b="1" kern="0" dirty="0">
              <a:latin typeface="Söhne"/>
              <a:ea typeface="Times New Roman" panose="02020603050405020304" pitchFamily="18" charset="0"/>
            </a:endParaRPr>
          </a:p>
          <a:p>
            <a:pPr algn="just">
              <a:lnSpc>
                <a:spcPct val="150000"/>
              </a:lnSpc>
            </a:pPr>
            <a:endParaRPr lang="en-US" sz="2000" b="1" u="sng" dirty="0">
              <a:latin typeface="Söhne"/>
              <a:ea typeface="Times New Roman" panose="02020603050405020304" pitchFamily="18" charset="0"/>
            </a:endParaRPr>
          </a:p>
          <a:p>
            <a:pPr algn="just">
              <a:lnSpc>
                <a:spcPct val="150000"/>
              </a:lnSpc>
            </a:pPr>
            <a:endParaRPr lang="en-US" sz="2000" b="1" u="sng" dirty="0">
              <a:effectLst/>
              <a:latin typeface="Söhne"/>
              <a:ea typeface="Times New Roman" panose="02020603050405020304" pitchFamily="18" charset="0"/>
            </a:endParaRPr>
          </a:p>
          <a:p>
            <a:pPr algn="just">
              <a:lnSpc>
                <a:spcPct val="150000"/>
              </a:lnSpc>
            </a:pPr>
            <a:endParaRPr lang="en-US" sz="2000" b="1" u="sng" dirty="0">
              <a:latin typeface="Söhne"/>
              <a:ea typeface="Times New Roman" panose="02020603050405020304" pitchFamily="18" charset="0"/>
            </a:endParaRPr>
          </a:p>
          <a:p>
            <a:pPr algn="just">
              <a:lnSpc>
                <a:spcPct val="150000"/>
              </a:lnSpc>
            </a:pPr>
            <a:endParaRPr lang="en-US" sz="2000" b="1" u="sng" dirty="0">
              <a:effectLst/>
              <a:latin typeface="Söhne"/>
              <a:ea typeface="Times New Roman" panose="02020603050405020304" pitchFamily="18" charset="0"/>
            </a:endParaRPr>
          </a:p>
          <a:p>
            <a:pPr algn="just">
              <a:lnSpc>
                <a:spcPct val="150000"/>
              </a:lnSpc>
            </a:pPr>
            <a:endParaRPr lang="en-US" sz="2000" b="1" u="sng" dirty="0">
              <a:latin typeface="Söhne"/>
              <a:ea typeface="Times New Roman" panose="02020603050405020304" pitchFamily="18" charset="0"/>
            </a:endParaRPr>
          </a:p>
          <a:p>
            <a:pPr algn="just">
              <a:lnSpc>
                <a:spcPct val="150000"/>
              </a:lnSpc>
            </a:pPr>
            <a:endParaRPr lang="en-US" sz="2000" b="1" u="sng" dirty="0">
              <a:effectLst/>
              <a:latin typeface="Söhne"/>
              <a:ea typeface="Times New Roman" panose="02020603050405020304" pitchFamily="18" charset="0"/>
            </a:endParaRPr>
          </a:p>
          <a:p>
            <a:pPr algn="just">
              <a:lnSpc>
                <a:spcPct val="150000"/>
              </a:lnSpc>
            </a:pPr>
            <a:endParaRPr lang="en-US" sz="2000" b="1" u="sng" dirty="0">
              <a:latin typeface="Söhne"/>
              <a:ea typeface="Times New Roman" panose="02020603050405020304" pitchFamily="18" charset="0"/>
            </a:endParaRPr>
          </a:p>
          <a:p>
            <a:pPr algn="just">
              <a:lnSpc>
                <a:spcPct val="150000"/>
              </a:lnSpc>
            </a:pPr>
            <a:endParaRPr lang="en-US" sz="2000" b="1" u="sng" dirty="0">
              <a:effectLst/>
              <a:latin typeface="Söhne"/>
              <a:ea typeface="Times New Roman" panose="02020603050405020304" pitchFamily="18" charset="0"/>
            </a:endParaRPr>
          </a:p>
          <a:p>
            <a:br>
              <a:rPr lang="en-IN" sz="1800" kern="0" dirty="0">
                <a:effectLst/>
                <a:latin typeface="Times New Roman" panose="02020603050405020304" pitchFamily="18" charset="0"/>
                <a:ea typeface="Times New Roman" panose="02020603050405020304" pitchFamily="18" charset="0"/>
              </a:rPr>
            </a:br>
            <a:endParaRPr lang="en-US" dirty="0"/>
          </a:p>
        </p:txBody>
      </p:sp>
      <p:pic>
        <p:nvPicPr>
          <p:cNvPr id="1026" name="Picture 2">
            <a:extLst>
              <a:ext uri="{FF2B5EF4-FFF2-40B4-BE49-F238E27FC236}">
                <a16:creationId xmlns:a16="http://schemas.microsoft.com/office/drawing/2014/main" id="{EF44D974-083E-4247-9EB7-6A8FDDED9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873" y="2905443"/>
            <a:ext cx="5039645" cy="327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589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4446F0-9D2E-48E1-BD91-D5380EED7EDE}"/>
              </a:ext>
            </a:extLst>
          </p:cNvPr>
          <p:cNvSpPr txBox="1"/>
          <p:nvPr/>
        </p:nvSpPr>
        <p:spPr>
          <a:xfrm>
            <a:off x="94376" y="255134"/>
            <a:ext cx="11843158" cy="1661993"/>
          </a:xfrm>
          <a:prstGeom prst="rect">
            <a:avLst/>
          </a:prstGeom>
          <a:noFill/>
        </p:spPr>
        <p:txBody>
          <a:bodyPr wrap="square">
            <a:spAutoFit/>
          </a:bodyPr>
          <a:lstStyle/>
          <a:p>
            <a:pPr algn="just">
              <a:lnSpc>
                <a:spcPct val="150000"/>
              </a:lnSpc>
            </a:pPr>
            <a:r>
              <a:rPr lang="en-US" sz="2000" b="1" u="sng" dirty="0">
                <a:effectLst/>
                <a:latin typeface="Söhne"/>
                <a:ea typeface="Times New Roman" panose="02020603050405020304" pitchFamily="18" charset="0"/>
              </a:rPr>
              <a:t>Random Forest Model Performance:</a:t>
            </a:r>
            <a:endParaRPr lang="en-US" sz="2400" dirty="0">
              <a:effectLst/>
              <a:latin typeface="Söhne"/>
              <a:ea typeface="Times New Roman" panose="02020603050405020304" pitchFamily="18" charset="0"/>
            </a:endParaRPr>
          </a:p>
          <a:p>
            <a:pPr algn="just"/>
            <a:r>
              <a:rPr lang="en-US" dirty="0">
                <a:effectLst/>
                <a:latin typeface="Söhne"/>
                <a:ea typeface="Times New Roman" panose="02020603050405020304" pitchFamily="18" charset="0"/>
              </a:rPr>
              <a:t>&gt;The Random Forest model, another powerful regression algorithm, exhibited promising results. The R-squared value for the training data was 0.99381(as per Kaggle dataset), demonstrating effective learning on the training set. On the test data, the R-squared value was 0.95430(as per Kaggle dataset). While the model generally generalizes well, further exploration is needed to optimize its parameters.</a:t>
            </a:r>
            <a:endParaRPr lang="en-US" dirty="0">
              <a:effectLst/>
              <a:latin typeface="Söhne"/>
              <a:ea typeface="Calibri" panose="020F0502020204030204" pitchFamily="34" charset="0"/>
            </a:endParaRPr>
          </a:p>
        </p:txBody>
      </p:sp>
      <p:pic>
        <p:nvPicPr>
          <p:cNvPr id="2050" name="Picture 2">
            <a:extLst>
              <a:ext uri="{FF2B5EF4-FFF2-40B4-BE49-F238E27FC236}">
                <a16:creationId xmlns:a16="http://schemas.microsoft.com/office/drawing/2014/main" id="{93CC0B16-DA25-44D0-ADEB-B168852C1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524" y="2260699"/>
            <a:ext cx="6200252" cy="402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68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45DBCE-E4BD-4617-BC16-CEBBD84F9E57}"/>
              </a:ext>
            </a:extLst>
          </p:cNvPr>
          <p:cNvSpPr txBox="1"/>
          <p:nvPr/>
        </p:nvSpPr>
        <p:spPr>
          <a:xfrm>
            <a:off x="153098" y="175520"/>
            <a:ext cx="11532765" cy="1384995"/>
          </a:xfrm>
          <a:prstGeom prst="rect">
            <a:avLst/>
          </a:prstGeom>
          <a:noFill/>
        </p:spPr>
        <p:txBody>
          <a:bodyPr wrap="square">
            <a:spAutoFit/>
          </a:bodyPr>
          <a:lstStyle/>
          <a:p>
            <a:pPr algn="just">
              <a:lnSpc>
                <a:spcPct val="150000"/>
              </a:lnSpc>
            </a:pPr>
            <a:r>
              <a:rPr lang="en-US" sz="2000" b="1" u="sng" dirty="0">
                <a:effectLst/>
                <a:latin typeface="Söhne"/>
                <a:ea typeface="Times New Roman" panose="02020603050405020304" pitchFamily="18" charset="0"/>
              </a:rPr>
              <a:t>Averaging Predictions:</a:t>
            </a:r>
            <a:endParaRPr lang="en-US" sz="1800" dirty="0">
              <a:effectLst/>
              <a:latin typeface="Söhne"/>
              <a:ea typeface="Calibri" panose="020F0502020204030204" pitchFamily="34" charset="0"/>
            </a:endParaRPr>
          </a:p>
          <a:p>
            <a:r>
              <a:rPr lang="en-US" dirty="0">
                <a:effectLst/>
                <a:latin typeface="Söhne"/>
                <a:ea typeface="Times New Roman" panose="02020603050405020304" pitchFamily="18" charset="0"/>
              </a:rPr>
              <a:t>The ensemble model, created by averaging predictions from </a:t>
            </a:r>
            <a:r>
              <a:rPr lang="en-US" dirty="0" err="1">
                <a:effectLst/>
                <a:latin typeface="Söhne"/>
                <a:ea typeface="Times New Roman" panose="02020603050405020304" pitchFamily="18" charset="0"/>
              </a:rPr>
              <a:t>XGBoost</a:t>
            </a:r>
            <a:r>
              <a:rPr lang="en-US" dirty="0">
                <a:effectLst/>
                <a:latin typeface="Söhne"/>
                <a:ea typeface="Times New Roman" panose="02020603050405020304" pitchFamily="18" charset="0"/>
              </a:rPr>
              <a:t> and Random Forest, aimed to leverage the strengths of both algorithms. The resulting R-squared value for the test data </a:t>
            </a:r>
            <a:r>
              <a:rPr lang="en-US">
                <a:effectLst/>
                <a:latin typeface="Söhne"/>
                <a:ea typeface="Times New Roman" panose="02020603050405020304" pitchFamily="18" charset="0"/>
              </a:rPr>
              <a:t>was 0.97257 </a:t>
            </a:r>
            <a:r>
              <a:rPr lang="en-US" dirty="0">
                <a:effectLst/>
                <a:latin typeface="Söhne"/>
                <a:ea typeface="Times New Roman" panose="02020603050405020304" pitchFamily="18" charset="0"/>
              </a:rPr>
              <a:t>(as per Kaggle dataset), showcasing a potentially improved overall performance compared to individual models.</a:t>
            </a:r>
          </a:p>
        </p:txBody>
      </p:sp>
      <p:pic>
        <p:nvPicPr>
          <p:cNvPr id="3074" name="Picture 2">
            <a:extLst>
              <a:ext uri="{FF2B5EF4-FFF2-40B4-BE49-F238E27FC236}">
                <a16:creationId xmlns:a16="http://schemas.microsoft.com/office/drawing/2014/main" id="{D7A06B21-DE89-4F6F-AC4B-6757178C1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029" y="2512088"/>
            <a:ext cx="5466486" cy="355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514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654</TotalTime>
  <Words>1060</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Söhne</vt:lpstr>
      <vt:lpstr>Times New Roman</vt:lpstr>
      <vt:lpstr>Wingdings 3</vt:lpstr>
      <vt:lpstr>Ion</vt:lpstr>
      <vt:lpstr>Title:-Sales prediction analysis using ensemble learning over walmart</vt:lpstr>
      <vt:lpstr>Introduction to Sales Prediction Analysis:- &gt;Sales Prediction Analysis involves utilizing data and analytical methods to forecast future sales performance. &gt;Crucial for businesses to plan efficiently, allocate resources effectively, and formulate impactful marketing strategies.  Problem Statement:- &gt; Inefficient Sales Planning: 1 Current sales planning processes lack precision. 2 Resulting in suboptimal strategies and missed revenue opportunities.  &gt;Resource Allocation Challenges: 1 Inability to allocate resources effectively based on accurate sales forecasts. 2 Leads to excess inventory costs and inefficient use of resources.  &gt;Importance of Accurate Sales Prediction: 1 Accurate predictions are vital for adapting to market dynamics. 2 Facilitates proactive decision-making, ensuring a competitive edge in the industry.  Key Objectives:- &gt;Develop a robust sales prediction system to address these challenges. &gt;Enhance decision-making processes and resource optimization within the business. </vt:lpstr>
      <vt:lpstr>PowerPoint Presentation</vt:lpstr>
      <vt:lpstr>PowerPoint Presentation</vt:lpstr>
      <vt:lpstr>RandomForest                              XGBoost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“Signature verification system”</dc:title>
  <dc:creator>Daman Rakwal</dc:creator>
  <cp:lastModifiedBy>Daman Rakwal</cp:lastModifiedBy>
  <cp:revision>6</cp:revision>
  <dcterms:created xsi:type="dcterms:W3CDTF">2023-07-20T08:45:05Z</dcterms:created>
  <dcterms:modified xsi:type="dcterms:W3CDTF">2024-01-13T10:40:41Z</dcterms:modified>
</cp:coreProperties>
</file>