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notesMasterIdLst>
    <p:notesMasterId r:id="rId19"/>
  </p:notesMasterIdLst>
  <p:sldIdLst>
    <p:sldId id="256" r:id="rId2"/>
    <p:sldId id="258" r:id="rId3"/>
    <p:sldId id="257" r:id="rId4"/>
    <p:sldId id="259" r:id="rId5"/>
    <p:sldId id="260" r:id="rId6"/>
    <p:sldId id="261" r:id="rId7"/>
    <p:sldId id="262" r:id="rId8"/>
    <p:sldId id="263" r:id="rId9"/>
    <p:sldId id="264" r:id="rId10"/>
    <p:sldId id="272" r:id="rId11"/>
    <p:sldId id="265" r:id="rId12"/>
    <p:sldId id="266" r:id="rId13"/>
    <p:sldId id="267" r:id="rId14"/>
    <p:sldId id="268" r:id="rId15"/>
    <p:sldId id="270" r:id="rId16"/>
    <p:sldId id="271"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24"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man Rakwal" userId="455539dec13ddc21" providerId="LiveId" clId="{96443205-31E9-46B6-BDA7-6A3F87365B6E}"/>
    <pc:docChg chg="undo custSel addSld delSld modSld">
      <pc:chgData name="Daman Rakwal" userId="455539dec13ddc21" providerId="LiveId" clId="{96443205-31E9-46B6-BDA7-6A3F87365B6E}" dt="2023-07-21T16:27:29.698" v="212" actId="1076"/>
      <pc:docMkLst>
        <pc:docMk/>
      </pc:docMkLst>
      <pc:sldChg chg="modSp mod">
        <pc:chgData name="Daman Rakwal" userId="455539dec13ddc21" providerId="LiveId" clId="{96443205-31E9-46B6-BDA7-6A3F87365B6E}" dt="2023-07-21T14:08:17.563" v="175" actId="1076"/>
        <pc:sldMkLst>
          <pc:docMk/>
          <pc:sldMk cId="2834052025" sldId="256"/>
        </pc:sldMkLst>
        <pc:spChg chg="mod">
          <ac:chgData name="Daman Rakwal" userId="455539dec13ddc21" providerId="LiveId" clId="{96443205-31E9-46B6-BDA7-6A3F87365B6E}" dt="2023-07-21T14:08:17.563" v="175" actId="1076"/>
          <ac:spMkLst>
            <pc:docMk/>
            <pc:sldMk cId="2834052025" sldId="256"/>
            <ac:spMk id="2" creationId="{2F8515CC-8E9B-4F89-84E9-0CBF20F78D18}"/>
          </ac:spMkLst>
        </pc:spChg>
        <pc:spChg chg="mod">
          <ac:chgData name="Daman Rakwal" userId="455539dec13ddc21" providerId="LiveId" clId="{96443205-31E9-46B6-BDA7-6A3F87365B6E}" dt="2023-07-21T14:07:41.094" v="170" actId="14100"/>
          <ac:spMkLst>
            <pc:docMk/>
            <pc:sldMk cId="2834052025" sldId="256"/>
            <ac:spMk id="3" creationId="{3AC10014-817B-46EE-BFB6-020C2760F798}"/>
          </ac:spMkLst>
        </pc:spChg>
      </pc:sldChg>
      <pc:sldChg chg="modSp mod">
        <pc:chgData name="Daman Rakwal" userId="455539dec13ddc21" providerId="LiveId" clId="{96443205-31E9-46B6-BDA7-6A3F87365B6E}" dt="2023-07-21T14:08:00.193" v="174" actId="1076"/>
        <pc:sldMkLst>
          <pc:docMk/>
          <pc:sldMk cId="271132783" sldId="258"/>
        </pc:sldMkLst>
        <pc:spChg chg="mod">
          <ac:chgData name="Daman Rakwal" userId="455539dec13ddc21" providerId="LiveId" clId="{96443205-31E9-46B6-BDA7-6A3F87365B6E}" dt="2023-07-21T14:07:58.783" v="173" actId="14100"/>
          <ac:spMkLst>
            <pc:docMk/>
            <pc:sldMk cId="271132783" sldId="258"/>
            <ac:spMk id="2" creationId="{ACBEAFE2-60BE-4661-BDA1-8BF0DC5CEB6F}"/>
          </ac:spMkLst>
        </pc:spChg>
        <pc:spChg chg="mod">
          <ac:chgData name="Daman Rakwal" userId="455539dec13ddc21" providerId="LiveId" clId="{96443205-31E9-46B6-BDA7-6A3F87365B6E}" dt="2023-07-21T14:08:00.193" v="174" actId="1076"/>
          <ac:spMkLst>
            <pc:docMk/>
            <pc:sldMk cId="271132783" sldId="258"/>
            <ac:spMk id="4" creationId="{6F6AF340-AD6D-42D4-81CB-88F57E92FDCE}"/>
          </ac:spMkLst>
        </pc:spChg>
      </pc:sldChg>
      <pc:sldChg chg="modSp mod">
        <pc:chgData name="Daman Rakwal" userId="455539dec13ddc21" providerId="LiveId" clId="{96443205-31E9-46B6-BDA7-6A3F87365B6E}" dt="2023-07-21T16:21:07.603" v="177" actId="20577"/>
        <pc:sldMkLst>
          <pc:docMk/>
          <pc:sldMk cId="1351174891" sldId="260"/>
        </pc:sldMkLst>
        <pc:spChg chg="mod">
          <ac:chgData name="Daman Rakwal" userId="455539dec13ddc21" providerId="LiveId" clId="{96443205-31E9-46B6-BDA7-6A3F87365B6E}" dt="2023-07-21T16:21:07.603" v="177" actId="20577"/>
          <ac:spMkLst>
            <pc:docMk/>
            <pc:sldMk cId="1351174891" sldId="260"/>
            <ac:spMk id="2" creationId="{731F04E5-EC47-4B1A-BDD5-81B83EF848EA}"/>
          </ac:spMkLst>
        </pc:spChg>
      </pc:sldChg>
      <pc:sldChg chg="modSp mod">
        <pc:chgData name="Daman Rakwal" userId="455539dec13ddc21" providerId="LiveId" clId="{96443205-31E9-46B6-BDA7-6A3F87365B6E}" dt="2023-07-21T16:25:02.363" v="211" actId="20577"/>
        <pc:sldMkLst>
          <pc:docMk/>
          <pc:sldMk cId="238912005" sldId="264"/>
        </pc:sldMkLst>
        <pc:spChg chg="mod">
          <ac:chgData name="Daman Rakwal" userId="455539dec13ddc21" providerId="LiveId" clId="{96443205-31E9-46B6-BDA7-6A3F87365B6E}" dt="2023-07-21T16:25:02.363" v="211" actId="20577"/>
          <ac:spMkLst>
            <pc:docMk/>
            <pc:sldMk cId="238912005" sldId="264"/>
            <ac:spMk id="3" creationId="{7AA344A1-1E34-40FD-A1D2-0B0DFD1E0D5E}"/>
          </ac:spMkLst>
        </pc:spChg>
      </pc:sldChg>
      <pc:sldChg chg="addSp modSp mod">
        <pc:chgData name="Daman Rakwal" userId="455539dec13ddc21" providerId="LiveId" clId="{96443205-31E9-46B6-BDA7-6A3F87365B6E}" dt="2023-07-20T09:55:20.561" v="45" actId="14100"/>
        <pc:sldMkLst>
          <pc:docMk/>
          <pc:sldMk cId="722772973" sldId="267"/>
        </pc:sldMkLst>
        <pc:spChg chg="add mod">
          <ac:chgData name="Daman Rakwal" userId="455539dec13ddc21" providerId="LiveId" clId="{96443205-31E9-46B6-BDA7-6A3F87365B6E}" dt="2023-07-20T09:54:47.072" v="39" actId="14100"/>
          <ac:spMkLst>
            <pc:docMk/>
            <pc:sldMk cId="722772973" sldId="267"/>
            <ac:spMk id="2" creationId="{94C32E62-3248-4C3E-9951-7C959783835D}"/>
          </ac:spMkLst>
        </pc:spChg>
        <pc:picChg chg="add mod">
          <ac:chgData name="Daman Rakwal" userId="455539dec13ddc21" providerId="LiveId" clId="{96443205-31E9-46B6-BDA7-6A3F87365B6E}" dt="2023-07-20T09:55:20.561" v="45" actId="14100"/>
          <ac:picMkLst>
            <pc:docMk/>
            <pc:sldMk cId="722772973" sldId="267"/>
            <ac:picMk id="3" creationId="{1C831F81-5FBC-4B1D-A0D5-C9BB038D8369}"/>
          </ac:picMkLst>
        </pc:picChg>
      </pc:sldChg>
      <pc:sldChg chg="addSp delSp modSp mod">
        <pc:chgData name="Daman Rakwal" userId="455539dec13ddc21" providerId="LiveId" clId="{96443205-31E9-46B6-BDA7-6A3F87365B6E}" dt="2023-07-20T09:57:17.092" v="61" actId="14100"/>
        <pc:sldMkLst>
          <pc:docMk/>
          <pc:sldMk cId="1748339441" sldId="268"/>
        </pc:sldMkLst>
        <pc:spChg chg="add del mod">
          <ac:chgData name="Daman Rakwal" userId="455539dec13ddc21" providerId="LiveId" clId="{96443205-31E9-46B6-BDA7-6A3F87365B6E}" dt="2023-07-20T09:56:41.069" v="54" actId="21"/>
          <ac:spMkLst>
            <pc:docMk/>
            <pc:sldMk cId="1748339441" sldId="268"/>
            <ac:spMk id="2" creationId="{0E49ED8B-944F-4E03-A74D-AE3729C7C08F}"/>
          </ac:spMkLst>
        </pc:spChg>
        <pc:spChg chg="add del mod">
          <ac:chgData name="Daman Rakwal" userId="455539dec13ddc21" providerId="LiveId" clId="{96443205-31E9-46B6-BDA7-6A3F87365B6E}" dt="2023-07-20T09:56:41.069" v="54" actId="21"/>
          <ac:spMkLst>
            <pc:docMk/>
            <pc:sldMk cId="1748339441" sldId="268"/>
            <ac:spMk id="3" creationId="{22E195FE-C605-4811-8466-62BC0F012666}"/>
          </ac:spMkLst>
        </pc:spChg>
        <pc:spChg chg="add del mod">
          <ac:chgData name="Daman Rakwal" userId="455539dec13ddc21" providerId="LiveId" clId="{96443205-31E9-46B6-BDA7-6A3F87365B6E}" dt="2023-07-20T09:56:41.069" v="54" actId="21"/>
          <ac:spMkLst>
            <pc:docMk/>
            <pc:sldMk cId="1748339441" sldId="268"/>
            <ac:spMk id="4" creationId="{EBE46FC3-46D8-4100-9CFA-EF702B1895D4}"/>
          </ac:spMkLst>
        </pc:spChg>
        <pc:picChg chg="add mod">
          <ac:chgData name="Daman Rakwal" userId="455539dec13ddc21" providerId="LiveId" clId="{96443205-31E9-46B6-BDA7-6A3F87365B6E}" dt="2023-07-20T09:57:17.092" v="61" actId="14100"/>
          <ac:picMkLst>
            <pc:docMk/>
            <pc:sldMk cId="1748339441" sldId="268"/>
            <ac:picMk id="7" creationId="{1B9B07E8-EE97-4732-B557-8C34B1725995}"/>
          </ac:picMkLst>
        </pc:picChg>
        <pc:picChg chg="add del mod">
          <ac:chgData name="Daman Rakwal" userId="455539dec13ddc21" providerId="LiveId" clId="{96443205-31E9-46B6-BDA7-6A3F87365B6E}" dt="2023-07-20T09:56:41.069" v="54" actId="21"/>
          <ac:picMkLst>
            <pc:docMk/>
            <pc:sldMk cId="1748339441" sldId="268"/>
            <ac:picMk id="1025" creationId="{13474F26-2634-4F5D-9B8D-CE93F617691E}"/>
          </ac:picMkLst>
        </pc:picChg>
        <pc:picChg chg="add del mod">
          <ac:chgData name="Daman Rakwal" userId="455539dec13ddc21" providerId="LiveId" clId="{96443205-31E9-46B6-BDA7-6A3F87365B6E}" dt="2023-07-20T09:56:41.069" v="54" actId="21"/>
          <ac:picMkLst>
            <pc:docMk/>
            <pc:sldMk cId="1748339441" sldId="268"/>
            <ac:picMk id="1026" creationId="{DF5169BF-F349-4BBF-8398-15F8DC06BD83}"/>
          </ac:picMkLst>
        </pc:picChg>
      </pc:sldChg>
      <pc:sldChg chg="new del">
        <pc:chgData name="Daman Rakwal" userId="455539dec13ddc21" providerId="LiveId" clId="{96443205-31E9-46B6-BDA7-6A3F87365B6E}" dt="2023-07-20T09:58:11.008" v="69" actId="2696"/>
        <pc:sldMkLst>
          <pc:docMk/>
          <pc:sldMk cId="1579432348" sldId="269"/>
        </pc:sldMkLst>
      </pc:sldChg>
      <pc:sldChg chg="addSp modSp new mod">
        <pc:chgData name="Daman Rakwal" userId="455539dec13ddc21" providerId="LiveId" clId="{96443205-31E9-46B6-BDA7-6A3F87365B6E}" dt="2023-07-20T09:58:02.828" v="68" actId="14100"/>
        <pc:sldMkLst>
          <pc:docMk/>
          <pc:sldMk cId="3584616636" sldId="270"/>
        </pc:sldMkLst>
        <pc:picChg chg="add mod">
          <ac:chgData name="Daman Rakwal" userId="455539dec13ddc21" providerId="LiveId" clId="{96443205-31E9-46B6-BDA7-6A3F87365B6E}" dt="2023-07-20T09:58:02.828" v="68" actId="14100"/>
          <ac:picMkLst>
            <pc:docMk/>
            <pc:sldMk cId="3584616636" sldId="270"/>
            <ac:picMk id="2" creationId="{D075A16D-D63A-4284-B3A9-C37C78DAF7C6}"/>
          </ac:picMkLst>
        </pc:picChg>
      </pc:sldChg>
      <pc:sldChg chg="addSp modSp new mod">
        <pc:chgData name="Daman Rakwal" userId="455539dec13ddc21" providerId="LiveId" clId="{96443205-31E9-46B6-BDA7-6A3F87365B6E}" dt="2023-07-20T09:58:49.221" v="75" actId="14100"/>
        <pc:sldMkLst>
          <pc:docMk/>
          <pc:sldMk cId="101224009" sldId="271"/>
        </pc:sldMkLst>
        <pc:picChg chg="add mod">
          <ac:chgData name="Daman Rakwal" userId="455539dec13ddc21" providerId="LiveId" clId="{96443205-31E9-46B6-BDA7-6A3F87365B6E}" dt="2023-07-20T09:58:49.221" v="75" actId="14100"/>
          <ac:picMkLst>
            <pc:docMk/>
            <pc:sldMk cId="101224009" sldId="271"/>
            <ac:picMk id="2" creationId="{A3260BFB-C6B0-4680-A56E-25CECA6A6C36}"/>
          </ac:picMkLst>
        </pc:picChg>
      </pc:sldChg>
      <pc:sldChg chg="addSp modSp new mod">
        <pc:chgData name="Daman Rakwal" userId="455539dec13ddc21" providerId="LiveId" clId="{96443205-31E9-46B6-BDA7-6A3F87365B6E}" dt="2023-07-21T16:27:29.698" v="212" actId="1076"/>
        <pc:sldMkLst>
          <pc:docMk/>
          <pc:sldMk cId="2037860461" sldId="272"/>
        </pc:sldMkLst>
        <pc:spChg chg="add mod">
          <ac:chgData name="Daman Rakwal" userId="455539dec13ddc21" providerId="LiveId" clId="{96443205-31E9-46B6-BDA7-6A3F87365B6E}" dt="2023-07-21T16:27:29.698" v="212" actId="1076"/>
          <ac:spMkLst>
            <pc:docMk/>
            <pc:sldMk cId="2037860461" sldId="272"/>
            <ac:spMk id="2" creationId="{6B54736A-5202-4239-8338-54D7A1F4F459}"/>
          </ac:spMkLst>
        </pc:spChg>
        <pc:spChg chg="add mod">
          <ac:chgData name="Daman Rakwal" userId="455539dec13ddc21" providerId="LiveId" clId="{96443205-31E9-46B6-BDA7-6A3F87365B6E}" dt="2023-07-21T14:02:59.009" v="144" actId="20577"/>
          <ac:spMkLst>
            <pc:docMk/>
            <pc:sldMk cId="2037860461" sldId="272"/>
            <ac:spMk id="3" creationId="{3F4B06DC-3583-4AAF-9A34-2F31BD5E8D9D}"/>
          </ac:spMkLst>
        </pc:spChg>
      </pc:sldChg>
      <pc:sldChg chg="addSp modSp new mod">
        <pc:chgData name="Daman Rakwal" userId="455539dec13ddc21" providerId="LiveId" clId="{96443205-31E9-46B6-BDA7-6A3F87365B6E}" dt="2023-07-21T14:04:05.472" v="162" actId="1076"/>
        <pc:sldMkLst>
          <pc:docMk/>
          <pc:sldMk cId="1806418560" sldId="273"/>
        </pc:sldMkLst>
        <pc:spChg chg="add mod">
          <ac:chgData name="Daman Rakwal" userId="455539dec13ddc21" providerId="LiveId" clId="{96443205-31E9-46B6-BDA7-6A3F87365B6E}" dt="2023-07-21T14:04:05.472" v="162" actId="1076"/>
          <ac:spMkLst>
            <pc:docMk/>
            <pc:sldMk cId="1806418560" sldId="273"/>
            <ac:spMk id="2" creationId="{2241A58C-67FC-4A30-BD79-560133C78A1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961923-A8E6-4906-84D6-7F177A6B2AB8}" type="datetimeFigureOut">
              <a:rPr lang="en-US" smtClean="0"/>
              <a:t>7/21/2023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2CE1BA-A732-4EA6-B72A-7392DCA9592C}" type="slidenum">
              <a:rPr lang="en-US" smtClean="0"/>
              <a:t>‹#›</a:t>
            </a:fld>
            <a:endParaRPr lang="en-US"/>
          </a:p>
        </p:txBody>
      </p:sp>
    </p:spTree>
    <p:extLst>
      <p:ext uri="{BB962C8B-B14F-4D97-AF65-F5344CB8AC3E}">
        <p14:creationId xmlns:p14="http://schemas.microsoft.com/office/powerpoint/2010/main" val="3261987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0616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3174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1146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70964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4102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7/21/2023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64214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7/21/2023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758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3042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2241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7/21/2023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6758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7809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1941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2335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7/21/2023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3021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7/21/2023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6040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7/21/2023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8177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7509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7/21/2023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6630347"/>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515CC-8E9B-4F89-84E9-0CBF20F78D18}"/>
              </a:ext>
            </a:extLst>
          </p:cNvPr>
          <p:cNvSpPr>
            <a:spLocks noGrp="1"/>
          </p:cNvSpPr>
          <p:nvPr>
            <p:ph type="ctrTitle"/>
          </p:nvPr>
        </p:nvSpPr>
        <p:spPr>
          <a:xfrm>
            <a:off x="668323" y="1055619"/>
            <a:ext cx="10855354" cy="1644241"/>
          </a:xfrm>
        </p:spPr>
        <p:txBody>
          <a:bodyPr>
            <a:normAutofit/>
          </a:bodyPr>
          <a:lstStyle/>
          <a:p>
            <a:r>
              <a:rPr lang="en-IN" sz="4800" dirty="0"/>
              <a:t>Title:- “Signature verification system”</a:t>
            </a:r>
            <a:endParaRPr lang="en-US" sz="4800" dirty="0"/>
          </a:p>
        </p:txBody>
      </p:sp>
      <p:sp>
        <p:nvSpPr>
          <p:cNvPr id="3" name="Subtitle 2">
            <a:extLst>
              <a:ext uri="{FF2B5EF4-FFF2-40B4-BE49-F238E27FC236}">
                <a16:creationId xmlns:a16="http://schemas.microsoft.com/office/drawing/2014/main" id="{3AC10014-817B-46EE-BFB6-020C2760F798}"/>
              </a:ext>
            </a:extLst>
          </p:cNvPr>
          <p:cNvSpPr>
            <a:spLocks noGrp="1"/>
          </p:cNvSpPr>
          <p:nvPr>
            <p:ph type="subTitle" idx="1"/>
          </p:nvPr>
        </p:nvSpPr>
        <p:spPr>
          <a:xfrm>
            <a:off x="5746459" y="4219662"/>
            <a:ext cx="6107185" cy="3148667"/>
          </a:xfrm>
        </p:spPr>
        <p:txBody>
          <a:bodyPr/>
          <a:lstStyle/>
          <a:p>
            <a:r>
              <a:rPr lang="en-IN" dirty="0"/>
              <a:t>Name:- daman Rakwal</a:t>
            </a:r>
            <a:endParaRPr lang="en-US" dirty="0"/>
          </a:p>
          <a:p>
            <a:r>
              <a:rPr lang="en-IN" dirty="0"/>
              <a:t>University roll no.:-2018772</a:t>
            </a:r>
          </a:p>
          <a:p>
            <a:r>
              <a:rPr lang="en-IN" dirty="0"/>
              <a:t>Mentor’s name:-mS. Meenakshi maindola , assistant professor</a:t>
            </a:r>
          </a:p>
        </p:txBody>
      </p:sp>
      <p:pic>
        <p:nvPicPr>
          <p:cNvPr id="5" name="Picture 4">
            <a:extLst>
              <a:ext uri="{FF2B5EF4-FFF2-40B4-BE49-F238E27FC236}">
                <a16:creationId xmlns:a16="http://schemas.microsoft.com/office/drawing/2014/main" id="{1F070B3D-FF8B-4138-B293-62E6BDEF76A3}"/>
              </a:ext>
            </a:extLst>
          </p:cNvPr>
          <p:cNvPicPr>
            <a:picLocks noChangeAspect="1"/>
          </p:cNvPicPr>
          <p:nvPr/>
        </p:nvPicPr>
        <p:blipFill>
          <a:blip r:embed="rId2"/>
          <a:stretch>
            <a:fillRect/>
          </a:stretch>
        </p:blipFill>
        <p:spPr>
          <a:xfrm>
            <a:off x="1553743" y="4158140"/>
            <a:ext cx="3244759" cy="1851304"/>
          </a:xfrm>
          <a:prstGeom prst="rect">
            <a:avLst/>
          </a:prstGeom>
        </p:spPr>
      </p:pic>
    </p:spTree>
    <p:extLst>
      <p:ext uri="{BB962C8B-B14F-4D97-AF65-F5344CB8AC3E}">
        <p14:creationId xmlns:p14="http://schemas.microsoft.com/office/powerpoint/2010/main" val="283405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54736A-5202-4239-8338-54D7A1F4F459}"/>
              </a:ext>
            </a:extLst>
          </p:cNvPr>
          <p:cNvSpPr txBox="1"/>
          <p:nvPr/>
        </p:nvSpPr>
        <p:spPr>
          <a:xfrm>
            <a:off x="360726" y="327170"/>
            <a:ext cx="8053432" cy="646331"/>
          </a:xfrm>
          <a:prstGeom prst="rect">
            <a:avLst/>
          </a:prstGeom>
          <a:noFill/>
        </p:spPr>
        <p:txBody>
          <a:bodyPr wrap="square" rtlCol="0">
            <a:spAutoFit/>
          </a:bodyPr>
          <a:lstStyle/>
          <a:p>
            <a:r>
              <a:rPr lang="en-IN" sz="3600" dirty="0" err="1"/>
              <a:t>ssim</a:t>
            </a:r>
            <a:r>
              <a:rPr lang="en-IN" sz="3600" dirty="0"/>
              <a:t> (structure similarity index metric):-</a:t>
            </a:r>
            <a:endParaRPr lang="en-US" sz="3600" dirty="0"/>
          </a:p>
        </p:txBody>
      </p:sp>
      <p:sp>
        <p:nvSpPr>
          <p:cNvPr id="3" name="TextBox 2">
            <a:extLst>
              <a:ext uri="{FF2B5EF4-FFF2-40B4-BE49-F238E27FC236}">
                <a16:creationId xmlns:a16="http://schemas.microsoft.com/office/drawing/2014/main" id="{3F4B06DC-3583-4AAF-9A34-2F31BD5E8D9D}"/>
              </a:ext>
            </a:extLst>
          </p:cNvPr>
          <p:cNvSpPr txBox="1"/>
          <p:nvPr/>
        </p:nvSpPr>
        <p:spPr>
          <a:xfrm>
            <a:off x="75501" y="1249959"/>
            <a:ext cx="12116499" cy="5632311"/>
          </a:xfrm>
          <a:prstGeom prst="rect">
            <a:avLst/>
          </a:prstGeom>
          <a:noFill/>
        </p:spPr>
        <p:txBody>
          <a:bodyPr wrap="square" rtlCol="0">
            <a:spAutoFit/>
          </a:bodyPr>
          <a:lstStyle/>
          <a:p>
            <a:pPr algn="l"/>
            <a:r>
              <a:rPr lang="en-US" b="0" i="0" dirty="0">
                <a:solidFill>
                  <a:srgbClr val="D1D5DB"/>
                </a:solidFill>
                <a:effectLst/>
                <a:latin typeface="Söhne"/>
              </a:rPr>
              <a:t>The Structural Similarity Index (SSIM) is a measure of similarity between two images that takes into account the structural information and perceived quality. It compares the local patterns of pixel intensities in the images to evaluate their similarity.</a:t>
            </a:r>
          </a:p>
          <a:p>
            <a:pPr algn="l"/>
            <a:r>
              <a:rPr lang="en-US" b="0" i="0" dirty="0">
                <a:solidFill>
                  <a:srgbClr val="D1D5DB"/>
                </a:solidFill>
                <a:effectLst/>
                <a:latin typeface="Söhne"/>
              </a:rPr>
              <a:t>The formula for calculating SSIM between two images, x and y, is as follows:</a:t>
            </a:r>
          </a:p>
          <a:p>
            <a:pPr algn="l"/>
            <a:endParaRPr lang="en-US" b="0" i="0" dirty="0">
              <a:solidFill>
                <a:srgbClr val="D1D5DB"/>
              </a:solidFill>
              <a:effectLst/>
              <a:latin typeface="Söhne"/>
            </a:endParaRPr>
          </a:p>
          <a:p>
            <a:pPr algn="l"/>
            <a:r>
              <a:rPr lang="en-US" b="0" i="0" dirty="0">
                <a:solidFill>
                  <a:srgbClr val="D1D5DB"/>
                </a:solidFill>
                <a:effectLst/>
                <a:latin typeface="Söhne"/>
              </a:rPr>
              <a:t>SSIM(x, y) = (2 * </a:t>
            </a:r>
            <a:r>
              <a:rPr lang="en-US" b="0" i="0" dirty="0" err="1">
                <a:solidFill>
                  <a:srgbClr val="D1D5DB"/>
                </a:solidFill>
                <a:effectLst/>
                <a:latin typeface="Söhne"/>
              </a:rPr>
              <a:t>μ_x</a:t>
            </a:r>
            <a:r>
              <a:rPr lang="en-US" b="0" i="0" dirty="0">
                <a:solidFill>
                  <a:srgbClr val="D1D5DB"/>
                </a:solidFill>
                <a:effectLst/>
                <a:latin typeface="Söhne"/>
              </a:rPr>
              <a:t> * </a:t>
            </a:r>
            <a:r>
              <a:rPr lang="en-US" b="0" i="0" dirty="0" err="1">
                <a:solidFill>
                  <a:srgbClr val="D1D5DB"/>
                </a:solidFill>
                <a:effectLst/>
                <a:latin typeface="Söhne"/>
              </a:rPr>
              <a:t>μ_y</a:t>
            </a:r>
            <a:r>
              <a:rPr lang="en-US" b="0" i="0" dirty="0">
                <a:solidFill>
                  <a:srgbClr val="D1D5DB"/>
                </a:solidFill>
                <a:effectLst/>
                <a:latin typeface="Söhne"/>
              </a:rPr>
              <a:t> + C1) * (2 * </a:t>
            </a:r>
            <a:r>
              <a:rPr lang="en-US" b="0" i="0" dirty="0" err="1">
                <a:solidFill>
                  <a:srgbClr val="D1D5DB"/>
                </a:solidFill>
                <a:effectLst/>
                <a:latin typeface="Söhne"/>
              </a:rPr>
              <a:t>σ_xy</a:t>
            </a:r>
            <a:r>
              <a:rPr lang="en-US" b="0" i="0" dirty="0">
                <a:solidFill>
                  <a:srgbClr val="D1D5DB"/>
                </a:solidFill>
                <a:effectLst/>
                <a:latin typeface="Söhne"/>
              </a:rPr>
              <a:t> + C2) / (μ_x^2 + μ_y^2 + C1) * (σ_x^2 + σ_y^2 + C2)</a:t>
            </a:r>
          </a:p>
          <a:p>
            <a:pPr algn="l"/>
            <a:r>
              <a:rPr lang="en-US" b="0" i="0" dirty="0">
                <a:solidFill>
                  <a:srgbClr val="D1D5DB"/>
                </a:solidFill>
                <a:effectLst/>
                <a:latin typeface="Söhne"/>
              </a:rPr>
              <a:t>Where:</a:t>
            </a:r>
          </a:p>
          <a:p>
            <a:pPr algn="l"/>
            <a:endParaRPr lang="en-US" b="0" i="0" dirty="0">
              <a:solidFill>
                <a:srgbClr val="D1D5DB"/>
              </a:solidFill>
              <a:effectLst/>
              <a:latin typeface="Söhne"/>
            </a:endParaRPr>
          </a:p>
          <a:p>
            <a:pPr algn="l">
              <a:buFont typeface="Arial" panose="020B0604020202020204" pitchFamily="34" charset="0"/>
              <a:buChar char="•"/>
            </a:pPr>
            <a:r>
              <a:rPr lang="en-US" b="0" i="0" dirty="0" err="1">
                <a:solidFill>
                  <a:srgbClr val="D1D5DB"/>
                </a:solidFill>
                <a:effectLst/>
                <a:latin typeface="Söhne"/>
              </a:rPr>
              <a:t>μ_x</a:t>
            </a:r>
            <a:r>
              <a:rPr lang="en-US" b="0" i="0" dirty="0">
                <a:solidFill>
                  <a:srgbClr val="D1D5DB"/>
                </a:solidFill>
                <a:effectLst/>
                <a:latin typeface="Söhne"/>
              </a:rPr>
              <a:t> and </a:t>
            </a:r>
            <a:r>
              <a:rPr lang="en-US" b="0" i="0" dirty="0" err="1">
                <a:solidFill>
                  <a:srgbClr val="D1D5DB"/>
                </a:solidFill>
                <a:effectLst/>
                <a:latin typeface="Söhne"/>
              </a:rPr>
              <a:t>μ_y</a:t>
            </a:r>
            <a:r>
              <a:rPr lang="en-US" b="0" i="0" dirty="0">
                <a:solidFill>
                  <a:srgbClr val="D1D5DB"/>
                </a:solidFill>
                <a:effectLst/>
                <a:latin typeface="Söhne"/>
              </a:rPr>
              <a:t> are the average pixel intensities of images x and y, respectively.</a:t>
            </a:r>
          </a:p>
          <a:p>
            <a:pPr algn="l">
              <a:buFont typeface="Arial" panose="020B0604020202020204" pitchFamily="34" charset="0"/>
              <a:buChar char="•"/>
            </a:pPr>
            <a:r>
              <a:rPr lang="en-US" b="0" i="0" dirty="0">
                <a:solidFill>
                  <a:srgbClr val="D1D5DB"/>
                </a:solidFill>
                <a:effectLst/>
                <a:latin typeface="Söhne"/>
              </a:rPr>
              <a:t>σ_x^2 and σ_y^2 are the variance of pixel intensities of images x and y, respectively.</a:t>
            </a:r>
          </a:p>
          <a:p>
            <a:pPr algn="l">
              <a:buFont typeface="Arial" panose="020B0604020202020204" pitchFamily="34" charset="0"/>
              <a:buChar char="•"/>
            </a:pPr>
            <a:r>
              <a:rPr lang="en-US" b="0" i="0" dirty="0" err="1">
                <a:solidFill>
                  <a:srgbClr val="D1D5DB"/>
                </a:solidFill>
                <a:effectLst/>
                <a:latin typeface="Söhne"/>
              </a:rPr>
              <a:t>σ_xy</a:t>
            </a:r>
            <a:r>
              <a:rPr lang="en-US" b="0" i="0" dirty="0">
                <a:solidFill>
                  <a:srgbClr val="D1D5DB"/>
                </a:solidFill>
                <a:effectLst/>
                <a:latin typeface="Söhne"/>
              </a:rPr>
              <a:t> is the covariance of pixel intensities between images x and y.</a:t>
            </a:r>
          </a:p>
          <a:p>
            <a:pPr algn="l">
              <a:buFont typeface="Arial" panose="020B0604020202020204" pitchFamily="34" charset="0"/>
              <a:buChar char="•"/>
            </a:pPr>
            <a:r>
              <a:rPr lang="en-US" b="0" i="0" dirty="0">
                <a:solidFill>
                  <a:srgbClr val="D1D5DB"/>
                </a:solidFill>
                <a:effectLst/>
                <a:latin typeface="Söhne"/>
              </a:rPr>
              <a:t>C1 and C2 are small constants added to avoid division by zero and stabilize the division.</a:t>
            </a:r>
          </a:p>
          <a:p>
            <a:pPr algn="l"/>
            <a:endParaRPr lang="en-US" b="0" i="0" dirty="0">
              <a:solidFill>
                <a:srgbClr val="D1D5DB"/>
              </a:solidFill>
              <a:effectLst/>
              <a:latin typeface="Söhne"/>
            </a:endParaRPr>
          </a:p>
          <a:p>
            <a:pPr algn="l"/>
            <a:r>
              <a:rPr lang="en-US" b="0" i="0" dirty="0">
                <a:solidFill>
                  <a:srgbClr val="D1D5DB"/>
                </a:solidFill>
                <a:effectLst/>
                <a:latin typeface="Söhne"/>
              </a:rPr>
              <a:t>Here's a step-by-step explanation of how to compute the SSIM between two images:</a:t>
            </a:r>
          </a:p>
          <a:p>
            <a:pPr algn="l">
              <a:buFont typeface="+mj-lt"/>
              <a:buAutoNum type="arabicPeriod"/>
            </a:pPr>
            <a:r>
              <a:rPr lang="en-US" b="0" i="0" dirty="0">
                <a:solidFill>
                  <a:srgbClr val="D1D5DB"/>
                </a:solidFill>
                <a:effectLst/>
                <a:latin typeface="Söhne"/>
              </a:rPr>
              <a:t>Convert both images x and y to grayscale if they are in color. Grayscale images are typically used for SSIM calculations.</a:t>
            </a:r>
          </a:p>
          <a:p>
            <a:pPr algn="l">
              <a:buFont typeface="+mj-lt"/>
              <a:buAutoNum type="arabicPeriod"/>
            </a:pPr>
            <a:r>
              <a:rPr lang="en-US" b="0" i="0" dirty="0">
                <a:solidFill>
                  <a:srgbClr val="D1D5DB"/>
                </a:solidFill>
                <a:effectLst/>
                <a:latin typeface="Söhne"/>
              </a:rPr>
              <a:t>Compute the average pixel intensities (</a:t>
            </a:r>
            <a:r>
              <a:rPr lang="en-US" b="0" i="0" dirty="0" err="1">
                <a:solidFill>
                  <a:srgbClr val="D1D5DB"/>
                </a:solidFill>
                <a:effectLst/>
                <a:latin typeface="Söhne"/>
              </a:rPr>
              <a:t>μ_x</a:t>
            </a:r>
            <a:r>
              <a:rPr lang="en-US" b="0" i="0" dirty="0">
                <a:solidFill>
                  <a:srgbClr val="D1D5DB"/>
                </a:solidFill>
                <a:effectLst/>
                <a:latin typeface="Söhne"/>
              </a:rPr>
              <a:t> and </a:t>
            </a:r>
            <a:r>
              <a:rPr lang="en-US" b="0" i="0" dirty="0" err="1">
                <a:solidFill>
                  <a:srgbClr val="D1D5DB"/>
                </a:solidFill>
                <a:effectLst/>
                <a:latin typeface="Söhne"/>
              </a:rPr>
              <a:t>μ_y</a:t>
            </a:r>
            <a:r>
              <a:rPr lang="en-US" b="0" i="0" dirty="0">
                <a:solidFill>
                  <a:srgbClr val="D1D5DB"/>
                </a:solidFill>
                <a:effectLst/>
                <a:latin typeface="Söhne"/>
              </a:rPr>
              <a:t>) and variances (σ_x^2 and σ_y^2) of images x and y, respectively.</a:t>
            </a:r>
          </a:p>
          <a:p>
            <a:pPr algn="l">
              <a:buFont typeface="+mj-lt"/>
              <a:buAutoNum type="arabicPeriod"/>
            </a:pPr>
            <a:r>
              <a:rPr lang="en-US" b="0" i="0" dirty="0">
                <a:solidFill>
                  <a:srgbClr val="D1D5DB"/>
                </a:solidFill>
                <a:effectLst/>
                <a:latin typeface="Söhne"/>
              </a:rPr>
              <a:t>Compute the covariance of pixel intensities (</a:t>
            </a:r>
            <a:r>
              <a:rPr lang="en-US" b="0" i="0" dirty="0" err="1">
                <a:solidFill>
                  <a:srgbClr val="D1D5DB"/>
                </a:solidFill>
                <a:effectLst/>
                <a:latin typeface="Söhne"/>
              </a:rPr>
              <a:t>σ_xy</a:t>
            </a:r>
            <a:r>
              <a:rPr lang="en-US" b="0" i="0" dirty="0">
                <a:solidFill>
                  <a:srgbClr val="D1D5DB"/>
                </a:solidFill>
                <a:effectLst/>
                <a:latin typeface="Söhne"/>
              </a:rPr>
              <a:t>) between images x and y.</a:t>
            </a:r>
          </a:p>
          <a:p>
            <a:pPr algn="l">
              <a:buFont typeface="+mj-lt"/>
              <a:buAutoNum type="arabicPeriod"/>
            </a:pPr>
            <a:r>
              <a:rPr lang="en-US" b="0" i="0" dirty="0">
                <a:solidFill>
                  <a:srgbClr val="D1D5DB"/>
                </a:solidFill>
                <a:effectLst/>
                <a:latin typeface="Söhne"/>
              </a:rPr>
              <a:t>Calculate the SSIM using the formula mentioned above.</a:t>
            </a:r>
          </a:p>
          <a:p>
            <a:pPr algn="l"/>
            <a:r>
              <a:rPr lang="en-US" b="0" i="0" dirty="0">
                <a:solidFill>
                  <a:srgbClr val="D1D5DB"/>
                </a:solidFill>
                <a:effectLst/>
                <a:latin typeface="Söhne"/>
              </a:rPr>
              <a:t>The resulting SSIM value will lie in the range [-1, 1], where 1 indicates perfect similarity, 0 means the images are completely dissimilar, and -1 indicates perfect dissimilarity with the images having opposite pixel intensities.</a:t>
            </a:r>
          </a:p>
          <a:p>
            <a:endParaRPr lang="en-US" dirty="0"/>
          </a:p>
        </p:txBody>
      </p:sp>
    </p:spTree>
    <p:extLst>
      <p:ext uri="{BB962C8B-B14F-4D97-AF65-F5344CB8AC3E}">
        <p14:creationId xmlns:p14="http://schemas.microsoft.com/office/powerpoint/2010/main" val="2037860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D2FEC8-30C0-4912-8EE5-87FA9D951AAE}"/>
              </a:ext>
            </a:extLst>
          </p:cNvPr>
          <p:cNvSpPr txBox="1"/>
          <p:nvPr/>
        </p:nvSpPr>
        <p:spPr>
          <a:xfrm>
            <a:off x="134224" y="310393"/>
            <a:ext cx="11736198" cy="3788729"/>
          </a:xfrm>
          <a:prstGeom prst="rect">
            <a:avLst/>
          </a:prstGeom>
          <a:noFill/>
        </p:spPr>
        <p:txBody>
          <a:bodyPr wrap="square">
            <a:spAutoFit/>
          </a:bodyPr>
          <a:lstStyle/>
          <a:p>
            <a:pPr>
              <a:lnSpc>
                <a:spcPct val="107000"/>
              </a:lnSpc>
              <a:spcAft>
                <a:spcPts val="1200"/>
              </a:spcAft>
            </a:pP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User Feedback:</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200"/>
              </a:spcAft>
            </a:pP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Tkinter's</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messagebox</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module is employed to display informative messages to the user, indicating the result of the signature comparison.</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Graphical Interface:</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2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GUI elements, such as labels, buttons, and entry fields, are positioned using the “place” method to create an organized layout.</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Execution:</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0" dirty="0">
                <a:effectLst/>
                <a:latin typeface="Times New Roman" panose="02020603050405020304" pitchFamily="18" charset="0"/>
                <a:ea typeface="Times New Roman" panose="02020603050405020304" pitchFamily="18" charset="0"/>
              </a:rPr>
              <a:t>The “</a:t>
            </a:r>
            <a:r>
              <a:rPr lang="en-IN" sz="1800" kern="0" dirty="0" err="1">
                <a:effectLst/>
                <a:latin typeface="Times New Roman" panose="02020603050405020304" pitchFamily="18" charset="0"/>
                <a:ea typeface="Times New Roman" panose="02020603050405020304" pitchFamily="18" charset="0"/>
              </a:rPr>
              <a:t>root.mainloop</a:t>
            </a:r>
            <a:r>
              <a:rPr lang="en-IN" sz="1800" kern="0" dirty="0">
                <a:effectLst/>
                <a:latin typeface="Times New Roman" panose="02020603050405020304" pitchFamily="18" charset="0"/>
                <a:ea typeface="Times New Roman" panose="02020603050405020304" pitchFamily="18" charset="0"/>
              </a:rPr>
              <a:t>()” function runs an event loop allowing the GUI to be displayed and interacted with by the user.</a:t>
            </a:r>
            <a:endParaRPr lang="en-US" dirty="0"/>
          </a:p>
        </p:txBody>
      </p:sp>
      <p:sp>
        <p:nvSpPr>
          <p:cNvPr id="5" name="TextBox 4">
            <a:extLst>
              <a:ext uri="{FF2B5EF4-FFF2-40B4-BE49-F238E27FC236}">
                <a16:creationId xmlns:a16="http://schemas.microsoft.com/office/drawing/2014/main" id="{9DF49699-5EB1-42F7-8C10-1A8D17BD3E84}"/>
              </a:ext>
            </a:extLst>
          </p:cNvPr>
          <p:cNvSpPr txBox="1"/>
          <p:nvPr/>
        </p:nvSpPr>
        <p:spPr>
          <a:xfrm>
            <a:off x="335558" y="4936408"/>
            <a:ext cx="11048301" cy="923330"/>
          </a:xfrm>
          <a:prstGeom prst="rect">
            <a:avLst/>
          </a:prstGeom>
          <a:noFill/>
        </p:spPr>
        <p:txBody>
          <a:bodyPr wrap="square">
            <a:spAutoFit/>
          </a:bodyPr>
          <a:lstStyle/>
          <a:p>
            <a:r>
              <a:rPr lang="en-IN" sz="1800" kern="0" dirty="0">
                <a:effectLst/>
                <a:latin typeface="Times New Roman" panose="02020603050405020304" pitchFamily="18" charset="0"/>
                <a:ea typeface="Times New Roman" panose="02020603050405020304" pitchFamily="18" charset="0"/>
              </a:rPr>
              <a:t>Overall, the methodology involves capturing or selecting signature images, comparing them using the “match” function, and providing feedback to the user regarding the similarity between the signatures. The GUI created using Tkinter facilitates user interaction, making the signature verification process more accessible and user-friendly.</a:t>
            </a:r>
            <a:endParaRPr lang="en-US" dirty="0"/>
          </a:p>
        </p:txBody>
      </p:sp>
    </p:spTree>
    <p:extLst>
      <p:ext uri="{BB962C8B-B14F-4D97-AF65-F5344CB8AC3E}">
        <p14:creationId xmlns:p14="http://schemas.microsoft.com/office/powerpoint/2010/main" val="1844917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A0AACD-6AC7-4FE6-9632-9BF1EAA50EE1}"/>
              </a:ext>
            </a:extLst>
          </p:cNvPr>
          <p:cNvSpPr txBox="1"/>
          <p:nvPr/>
        </p:nvSpPr>
        <p:spPr>
          <a:xfrm>
            <a:off x="604007" y="343949"/>
            <a:ext cx="11140580" cy="6463693"/>
          </a:xfrm>
          <a:prstGeom prst="rect">
            <a:avLst/>
          </a:prstGeom>
          <a:noFill/>
        </p:spPr>
        <p:txBody>
          <a:bodyPr wrap="square">
            <a:spAutoFit/>
          </a:bodyPr>
          <a:lstStyle/>
          <a:p>
            <a:pPr algn="ctr">
              <a:lnSpc>
                <a:spcPct val="107000"/>
              </a:lnSpc>
              <a:spcAft>
                <a:spcPts val="800"/>
              </a:spcAft>
            </a:pPr>
            <a:r>
              <a:rPr lang="en-IN" sz="3600" b="1" kern="0" dirty="0">
                <a:effectLst/>
                <a:latin typeface="Times New Roman" panose="02020603050405020304" pitchFamily="18" charset="0"/>
                <a:ea typeface="Times New Roman" panose="02020603050405020304" pitchFamily="18" charset="0"/>
                <a:cs typeface="Times New Roman" panose="02020603050405020304" pitchFamily="18" charset="0"/>
              </a:rPr>
              <a:t>Result and Discussion:-</a:t>
            </a:r>
            <a:endParaRPr lang="en-US" sz="3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200"/>
              </a:spcAft>
            </a:pP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code implements a signature verification system with a user friendly Graphical User Interface (GUI) using the Tkinter library in Python.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2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GUI allows users to capture signature images or browse existing images. Once the signatures are selected the system compares them using the match function.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2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If the similarity percentage between the signatures is below the defined threshold an error message is displayed indicating that the signatures do not match.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2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Conversely if the similarity percentage exceeds the threshold a success message is shown indicating a match.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2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code leverages OpenCV for image capture and processing and utilizes the signature module for the signature comparison.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0" dirty="0">
                <a:effectLst/>
                <a:latin typeface="Times New Roman" panose="02020603050405020304" pitchFamily="18" charset="0"/>
                <a:ea typeface="Times New Roman" panose="02020603050405020304" pitchFamily="18" charset="0"/>
              </a:rPr>
              <a:t>Overall, it provides an interactive and efficient solution for signature verification in a visually appealing manner.</a:t>
            </a:r>
            <a:br>
              <a:rPr lang="en-IN" sz="1800" kern="0" dirty="0">
                <a:effectLst/>
                <a:latin typeface="Times New Roman" panose="02020603050405020304" pitchFamily="18" charset="0"/>
                <a:ea typeface="Times New Roman" panose="02020603050405020304" pitchFamily="18" charset="0"/>
              </a:rPr>
            </a:br>
            <a:endParaRPr lang="en-US" dirty="0"/>
          </a:p>
        </p:txBody>
      </p:sp>
    </p:spTree>
    <p:extLst>
      <p:ext uri="{BB962C8B-B14F-4D97-AF65-F5344CB8AC3E}">
        <p14:creationId xmlns:p14="http://schemas.microsoft.com/office/powerpoint/2010/main" val="3464589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C32E62-3248-4C3E-9951-7C959783835D}"/>
              </a:ext>
            </a:extLst>
          </p:cNvPr>
          <p:cNvSpPr txBox="1"/>
          <p:nvPr/>
        </p:nvSpPr>
        <p:spPr>
          <a:xfrm>
            <a:off x="453006" y="520117"/>
            <a:ext cx="7323588"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Screenshots of result:-</a:t>
            </a:r>
            <a:endParaRPr lang="en-US" sz="3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C831F81-5FBC-4B1D-A0D5-C9BB038D836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641512" y="1577131"/>
            <a:ext cx="7980659" cy="4957894"/>
          </a:xfrm>
          <a:prstGeom prst="rect">
            <a:avLst/>
          </a:prstGeom>
        </p:spPr>
      </p:pic>
    </p:spTree>
    <p:extLst>
      <p:ext uri="{BB962C8B-B14F-4D97-AF65-F5344CB8AC3E}">
        <p14:creationId xmlns:p14="http://schemas.microsoft.com/office/powerpoint/2010/main" val="722772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B9B07E8-EE97-4732-B557-8C34B172599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535185" y="572504"/>
            <a:ext cx="8154099" cy="5585015"/>
          </a:xfrm>
          <a:prstGeom prst="rect">
            <a:avLst/>
          </a:prstGeom>
        </p:spPr>
      </p:pic>
    </p:spTree>
    <p:extLst>
      <p:ext uri="{BB962C8B-B14F-4D97-AF65-F5344CB8AC3E}">
        <p14:creationId xmlns:p14="http://schemas.microsoft.com/office/powerpoint/2010/main" val="1748339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75A16D-D63A-4284-B3A9-C37C78DAF7C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375794" y="587229"/>
            <a:ext cx="7941445" cy="5838738"/>
          </a:xfrm>
          <a:prstGeom prst="rect">
            <a:avLst/>
          </a:prstGeom>
        </p:spPr>
      </p:pic>
    </p:spTree>
    <p:extLst>
      <p:ext uri="{BB962C8B-B14F-4D97-AF65-F5344CB8AC3E}">
        <p14:creationId xmlns:p14="http://schemas.microsoft.com/office/powerpoint/2010/main" val="3584616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3260BFB-C6B0-4680-A56E-25CECA6A6C3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38899" y="662730"/>
            <a:ext cx="9345336" cy="5478011"/>
          </a:xfrm>
          <a:prstGeom prst="rect">
            <a:avLst/>
          </a:prstGeom>
        </p:spPr>
      </p:pic>
    </p:spTree>
    <p:extLst>
      <p:ext uri="{BB962C8B-B14F-4D97-AF65-F5344CB8AC3E}">
        <p14:creationId xmlns:p14="http://schemas.microsoft.com/office/powerpoint/2010/main" val="101224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41A58C-67FC-4A30-BD79-560133C78A1B}"/>
              </a:ext>
            </a:extLst>
          </p:cNvPr>
          <p:cNvSpPr txBox="1"/>
          <p:nvPr/>
        </p:nvSpPr>
        <p:spPr>
          <a:xfrm>
            <a:off x="4303553" y="3075057"/>
            <a:ext cx="6451134"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THANK YOU</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6418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EAFE2-60BE-4661-BDA1-8BF0DC5CEB6F}"/>
              </a:ext>
            </a:extLst>
          </p:cNvPr>
          <p:cNvSpPr>
            <a:spLocks noGrp="1"/>
          </p:cNvSpPr>
          <p:nvPr>
            <p:ph type="title"/>
          </p:nvPr>
        </p:nvSpPr>
        <p:spPr>
          <a:xfrm>
            <a:off x="3338819" y="406663"/>
            <a:ext cx="4379053" cy="974398"/>
          </a:xfrm>
        </p:spPr>
        <p:txBody>
          <a:bodyPr>
            <a:normAutofit fontScale="90000"/>
          </a:bodyPr>
          <a:lstStyle/>
          <a:p>
            <a:r>
              <a:rPr lang="en-IN" dirty="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F6AF340-AD6D-42D4-81CB-88F57E92FDCE}"/>
              </a:ext>
            </a:extLst>
          </p:cNvPr>
          <p:cNvSpPr txBox="1"/>
          <p:nvPr/>
        </p:nvSpPr>
        <p:spPr>
          <a:xfrm>
            <a:off x="139817" y="1624341"/>
            <a:ext cx="11912366" cy="1477328"/>
          </a:xfrm>
          <a:prstGeom prst="rect">
            <a:avLst/>
          </a:prstGeom>
          <a:noFill/>
        </p:spPr>
        <p:txBody>
          <a:bodyPr wrap="square" rtlCol="0">
            <a:spAutoFit/>
          </a:bodyPr>
          <a:lstStyle/>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 order to analyse and verify handwritten signatures for security and legal reasons, the Signature Verification System was created. It compares two signature images and determines how similar they are using image processing techniques or algorithms. In Addition, the system has an intuitive user interface that enables users to capture or browse signature images. The system determines the similarity percentage between the images after receiving the images.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6" name="TextBox 5">
            <a:extLst>
              <a:ext uri="{FF2B5EF4-FFF2-40B4-BE49-F238E27FC236}">
                <a16:creationId xmlns:a16="http://schemas.microsoft.com/office/drawing/2014/main" id="{2249737D-3D05-4AEC-A3D6-CC1A79CF2A3B}"/>
              </a:ext>
            </a:extLst>
          </p:cNvPr>
          <p:cNvSpPr txBox="1"/>
          <p:nvPr/>
        </p:nvSpPr>
        <p:spPr>
          <a:xfrm flipH="1">
            <a:off x="3150065" y="3401655"/>
            <a:ext cx="4504889" cy="646331"/>
          </a:xfrm>
          <a:prstGeom prst="rect">
            <a:avLst/>
          </a:prstGeom>
          <a:noFill/>
        </p:spPr>
        <p:txBody>
          <a:bodyPr wrap="square" rtlCol="0">
            <a:spAutoFit/>
          </a:bodyPr>
          <a:lstStyle/>
          <a:p>
            <a:r>
              <a:rPr lang="en-IN" sz="3600" kern="0" dirty="0">
                <a:effectLst/>
                <a:latin typeface="Times New Roman" panose="02020603050405020304" pitchFamily="18" charset="0"/>
                <a:ea typeface="Times New Roman" panose="02020603050405020304" pitchFamily="18" charset="0"/>
              </a:rPr>
              <a:t>FUNCTIONALITY:-</a:t>
            </a:r>
            <a:endParaRPr lang="en-US" sz="3600" dirty="0"/>
          </a:p>
        </p:txBody>
      </p:sp>
      <p:sp>
        <p:nvSpPr>
          <p:cNvPr id="7" name="TextBox 6">
            <a:extLst>
              <a:ext uri="{FF2B5EF4-FFF2-40B4-BE49-F238E27FC236}">
                <a16:creationId xmlns:a16="http://schemas.microsoft.com/office/drawing/2014/main" id="{6E5149D5-7201-4472-8264-10864429EE22}"/>
              </a:ext>
            </a:extLst>
          </p:cNvPr>
          <p:cNvSpPr txBox="1"/>
          <p:nvPr/>
        </p:nvSpPr>
        <p:spPr>
          <a:xfrm>
            <a:off x="139817" y="4293444"/>
            <a:ext cx="11912366" cy="2305772"/>
          </a:xfrm>
          <a:prstGeom prst="rect">
            <a:avLst/>
          </a:prstGeom>
          <a:noFill/>
        </p:spPr>
        <p:txBody>
          <a:bodyPr wrap="square" rtlCol="0">
            <a:spAutoFit/>
          </a:bodyPr>
          <a:lstStyle/>
          <a:p>
            <a:pPr>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signature verification system provides the following main functions: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1. Capture and browse signature images: Users can capture signature images using their webcam or browse and select images available on their computer. There are separate options for selecting signature 1 and signature 2 images, allowing the user to compare two different signatures.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1132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CCE142A-900D-4C03-A92F-2A7C1E02452E}"/>
              </a:ext>
            </a:extLst>
          </p:cNvPr>
          <p:cNvSpPr txBox="1"/>
          <p:nvPr/>
        </p:nvSpPr>
        <p:spPr>
          <a:xfrm>
            <a:off x="195743" y="822121"/>
            <a:ext cx="11996257" cy="5028749"/>
          </a:xfrm>
          <a:prstGeom prst="rect">
            <a:avLst/>
          </a:prstGeom>
          <a:noFill/>
        </p:spPr>
        <p:txBody>
          <a:bodyPr wrap="square" rtlCol="0">
            <a:spAutoFit/>
          </a:bodyPr>
          <a:lstStyle/>
          <a:p>
            <a:pPr>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2. Signature comparison: The system draws or selects signatures to calculate their similarity.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It uses an image matching algorithm to characterize signatures and compare them to determine similarity.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3. Similarity Threshold: Use a threshold to determine whether the signature matches. In this project, Percent Threshold is set to 85% as a measure of accuracy. If the number of matches is below the threshold, an error message is displayed stating that the signatures do not match.</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4. User interface (UI): The system uses the Tkinter library in Python to create a user-friendly Graphical User Interface (GUI). The GUI allows users to interact with the system by clicking the capture, browse and compare buttons. It also provides the user with information showing the results of the signature comparison.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signature verification system integrates these functions, allowing users to easily capture, browse and compare signature images. The system interface and underlying algorithms work together to determine the similarity of signatures, helping security and legal applications where signature verification is important.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23955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2BF99A-624F-4EEF-BE57-125E7EC3765E}"/>
              </a:ext>
            </a:extLst>
          </p:cNvPr>
          <p:cNvSpPr txBox="1"/>
          <p:nvPr/>
        </p:nvSpPr>
        <p:spPr>
          <a:xfrm>
            <a:off x="587228" y="595619"/>
            <a:ext cx="11132192" cy="655885"/>
          </a:xfrm>
          <a:prstGeom prst="rect">
            <a:avLst/>
          </a:prstGeom>
          <a:noFill/>
        </p:spPr>
        <p:txBody>
          <a:bodyPr wrap="square" rtlCol="0">
            <a:spAutoFit/>
          </a:bodyPr>
          <a:lstStyle/>
          <a:p>
            <a:pPr>
              <a:lnSpc>
                <a:spcPct val="107000"/>
              </a:lnSpc>
              <a:spcAft>
                <a:spcPts val="1200"/>
              </a:spcAft>
            </a:pPr>
            <a:r>
              <a:rPr lang="en-IN" sz="3600" kern="0" dirty="0">
                <a:effectLst/>
                <a:latin typeface="Times New Roman" panose="02020603050405020304" pitchFamily="18" charset="0"/>
                <a:ea typeface="Calibri" panose="020F0502020204030204" pitchFamily="34" charset="0"/>
                <a:cs typeface="Times New Roman" panose="02020603050405020304" pitchFamily="18" charset="0"/>
              </a:rPr>
              <a:t>BENEFITS AND PRACTICAL IMPLEMENTATIONS:-</a:t>
            </a:r>
            <a:endParaRPr lang="en-US"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A6BD8563-FF4F-4BD9-88A6-49E22BEB98DC}"/>
              </a:ext>
            </a:extLst>
          </p:cNvPr>
          <p:cNvSpPr txBox="1"/>
          <p:nvPr/>
        </p:nvSpPr>
        <p:spPr>
          <a:xfrm>
            <a:off x="226504" y="1442906"/>
            <a:ext cx="11618752" cy="6220293"/>
          </a:xfrm>
          <a:prstGeom prst="rect">
            <a:avLst/>
          </a:prstGeom>
          <a:noFill/>
        </p:spPr>
        <p:txBody>
          <a:bodyPr wrap="square" rtlCol="0">
            <a:spAutoFit/>
          </a:bodyPr>
          <a:lstStyle/>
          <a:p>
            <a:pPr>
              <a:lnSpc>
                <a:spcPct val="150000"/>
              </a:lnSpc>
              <a:spcAft>
                <a:spcPts val="12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signature verification system has many advantages and features that help increase security, efficiency and customer satisfaction.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2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1. Enhanced Security: The authenticity check system of written signatures prevents illegal use and forged signatures. Ensure only real signatures are accepted by comparing signature images.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2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2. Legal and Financial Applications: The system has important applications in areas where signature verification is important, such as legal and financial.</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2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It provides a reliable way to verify the signatures of contracts, agreements and financial transactions, thus ensuring their authenticity and validity.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2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3. User-Friendly Interface: The system is designed with a user-friendly interface suitable for inexperienced people. This easy access allows many users to easily interact with the system, capture or browse signature images and get similar percentages of them.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200"/>
              </a:spcAft>
            </a:pPr>
            <a:br>
              <a:rPr lang="en-IN" sz="1800" kern="0" dirty="0">
                <a:effectLst/>
                <a:latin typeface="Times New Roman" panose="02020603050405020304" pitchFamily="18" charset="0"/>
                <a:ea typeface="Times New Roman" panose="02020603050405020304" pitchFamily="18" charset="0"/>
              </a:rPr>
            </a:br>
            <a:endParaRPr lang="en-US" dirty="0"/>
          </a:p>
        </p:txBody>
      </p:sp>
    </p:spTree>
    <p:extLst>
      <p:ext uri="{BB962C8B-B14F-4D97-AF65-F5344CB8AC3E}">
        <p14:creationId xmlns:p14="http://schemas.microsoft.com/office/powerpoint/2010/main" val="2902310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1F04E5-EC47-4B1A-BDD5-81B83EF848EA}"/>
              </a:ext>
            </a:extLst>
          </p:cNvPr>
          <p:cNvSpPr txBox="1"/>
          <p:nvPr/>
        </p:nvSpPr>
        <p:spPr>
          <a:xfrm>
            <a:off x="89482" y="973124"/>
            <a:ext cx="12013035" cy="3877985"/>
          </a:xfrm>
          <a:prstGeom prst="rect">
            <a:avLst/>
          </a:prstGeom>
          <a:noFill/>
        </p:spPr>
        <p:txBody>
          <a:bodyPr wrap="square" rtlCol="0">
            <a:spAutoFit/>
          </a:bodyPr>
          <a:lstStyle/>
          <a:p>
            <a:pPr>
              <a:lnSpc>
                <a:spcPct val="150000"/>
              </a:lnSpc>
              <a:spcAft>
                <a:spcPts val="12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4. Time and Cost Savings: The system completes the signature verification process, reducing the time and costs associated with the manual verification process. It increases efficiency and productivity by eliminating the need to manually check and compare signatures.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2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5. Improved efficiency and productivity: The automatic signature certificate generator simplifies the verification process, leading to fast and accurate results. This performance improves efficiency as the system handles audit tasks quickly and reliably.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2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0" dirty="0">
                <a:effectLst/>
                <a:latin typeface="Times New Roman" panose="02020603050405020304" pitchFamily="18" charset="0"/>
                <a:ea typeface="Times New Roman" panose="02020603050405020304" pitchFamily="18" charset="0"/>
              </a:rPr>
              <a:t>Overall, the signature verification system provides an effective solution for domain verification, providing better security, efficiency, and a better customer experience. Its applications have spread to many sectors, especially law and finance, where signature recognition is required.</a:t>
            </a:r>
            <a:endParaRPr lang="en-US" dirty="0"/>
          </a:p>
        </p:txBody>
      </p:sp>
    </p:spTree>
    <p:extLst>
      <p:ext uri="{BB962C8B-B14F-4D97-AF65-F5344CB8AC3E}">
        <p14:creationId xmlns:p14="http://schemas.microsoft.com/office/powerpoint/2010/main" val="1351174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41400BE-9FD5-44EE-B924-5B7E1D68DDBE}"/>
              </a:ext>
            </a:extLst>
          </p:cNvPr>
          <p:cNvSpPr txBox="1"/>
          <p:nvPr/>
        </p:nvSpPr>
        <p:spPr>
          <a:xfrm>
            <a:off x="3842159" y="335560"/>
            <a:ext cx="4068660"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METHODOLOGY:-</a:t>
            </a:r>
            <a:endParaRPr lang="en-US" sz="3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7B09E12-1FBD-42A8-BF7C-607A4FA4430F}"/>
              </a:ext>
            </a:extLst>
          </p:cNvPr>
          <p:cNvSpPr txBox="1"/>
          <p:nvPr/>
        </p:nvSpPr>
        <p:spPr>
          <a:xfrm>
            <a:off x="385894" y="1661020"/>
            <a:ext cx="11492917" cy="4451347"/>
          </a:xfrm>
          <a:prstGeom prst="rect">
            <a:avLst/>
          </a:prstGeom>
          <a:noFill/>
        </p:spPr>
        <p:txBody>
          <a:bodyPr wrap="square" rtlCol="0">
            <a:spAutoFit/>
          </a:bodyPr>
          <a:lstStyle/>
          <a:p>
            <a:pPr>
              <a:lnSpc>
                <a:spcPct val="107000"/>
              </a:lnSpc>
              <a:spcAft>
                <a:spcPts val="12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Procedure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2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In this project, process goes as follows, This code is a Graphical User Interface (GUI) for comparing two signatures. It utilizes the Tkinter library. There are buttons to capture and browse signature images, and a "verify" button to perform the comparison. The "Capture" button can be pressed to capture signature images. The paths of the signature images can be entered in the entry fields or selected using the browse button.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2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“checkSimilarity” function calls the match function, which compares the signature images and calculates the similarity percentage. If the similarity percentage is lower than the THRESHOLD, an error message is displayed indicating that the signatures do not match. If the similarity percentage is higher than the THRESHOLD, a success message is displayed indicating that the signatures match.</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63020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2F792F-02FF-491B-B610-B39EACBE3F01}"/>
              </a:ext>
            </a:extLst>
          </p:cNvPr>
          <p:cNvSpPr txBox="1"/>
          <p:nvPr/>
        </p:nvSpPr>
        <p:spPr>
          <a:xfrm flipH="1">
            <a:off x="176169" y="234892"/>
            <a:ext cx="11635530" cy="6928756"/>
          </a:xfrm>
          <a:prstGeom prst="rect">
            <a:avLst/>
          </a:prstGeom>
          <a:noFill/>
        </p:spPr>
        <p:txBody>
          <a:bodyPr wrap="square" rtlCol="0">
            <a:spAutoFit/>
          </a:bodyPr>
          <a:lstStyle/>
          <a:p>
            <a:pPr algn="ctr">
              <a:lnSpc>
                <a:spcPct val="107000"/>
              </a:lnSpc>
              <a:spcAft>
                <a:spcPts val="1200"/>
              </a:spcAft>
            </a:pPr>
            <a:r>
              <a:rPr lang="en-IN" sz="3600" b="1" kern="0" dirty="0">
                <a:effectLst/>
                <a:latin typeface="Times New Roman" panose="02020603050405020304" pitchFamily="18" charset="0"/>
                <a:ea typeface="Times New Roman" panose="02020603050405020304" pitchFamily="18" charset="0"/>
                <a:cs typeface="Times New Roman" panose="02020603050405020304" pitchFamily="18" charset="0"/>
              </a:rPr>
              <a:t>Requirements:- </a:t>
            </a:r>
            <a:endParaRPr lang="en-US" sz="36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 Programming Language: </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2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Python programming language is used to make this signature verification system.</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Python is a versatile programming language known for its simplicity and readability, making it an excellent choice for beginners and experienced developers alike.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 Modules: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2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External modules/libraries which are used in code to build the project of signature verification system are as follows: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200"/>
              </a:spcAft>
              <a:buFont typeface="Symbol" panose="05050102010706020507" pitchFamily="18" charset="2"/>
              <a:buChar char=""/>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Tkinter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200"/>
              </a:spcAft>
              <a:buFont typeface="Symbol" panose="05050102010706020507" pitchFamily="18" charset="2"/>
              <a:buChar char=""/>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OS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200"/>
              </a:spcAft>
              <a:buFont typeface="Symbol" panose="05050102010706020507" pitchFamily="18" charset="2"/>
              <a:buChar char=""/>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CV2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200"/>
              </a:spcAft>
              <a:buFont typeface="Symbol" panose="05050102010706020507" pitchFamily="18" charset="2"/>
              <a:buChar char=""/>
            </a:pP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Numpy</a:t>
            </a:r>
            <a:endPar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nSpc>
                <a:spcPct val="150000"/>
              </a:lnSpc>
              <a:spcAft>
                <a:spcPts val="1200"/>
              </a:spcAft>
              <a:buFont typeface="Symbol" panose="05050102010706020507" pitchFamily="18" charset="2"/>
              <a:buChar char=""/>
            </a:pPr>
            <a:r>
              <a:rPr lang="en-US" b="0" dirty="0" err="1">
                <a:effectLst/>
                <a:latin typeface="Times New Roman" panose="02020603050405020304" pitchFamily="18" charset="0"/>
                <a:cs typeface="Times New Roman" panose="02020603050405020304" pitchFamily="18" charset="0"/>
              </a:rPr>
              <a:t>skimage.metrics</a:t>
            </a:r>
            <a:endParaRPr lang="en-US" b="0" dirty="0">
              <a:effectLst/>
              <a:latin typeface="Times New Roman" panose="02020603050405020304" pitchFamily="18" charset="0"/>
              <a:cs typeface="Times New Roman" panose="02020603050405020304" pitchFamily="18" charset="0"/>
            </a:endParaRPr>
          </a:p>
          <a:p>
            <a:pPr marL="342900" lvl="0" indent="-342900">
              <a:lnSpc>
                <a:spcPct val="150000"/>
              </a:lnSpc>
              <a:spcAft>
                <a:spcPts val="1200"/>
              </a:spcAft>
              <a:buFont typeface="Symbol" panose="05050102010706020507" pitchFamily="18" charset="2"/>
              <a:buChar cha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9828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777E7C-1A64-43DD-B9B4-7B52493A72BB}"/>
              </a:ext>
            </a:extLst>
          </p:cNvPr>
          <p:cNvSpPr txBox="1"/>
          <p:nvPr/>
        </p:nvSpPr>
        <p:spPr>
          <a:xfrm>
            <a:off x="353736" y="654341"/>
            <a:ext cx="11484528" cy="6257162"/>
          </a:xfrm>
          <a:prstGeom prst="rect">
            <a:avLst/>
          </a:prstGeom>
          <a:noFill/>
        </p:spPr>
        <p:txBody>
          <a:bodyPr wrap="square" rtlCol="0">
            <a:spAutoFit/>
          </a:bodyPr>
          <a:lstStyle/>
          <a:p>
            <a:pPr algn="ctr">
              <a:lnSpc>
                <a:spcPct val="107000"/>
              </a:lnSpc>
              <a:spcAft>
                <a:spcPts val="1200"/>
              </a:spcAft>
            </a:pPr>
            <a:r>
              <a:rPr lang="en-IN" sz="3600" b="1" kern="0" dirty="0">
                <a:effectLst/>
                <a:latin typeface="Times New Roman" panose="02020603050405020304" pitchFamily="18" charset="0"/>
                <a:ea typeface="Times New Roman" panose="02020603050405020304" pitchFamily="18" charset="0"/>
                <a:cs typeface="Times New Roman" panose="02020603050405020304" pitchFamily="18" charset="0"/>
              </a:rPr>
              <a:t>How it works:-</a:t>
            </a:r>
            <a:endParaRPr lang="en-US" sz="3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User Interface: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2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Tkinter library is utilized to create a graphical user interface (GUI) for the signature verification system. The GUI consists of elements such as labels, buttons, and entry fields to facilitate user interaction.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 Signature Capture: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2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system provides options for capturing signature images. The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captureImage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function enables users to capture images either by pressing a designated key (space bar) or by clicking a "Capture" button. The OpenCV library is used to access the webcam and display the live video feed. The captured images are saved in a temporary directory.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 Signature Selection: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2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system allows users to select signature images by either browsing their computer files or using the captured images. The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browsefunc</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function provides a file dialog for browsing and selecting signature images. The selected image paths are displayed in the respective entry fields.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1762819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A344A1-1E34-40FD-A1D2-0B0DFD1E0D5E}"/>
              </a:ext>
            </a:extLst>
          </p:cNvPr>
          <p:cNvSpPr txBox="1"/>
          <p:nvPr/>
        </p:nvSpPr>
        <p:spPr>
          <a:xfrm>
            <a:off x="209725" y="318782"/>
            <a:ext cx="11685864" cy="7082708"/>
          </a:xfrm>
          <a:prstGeom prst="rect">
            <a:avLst/>
          </a:prstGeom>
          <a:noFill/>
        </p:spPr>
        <p:txBody>
          <a:bodyPr wrap="square">
            <a:spAutoFit/>
          </a:bodyPr>
          <a:lstStyle/>
          <a:p>
            <a:pPr>
              <a:lnSpc>
                <a:spcPct val="107000"/>
              </a:lnSpc>
              <a:spcAft>
                <a:spcPts val="1200"/>
              </a:spcAft>
            </a:pP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 Signature Comparison:</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0" dirty="0">
                <a:effectLst/>
                <a:latin typeface="Times New Roman" panose="02020603050405020304" pitchFamily="18" charset="0"/>
                <a:ea typeface="Times New Roman" panose="02020603050405020304" pitchFamily="18" charset="0"/>
              </a:rPr>
              <a:t>The “checkSimilarity” function is called when the "verify" button is pressed. The match function  is used to compare the similarity between the two selected signature images. The similarity percentage is calculated and compared against a predefined threshold ie.85%. If the similarity percentage is below the threshold, an error message is displayed indicating that the signatures do not match. Otherwise, a success message is displayed indicating a match.</a:t>
            </a:r>
          </a:p>
          <a:p>
            <a:endParaRPr lang="en-IN" kern="0" dirty="0">
              <a:latin typeface="Times New Roman" panose="02020603050405020304" pitchFamily="18" charset="0"/>
            </a:endParaRPr>
          </a:p>
          <a:p>
            <a:endParaRPr lang="en-IN" kern="0" dirty="0">
              <a:latin typeface="Times New Roman" panose="02020603050405020304" pitchFamily="18" charset="0"/>
            </a:endParaRPr>
          </a:p>
          <a:p>
            <a:pPr>
              <a:lnSpc>
                <a:spcPct val="107000"/>
              </a:lnSpc>
              <a:spcAft>
                <a:spcPts val="12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Match Function: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def</a:t>
            </a:r>
            <a:r>
              <a:rPr lang="en-IN" sz="1800" kern="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match(path1, path2):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img1 = cv2.imread(path1)</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img2 = cv2.imread(path2)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img1 = cv2.cvtColor(img1, cv2.COLOR_BGR2GRAY)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img2 = cv2.cvtColor(img2, cv2.COLOR_BGR2GRAY)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img1 = cv2.resize(img1, (</a:t>
            </a:r>
            <a:r>
              <a:rPr lang="en-IN" sz="1800" kern="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300</a:t>
            </a:r>
            <a:r>
              <a:rPr lang="en-IN" sz="1800" kern="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300</a:t>
            </a:r>
            <a:r>
              <a:rPr lang="en-IN" sz="1800" kern="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img2 = cv2.resize(img2, (</a:t>
            </a:r>
            <a:r>
              <a:rPr lang="en-IN" sz="1800" kern="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300</a:t>
            </a:r>
            <a:r>
              <a:rPr lang="en-IN" sz="1800" kern="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300</a:t>
            </a:r>
            <a:r>
              <a:rPr lang="en-IN" sz="1800" kern="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cv2.imshow(</a:t>
            </a:r>
            <a:r>
              <a:rPr lang="en-IN" sz="1800" kern="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"One"</a:t>
            </a:r>
            <a:r>
              <a:rPr lang="en-IN" sz="1800" kern="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img1)</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cv2.imshow(</a:t>
            </a:r>
            <a:r>
              <a:rPr lang="en-IN" sz="1800" kern="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"Two"</a:t>
            </a:r>
            <a:r>
              <a:rPr lang="en-IN" sz="1800" kern="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img2)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cv2.waitKey(</a:t>
            </a:r>
            <a:r>
              <a:rPr lang="en-IN" sz="1800" kern="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IN" sz="1800" kern="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cv2.destroyAllWindows()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similarity_value</a:t>
            </a:r>
            <a:r>
              <a:rPr lang="en-IN" sz="1800" kern="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800" kern="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:.2f</a:t>
            </a:r>
            <a:r>
              <a:rPr lang="en-IN" sz="1800" kern="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.format(</a:t>
            </a:r>
            <a:r>
              <a:rPr lang="en-IN" sz="1800" kern="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ssim</a:t>
            </a:r>
            <a:r>
              <a:rPr lang="en-IN" sz="1800" kern="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(img1, img2)*</a:t>
            </a:r>
            <a:r>
              <a:rPr lang="en-IN" sz="1800" kern="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100</a:t>
            </a:r>
            <a:r>
              <a:rPr lang="en-IN" sz="1800" kern="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IN" sz="1800" kern="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float(</a:t>
            </a:r>
            <a:r>
              <a:rPr lang="en-IN" sz="1800" kern="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similarity_value</a:t>
            </a:r>
            <a:r>
              <a:rPr lang="en-IN" sz="1800" kern="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89120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434</TotalTime>
  <Words>1912</Words>
  <Application>Microsoft Office PowerPoint</Application>
  <PresentationFormat>Widescreen</PresentationFormat>
  <Paragraphs>100</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Century Gothic</vt:lpstr>
      <vt:lpstr>Consolas</vt:lpstr>
      <vt:lpstr>Söhne</vt:lpstr>
      <vt:lpstr>Symbol</vt:lpstr>
      <vt:lpstr>Times New Roman</vt:lpstr>
      <vt:lpstr>Wingdings 3</vt:lpstr>
      <vt:lpstr>Ion</vt:lpstr>
      <vt:lpstr>Title:- “Signature verification system”</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“Signature verification system”</dc:title>
  <dc:creator>Daman Rakwal</dc:creator>
  <cp:lastModifiedBy>Daman Rakwal</cp:lastModifiedBy>
  <cp:revision>3</cp:revision>
  <dcterms:created xsi:type="dcterms:W3CDTF">2023-07-20T08:45:05Z</dcterms:created>
  <dcterms:modified xsi:type="dcterms:W3CDTF">2023-07-21T18:25:50Z</dcterms:modified>
</cp:coreProperties>
</file>